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05" saveSubsetFonts="1" bookmarkIdSeed="4">
  <p:sldMasterIdLst>
    <p:sldMasterId id="2147483648" r:id="rId1"/>
  </p:sldMasterIdLst>
  <p:notesMasterIdLst>
    <p:notesMasterId r:id="rId50"/>
  </p:notesMasterIdLst>
  <p:handoutMasterIdLst>
    <p:handoutMasterId r:id="rId51"/>
  </p:handoutMasterIdLst>
  <p:sldIdLst>
    <p:sldId id="744" r:id="rId2"/>
    <p:sldId id="745" r:id="rId3"/>
    <p:sldId id="746" r:id="rId4"/>
    <p:sldId id="747" r:id="rId5"/>
    <p:sldId id="803" r:id="rId6"/>
    <p:sldId id="804" r:id="rId7"/>
    <p:sldId id="613" r:id="rId8"/>
    <p:sldId id="805" r:id="rId9"/>
    <p:sldId id="806" r:id="rId10"/>
    <p:sldId id="807" r:id="rId11"/>
    <p:sldId id="608" r:id="rId12"/>
    <p:sldId id="772" r:id="rId13"/>
    <p:sldId id="755" r:id="rId14"/>
    <p:sldId id="756" r:id="rId15"/>
    <p:sldId id="757" r:id="rId16"/>
    <p:sldId id="758" r:id="rId17"/>
    <p:sldId id="759" r:id="rId18"/>
    <p:sldId id="800" r:id="rId19"/>
    <p:sldId id="760" r:id="rId20"/>
    <p:sldId id="763" r:id="rId21"/>
    <p:sldId id="764" r:id="rId22"/>
    <p:sldId id="765" r:id="rId23"/>
    <p:sldId id="768" r:id="rId24"/>
    <p:sldId id="773" r:id="rId25"/>
    <p:sldId id="774" r:id="rId26"/>
    <p:sldId id="811" r:id="rId27"/>
    <p:sldId id="810" r:id="rId28"/>
    <p:sldId id="775" r:id="rId29"/>
    <p:sldId id="809" r:id="rId30"/>
    <p:sldId id="779" r:id="rId31"/>
    <p:sldId id="780" r:id="rId32"/>
    <p:sldId id="781" r:id="rId33"/>
    <p:sldId id="783" r:id="rId34"/>
    <p:sldId id="784" r:id="rId35"/>
    <p:sldId id="782" r:id="rId36"/>
    <p:sldId id="785" r:id="rId37"/>
    <p:sldId id="786" r:id="rId38"/>
    <p:sldId id="788" r:id="rId39"/>
    <p:sldId id="789" r:id="rId40"/>
    <p:sldId id="790" r:id="rId41"/>
    <p:sldId id="791" r:id="rId42"/>
    <p:sldId id="793" r:id="rId43"/>
    <p:sldId id="792" r:id="rId44"/>
    <p:sldId id="794" r:id="rId45"/>
    <p:sldId id="795" r:id="rId46"/>
    <p:sldId id="796" r:id="rId47"/>
    <p:sldId id="798" r:id="rId48"/>
    <p:sldId id="799" r:id="rId4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3" id="{F1540558-6A72-4B97-AFD3-FBC671AF3FAC}">
          <p14:sldIdLst>
            <p14:sldId id="744"/>
            <p14:sldId id="745"/>
            <p14:sldId id="746"/>
            <p14:sldId id="747"/>
            <p14:sldId id="803"/>
            <p14:sldId id="804"/>
            <p14:sldId id="613"/>
            <p14:sldId id="805"/>
            <p14:sldId id="806"/>
            <p14:sldId id="807"/>
            <p14:sldId id="608"/>
            <p14:sldId id="772"/>
            <p14:sldId id="755"/>
            <p14:sldId id="756"/>
            <p14:sldId id="757"/>
            <p14:sldId id="758"/>
            <p14:sldId id="759"/>
            <p14:sldId id="800"/>
            <p14:sldId id="760"/>
            <p14:sldId id="763"/>
            <p14:sldId id="764"/>
            <p14:sldId id="765"/>
            <p14:sldId id="768"/>
            <p14:sldId id="773"/>
            <p14:sldId id="774"/>
            <p14:sldId id="811"/>
            <p14:sldId id="810"/>
            <p14:sldId id="775"/>
            <p14:sldId id="809"/>
            <p14:sldId id="779"/>
            <p14:sldId id="780"/>
            <p14:sldId id="781"/>
            <p14:sldId id="783"/>
            <p14:sldId id="784"/>
            <p14:sldId id="782"/>
            <p14:sldId id="785"/>
            <p14:sldId id="786"/>
            <p14:sldId id="788"/>
            <p14:sldId id="789"/>
            <p14:sldId id="790"/>
            <p14:sldId id="791"/>
            <p14:sldId id="793"/>
            <p14:sldId id="792"/>
            <p14:sldId id="794"/>
            <p14:sldId id="795"/>
            <p14:sldId id="796"/>
            <p14:sldId id="798"/>
            <p14:sldId id="799"/>
          </p14:sldIdLst>
        </p14:section>
      </p14:sectionLst>
    </p:ext>
    <p:ext uri="{EFAFB233-063F-42B5-8137-9DF3F51BA10A}">
      <p15:sldGuideLst xmlns:p15="http://schemas.microsoft.com/office/powerpoint/2012/main">
        <p15:guide id="1" orient="horz" pos="624"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e Greene" initials="CG" lastIdx="2" clrIdx="0">
    <p:extLst>
      <p:ext uri="{19B8F6BF-5375-455C-9EA6-DF929625EA0E}">
        <p15:presenceInfo xmlns:p15="http://schemas.microsoft.com/office/powerpoint/2012/main" userId="S-1-5-21-1566252134-1420707385-931750244-91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EFE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2" autoAdjust="0"/>
    <p:restoredTop sz="54945" autoAdjust="0"/>
  </p:normalViewPr>
  <p:slideViewPr>
    <p:cSldViewPr snapToGrid="0">
      <p:cViewPr varScale="1">
        <p:scale>
          <a:sx n="56" d="100"/>
          <a:sy n="56" d="100"/>
        </p:scale>
        <p:origin x="2376" y="78"/>
      </p:cViewPr>
      <p:guideLst>
        <p:guide orient="horz" pos="624"/>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80" d="100"/>
          <a:sy n="80" d="100"/>
        </p:scale>
        <p:origin x="3804"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4392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7315201" cy="558081"/>
          </a:xfrm>
          <a:prstGeom prst="rect">
            <a:avLst/>
          </a:prstGeom>
          <a:noFill/>
        </p:spPr>
        <p:txBody>
          <a:bodyPr wrap="square" lIns="96653" tIns="48327" rIns="96653" bIns="48327" rtlCol="0">
            <a:spAutoFit/>
          </a:bodyPr>
          <a:lstStyle>
            <a:lvl1pPr>
              <a:defRPr lang="en-US" sz="3000" b="1" dirty="0">
                <a:solidFill>
                  <a:srgbClr val="000000"/>
                </a:solidFill>
              </a:defRPr>
            </a:lvl1pPr>
          </a:lstStyle>
          <a:p>
            <a:pPr algn="ctr"/>
            <a:r>
              <a:rPr lang="en-US" dirty="0"/>
              <a:t>RC Basic Manual: Day 3, Slide</a:t>
            </a:r>
          </a:p>
        </p:txBody>
      </p:sp>
      <p:sp>
        <p:nvSpPr>
          <p:cNvPr id="4" name="Slide Image Placeholder 3"/>
          <p:cNvSpPr>
            <a:spLocks noGrp="1" noRot="1" noChangeAspect="1"/>
          </p:cNvSpPr>
          <p:nvPr>
            <p:ph type="sldImg" idx="2"/>
          </p:nvPr>
        </p:nvSpPr>
        <p:spPr>
          <a:xfrm>
            <a:off x="194922" y="930876"/>
            <a:ext cx="3424578" cy="1926624"/>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228997" y="3305331"/>
            <a:ext cx="6863322" cy="3736154"/>
          </a:xfrm>
          <a:prstGeom prst="rect">
            <a:avLst/>
          </a:prstGeom>
        </p:spPr>
        <p:txBody>
          <a:bodyPr vert="horz" lIns="96653" tIns="48327" rIns="96653" bIns="48327" rtlCol="0"/>
          <a:lstStyle/>
          <a:p>
            <a:pPr marL="189701" marR="0" lvl="0" indent="-189701" algn="l" defTabSz="948507" rtl="0" eaLnBrk="1" fontAlgn="auto" latinLnBrk="0" hangingPunct="1">
              <a:lnSpc>
                <a:spcPct val="120000"/>
              </a:lnSpc>
              <a:spcBef>
                <a:spcPts val="622"/>
              </a:spcBef>
              <a:spcAft>
                <a:spcPts val="0"/>
              </a:spcAft>
              <a:buClrTx/>
              <a:buSzPct val="14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Edit Master text styles</a:t>
            </a:r>
          </a:p>
          <a:p>
            <a:pPr marL="474254" marR="0" lvl="1" indent="-189701" algn="l" defTabSz="948507" rtl="0" eaLnBrk="1" fontAlgn="auto" latinLnBrk="0" hangingPunct="1">
              <a:lnSpc>
                <a:spcPct val="120000"/>
              </a:lnSpc>
              <a:spcBef>
                <a:spcPts val="622"/>
              </a:spcBef>
              <a:spcAft>
                <a:spcPts val="0"/>
              </a:spcAft>
              <a:buClrTx/>
              <a:buSzPct val="80000"/>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Second level</a:t>
            </a:r>
          </a:p>
          <a:p>
            <a:pPr marL="948507" marR="0" lvl="2" indent="0" algn="l" defTabSz="94850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Third level</a:t>
            </a:r>
          </a:p>
          <a:p>
            <a:pPr marL="1422761" marR="0" lvl="3" indent="0" algn="l" defTabSz="94850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Fourth level</a:t>
            </a:r>
          </a:p>
          <a:p>
            <a:pPr marL="1897014" marR="0" lvl="4" indent="0" algn="l" defTabSz="94850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Fifth level</a:t>
            </a:r>
          </a:p>
        </p:txBody>
      </p:sp>
      <p:cxnSp>
        <p:nvCxnSpPr>
          <p:cNvPr id="24" name="Straight Connector 23">
            <a:extLst>
              <a:ext uri="{FF2B5EF4-FFF2-40B4-BE49-F238E27FC236}">
                <a16:creationId xmlns:a16="http://schemas.microsoft.com/office/drawing/2014/main" id="{C51BCD88-C2F1-472A-9376-F7F07EF423BE}"/>
              </a:ext>
            </a:extLst>
          </p:cNvPr>
          <p:cNvCxnSpPr>
            <a:cxnSpLocks/>
          </p:cNvCxnSpPr>
          <p:nvPr/>
        </p:nvCxnSpPr>
        <p:spPr>
          <a:xfrm>
            <a:off x="3621023" y="2856579"/>
            <a:ext cx="351129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2BB2BFE-689C-4FA0-B9C2-A28C2EA85170}"/>
              </a:ext>
            </a:extLst>
          </p:cNvPr>
          <p:cNvSpPr txBox="1"/>
          <p:nvPr/>
        </p:nvSpPr>
        <p:spPr>
          <a:xfrm>
            <a:off x="3637806" y="950341"/>
            <a:ext cx="1963215" cy="389986"/>
          </a:xfrm>
          <a:prstGeom prst="rect">
            <a:avLst/>
          </a:prstGeom>
          <a:noFill/>
        </p:spPr>
        <p:txBody>
          <a:bodyPr wrap="square" lIns="96653" tIns="48327" rIns="96653" bIns="48327" rtlCol="0">
            <a:spAutoFit/>
          </a:bodyPr>
          <a:lstStyle/>
          <a:p>
            <a:r>
              <a:rPr lang="en-US" sz="1900" b="1" dirty="0">
                <a:solidFill>
                  <a:srgbClr val="000000"/>
                </a:solidFill>
                <a:latin typeface="PT Sans"/>
              </a:rPr>
              <a:t>Trainer Notes</a:t>
            </a:r>
          </a:p>
        </p:txBody>
      </p:sp>
      <p:sp>
        <p:nvSpPr>
          <p:cNvPr id="40" name="TextBox 39">
            <a:extLst>
              <a:ext uri="{FF2B5EF4-FFF2-40B4-BE49-F238E27FC236}">
                <a16:creationId xmlns:a16="http://schemas.microsoft.com/office/drawing/2014/main" id="{9095E772-2E97-4558-BE02-568725851A50}"/>
              </a:ext>
            </a:extLst>
          </p:cNvPr>
          <p:cNvSpPr txBox="1"/>
          <p:nvPr/>
        </p:nvSpPr>
        <p:spPr>
          <a:xfrm>
            <a:off x="192716" y="2862455"/>
            <a:ext cx="3369978" cy="389986"/>
          </a:xfrm>
          <a:prstGeom prst="rect">
            <a:avLst/>
          </a:prstGeom>
          <a:noFill/>
        </p:spPr>
        <p:txBody>
          <a:bodyPr wrap="square" lIns="96653" tIns="48327" rIns="96653" bIns="48327" rtlCol="0">
            <a:spAutoFit/>
          </a:bodyPr>
          <a:lstStyle/>
          <a:p>
            <a:r>
              <a:rPr lang="en-US" sz="1900" b="1" dirty="0">
                <a:solidFill>
                  <a:srgbClr val="000000"/>
                </a:solidFill>
              </a:rPr>
              <a:t>Key Points</a:t>
            </a:r>
          </a:p>
        </p:txBody>
      </p:sp>
      <p:cxnSp>
        <p:nvCxnSpPr>
          <p:cNvPr id="22" name="Straight Connector 21">
            <a:extLst>
              <a:ext uri="{FF2B5EF4-FFF2-40B4-BE49-F238E27FC236}">
                <a16:creationId xmlns:a16="http://schemas.microsoft.com/office/drawing/2014/main" id="{B1862062-B9B1-45B3-A163-7B7F4833E26D}"/>
              </a:ext>
            </a:extLst>
          </p:cNvPr>
          <p:cNvCxnSpPr>
            <a:cxnSpLocks/>
          </p:cNvCxnSpPr>
          <p:nvPr/>
        </p:nvCxnSpPr>
        <p:spPr>
          <a:xfrm>
            <a:off x="7128146" y="932688"/>
            <a:ext cx="0" cy="8156448"/>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07D8BDA7-D3F0-40FA-B4F5-06D1B3B08CA1}"/>
              </a:ext>
            </a:extLst>
          </p:cNvPr>
          <p:cNvCxnSpPr>
            <a:cxnSpLocks/>
          </p:cNvCxnSpPr>
          <p:nvPr/>
        </p:nvCxnSpPr>
        <p:spPr>
          <a:xfrm>
            <a:off x="3605950" y="932688"/>
            <a:ext cx="352044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25BCD0B-B6AE-4140-A9C7-A43C11215866}"/>
              </a:ext>
            </a:extLst>
          </p:cNvPr>
          <p:cNvCxnSpPr>
            <a:cxnSpLocks/>
          </p:cNvCxnSpPr>
          <p:nvPr/>
        </p:nvCxnSpPr>
        <p:spPr>
          <a:xfrm>
            <a:off x="191613" y="2844252"/>
            <a:ext cx="0" cy="624402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B95137-A5B0-41BC-86F4-75C0478C9512}"/>
              </a:ext>
            </a:extLst>
          </p:cNvPr>
          <p:cNvCxnSpPr>
            <a:cxnSpLocks/>
          </p:cNvCxnSpPr>
          <p:nvPr/>
        </p:nvCxnSpPr>
        <p:spPr>
          <a:xfrm>
            <a:off x="196445" y="9087097"/>
            <a:ext cx="693166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23808F7-CABB-4B3F-A259-0D85048CF615}"/>
              </a:ext>
            </a:extLst>
          </p:cNvPr>
          <p:cNvSpPr txBox="1"/>
          <p:nvPr/>
        </p:nvSpPr>
        <p:spPr>
          <a:xfrm>
            <a:off x="151155" y="580824"/>
            <a:ext cx="4471088" cy="345556"/>
          </a:xfrm>
          <a:prstGeom prst="rect">
            <a:avLst/>
          </a:prstGeom>
          <a:noFill/>
        </p:spPr>
        <p:txBody>
          <a:bodyPr wrap="square" lIns="49187" tIns="49187" rIns="98374" bIns="49187" rtlCol="0">
            <a:spAutoFit/>
          </a:bodyPr>
          <a:lstStyle/>
          <a:p>
            <a:pPr algn="l"/>
            <a:r>
              <a:rPr lang="en-US" sz="1600" b="1" kern="1200" dirty="0">
                <a:solidFill>
                  <a:srgbClr val="000000"/>
                </a:solidFill>
                <a:effectLst/>
                <a:latin typeface="+mn-lt"/>
                <a:ea typeface="+mn-ea"/>
                <a:cs typeface="+mn-cs"/>
              </a:rPr>
              <a:t>Timing:</a:t>
            </a:r>
          </a:p>
        </p:txBody>
      </p:sp>
      <p:pic>
        <p:nvPicPr>
          <p:cNvPr id="6" name="Picture 5">
            <a:extLst>
              <a:ext uri="{FF2B5EF4-FFF2-40B4-BE49-F238E27FC236}">
                <a16:creationId xmlns:a16="http://schemas.microsoft.com/office/drawing/2014/main" id="{4BFCA682-F662-4FB2-B7C1-4C67FF6DE6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344" y="9144006"/>
            <a:ext cx="6394316" cy="457194"/>
          </a:xfrm>
          <a:prstGeom prst="rect">
            <a:avLst/>
          </a:prstGeom>
        </p:spPr>
      </p:pic>
    </p:spTree>
    <p:extLst>
      <p:ext uri="{BB962C8B-B14F-4D97-AF65-F5344CB8AC3E}">
        <p14:creationId xmlns:p14="http://schemas.microsoft.com/office/powerpoint/2010/main" val="246175255"/>
      </p:ext>
    </p:extLst>
  </p:cSld>
  <p:clrMap bg1="lt1" tx1="dk1" bg2="lt2" tx2="dk2" accent1="accent1" accent2="accent2" accent3="accent3" accent4="accent4" accent5="accent5" accent6="accent6" hlink="hlink" folHlink="folHlink"/>
  <p:hf sldNum="0" hdr="0" ftr="0" dt="0"/>
  <p:notesStyle>
    <a:lvl1pPr marL="182880" marR="0" indent="-182880" algn="l" defTabSz="914400" rtl="0" eaLnBrk="1" fontAlgn="auto" latinLnBrk="0" hangingPunct="1">
      <a:lnSpc>
        <a:spcPct val="120000"/>
      </a:lnSpc>
      <a:spcBef>
        <a:spcPts val="600"/>
      </a:spcBef>
      <a:spcAft>
        <a:spcPts val="0"/>
      </a:spcAft>
      <a:buClrTx/>
      <a:buSzPct val="140000"/>
      <a:buFont typeface="Arial" panose="020B0604020202020204" pitchFamily="34" charset="0"/>
      <a:buChar char="•"/>
      <a:tabLst/>
      <a:defRPr sz="1200" kern="1200">
        <a:solidFill>
          <a:srgbClr val="000000"/>
        </a:solidFill>
        <a:latin typeface="Arial" panose="020B0604020202020204" pitchFamily="34" charset="0"/>
        <a:ea typeface="+mn-ea"/>
        <a:cs typeface="Arial" panose="020B0604020202020204" pitchFamily="34" charset="0"/>
      </a:defRPr>
    </a:lvl1pPr>
    <a:lvl2pPr marL="457200" marR="0" indent="-182880" algn="l" defTabSz="914400" rtl="0" eaLnBrk="1" fontAlgn="auto" latinLnBrk="0" hangingPunct="1">
      <a:lnSpc>
        <a:spcPct val="120000"/>
      </a:lnSpc>
      <a:spcBef>
        <a:spcPts val="600"/>
      </a:spcBef>
      <a:spcAft>
        <a:spcPts val="0"/>
      </a:spcAft>
      <a:buClrTx/>
      <a:buSzPct val="80000"/>
      <a:buFont typeface="Courier New" panose="02070309020205020404" pitchFamily="49" charset="0"/>
      <a:buChar char="o"/>
      <a:tabLst/>
      <a:defRPr sz="1200" kern="1200">
        <a:solidFill>
          <a:srgbClr val="000000"/>
        </a:solidFill>
        <a:latin typeface="Arial" panose="020B0604020202020204" pitchFamily="34" charset="0"/>
        <a:ea typeface="+mn-ea"/>
        <a:cs typeface="Arial" panose="020B0604020202020204" pitchFamily="34" charset="0"/>
      </a:defRPr>
    </a:lvl2pPr>
    <a:lvl3pPr marL="914400" marR="0" indent="0" algn="l" defTabSz="914400" rtl="0" eaLnBrk="1" fontAlgn="auto" latinLnBrk="0" hangingPunct="1">
      <a:lnSpc>
        <a:spcPct val="120000"/>
      </a:lnSpc>
      <a:spcBef>
        <a:spcPts val="600"/>
      </a:spcBef>
      <a:spcAft>
        <a:spcPts val="0"/>
      </a:spcAft>
      <a:buClrTx/>
      <a:buSzTx/>
      <a:buFontTx/>
      <a:buNone/>
      <a:tabLst/>
      <a:defRPr sz="1200" kern="1200">
        <a:solidFill>
          <a:srgbClr val="000000"/>
        </a:solidFill>
        <a:latin typeface="Arial" panose="020B0604020202020204" pitchFamily="34" charset="0"/>
        <a:ea typeface="+mn-ea"/>
        <a:cs typeface="Arial" panose="020B0604020202020204" pitchFamily="34" charset="0"/>
      </a:defRPr>
    </a:lvl3pPr>
    <a:lvl4pPr marL="1371600" marR="0" indent="0" algn="l" defTabSz="914400" rtl="0" eaLnBrk="1" fontAlgn="auto" latinLnBrk="0" hangingPunct="1">
      <a:lnSpc>
        <a:spcPct val="120000"/>
      </a:lnSpc>
      <a:spcBef>
        <a:spcPts val="600"/>
      </a:spcBef>
      <a:spcAft>
        <a:spcPts val="0"/>
      </a:spcAft>
      <a:buClrTx/>
      <a:buSzTx/>
      <a:buFontTx/>
      <a:buNone/>
      <a:tabLst/>
      <a:defRPr sz="1200" kern="1200">
        <a:solidFill>
          <a:srgbClr val="000000"/>
        </a:solidFill>
        <a:latin typeface="Arial" panose="020B0604020202020204" pitchFamily="34" charset="0"/>
        <a:ea typeface="+mn-ea"/>
        <a:cs typeface="Arial" panose="020B0604020202020204" pitchFamily="34" charset="0"/>
      </a:defRPr>
    </a:lvl4pPr>
    <a:lvl5pPr marL="1828800" marR="0" indent="0" algn="l" defTabSz="914400" rtl="0" eaLnBrk="1" fontAlgn="auto" latinLnBrk="0" hangingPunct="1">
      <a:lnSpc>
        <a:spcPct val="120000"/>
      </a:lnSpc>
      <a:spcBef>
        <a:spcPts val="600"/>
      </a:spcBef>
      <a:spcAft>
        <a:spcPts val="0"/>
      </a:spcAft>
      <a:buClrTx/>
      <a:buSzTx/>
      <a:buFontTx/>
      <a:buNone/>
      <a:tabLst/>
      <a:defRPr sz="1200" kern="1200">
        <a:solidFill>
          <a:srgbClr val="000000"/>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mod="1">
    <p:ext uri="{620B2872-D7B9-4A21-9093-7833F8D536E1}">
      <p15:sldGuideLst xmlns:p15="http://schemas.microsoft.com/office/powerpoint/2012/main">
        <p15:guide id="1" orient="horz" pos="1289" userDrawn="1">
          <p15:clr>
            <a:srgbClr val="F26B43"/>
          </p15:clr>
        </p15:guide>
        <p15:guide id="2" pos="12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930A13-574A-48DE-A874-A2CCFB8244F8}"/>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205</a:t>
            </a:r>
            <a:endParaRPr lang="en-US" sz="3000" dirty="0">
              <a:solidFill>
                <a:srgbClr val="000000"/>
              </a:solidFill>
            </a:endParaRPr>
          </a:p>
        </p:txBody>
      </p:sp>
      <p:cxnSp>
        <p:nvCxnSpPr>
          <p:cNvPr id="6" name="Straight Connector 5">
            <a:extLst>
              <a:ext uri="{FF2B5EF4-FFF2-40B4-BE49-F238E27FC236}">
                <a16:creationId xmlns:a16="http://schemas.microsoft.com/office/drawing/2014/main" id="{CCBD802F-55B8-4419-908D-E5DA1994FEF7}"/>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30FF55F-3E4E-4178-B154-0924F373168B}"/>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3" name="Rectangle 2">
            <a:extLst>
              <a:ext uri="{FF2B5EF4-FFF2-40B4-BE49-F238E27FC236}">
                <a16:creationId xmlns:a16="http://schemas.microsoft.com/office/drawing/2014/main" id="{4DE0C718-F085-4A1C-8C38-1CA943FA005E}"/>
              </a:ext>
            </a:extLst>
          </p:cNvPr>
          <p:cNvSpPr/>
          <p:nvPr/>
        </p:nvSpPr>
        <p:spPr>
          <a:xfrm>
            <a:off x="868282" y="601904"/>
            <a:ext cx="4976751"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9:00-9:45  Introduction (slides 205-207)</a:t>
            </a:r>
            <a:endParaRPr lang="en-US" sz="1500" b="1" dirty="0">
              <a:solidFill>
                <a:srgbClr val="000000"/>
              </a:solidFill>
            </a:endParaRPr>
          </a:p>
        </p:txBody>
      </p:sp>
      <p:sp>
        <p:nvSpPr>
          <p:cNvPr id="2" name="Slide Image Placeholder 1">
            <a:extLst>
              <a:ext uri="{FF2B5EF4-FFF2-40B4-BE49-F238E27FC236}">
                <a16:creationId xmlns:a16="http://schemas.microsoft.com/office/drawing/2014/main" id="{2C134808-FC70-485F-8A0A-7062541F498E}"/>
              </a:ext>
            </a:extLst>
          </p:cNvPr>
          <p:cNvSpPr>
            <a:spLocks noGrp="1" noRot="1" noChangeAspect="1"/>
          </p:cNvSpPr>
          <p:nvPr>
            <p:ph type="sldImg"/>
          </p:nvPr>
        </p:nvSpPr>
        <p:spPr/>
      </p:sp>
      <p:sp>
        <p:nvSpPr>
          <p:cNvPr id="8" name="Notes Placeholder 7">
            <a:extLst>
              <a:ext uri="{FF2B5EF4-FFF2-40B4-BE49-F238E27FC236}">
                <a16:creationId xmlns:a16="http://schemas.microsoft.com/office/drawing/2014/main" id="{46BB7DAE-A87D-4778-9590-BC966F06E44E}"/>
              </a:ext>
            </a:extLst>
          </p:cNvPr>
          <p:cNvSpPr>
            <a:spLocks noGrp="1"/>
          </p:cNvSpPr>
          <p:nvPr>
            <p:ph type="body" idx="1"/>
          </p:nvPr>
        </p:nvSpPr>
        <p:spPr/>
        <p:txBody>
          <a:bodyPr/>
          <a:lstStyle/>
          <a:p>
            <a:r>
              <a:rPr lang="en-US" dirty="0" smtClean="0"/>
              <a:t>No notes.</a:t>
            </a:r>
            <a:endParaRPr lang="en-US" dirty="0"/>
          </a:p>
        </p:txBody>
      </p:sp>
    </p:spTree>
    <p:extLst>
      <p:ext uri="{BB962C8B-B14F-4D97-AF65-F5344CB8AC3E}">
        <p14:creationId xmlns:p14="http://schemas.microsoft.com/office/powerpoint/2010/main" val="603306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25140A-E834-48C9-9085-54F43925560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206</a:t>
            </a:r>
            <a:endParaRPr lang="en-US" sz="3000" dirty="0">
              <a:solidFill>
                <a:srgbClr val="000000"/>
              </a:solidFill>
            </a:endParaRPr>
          </a:p>
        </p:txBody>
      </p:sp>
      <p:sp>
        <p:nvSpPr>
          <p:cNvPr id="3" name="Notes Placeholder 2">
            <a:extLst>
              <a:ext uri="{FF2B5EF4-FFF2-40B4-BE49-F238E27FC236}">
                <a16:creationId xmlns:a16="http://schemas.microsoft.com/office/drawing/2014/main" id="{8AD99B93-3CED-4F69-A150-F1AC6134476F}"/>
              </a:ext>
            </a:extLst>
          </p:cNvPr>
          <p:cNvSpPr>
            <a:spLocks noGrp="1"/>
          </p:cNvSpPr>
          <p:nvPr>
            <p:ph type="body" idx="1"/>
          </p:nvPr>
        </p:nvSpPr>
        <p:spPr/>
        <p:txBody>
          <a:bodyPr/>
          <a:lstStyle/>
          <a:p>
            <a:r>
              <a:rPr lang="en-US"/>
              <a:t>Review feedback from day 2. </a:t>
            </a:r>
          </a:p>
          <a:p>
            <a:r>
              <a:rPr lang="en-US"/>
              <a:t>Review Day 3 agenda written on newsprint.</a:t>
            </a:r>
          </a:p>
          <a:p>
            <a:endParaRPr lang="en-US" dirty="0"/>
          </a:p>
        </p:txBody>
      </p:sp>
      <p:cxnSp>
        <p:nvCxnSpPr>
          <p:cNvPr id="7" name="Straight Connector 6">
            <a:extLst>
              <a:ext uri="{FF2B5EF4-FFF2-40B4-BE49-F238E27FC236}">
                <a16:creationId xmlns:a16="http://schemas.microsoft.com/office/drawing/2014/main" id="{F3B0D6FB-7900-43D5-93E3-787DBC9B7855}"/>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B3429E6-E3B7-4AA6-AF47-65A704091D99}"/>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09E41726-7B9F-49DE-BB38-0B0B41AA8A9F}"/>
              </a:ext>
            </a:extLst>
          </p:cNvPr>
          <p:cNvSpPr/>
          <p:nvPr/>
        </p:nvSpPr>
        <p:spPr>
          <a:xfrm>
            <a:off x="868282" y="601904"/>
            <a:ext cx="4976751"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9:00-9:45  Introduction (slides 205-207)</a:t>
            </a:r>
            <a:endParaRPr lang="en-US" sz="1500" b="1" dirty="0">
              <a:solidFill>
                <a:srgbClr val="000000"/>
              </a:solidFill>
            </a:endParaRPr>
          </a:p>
        </p:txBody>
      </p:sp>
      <p:sp>
        <p:nvSpPr>
          <p:cNvPr id="6" name="Slide Image Placeholder 5">
            <a:extLst>
              <a:ext uri="{FF2B5EF4-FFF2-40B4-BE49-F238E27FC236}">
                <a16:creationId xmlns:a16="http://schemas.microsoft.com/office/drawing/2014/main" id="{B408B65C-B551-499E-B0EA-5975188B8973}"/>
              </a:ext>
            </a:extLst>
          </p:cNvPr>
          <p:cNvSpPr>
            <a:spLocks noGrp="1" noRot="1" noChangeAspect="1"/>
          </p:cNvSpPr>
          <p:nvPr>
            <p:ph type="sldImg"/>
          </p:nvPr>
        </p:nvSpPr>
        <p:spPr/>
      </p:sp>
    </p:spTree>
    <p:extLst>
      <p:ext uri="{BB962C8B-B14F-4D97-AF65-F5344CB8AC3E}">
        <p14:creationId xmlns:p14="http://schemas.microsoft.com/office/powerpoint/2010/main" val="2426652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6B440E-8133-4429-AF77-A093AF4C7937}"/>
              </a:ext>
            </a:extLst>
          </p:cNvPr>
          <p:cNvSpPr/>
          <p:nvPr/>
        </p:nvSpPr>
        <p:spPr>
          <a:xfrm>
            <a:off x="205510" y="2886802"/>
            <a:ext cx="3434965" cy="605760"/>
          </a:xfrm>
          <a:prstGeom prst="rect">
            <a:avLst/>
          </a:prstGeom>
          <a:solidFill>
            <a:schemeClr val="bg1"/>
          </a:solidFill>
        </p:spPr>
        <p:txBody>
          <a:bodyPr wrap="square" lIns="96653" tIns="48327" rIns="96653" bIns="48327">
            <a:spAutoFit/>
          </a:bodyPr>
          <a:lstStyle/>
          <a:p>
            <a:pPr>
              <a:buSzPts val="1200"/>
            </a:pPr>
            <a:r>
              <a:rPr lang="en-US" sz="2100" b="1" dirty="0">
                <a:solidFill>
                  <a:srgbClr val="222A35"/>
                </a:solidFill>
                <a:ea typeface="Calibri" panose="020F0502020204030204" pitchFamily="34" charset="0"/>
                <a:cs typeface="Times New Roman" panose="02020603050405020304" pitchFamily="18" charset="0"/>
              </a:rPr>
              <a:t>Introduction</a:t>
            </a:r>
          </a:p>
          <a:p>
            <a:pPr>
              <a:buSzPts val="1200"/>
            </a:pPr>
            <a:endParaRPr lang="en-US" sz="1200" dirty="0">
              <a:solidFill>
                <a:srgbClr val="000000"/>
              </a:solidFill>
              <a:ea typeface="Calibri" panose="020F0502020204030204" pitchFamily="34" charset="0"/>
              <a:cs typeface="Times New Roman" panose="02020603050405020304" pitchFamily="18" charset="0"/>
            </a:endParaRPr>
          </a:p>
        </p:txBody>
      </p:sp>
      <p:sp>
        <p:nvSpPr>
          <p:cNvPr id="3" name="Notes Placeholder 2"/>
          <p:cNvSpPr>
            <a:spLocks noGrp="1"/>
          </p:cNvSpPr>
          <p:nvPr>
            <p:ph type="body" idx="1"/>
          </p:nvPr>
        </p:nvSpPr>
        <p:spPr>
          <a:xfrm>
            <a:off x="228997" y="3305330"/>
            <a:ext cx="6863322" cy="5251815"/>
          </a:xfrm>
        </p:spPr>
        <p:txBody>
          <a:bodyPr/>
          <a:lstStyle/>
          <a:p>
            <a:r>
              <a:rPr lang="en-US" sz="1200" dirty="0"/>
              <a:t>Exercise – What Makes Us Who We Are? </a:t>
            </a:r>
          </a:p>
          <a:p>
            <a:r>
              <a:rPr lang="en-US" sz="1200" dirty="0"/>
              <a:t>If the audience is small (20 people or less) do this exercise as a large group.  If larger than 20, break participants randomly into groups of 7 or 8. </a:t>
            </a:r>
          </a:p>
          <a:p>
            <a:r>
              <a:rPr lang="en-US" sz="1200" dirty="0"/>
              <a:t>In the large group (or in small groups), each participant should say their name, program, and job role again. Then, referring to slide 198, ask each person to share something about an identity group that is especially important to them and why (1 to 2 minutes person). This could be a brief story, an experience, why the group they are a part of has meaning for them, etc. </a:t>
            </a:r>
          </a:p>
          <a:p>
            <a:r>
              <a:rPr lang="en-US" sz="1200" dirty="0"/>
              <a:t>Trainers should start with themselves in order to model examples of the kind of information being sought and how long to share (1 to 2 minutes).  </a:t>
            </a:r>
          </a:p>
          <a:p>
            <a:r>
              <a:rPr lang="en-US" sz="1200" dirty="0"/>
              <a:t>Depending on the kind of information shared, this can be an emotional and connecting exercise. </a:t>
            </a:r>
          </a:p>
          <a:p>
            <a:r>
              <a:rPr lang="en-US" sz="1200" dirty="0"/>
              <a:t>Validate that all of us have many intersectional identities and that we are simply lifting up one identity in this exercise. </a:t>
            </a:r>
            <a:endParaRPr lang="en-US" sz="1200" dirty="0" smtClean="0"/>
          </a:p>
          <a:p>
            <a:endParaRPr lang="en-US" sz="1200" dirty="0"/>
          </a:p>
          <a:p>
            <a:pPr marL="0" indent="0">
              <a:buNone/>
            </a:pPr>
            <a:r>
              <a:rPr lang="en-US" sz="1200" b="1" dirty="0" smtClean="0"/>
              <a:t>Discussion Guide</a:t>
            </a:r>
          </a:p>
          <a:p>
            <a:pPr marL="193306" lvl="0" indent="-193306">
              <a:lnSpc>
                <a:spcPct val="100000"/>
              </a:lnSpc>
              <a:spcBef>
                <a:spcPts val="622"/>
              </a:spcBef>
              <a:buSzPts val="1200"/>
              <a:buFont typeface="Symbol" panose="05050102010706020507" pitchFamily="18" charset="2"/>
              <a:buChar char=""/>
            </a:pPr>
            <a:r>
              <a:rPr lang="en-US" sz="1200" dirty="0">
                <a:latin typeface="Arial" panose="020B0604020202020204"/>
                <a:ea typeface="Calibri" panose="020F0502020204030204" pitchFamily="34" charset="0"/>
                <a:cs typeface="Times New Roman" panose="02020603050405020304" pitchFamily="18" charset="0"/>
              </a:rPr>
              <a:t>What was this exercise like for you? What surprised or interested you about doing this exercise?</a:t>
            </a:r>
          </a:p>
          <a:p>
            <a:pPr marL="193306" lvl="0" indent="-193306">
              <a:lnSpc>
                <a:spcPct val="100000"/>
              </a:lnSpc>
              <a:spcBef>
                <a:spcPts val="622"/>
              </a:spcBef>
              <a:buSzPts val="1200"/>
              <a:buFont typeface="Symbol" panose="05050102010706020507" pitchFamily="18" charset="2"/>
              <a:buChar char=""/>
            </a:pPr>
            <a:r>
              <a:rPr lang="en-US" sz="1200" dirty="0">
                <a:latin typeface="Arial" panose="020B0604020202020204"/>
                <a:ea typeface="Calibri" panose="020F0502020204030204" pitchFamily="34" charset="0"/>
                <a:cs typeface="Times New Roman" panose="02020603050405020304" pitchFamily="18" charset="0"/>
              </a:rPr>
              <a:t>To what extent did people share what you might expect them to share?</a:t>
            </a:r>
          </a:p>
          <a:p>
            <a:pPr marL="193306" lvl="0" indent="-193306">
              <a:lnSpc>
                <a:spcPct val="100000"/>
              </a:lnSpc>
              <a:spcBef>
                <a:spcPts val="622"/>
              </a:spcBef>
              <a:buSzPts val="1200"/>
              <a:buFont typeface="Symbol" panose="05050102010706020507" pitchFamily="18" charset="2"/>
              <a:buChar char=""/>
            </a:pPr>
            <a:r>
              <a:rPr lang="en-US" sz="1200" dirty="0">
                <a:latin typeface="Arial" panose="020B0604020202020204"/>
                <a:ea typeface="Calibri" panose="020F0502020204030204" pitchFamily="34" charset="0"/>
                <a:cs typeface="Times New Roman" panose="02020603050405020304" pitchFamily="18" charset="0"/>
              </a:rPr>
              <a:t>How do out important identities related to why we chose this kind of work? </a:t>
            </a:r>
          </a:p>
          <a:p>
            <a:pPr marL="193306" lvl="0" indent="-193306">
              <a:lnSpc>
                <a:spcPct val="100000"/>
              </a:lnSpc>
              <a:spcBef>
                <a:spcPts val="622"/>
              </a:spcBef>
              <a:buSzPts val="1200"/>
              <a:buFont typeface="Symbol" panose="05050102010706020507" pitchFamily="18" charset="2"/>
              <a:buChar char=""/>
            </a:pPr>
            <a:r>
              <a:rPr lang="en-US" sz="1200" dirty="0">
                <a:latin typeface="Arial" panose="020B0604020202020204"/>
                <a:ea typeface="Calibri" panose="020F0502020204030204" pitchFamily="34" charset="0"/>
                <a:cs typeface="Times New Roman" panose="02020603050405020304" pitchFamily="18" charset="0"/>
              </a:rPr>
              <a:t>Summarize by saying we all do this work for a reason, usually related in some way to our history or identities. Today we will talk a lot about ourselves as treaters and the importance of self-awareness and using yourself to make you better at what you do.</a:t>
            </a:r>
            <a:endParaRPr lang="en-US" sz="1200" dirty="0">
              <a:latin typeface="Arial" panose="020B0604020202020204"/>
              <a:cs typeface="+mn-cs"/>
            </a:endParaRPr>
          </a:p>
          <a:p>
            <a:endParaRPr lang="en-US" dirty="0"/>
          </a:p>
        </p:txBody>
      </p:sp>
      <p:sp>
        <p:nvSpPr>
          <p:cNvPr id="5" name="Rectangle 4">
            <a:extLst>
              <a:ext uri="{FF2B5EF4-FFF2-40B4-BE49-F238E27FC236}">
                <a16:creationId xmlns:a16="http://schemas.microsoft.com/office/drawing/2014/main" id="{3A41BB97-3E39-486B-9088-CAE1F1F1273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207</a:t>
            </a:r>
            <a:endParaRPr lang="en-US" sz="3000" dirty="0">
              <a:solidFill>
                <a:srgbClr val="000000"/>
              </a:solidFill>
            </a:endParaRPr>
          </a:p>
        </p:txBody>
      </p:sp>
      <p:sp>
        <p:nvSpPr>
          <p:cNvPr id="7" name="Rectangle 6">
            <a:extLst>
              <a:ext uri="{FF2B5EF4-FFF2-40B4-BE49-F238E27FC236}">
                <a16:creationId xmlns:a16="http://schemas.microsoft.com/office/drawing/2014/main" id="{49D45934-E0B9-49BF-BC84-DBC31972FB69}"/>
              </a:ext>
            </a:extLst>
          </p:cNvPr>
          <p:cNvSpPr/>
          <p:nvPr/>
        </p:nvSpPr>
        <p:spPr>
          <a:xfrm>
            <a:off x="3201183" y="2880360"/>
            <a:ext cx="1800665" cy="39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pPr algn="ctr"/>
            <a:endParaRPr lang="en-US"/>
          </a:p>
        </p:txBody>
      </p:sp>
      <p:sp>
        <p:nvSpPr>
          <p:cNvPr id="12" name="Rectangle 11">
            <a:extLst>
              <a:ext uri="{FF2B5EF4-FFF2-40B4-BE49-F238E27FC236}">
                <a16:creationId xmlns:a16="http://schemas.microsoft.com/office/drawing/2014/main" id="{AFBA233A-7A1C-4B21-BF43-0826DB03FF81}"/>
              </a:ext>
            </a:extLst>
          </p:cNvPr>
          <p:cNvSpPr/>
          <p:nvPr/>
        </p:nvSpPr>
        <p:spPr>
          <a:xfrm>
            <a:off x="868282" y="601904"/>
            <a:ext cx="4976751"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9:00-9:45  Introduction (slides 205-207)</a:t>
            </a:r>
            <a:endParaRPr lang="en-US" sz="1500" b="1" dirty="0">
              <a:solidFill>
                <a:srgbClr val="000000"/>
              </a:solidFill>
            </a:endParaRPr>
          </a:p>
        </p:txBody>
      </p:sp>
      <p:sp>
        <p:nvSpPr>
          <p:cNvPr id="8" name="Slide Image Placeholder 7">
            <a:extLst>
              <a:ext uri="{FF2B5EF4-FFF2-40B4-BE49-F238E27FC236}">
                <a16:creationId xmlns:a16="http://schemas.microsoft.com/office/drawing/2014/main" id="{5C7754DA-287B-4FD4-BC3F-5B56BD40D544}"/>
              </a:ext>
            </a:extLst>
          </p:cNvPr>
          <p:cNvSpPr>
            <a:spLocks noGrp="1" noRot="1" noChangeAspect="1"/>
          </p:cNvSpPr>
          <p:nvPr>
            <p:ph type="sldImg"/>
          </p:nvPr>
        </p:nvSpPr>
        <p:spPr/>
      </p:sp>
    </p:spTree>
    <p:extLst>
      <p:ext uri="{BB962C8B-B14F-4D97-AF65-F5344CB8AC3E}">
        <p14:creationId xmlns:p14="http://schemas.microsoft.com/office/powerpoint/2010/main" val="51669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7CD900-D70E-4928-824E-8E183E169D21}"/>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208</a:t>
            </a:r>
            <a:endParaRPr lang="en-US" sz="3000" dirty="0">
              <a:solidFill>
                <a:srgbClr val="000000"/>
              </a:solidFill>
            </a:endParaRPr>
          </a:p>
        </p:txBody>
      </p:sp>
      <p:sp>
        <p:nvSpPr>
          <p:cNvPr id="3" name="Notes Placeholder 2">
            <a:extLst>
              <a:ext uri="{FF2B5EF4-FFF2-40B4-BE49-F238E27FC236}">
                <a16:creationId xmlns:a16="http://schemas.microsoft.com/office/drawing/2014/main" id="{837AE93F-34BF-4F4E-B3F3-A103A1861032}"/>
              </a:ext>
            </a:extLst>
          </p:cNvPr>
          <p:cNvSpPr>
            <a:spLocks noGrp="1"/>
          </p:cNvSpPr>
          <p:nvPr>
            <p:ph type="body" idx="1"/>
          </p:nvPr>
        </p:nvSpPr>
        <p:spPr/>
        <p:txBody>
          <a:bodyPr/>
          <a:lstStyle/>
          <a:p>
            <a:r>
              <a:rPr lang="en-US" dirty="0"/>
              <a:t>Explain that they probably remember this person Kay Saakvitne (pronounced </a:t>
            </a:r>
            <a:r>
              <a:rPr lang="en-US" dirty="0" err="1"/>
              <a:t>Sok</a:t>
            </a:r>
            <a:r>
              <a:rPr lang="en-US" dirty="0"/>
              <a:t>-wit-nee) from her video on Day 1. She was the lead author of Risking Connection. </a:t>
            </a:r>
          </a:p>
          <a:p>
            <a:r>
              <a:rPr lang="en-US" dirty="0"/>
              <a:t>Kay told one of her adult clients, who grew up in the foster care system in the 1940s and 50s, that she was going to be doing an RC training for staff working in group homes.  Kay asked her client what she might want to say to staff about her experience and she wrote this letter.  </a:t>
            </a:r>
          </a:p>
          <a:p>
            <a:r>
              <a:rPr lang="en-US" dirty="0"/>
              <a:t>She gave specific permission for trainers to share the letter in RC trainings. </a:t>
            </a:r>
          </a:p>
          <a:p>
            <a:r>
              <a:rPr lang="en-US" dirty="0"/>
              <a:t>Read the letter or divide the letter into 3-4 parts and have participants read the letter</a:t>
            </a:r>
            <a:r>
              <a:rPr lang="en-US" dirty="0" smtClean="0"/>
              <a:t>.</a:t>
            </a:r>
          </a:p>
          <a:p>
            <a:endParaRPr lang="en-US" dirty="0"/>
          </a:p>
          <a:p>
            <a:pPr marL="0" indent="0">
              <a:buNone/>
            </a:pPr>
            <a:r>
              <a:rPr lang="en-US" b="1" dirty="0" smtClean="0"/>
              <a:t>Discussion Guide</a:t>
            </a:r>
          </a:p>
          <a:p>
            <a:pPr marL="193306" lvl="0" indent="-193306">
              <a:spcBef>
                <a:spcPts val="622"/>
              </a:spcBef>
              <a:buSzPts val="1200"/>
              <a:buFont typeface="Symbol" panose="05050102010706020507" pitchFamily="18" charset="2"/>
              <a:buChar char=""/>
            </a:pPr>
            <a:r>
              <a:rPr lang="en-US" dirty="0">
                <a:latin typeface="Arial" panose="020B0604020202020204"/>
                <a:cs typeface="Times New Roman" panose="02020603050405020304" pitchFamily="18" charset="0"/>
              </a:rPr>
              <a:t>What was it like to listen to the letter?</a:t>
            </a:r>
          </a:p>
          <a:p>
            <a:pPr marL="193306" lvl="0" indent="-193306">
              <a:spcBef>
                <a:spcPts val="622"/>
              </a:spcBef>
              <a:buSzPts val="1200"/>
              <a:buFont typeface="Symbol" panose="05050102010706020507" pitchFamily="18" charset="2"/>
              <a:buChar char=""/>
            </a:pPr>
            <a:r>
              <a:rPr lang="en-US" dirty="0">
                <a:latin typeface="Arial" panose="020B0604020202020204"/>
                <a:cs typeface="Times New Roman" panose="02020603050405020304" pitchFamily="18" charset="0"/>
              </a:rPr>
              <a:t>What parts of the letter were especially noteworthy for you?</a:t>
            </a:r>
          </a:p>
          <a:p>
            <a:pPr marL="193306" lvl="0" indent="-193306">
              <a:spcBef>
                <a:spcPts val="622"/>
              </a:spcBef>
              <a:buSzPts val="1200"/>
              <a:buFont typeface="Symbol" panose="05050102010706020507" pitchFamily="18" charset="2"/>
              <a:buChar char=""/>
            </a:pPr>
            <a:r>
              <a:rPr lang="en-US" dirty="0">
                <a:latin typeface="Arial" panose="020B0604020202020204"/>
                <a:cs typeface="Times New Roman" panose="02020603050405020304" pitchFamily="18" charset="0"/>
              </a:rPr>
              <a:t>How do you think clients’ experiences today compare with the sentiments in this letter?  What’s different?  What’s the same?</a:t>
            </a:r>
          </a:p>
          <a:p>
            <a:endParaRPr lang="en-US" dirty="0"/>
          </a:p>
          <a:p>
            <a:endParaRPr lang="en-US" dirty="0"/>
          </a:p>
        </p:txBody>
      </p:sp>
      <p:sp>
        <p:nvSpPr>
          <p:cNvPr id="10" name="Rectangle 9">
            <a:extLst>
              <a:ext uri="{FF2B5EF4-FFF2-40B4-BE49-F238E27FC236}">
                <a16:creationId xmlns:a16="http://schemas.microsoft.com/office/drawing/2014/main" id="{D3066018-6E59-4150-9775-45494C3EE3A4}"/>
              </a:ext>
            </a:extLst>
          </p:cNvPr>
          <p:cNvSpPr/>
          <p:nvPr/>
        </p:nvSpPr>
        <p:spPr>
          <a:xfrm>
            <a:off x="868282" y="601904"/>
            <a:ext cx="4976751"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9:45-10:05  Letter to Kay (slide 208)</a:t>
            </a:r>
            <a:endParaRPr lang="en-US" sz="1500" b="1" dirty="0">
              <a:solidFill>
                <a:srgbClr val="000000"/>
              </a:solidFill>
            </a:endParaRPr>
          </a:p>
        </p:txBody>
      </p:sp>
      <p:sp>
        <p:nvSpPr>
          <p:cNvPr id="6" name="Slide Image Placeholder 5">
            <a:extLst>
              <a:ext uri="{FF2B5EF4-FFF2-40B4-BE49-F238E27FC236}">
                <a16:creationId xmlns:a16="http://schemas.microsoft.com/office/drawing/2014/main" id="{3EDADFB1-CE88-4B3A-91CD-E982CBAF798B}"/>
              </a:ext>
            </a:extLst>
          </p:cNvPr>
          <p:cNvSpPr>
            <a:spLocks noGrp="1" noRot="1" noChangeAspect="1"/>
          </p:cNvSpPr>
          <p:nvPr>
            <p:ph type="sldImg"/>
          </p:nvPr>
        </p:nvSpPr>
        <p:spPr/>
      </p:sp>
    </p:spTree>
    <p:extLst>
      <p:ext uri="{BB962C8B-B14F-4D97-AF65-F5344CB8AC3E}">
        <p14:creationId xmlns:p14="http://schemas.microsoft.com/office/powerpoint/2010/main" val="4073697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0659F7-12F8-4998-87BF-A9AAAEF753E5}"/>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209</a:t>
            </a:r>
            <a:endParaRPr lang="en-US" sz="3000" dirty="0">
              <a:solidFill>
                <a:srgbClr val="000000"/>
              </a:solidFill>
            </a:endParaRPr>
          </a:p>
        </p:txBody>
      </p:sp>
      <p:sp>
        <p:nvSpPr>
          <p:cNvPr id="3" name="Notes Placeholder 2">
            <a:extLst>
              <a:ext uri="{FF2B5EF4-FFF2-40B4-BE49-F238E27FC236}">
                <a16:creationId xmlns:a16="http://schemas.microsoft.com/office/drawing/2014/main" id="{5071FE5D-B6E0-420E-B726-146774BC855D}"/>
              </a:ext>
            </a:extLst>
          </p:cNvPr>
          <p:cNvSpPr>
            <a:spLocks noGrp="1"/>
          </p:cNvSpPr>
          <p:nvPr>
            <p:ph type="body" idx="1"/>
          </p:nvPr>
        </p:nvSpPr>
        <p:spPr/>
        <p:txBody>
          <a:bodyPr/>
          <a:lstStyle/>
          <a:p>
            <a:r>
              <a:rPr lang="en-US"/>
              <a:t>This brief section is intended to provide you with information so you can recognize signs and symptoms of problematic dissociation and respond by helping ground the individual in the present.  </a:t>
            </a:r>
          </a:p>
          <a:p>
            <a:endParaRPr lang="en-US" dirty="0"/>
          </a:p>
        </p:txBody>
      </p:sp>
      <p:cxnSp>
        <p:nvCxnSpPr>
          <p:cNvPr id="7" name="Straight Connector 6">
            <a:extLst>
              <a:ext uri="{FF2B5EF4-FFF2-40B4-BE49-F238E27FC236}">
                <a16:creationId xmlns:a16="http://schemas.microsoft.com/office/drawing/2014/main" id="{00382C4C-7597-4B7E-870B-D622195D1D19}"/>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6F13F4C-567C-4BC6-AC36-7EB3E3FD505B}"/>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Rectangle 10">
            <a:extLst>
              <a:ext uri="{FF2B5EF4-FFF2-40B4-BE49-F238E27FC236}">
                <a16:creationId xmlns:a16="http://schemas.microsoft.com/office/drawing/2014/main" id="{D3DC77BF-8A2B-41E7-9B7A-2CEA54C9102D}"/>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
        <p:nvSpPr>
          <p:cNvPr id="6" name="Slide Image Placeholder 5">
            <a:extLst>
              <a:ext uri="{FF2B5EF4-FFF2-40B4-BE49-F238E27FC236}">
                <a16:creationId xmlns:a16="http://schemas.microsoft.com/office/drawing/2014/main" id="{419498ED-3203-4B67-A91B-F3D07D871331}"/>
              </a:ext>
            </a:extLst>
          </p:cNvPr>
          <p:cNvSpPr>
            <a:spLocks noGrp="1" noRot="1" noChangeAspect="1"/>
          </p:cNvSpPr>
          <p:nvPr>
            <p:ph type="sldImg"/>
          </p:nvPr>
        </p:nvSpPr>
        <p:spPr/>
      </p:sp>
    </p:spTree>
    <p:extLst>
      <p:ext uri="{BB962C8B-B14F-4D97-AF65-F5344CB8AC3E}">
        <p14:creationId xmlns:p14="http://schemas.microsoft.com/office/powerpoint/2010/main" val="3115148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type="body" idx="1"/>
          </p:nvPr>
        </p:nvSpPr>
        <p:spPr/>
        <p:txBody>
          <a:bodyPr/>
          <a:lstStyle/>
          <a:p>
            <a:endParaRPr lang="en-US" dirty="0"/>
          </a:p>
          <a:p>
            <a:endParaRPr lang="en-US" dirty="0"/>
          </a:p>
          <a:p>
            <a:endParaRPr lang="en-US" dirty="0"/>
          </a:p>
          <a:p>
            <a:endParaRPr lang="en-US" dirty="0"/>
          </a:p>
        </p:txBody>
      </p:sp>
      <p:sp>
        <p:nvSpPr>
          <p:cNvPr id="7" name="Rectangle 6">
            <a:extLst>
              <a:ext uri="{FF2B5EF4-FFF2-40B4-BE49-F238E27FC236}">
                <a16:creationId xmlns:a16="http://schemas.microsoft.com/office/drawing/2014/main" id="{0C26F6D9-0196-4BA2-8425-D8111951880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210</a:t>
            </a:r>
            <a:endParaRPr lang="en-US" sz="3000" dirty="0">
              <a:solidFill>
                <a:srgbClr val="000000"/>
              </a:solidFill>
            </a:endParaRPr>
          </a:p>
        </p:txBody>
      </p:sp>
      <p:sp>
        <p:nvSpPr>
          <p:cNvPr id="5" name="Slide Image Placeholder 4">
            <a:extLst>
              <a:ext uri="{FF2B5EF4-FFF2-40B4-BE49-F238E27FC236}">
                <a16:creationId xmlns:a16="http://schemas.microsoft.com/office/drawing/2014/main" id="{147E6FEC-5E4A-4C8B-BD0A-4E88F1F8AF6D}"/>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EDCD1034-BFAD-4536-B10E-04EE36CFD39D}"/>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C57B476-3A19-438E-AE5A-E267B280E948}"/>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2" name="Rectangle 1">
            <a:extLst>
              <a:ext uri="{FF2B5EF4-FFF2-40B4-BE49-F238E27FC236}">
                <a16:creationId xmlns:a16="http://schemas.microsoft.com/office/drawing/2014/main" id="{5934DE47-4189-4A63-8516-4244D5E3CE30}"/>
              </a:ext>
            </a:extLst>
          </p:cNvPr>
          <p:cNvSpPr/>
          <p:nvPr/>
        </p:nvSpPr>
        <p:spPr>
          <a:xfrm>
            <a:off x="276858" y="3205452"/>
            <a:ext cx="6770105" cy="2599219"/>
          </a:xfrm>
          <a:prstGeom prst="rect">
            <a:avLst/>
          </a:prstGeom>
        </p:spPr>
        <p:txBody>
          <a:bodyPr wrap="square" lIns="94851" tIns="47425" rIns="94851" bIns="47425">
            <a:spAutoFit/>
          </a:bodyPr>
          <a:lstStyle/>
          <a:p>
            <a:pPr marL="189701" indent="-189701">
              <a:lnSpc>
                <a:spcPct val="120000"/>
              </a:lnSpc>
              <a:spcBef>
                <a:spcPts val="622"/>
              </a:spcBef>
              <a:buSzPct val="135000"/>
              <a:buFont typeface="Arial" panose="020B0604020202020204" pitchFamily="34" charset="0"/>
              <a:buChar char="•"/>
            </a:pPr>
            <a:r>
              <a:rPr lang="en-US" sz="1200" dirty="0">
                <a:solidFill>
                  <a:srgbClr val="000000"/>
                </a:solidFill>
              </a:rPr>
              <a:t>Review the definition of dissociation. </a:t>
            </a:r>
          </a:p>
          <a:p>
            <a:pPr marL="189701" indent="-189701">
              <a:lnSpc>
                <a:spcPct val="120000"/>
              </a:lnSpc>
              <a:spcBef>
                <a:spcPts val="622"/>
              </a:spcBef>
              <a:buSzPct val="135000"/>
              <a:buFont typeface="Arial" panose="020B0604020202020204" pitchFamily="34" charset="0"/>
              <a:buChar char="•"/>
            </a:pPr>
            <a:r>
              <a:rPr lang="en-US" sz="1200" dirty="0">
                <a:solidFill>
                  <a:srgbClr val="000000"/>
                </a:solidFill>
              </a:rPr>
              <a:t>Explain that we all use dissociation. It exists on a continuum of mild or normal to problematic. Mild dissociation includes things like daydreaming, getting lost in a book or movie, or not noticing the time it takes to get to a place on the highway (highway hypnosis). </a:t>
            </a:r>
          </a:p>
          <a:p>
            <a:pPr marL="189701" indent="-189701">
              <a:lnSpc>
                <a:spcPct val="120000"/>
              </a:lnSpc>
              <a:spcBef>
                <a:spcPts val="622"/>
              </a:spcBef>
              <a:buSzPct val="135000"/>
              <a:buFont typeface="Arial" panose="020B0604020202020204" pitchFamily="34" charset="0"/>
              <a:buChar char="•"/>
            </a:pPr>
            <a:r>
              <a:rPr lang="en-US" sz="1200" dirty="0">
                <a:solidFill>
                  <a:srgbClr val="000000"/>
                </a:solidFill>
              </a:rPr>
              <a:t>Problematic dissociation describes when someone </a:t>
            </a:r>
            <a:r>
              <a:rPr lang="en-US" sz="1200" b="1" dirty="0">
                <a:solidFill>
                  <a:srgbClr val="000000"/>
                </a:solidFill>
              </a:rPr>
              <a:t>comes to rely </a:t>
            </a:r>
            <a:r>
              <a:rPr lang="en-US" sz="1200" dirty="0">
                <a:solidFill>
                  <a:srgbClr val="000000"/>
                </a:solidFill>
              </a:rPr>
              <a:t>on using dissociation to manage many different kinds of stressful situations in their life, even ones that are no longer about survival.  </a:t>
            </a:r>
          </a:p>
          <a:p>
            <a:pPr marL="189701" indent="-189701">
              <a:lnSpc>
                <a:spcPct val="120000"/>
              </a:lnSpc>
              <a:spcBef>
                <a:spcPts val="622"/>
              </a:spcBef>
              <a:buSzPct val="135000"/>
              <a:buFont typeface="Arial" panose="020B0604020202020204" pitchFamily="34" charset="0"/>
              <a:buChar char="•"/>
            </a:pPr>
            <a:r>
              <a:rPr lang="en-US" sz="1200" dirty="0">
                <a:solidFill>
                  <a:srgbClr val="000000"/>
                </a:solidFill>
              </a:rPr>
              <a:t>Problematic dissociation is a common reaction to trauma. </a:t>
            </a:r>
          </a:p>
          <a:p>
            <a:pPr marL="189701" indent="-189701">
              <a:lnSpc>
                <a:spcPct val="120000"/>
              </a:lnSpc>
              <a:spcBef>
                <a:spcPts val="622"/>
              </a:spcBef>
              <a:buSzPct val="135000"/>
              <a:buFont typeface="Arial" panose="020B0604020202020204" pitchFamily="34" charset="0"/>
              <a:buChar char="•"/>
            </a:pPr>
            <a:r>
              <a:rPr lang="en-US" sz="1200" dirty="0">
                <a:solidFill>
                  <a:srgbClr val="000000"/>
                </a:solidFill>
              </a:rPr>
              <a:t>For people that have suffered chronic trauma and environments where they feel marginalized, devalued, and misunderstood, dissociation is often a way to survive.   </a:t>
            </a:r>
          </a:p>
        </p:txBody>
      </p:sp>
      <p:sp>
        <p:nvSpPr>
          <p:cNvPr id="3" name="TextBox 2">
            <a:extLst>
              <a:ext uri="{FF2B5EF4-FFF2-40B4-BE49-F238E27FC236}">
                <a16:creationId xmlns:a16="http://schemas.microsoft.com/office/drawing/2014/main" id="{EC0959FF-B6D7-4D0A-8FF3-7A1C08C1916D}"/>
              </a:ext>
            </a:extLst>
          </p:cNvPr>
          <p:cNvSpPr txBox="1"/>
          <p:nvPr/>
        </p:nvSpPr>
        <p:spPr>
          <a:xfrm>
            <a:off x="228998" y="7599715"/>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0" name="Rectangle 9">
            <a:extLst>
              <a:ext uri="{FF2B5EF4-FFF2-40B4-BE49-F238E27FC236}">
                <a16:creationId xmlns:a16="http://schemas.microsoft.com/office/drawing/2014/main" id="{3C06D548-FA6D-4A30-A09D-33D2C3FEDE30}"/>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Tree>
    <p:extLst>
      <p:ext uri="{BB962C8B-B14F-4D97-AF65-F5344CB8AC3E}">
        <p14:creationId xmlns:p14="http://schemas.microsoft.com/office/powerpoint/2010/main" val="2762557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207336"/>
            <a:ext cx="6863322" cy="4265586"/>
          </a:xfrm>
        </p:spPr>
        <p:txBody>
          <a:bodyPr/>
          <a:lstStyle/>
          <a:p>
            <a:r>
              <a:rPr lang="en-US" dirty="0"/>
              <a:t>Dissociation is a way that our mind by instinct responds to situations that are overwhelming. </a:t>
            </a:r>
          </a:p>
          <a:p>
            <a:r>
              <a:rPr lang="en-US" dirty="0"/>
              <a:t>There are two important qualities of problematic dissociation:</a:t>
            </a:r>
          </a:p>
          <a:p>
            <a:pPr lvl="2"/>
            <a:r>
              <a:rPr lang="en-US" b="1" dirty="0"/>
              <a:t>Detachment. </a:t>
            </a:r>
            <a:r>
              <a:rPr lang="en-US" dirty="0"/>
              <a:t>When it is not possible to fight or flee danger, our bodies often go into a freeze response. When our bodies freeze, we often flee in our minds to detach from what is happening. For example, during a traumatic experience, a person’s might focus on something outside themselves such as a spot on the ceiling. This makes a traumatic event more tolerable. But, if managing stress this way becomes a habit, it has a lot of negative consequences.  </a:t>
            </a:r>
          </a:p>
          <a:p>
            <a:pPr lvl="2"/>
            <a:r>
              <a:rPr lang="en-US" b="1" dirty="0"/>
              <a:t>Compartmentalization. </a:t>
            </a:r>
            <a:r>
              <a:rPr lang="en-US" dirty="0"/>
              <a:t>This means our mind separates different aspects of awareness; it can erect a wall between the present and past; between thoughts and feelings (a person talks about an awful event with no feelings attached); between behavior and knowledge (a person always sleeps with a light on but does not know why); between a person and their feelings (person doesn’t feel anger, sadness, fear).  </a:t>
            </a:r>
          </a:p>
          <a:p>
            <a:r>
              <a:rPr lang="en-US" dirty="0"/>
              <a:t>When detached or disconnected from aspects of awareness, survivors have difficulty protecting their own safety and making sound judgements about their own welfare. Therefore, they are at risk for re-victimization.</a:t>
            </a:r>
          </a:p>
          <a:p>
            <a:endParaRPr lang="en-US" dirty="0"/>
          </a:p>
        </p:txBody>
      </p:sp>
      <p:sp>
        <p:nvSpPr>
          <p:cNvPr id="5" name="Rectangle 4">
            <a:extLst>
              <a:ext uri="{FF2B5EF4-FFF2-40B4-BE49-F238E27FC236}">
                <a16:creationId xmlns:a16="http://schemas.microsoft.com/office/drawing/2014/main" id="{061BCFFA-9BE0-4101-BE9B-58DCB9700F53}"/>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211</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A07083FE-D1AC-494A-9313-428D700DEF66}"/>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22C90227-8513-4C60-8B95-5FE0AB28CCEB}"/>
              </a:ext>
            </a:extLst>
          </p:cNvPr>
          <p:cNvCxnSpPr>
            <a:cxnSpLocks/>
          </p:cNvCxnSpPr>
          <p:nvPr/>
        </p:nvCxnSpPr>
        <p:spPr>
          <a:xfrm>
            <a:off x="190832" y="7585830"/>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025BFF2-8CF9-4F5D-8C15-8E4F1B1D1EC1}"/>
              </a:ext>
            </a:extLst>
          </p:cNvPr>
          <p:cNvSpPr txBox="1"/>
          <p:nvPr/>
        </p:nvSpPr>
        <p:spPr>
          <a:xfrm>
            <a:off x="198803" y="7593764"/>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8" name="TextBox 7">
            <a:extLst>
              <a:ext uri="{FF2B5EF4-FFF2-40B4-BE49-F238E27FC236}">
                <a16:creationId xmlns:a16="http://schemas.microsoft.com/office/drawing/2014/main" id="{00A71FAB-8C4E-48B8-902F-0BCE5161CFB2}"/>
              </a:ext>
            </a:extLst>
          </p:cNvPr>
          <p:cNvSpPr txBox="1"/>
          <p:nvPr/>
        </p:nvSpPr>
        <p:spPr>
          <a:xfrm>
            <a:off x="228998" y="8071905"/>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9" name="Rectangle 8">
            <a:extLst>
              <a:ext uri="{FF2B5EF4-FFF2-40B4-BE49-F238E27FC236}">
                <a16:creationId xmlns:a16="http://schemas.microsoft.com/office/drawing/2014/main" id="{80DC1A3B-ADB1-4F6E-A352-D0A98C53D3B4}"/>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Tree>
    <p:extLst>
      <p:ext uri="{BB962C8B-B14F-4D97-AF65-F5344CB8AC3E}">
        <p14:creationId xmlns:p14="http://schemas.microsoft.com/office/powerpoint/2010/main" val="1826534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B95DB0-C0F4-4F56-BADA-B327390DCBE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212</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B5E30E06-2652-439A-9C2D-2D1DB792D82B}"/>
              </a:ext>
            </a:extLst>
          </p:cNvPr>
          <p:cNvSpPr>
            <a:spLocks noGrp="1" noRot="1" noChangeAspect="1"/>
          </p:cNvSpPr>
          <p:nvPr>
            <p:ph type="sldImg"/>
          </p:nvPr>
        </p:nvSpPr>
        <p:spPr>
          <a:xfrm>
            <a:off x="209550" y="939800"/>
            <a:ext cx="3408363" cy="1917700"/>
          </a:xfrm>
        </p:spPr>
      </p:sp>
      <p:sp>
        <p:nvSpPr>
          <p:cNvPr id="5" name="Notes Placeholder 4">
            <a:extLst>
              <a:ext uri="{FF2B5EF4-FFF2-40B4-BE49-F238E27FC236}">
                <a16:creationId xmlns:a16="http://schemas.microsoft.com/office/drawing/2014/main" id="{6FF952A3-5CBD-4E2C-B446-97F57988CA1C}"/>
              </a:ext>
            </a:extLst>
          </p:cNvPr>
          <p:cNvSpPr>
            <a:spLocks noGrp="1"/>
          </p:cNvSpPr>
          <p:nvPr>
            <p:ph type="body" idx="1"/>
          </p:nvPr>
        </p:nvSpPr>
        <p:spPr>
          <a:xfrm>
            <a:off x="236269" y="3249013"/>
            <a:ext cx="6863322" cy="3736154"/>
          </a:xfrm>
        </p:spPr>
        <p:txBody>
          <a:bodyPr/>
          <a:lstStyle/>
          <a:p>
            <a:pPr marL="193306" indent="-193306">
              <a:buSzPct val="135000"/>
            </a:pPr>
            <a:r>
              <a:rPr lang="en-US" dirty="0"/>
              <a:t>Dissociation can show up in clients in many ways – spacing out, daydreaming, appearing like a brief seizure, a blank stare, absorption in TV or reading with no awareness of what’s going on, loss of time, hearing voices, facial expressions not fitting with the words being spoken.</a:t>
            </a:r>
          </a:p>
          <a:p>
            <a:pPr marL="193306" indent="-193306">
              <a:buSzPct val="135000"/>
            </a:pPr>
            <a:r>
              <a:rPr lang="en-US" dirty="0"/>
              <a:t>A flashback is reliving a traumatic event as if it was happening in the present. The person seems cut off from the present. </a:t>
            </a:r>
          </a:p>
          <a:p>
            <a:pPr marL="193306" indent="-193306">
              <a:buSzPct val="135000"/>
            </a:pPr>
            <a:r>
              <a:rPr lang="en-US" dirty="0"/>
              <a:t>The most extreme form is Dissociative Identity Disorder, formerly called Multiple Personality Disorder, where the person has different self-states or parts, that function quite separate from each other. </a:t>
            </a:r>
          </a:p>
          <a:p>
            <a:pPr marL="193306" indent="-193306">
              <a:buSzPct val="135000"/>
            </a:pPr>
            <a:r>
              <a:rPr lang="en-US" dirty="0"/>
              <a:t>The quote on this slide is from a person with Dissociative Identity Disorder who survived by her mind creating different parts that would cope with her abuse. </a:t>
            </a:r>
          </a:p>
          <a:p>
            <a:pPr marL="193306" indent="-193306">
              <a:buSzPct val="135000"/>
            </a:pPr>
            <a:r>
              <a:rPr lang="en-US" dirty="0"/>
              <a:t>Dissociation can be less apparent in children because the signs (daydreaming, absent gaze, spacing out, etc.) overlap with normal childhood behavior. But, it is important to assess and address.</a:t>
            </a:r>
          </a:p>
          <a:p>
            <a:endParaRPr lang="en-US" dirty="0"/>
          </a:p>
        </p:txBody>
      </p:sp>
      <p:cxnSp>
        <p:nvCxnSpPr>
          <p:cNvPr id="6" name="Straight Connector 5">
            <a:extLst>
              <a:ext uri="{FF2B5EF4-FFF2-40B4-BE49-F238E27FC236}">
                <a16:creationId xmlns:a16="http://schemas.microsoft.com/office/drawing/2014/main" id="{94A3F41A-5696-4FE0-8A87-2FE2FE8D0B03}"/>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FBD597F-579C-4B8D-A309-2F5AF730D34F}"/>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8" name="TextBox 7">
            <a:extLst>
              <a:ext uri="{FF2B5EF4-FFF2-40B4-BE49-F238E27FC236}">
                <a16:creationId xmlns:a16="http://schemas.microsoft.com/office/drawing/2014/main" id="{9C6485B9-82CD-4B38-8ED4-AAE39E827FA3}"/>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9" name="Rectangle 8">
            <a:extLst>
              <a:ext uri="{FF2B5EF4-FFF2-40B4-BE49-F238E27FC236}">
                <a16:creationId xmlns:a16="http://schemas.microsoft.com/office/drawing/2014/main" id="{3D3D76E0-3E42-4999-AC14-7FF1EB258470}"/>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Tree>
    <p:extLst>
      <p:ext uri="{BB962C8B-B14F-4D97-AF65-F5344CB8AC3E}">
        <p14:creationId xmlns:p14="http://schemas.microsoft.com/office/powerpoint/2010/main" val="3898342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EDC834C-8736-4BED-B0B3-46E649E372B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213</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F6C397A4-E816-463A-81D7-1B8E53D1686F}"/>
              </a:ext>
            </a:extLst>
          </p:cNvPr>
          <p:cNvSpPr>
            <a:spLocks noGrp="1" noRot="1" noChangeAspect="1"/>
          </p:cNvSpPr>
          <p:nvPr>
            <p:ph type="sldImg"/>
          </p:nvPr>
        </p:nvSpPr>
        <p:spPr>
          <a:xfrm>
            <a:off x="209550" y="939800"/>
            <a:ext cx="3408363" cy="1917700"/>
          </a:xfrm>
        </p:spPr>
      </p:sp>
      <p:sp>
        <p:nvSpPr>
          <p:cNvPr id="5" name="Notes Placeholder 4">
            <a:extLst>
              <a:ext uri="{FF2B5EF4-FFF2-40B4-BE49-F238E27FC236}">
                <a16:creationId xmlns:a16="http://schemas.microsoft.com/office/drawing/2014/main" id="{D6F50F0F-D4E4-4602-96E6-14FC349A2A21}"/>
              </a:ext>
            </a:extLst>
          </p:cNvPr>
          <p:cNvSpPr>
            <a:spLocks noGrp="1"/>
          </p:cNvSpPr>
          <p:nvPr>
            <p:ph type="body" idx="1"/>
          </p:nvPr>
        </p:nvSpPr>
        <p:spPr>
          <a:xfrm>
            <a:off x="228997" y="3300339"/>
            <a:ext cx="6863322" cy="3736154"/>
          </a:xfrm>
        </p:spPr>
        <p:txBody>
          <a:bodyPr/>
          <a:lstStyle/>
          <a:p>
            <a:pPr marL="193306" indent="-193306">
              <a:buSzPct val="135000"/>
            </a:pPr>
            <a:r>
              <a:rPr lang="en-US" dirty="0"/>
              <a:t>As a rule, be careful about the use of touch during a flashback. Speaking calmly, validating, reminding them of trusted treaters, and using grounding techniques will help pull the person out of a flashback. </a:t>
            </a:r>
          </a:p>
          <a:p>
            <a:pPr marL="193306" indent="-193306">
              <a:buSzPct val="135000"/>
            </a:pPr>
            <a:r>
              <a:rPr lang="en-US" dirty="0"/>
              <a:t>Here are examples of the information that can go into a flashback protocol: </a:t>
            </a:r>
          </a:p>
          <a:p>
            <a:pPr marL="474254" lvl="2" indent="-193306">
              <a:buSzPct val="80000"/>
              <a:buFont typeface="Courier New" panose="02070309020205020404" pitchFamily="49" charset="0"/>
              <a:buChar char="o"/>
            </a:pPr>
            <a:r>
              <a:rPr lang="en-US" dirty="0"/>
              <a:t>Identify common activating stressors and cues.</a:t>
            </a:r>
          </a:p>
          <a:p>
            <a:pPr marL="474254" lvl="2" indent="-193306">
              <a:buSzPct val="80000"/>
              <a:buFont typeface="Courier New" panose="02070309020205020404" pitchFamily="49" charset="0"/>
              <a:buChar char="o"/>
            </a:pPr>
            <a:r>
              <a:rPr lang="en-US" dirty="0"/>
              <a:t>Identify very first signs of flashbacks.</a:t>
            </a:r>
          </a:p>
          <a:p>
            <a:pPr marL="474254" lvl="2" indent="-193306">
              <a:buSzPct val="80000"/>
              <a:buFont typeface="Courier New" panose="02070309020205020404" pitchFamily="49" charset="0"/>
              <a:buChar char="o"/>
            </a:pPr>
            <a:r>
              <a:rPr lang="en-US" dirty="0"/>
              <a:t>Identify actions to take if stressors are present. </a:t>
            </a:r>
          </a:p>
          <a:p>
            <a:pPr marL="474254" lvl="2" indent="-193306">
              <a:buSzPct val="80000"/>
              <a:buFont typeface="Courier New" panose="02070309020205020404" pitchFamily="49" charset="0"/>
              <a:buChar char="o"/>
            </a:pPr>
            <a:r>
              <a:rPr lang="en-US" dirty="0"/>
              <a:t>Identify actions to take when first aware client is slipping into a flashback.</a:t>
            </a:r>
          </a:p>
          <a:p>
            <a:pPr marL="474254" lvl="2" indent="-193306">
              <a:buSzPct val="80000"/>
              <a:buFont typeface="Courier New" panose="02070309020205020404" pitchFamily="49" charset="0"/>
              <a:buChar char="o"/>
            </a:pPr>
            <a:r>
              <a:rPr lang="en-US" dirty="0"/>
              <a:t>Identify things a treater can say to client when in a flashback. </a:t>
            </a:r>
          </a:p>
          <a:p>
            <a:pPr marL="0" indent="0">
              <a:buNone/>
            </a:pPr>
            <a:endParaRPr lang="en-US" dirty="0"/>
          </a:p>
        </p:txBody>
      </p:sp>
      <p:cxnSp>
        <p:nvCxnSpPr>
          <p:cNvPr id="6" name="Straight Connector 5">
            <a:extLst>
              <a:ext uri="{FF2B5EF4-FFF2-40B4-BE49-F238E27FC236}">
                <a16:creationId xmlns:a16="http://schemas.microsoft.com/office/drawing/2014/main" id="{8D75FEFE-A8A5-43D5-8D4B-8D69210651E3}"/>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4D6145A-6C19-4BF8-9254-2C32B7F625CD}"/>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8" name="TextBox 7">
            <a:extLst>
              <a:ext uri="{FF2B5EF4-FFF2-40B4-BE49-F238E27FC236}">
                <a16:creationId xmlns:a16="http://schemas.microsoft.com/office/drawing/2014/main" id="{F4E46591-0DE4-477F-A963-9D7918FD7AD8}"/>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9" name="Rectangle 8">
            <a:extLst>
              <a:ext uri="{FF2B5EF4-FFF2-40B4-BE49-F238E27FC236}">
                <a16:creationId xmlns:a16="http://schemas.microsoft.com/office/drawing/2014/main" id="{157847E6-25B7-4F86-B001-C933407D8191}"/>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Tree>
    <p:extLst>
      <p:ext uri="{BB962C8B-B14F-4D97-AF65-F5344CB8AC3E}">
        <p14:creationId xmlns:p14="http://schemas.microsoft.com/office/powerpoint/2010/main" val="3456415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23EE828-BB8A-4B7B-98DD-4CC14ECCFB0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214</a:t>
            </a:r>
            <a:endParaRPr lang="en-US" sz="3000" dirty="0">
              <a:solidFill>
                <a:srgbClr val="000000"/>
              </a:solidFill>
            </a:endParaRPr>
          </a:p>
        </p:txBody>
      </p:sp>
      <p:sp>
        <p:nvSpPr>
          <p:cNvPr id="2" name="Slide Image Placeholder 1">
            <a:extLst>
              <a:ext uri="{FF2B5EF4-FFF2-40B4-BE49-F238E27FC236}">
                <a16:creationId xmlns:a16="http://schemas.microsoft.com/office/drawing/2014/main" id="{064524E4-3D74-4202-A637-9D0CA8753AE8}"/>
              </a:ext>
            </a:extLst>
          </p:cNvPr>
          <p:cNvSpPr>
            <a:spLocks noGrp="1" noRot="1" noChangeAspect="1"/>
          </p:cNvSpPr>
          <p:nvPr>
            <p:ph type="sldImg"/>
          </p:nvPr>
        </p:nvSpPr>
        <p:spPr>
          <a:xfrm>
            <a:off x="209550" y="939800"/>
            <a:ext cx="3408363" cy="1917700"/>
          </a:xfrm>
        </p:spPr>
      </p:sp>
      <p:sp>
        <p:nvSpPr>
          <p:cNvPr id="3" name="Notes Placeholder 2">
            <a:extLst>
              <a:ext uri="{FF2B5EF4-FFF2-40B4-BE49-F238E27FC236}">
                <a16:creationId xmlns:a16="http://schemas.microsoft.com/office/drawing/2014/main" id="{B05394B9-A99D-48DA-9B67-A93E37E0D754}"/>
              </a:ext>
            </a:extLst>
          </p:cNvPr>
          <p:cNvSpPr>
            <a:spLocks noGrp="1"/>
          </p:cNvSpPr>
          <p:nvPr>
            <p:ph type="body" idx="1"/>
          </p:nvPr>
        </p:nvSpPr>
        <p:spPr>
          <a:xfrm>
            <a:off x="228997" y="3305331"/>
            <a:ext cx="6863322" cy="3736154"/>
          </a:xfrm>
        </p:spPr>
        <p:txBody>
          <a:bodyPr/>
          <a:lstStyle/>
          <a:p>
            <a:pPr marL="193306" indent="-193306">
              <a:buSzPct val="135000"/>
            </a:pPr>
            <a:r>
              <a:rPr lang="en-US" dirty="0"/>
              <a:t>In general, when someone is in a dissociative state, the goal is to ground them in the present, to bring the person back to an awareness of the present.  </a:t>
            </a:r>
          </a:p>
          <a:p>
            <a:pPr marL="193306" indent="-193306">
              <a:buSzPct val="135000"/>
            </a:pPr>
            <a:r>
              <a:rPr lang="en-US" dirty="0"/>
              <a:t>Dissociating is often experienced as negative, being out of control, a suspended state, not in touch with reality, or frozen. It has often been described as if one foot was on the gas (intense activation) and the other was on the brake (holding back the activation) at the same time.</a:t>
            </a:r>
          </a:p>
          <a:p>
            <a:pPr marL="193306" indent="-193306">
              <a:buSzPct val="135000"/>
            </a:pPr>
            <a:r>
              <a:rPr lang="en-US" dirty="0"/>
              <a:t>One should generally not use a dissociation episode  to learn about the client’s memories or experience of the past. </a:t>
            </a:r>
          </a:p>
          <a:p>
            <a:pPr marL="193306" indent="-193306">
              <a:buSzPct val="135000"/>
            </a:pPr>
            <a:r>
              <a:rPr lang="en-US" dirty="0"/>
              <a:t>Four W’s is a common grounding technique.</a:t>
            </a:r>
          </a:p>
          <a:p>
            <a:pPr marL="193306" indent="-193306">
              <a:buSzPct val="135000"/>
            </a:pPr>
            <a:r>
              <a:rPr lang="en-US" dirty="0"/>
              <a:t>Direct awareness is where you ask the person to attend to their senses. </a:t>
            </a:r>
          </a:p>
          <a:p>
            <a:pPr marL="0" indent="0">
              <a:buNone/>
            </a:pPr>
            <a:endParaRPr lang="en-US" dirty="0"/>
          </a:p>
        </p:txBody>
      </p:sp>
      <p:cxnSp>
        <p:nvCxnSpPr>
          <p:cNvPr id="7" name="Straight Connector 6">
            <a:extLst>
              <a:ext uri="{FF2B5EF4-FFF2-40B4-BE49-F238E27FC236}">
                <a16:creationId xmlns:a16="http://schemas.microsoft.com/office/drawing/2014/main" id="{636DDD84-3024-473B-AD4E-D3840FF9D666}"/>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0AF2A3-6A06-454E-80FE-F8FA35288E4C}"/>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TextBox 8">
            <a:extLst>
              <a:ext uri="{FF2B5EF4-FFF2-40B4-BE49-F238E27FC236}">
                <a16:creationId xmlns:a16="http://schemas.microsoft.com/office/drawing/2014/main" id="{8C4D8B7B-8369-4D1F-8F01-D9178BE33DAF}"/>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0" name="Rectangle 9">
            <a:extLst>
              <a:ext uri="{FF2B5EF4-FFF2-40B4-BE49-F238E27FC236}">
                <a16:creationId xmlns:a16="http://schemas.microsoft.com/office/drawing/2014/main" id="{C3B45A9F-3200-4181-813A-DE6F003DB278}"/>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Tree>
    <p:extLst>
      <p:ext uri="{BB962C8B-B14F-4D97-AF65-F5344CB8AC3E}">
        <p14:creationId xmlns:p14="http://schemas.microsoft.com/office/powerpoint/2010/main" val="126907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CB4F5B-0247-4255-B5D2-F9F8E1AAA4A2}"/>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215</a:t>
            </a:r>
            <a:endParaRPr lang="en-US" sz="3000" dirty="0">
              <a:solidFill>
                <a:srgbClr val="000000"/>
              </a:solidFill>
            </a:endParaRPr>
          </a:p>
        </p:txBody>
      </p:sp>
      <p:sp>
        <p:nvSpPr>
          <p:cNvPr id="2" name="Slide Image Placeholder 1">
            <a:extLst>
              <a:ext uri="{FF2B5EF4-FFF2-40B4-BE49-F238E27FC236}">
                <a16:creationId xmlns:a16="http://schemas.microsoft.com/office/drawing/2014/main" id="{62DFFE3C-D931-4A45-8D66-B80C18BCF4DD}"/>
              </a:ext>
            </a:extLst>
          </p:cNvPr>
          <p:cNvSpPr>
            <a:spLocks noGrp="1" noRot="1" noChangeAspect="1"/>
          </p:cNvSpPr>
          <p:nvPr>
            <p:ph type="sldImg"/>
          </p:nvPr>
        </p:nvSpPr>
        <p:spPr>
          <a:xfrm>
            <a:off x="209550" y="939800"/>
            <a:ext cx="3408363" cy="1917700"/>
          </a:xfrm>
        </p:spPr>
      </p:sp>
      <p:sp>
        <p:nvSpPr>
          <p:cNvPr id="3" name="Notes Placeholder 2">
            <a:extLst>
              <a:ext uri="{FF2B5EF4-FFF2-40B4-BE49-F238E27FC236}">
                <a16:creationId xmlns:a16="http://schemas.microsoft.com/office/drawing/2014/main" id="{D0586317-5A3C-49A2-87A3-ED7D8691D1C7}"/>
              </a:ext>
            </a:extLst>
          </p:cNvPr>
          <p:cNvSpPr>
            <a:spLocks noGrp="1"/>
          </p:cNvSpPr>
          <p:nvPr>
            <p:ph type="body" idx="1"/>
          </p:nvPr>
        </p:nvSpPr>
        <p:spPr>
          <a:xfrm>
            <a:off x="228997" y="3305331"/>
            <a:ext cx="6863322" cy="3736154"/>
          </a:xfrm>
        </p:spPr>
        <p:txBody>
          <a:bodyPr/>
          <a:lstStyle/>
          <a:p>
            <a:r>
              <a:rPr lang="en-US" dirty="0"/>
              <a:t>These are other common grounding techniques.</a:t>
            </a:r>
          </a:p>
          <a:p>
            <a:pPr marL="0" indent="0">
              <a:buNone/>
            </a:pPr>
            <a:endParaRPr lang="en-US" dirty="0"/>
          </a:p>
        </p:txBody>
      </p:sp>
      <p:cxnSp>
        <p:nvCxnSpPr>
          <p:cNvPr id="7" name="Straight Connector 6">
            <a:extLst>
              <a:ext uri="{FF2B5EF4-FFF2-40B4-BE49-F238E27FC236}">
                <a16:creationId xmlns:a16="http://schemas.microsoft.com/office/drawing/2014/main" id="{A46597F7-BE17-4AEF-8DC9-0DB8D0A14177}"/>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A95A68C-5C14-4BA6-8FE6-495A29E90A25}"/>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TextBox 8">
            <a:extLst>
              <a:ext uri="{FF2B5EF4-FFF2-40B4-BE49-F238E27FC236}">
                <a16:creationId xmlns:a16="http://schemas.microsoft.com/office/drawing/2014/main" id="{DD00BF90-7449-4705-A420-AC6DDA678B38}"/>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BE74DD35-11E4-45B3-920A-97DD60118142}"/>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10:05-10:25  Dissociation and Grounding (slides 209-215)</a:t>
            </a:r>
            <a:endParaRPr lang="en-US" sz="1500" b="1" dirty="0">
              <a:solidFill>
                <a:srgbClr val="000000"/>
              </a:solidFill>
            </a:endParaRPr>
          </a:p>
        </p:txBody>
      </p:sp>
    </p:spTree>
    <p:extLst>
      <p:ext uri="{BB962C8B-B14F-4D97-AF65-F5344CB8AC3E}">
        <p14:creationId xmlns:p14="http://schemas.microsoft.com/office/powerpoint/2010/main" val="2714118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58B02-C17F-4DD5-89F5-A55F71CDEDA8}"/>
              </a:ext>
            </a:extLst>
          </p:cNvPr>
          <p:cNvSpPr/>
          <p:nvPr/>
        </p:nvSpPr>
        <p:spPr>
          <a:xfrm>
            <a:off x="272136" y="3413147"/>
            <a:ext cx="2758862" cy="651596"/>
          </a:xfrm>
          <a:prstGeom prst="rect">
            <a:avLst/>
          </a:prstGeom>
        </p:spPr>
        <p:txBody>
          <a:bodyPr wrap="square" lIns="96653" tIns="48327" rIns="96653" bIns="48327">
            <a:spAutoFit/>
          </a:bodyPr>
          <a:lstStyle/>
          <a:p>
            <a:pPr lvl="0">
              <a:buSzPts val="1200"/>
            </a:pPr>
            <a:endParaRPr lang="en-US" sz="1200" dirty="0">
              <a:solidFill>
                <a:srgbClr val="000000"/>
              </a:solidFill>
            </a:endParaRPr>
          </a:p>
          <a:p>
            <a:pPr lvl="0">
              <a:buSzPts val="1200"/>
            </a:pPr>
            <a:r>
              <a:rPr lang="en-US" sz="1200" dirty="0">
                <a:solidFill>
                  <a:srgbClr val="000000"/>
                </a:solidFill>
              </a:rPr>
              <a:t/>
            </a:r>
            <a:br>
              <a:rPr lang="en-US" sz="1200" dirty="0">
                <a:solidFill>
                  <a:srgbClr val="000000"/>
                </a:solidFill>
              </a:rPr>
            </a:br>
            <a:endParaRPr lang="en-US" sz="1200" dirty="0">
              <a:solidFill>
                <a:srgbClr val="000000"/>
              </a:solidFill>
            </a:endParaRPr>
          </a:p>
        </p:txBody>
      </p:sp>
      <p:sp>
        <p:nvSpPr>
          <p:cNvPr id="7" name="TextBox 6">
            <a:extLst>
              <a:ext uri="{FF2B5EF4-FFF2-40B4-BE49-F238E27FC236}">
                <a16:creationId xmlns:a16="http://schemas.microsoft.com/office/drawing/2014/main" id="{1A6F441F-B3EF-4582-BA63-F982F1890C12}"/>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2, Slide 216</a:t>
            </a:r>
          </a:p>
        </p:txBody>
      </p:sp>
      <p:sp>
        <p:nvSpPr>
          <p:cNvPr id="4" name="Slide Image Placeholder 3">
            <a:extLst>
              <a:ext uri="{FF2B5EF4-FFF2-40B4-BE49-F238E27FC236}">
                <a16:creationId xmlns:a16="http://schemas.microsoft.com/office/drawing/2014/main" id="{3A2054A4-13AE-4CA3-9AAC-A8F015200BB9}"/>
              </a:ext>
            </a:extLst>
          </p:cNvPr>
          <p:cNvSpPr>
            <a:spLocks noGrp="1" noRot="1" noChangeAspect="1"/>
          </p:cNvSpPr>
          <p:nvPr>
            <p:ph type="sldImg"/>
          </p:nvPr>
        </p:nvSpPr>
        <p:spPr>
          <a:xfrm>
            <a:off x="209550" y="939800"/>
            <a:ext cx="3408363" cy="1917700"/>
          </a:xfrm>
        </p:spPr>
      </p:sp>
      <p:cxnSp>
        <p:nvCxnSpPr>
          <p:cNvPr id="8" name="Straight Connector 7">
            <a:extLst>
              <a:ext uri="{FF2B5EF4-FFF2-40B4-BE49-F238E27FC236}">
                <a16:creationId xmlns:a16="http://schemas.microsoft.com/office/drawing/2014/main" id="{B17EE4F8-1731-43AC-9CD1-C856CC939A00}"/>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8EE5073-7268-4D92-85BE-E19D1F6EEFDA}"/>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Rectangle 10">
            <a:extLst>
              <a:ext uri="{FF2B5EF4-FFF2-40B4-BE49-F238E27FC236}">
                <a16:creationId xmlns:a16="http://schemas.microsoft.com/office/drawing/2014/main" id="{67BE0DF5-AB50-4416-BA7D-50EFDFFE36AD}"/>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10:25-10:40  BREAK (slide 216)</a:t>
            </a:r>
            <a:endParaRPr lang="en-US" sz="1500" b="1" dirty="0">
              <a:solidFill>
                <a:srgbClr val="000000"/>
              </a:solidFill>
            </a:endParaRPr>
          </a:p>
        </p:txBody>
      </p:sp>
    </p:spTree>
    <p:extLst>
      <p:ext uri="{BB962C8B-B14F-4D97-AF65-F5344CB8AC3E}">
        <p14:creationId xmlns:p14="http://schemas.microsoft.com/office/powerpoint/2010/main" val="1380433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a:p>
            <a:endParaRPr lang="en-US" dirty="0"/>
          </a:p>
        </p:txBody>
      </p:sp>
      <p:sp>
        <p:nvSpPr>
          <p:cNvPr id="5" name="Rectangle 4">
            <a:extLst>
              <a:ext uri="{FF2B5EF4-FFF2-40B4-BE49-F238E27FC236}">
                <a16:creationId xmlns:a16="http://schemas.microsoft.com/office/drawing/2014/main" id="{628508B7-65A1-4490-B4BA-19EA17D4834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217</a:t>
            </a:r>
            <a:endParaRPr lang="en-US" sz="3000" dirty="0">
              <a:solidFill>
                <a:srgbClr val="000000"/>
              </a:solidFill>
            </a:endParaRPr>
          </a:p>
        </p:txBody>
      </p:sp>
      <p:sp>
        <p:nvSpPr>
          <p:cNvPr id="10" name="Rectangle 9">
            <a:extLst>
              <a:ext uri="{FF2B5EF4-FFF2-40B4-BE49-F238E27FC236}">
                <a16:creationId xmlns:a16="http://schemas.microsoft.com/office/drawing/2014/main" id="{A42FF20B-FEBD-49AE-B75A-FA02D2C1833A}"/>
              </a:ext>
            </a:extLst>
          </p:cNvPr>
          <p:cNvSpPr/>
          <p:nvPr/>
        </p:nvSpPr>
        <p:spPr>
          <a:xfrm>
            <a:off x="211453" y="2880360"/>
            <a:ext cx="4976920" cy="4469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pPr algn="ctr"/>
            <a:endParaRPr lang="en-US"/>
          </a:p>
        </p:txBody>
      </p:sp>
      <p:sp>
        <p:nvSpPr>
          <p:cNvPr id="11" name="TextBox 10">
            <a:extLst>
              <a:ext uri="{FF2B5EF4-FFF2-40B4-BE49-F238E27FC236}">
                <a16:creationId xmlns:a16="http://schemas.microsoft.com/office/drawing/2014/main" id="{EBB64960-6E33-4797-BCD0-D28A08DF526F}"/>
              </a:ext>
            </a:extLst>
          </p:cNvPr>
          <p:cNvSpPr txBox="1"/>
          <p:nvPr/>
        </p:nvSpPr>
        <p:spPr>
          <a:xfrm>
            <a:off x="211454" y="2880361"/>
            <a:ext cx="2856653" cy="420116"/>
          </a:xfrm>
          <a:prstGeom prst="rect">
            <a:avLst/>
          </a:prstGeom>
          <a:noFill/>
        </p:spPr>
        <p:txBody>
          <a:bodyPr wrap="square" lIns="96653" tIns="48327" rIns="96653" bIns="48327" rtlCol="0">
            <a:spAutoFit/>
          </a:bodyPr>
          <a:lstStyle/>
          <a:p>
            <a:r>
              <a:rPr lang="en-US" sz="2100" b="1" dirty="0"/>
              <a:t>Key Points</a:t>
            </a:r>
          </a:p>
        </p:txBody>
      </p:sp>
      <p:cxnSp>
        <p:nvCxnSpPr>
          <p:cNvPr id="9" name="Straight Connector 8">
            <a:extLst>
              <a:ext uri="{FF2B5EF4-FFF2-40B4-BE49-F238E27FC236}">
                <a16:creationId xmlns:a16="http://schemas.microsoft.com/office/drawing/2014/main" id="{ED4E1BB2-96C9-44BB-91AC-C8F907BFA57C}"/>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3109955-CE8F-494E-B227-39966DAC7CF6}"/>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3" name="TextBox 12">
            <a:extLst>
              <a:ext uri="{FF2B5EF4-FFF2-40B4-BE49-F238E27FC236}">
                <a16:creationId xmlns:a16="http://schemas.microsoft.com/office/drawing/2014/main" id="{C902A3AC-C55F-42EB-83E0-8D867F3CF646}"/>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7" name="Slide Image Placeholder 6">
            <a:extLst>
              <a:ext uri="{FF2B5EF4-FFF2-40B4-BE49-F238E27FC236}">
                <a16:creationId xmlns:a16="http://schemas.microsoft.com/office/drawing/2014/main" id="{16054A8B-23EE-4EBB-888D-4D8E9BB7BC4C}"/>
              </a:ext>
            </a:extLst>
          </p:cNvPr>
          <p:cNvSpPr>
            <a:spLocks noGrp="1" noRot="1" noChangeAspect="1"/>
          </p:cNvSpPr>
          <p:nvPr>
            <p:ph type="sldImg"/>
          </p:nvPr>
        </p:nvSpPr>
        <p:spPr>
          <a:xfrm>
            <a:off x="209550" y="939800"/>
            <a:ext cx="3408363" cy="1917700"/>
          </a:xfrm>
        </p:spPr>
      </p:sp>
      <p:sp>
        <p:nvSpPr>
          <p:cNvPr id="14" name="Rectangle 13">
            <a:extLst>
              <a:ext uri="{FF2B5EF4-FFF2-40B4-BE49-F238E27FC236}">
                <a16:creationId xmlns:a16="http://schemas.microsoft.com/office/drawing/2014/main" id="{77F73EA7-4145-4E13-9E2F-F3323C55EC1E}"/>
              </a:ext>
            </a:extLst>
          </p:cNvPr>
          <p:cNvSpPr/>
          <p:nvPr/>
        </p:nvSpPr>
        <p:spPr>
          <a:xfrm>
            <a:off x="228998" y="3305331"/>
            <a:ext cx="6855288" cy="3288009"/>
          </a:xfrm>
          <a:prstGeom prst="rect">
            <a:avLst/>
          </a:prstGeom>
        </p:spPr>
        <p:txBody>
          <a:bodyPr wrap="square" lIns="94851" tIns="47425" rIns="94851" bIns="47425">
            <a:spAutoFit/>
          </a:bodyPr>
          <a:lstStyle/>
          <a:p>
            <a:pPr marL="193306" indent="-193306">
              <a:lnSpc>
                <a:spcPct val="120000"/>
              </a:lnSpc>
              <a:spcBef>
                <a:spcPts val="622"/>
              </a:spcBef>
              <a:buSzPct val="135000"/>
              <a:buFont typeface="Arial" panose="020B0604020202020204" pitchFamily="34" charset="0"/>
              <a:buChar char="•"/>
              <a:tabLst>
                <a:tab pos="483265" algn="l"/>
              </a:tabLst>
            </a:pPr>
            <a:r>
              <a:rPr lang="en-US" sz="1200" dirty="0">
                <a:solidFill>
                  <a:srgbClr val="000000"/>
                </a:solidFill>
                <a:ea typeface="Calibri" panose="020F0502020204030204" pitchFamily="34" charset="0"/>
                <a:cs typeface="Times New Roman" panose="02020603050405020304" pitchFamily="18" charset="0"/>
              </a:rPr>
              <a:t>Ask participants, “If a scientist’s primary tool is a microscope and a carpenter’s is a tape measurer, what is our primary tool?”  (</a:t>
            </a:r>
            <a:r>
              <a:rPr lang="en-US" sz="1200" b="1" dirty="0">
                <a:solidFill>
                  <a:srgbClr val="000000"/>
                </a:solidFill>
                <a:ea typeface="Calibri" panose="020F0502020204030204" pitchFamily="34" charset="0"/>
                <a:cs typeface="Times New Roman" panose="02020603050405020304" pitchFamily="18" charset="0"/>
              </a:rPr>
              <a:t>Answer: ourselves</a:t>
            </a:r>
            <a:r>
              <a:rPr lang="en-US" sz="1200" dirty="0">
                <a:solidFill>
                  <a:srgbClr val="000000"/>
                </a:solidFill>
                <a:ea typeface="Calibri" panose="020F0502020204030204" pitchFamily="34" charset="0"/>
                <a:cs typeface="Times New Roman" panose="02020603050405020304" pitchFamily="18" charset="0"/>
              </a:rPr>
              <a:t>). We use our reactions to clients to learn about them and assist in our work. </a:t>
            </a:r>
          </a:p>
          <a:p>
            <a:pPr marL="193306" indent="-193306">
              <a:lnSpc>
                <a:spcPct val="120000"/>
              </a:lnSpc>
              <a:spcBef>
                <a:spcPts val="622"/>
              </a:spcBef>
              <a:buSzPct val="135000"/>
              <a:buFont typeface="Arial" panose="020B0604020202020204" pitchFamily="34" charset="0"/>
              <a:buChar char="•"/>
              <a:tabLst>
                <a:tab pos="483265" algn="l"/>
              </a:tabLst>
            </a:pPr>
            <a:r>
              <a:rPr lang="en-US" sz="1200" dirty="0">
                <a:solidFill>
                  <a:srgbClr val="000000"/>
                </a:solidFill>
                <a:ea typeface="Calibri" panose="020F0502020204030204" pitchFamily="34" charset="0"/>
                <a:cs typeface="Times New Roman" panose="02020603050405020304" pitchFamily="18" charset="0"/>
              </a:rPr>
              <a:t>Ask, “Who can think of a client that stole your heart? One who really got under your skin and really irritated you? One you wanted to adopt? One who made you feel helpless?”</a:t>
            </a:r>
          </a:p>
          <a:p>
            <a:pPr marL="193306" indent="-193306">
              <a:lnSpc>
                <a:spcPct val="120000"/>
              </a:lnSpc>
              <a:spcBef>
                <a:spcPts val="622"/>
              </a:spcBef>
              <a:buSzPct val="135000"/>
              <a:buFont typeface="Arial" panose="020B0604020202020204" pitchFamily="34" charset="0"/>
              <a:buChar char="•"/>
              <a:tabLst>
                <a:tab pos="483265" algn="l"/>
              </a:tabLst>
            </a:pPr>
            <a:r>
              <a:rPr lang="en-US" sz="1200" dirty="0">
                <a:solidFill>
                  <a:srgbClr val="000000"/>
                </a:solidFill>
                <a:ea typeface="Calibri" panose="020F0502020204030204" pitchFamily="34" charset="0"/>
                <a:cs typeface="Times New Roman" panose="02020603050405020304" pitchFamily="18" charset="0"/>
              </a:rPr>
              <a:t>For people with clinical training, the term to describe these often strong feelings to individual clients is countertransference. But, we’re just going to call it, “noticing your reactions.”</a:t>
            </a:r>
          </a:p>
          <a:p>
            <a:pPr marL="193306" indent="-193306">
              <a:lnSpc>
                <a:spcPct val="120000"/>
              </a:lnSpc>
              <a:spcBef>
                <a:spcPts val="622"/>
              </a:spcBef>
              <a:buSzPct val="135000"/>
              <a:buFont typeface="Arial" panose="020B0604020202020204" pitchFamily="34" charset="0"/>
              <a:buChar char="•"/>
              <a:tabLst>
                <a:tab pos="483265" algn="l"/>
              </a:tabLst>
            </a:pPr>
            <a:r>
              <a:rPr lang="en-US" sz="1200" dirty="0">
                <a:solidFill>
                  <a:srgbClr val="000000"/>
                </a:solidFill>
                <a:ea typeface="Calibri" panose="020F0502020204030204" pitchFamily="34" charset="0"/>
                <a:cs typeface="Times New Roman" panose="02020603050405020304" pitchFamily="18" charset="0"/>
              </a:rPr>
              <a:t>This is not just a concept that applies to people who work directly with clients. Ask, “Who’s had a co-worker with whom you feel impatient because they seem needy and whiny?”  “Who’s had a supervisee that grates on you because they try too hard to please?” “Who’s had a boss that feels intimidating because they seem overly critical?”  These situations are somewhat different because we are not providing a service to the person. But, we can still have strong feelings that are important for us to notice. </a:t>
            </a:r>
          </a:p>
        </p:txBody>
      </p:sp>
      <p:sp>
        <p:nvSpPr>
          <p:cNvPr id="15" name="Rectangle 14">
            <a:extLst>
              <a:ext uri="{FF2B5EF4-FFF2-40B4-BE49-F238E27FC236}">
                <a16:creationId xmlns:a16="http://schemas.microsoft.com/office/drawing/2014/main" id="{6CFE21C6-FE5D-4332-8990-3FEC22270365}"/>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3463043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7A4B55-8871-4A40-B76F-1310D04E8BD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218</a:t>
            </a:r>
            <a:endParaRPr lang="en-US" sz="3000" dirty="0">
              <a:solidFill>
                <a:srgbClr val="000000"/>
              </a:solidFill>
            </a:endParaRPr>
          </a:p>
        </p:txBody>
      </p:sp>
      <p:sp>
        <p:nvSpPr>
          <p:cNvPr id="10" name="Rectangle 9">
            <a:extLst>
              <a:ext uri="{FF2B5EF4-FFF2-40B4-BE49-F238E27FC236}">
                <a16:creationId xmlns:a16="http://schemas.microsoft.com/office/drawing/2014/main" id="{563F1241-D856-48A8-9BEC-4845D826E029}"/>
              </a:ext>
            </a:extLst>
          </p:cNvPr>
          <p:cNvSpPr/>
          <p:nvPr/>
        </p:nvSpPr>
        <p:spPr>
          <a:xfrm>
            <a:off x="216748" y="2880361"/>
            <a:ext cx="6515947" cy="460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r>
              <a:rPr lang="en-US" sz="2100" b="1" dirty="0">
                <a:solidFill>
                  <a:srgbClr val="000000"/>
                </a:solidFill>
                <a:ea typeface="Calibri" panose="020F0502020204030204" pitchFamily="34" charset="0"/>
                <a:cs typeface="Times New Roman" panose="02020603050405020304" pitchFamily="18" charset="0"/>
              </a:rPr>
              <a:t>Key Points</a:t>
            </a:r>
            <a:endParaRPr lang="en-US" sz="2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79EB2E92-5376-499F-90C2-B2AF5C66A789}"/>
              </a:ext>
            </a:extLst>
          </p:cNvPr>
          <p:cNvSpPr/>
          <p:nvPr/>
        </p:nvSpPr>
        <p:spPr>
          <a:xfrm>
            <a:off x="304800" y="7607836"/>
            <a:ext cx="6793653" cy="290849"/>
          </a:xfrm>
          <a:prstGeom prst="rect">
            <a:avLst/>
          </a:prstGeom>
        </p:spPr>
        <p:txBody>
          <a:bodyPr wrap="square" lIns="96653" tIns="48327" rIns="96653" bIns="48327">
            <a:spAutoFit/>
          </a:bodyPr>
          <a:lstStyle/>
          <a:p>
            <a:pPr marL="193306" indent="-193306"/>
            <a:r>
              <a:rPr lang="en-US" sz="1200" dirty="0">
                <a:solidFill>
                  <a:srgbClr val="FF0000"/>
                </a:solidFill>
                <a:ea typeface="Calibri" panose="020F0502020204030204" pitchFamily="34" charset="0"/>
                <a:cs typeface="Times New Roman" panose="02020603050405020304" pitchFamily="18" charset="0"/>
              </a:rPr>
              <a:t> </a:t>
            </a:r>
            <a:endParaRPr lang="en-US" sz="1200"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Image Placeholder 3">
            <a:extLst>
              <a:ext uri="{FF2B5EF4-FFF2-40B4-BE49-F238E27FC236}">
                <a16:creationId xmlns:a16="http://schemas.microsoft.com/office/drawing/2014/main" id="{F800A3D1-3FFD-4695-B596-36CFC82FF5D3}"/>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93D8F29B-D35F-4314-A192-50C727BDAD41}"/>
              </a:ext>
            </a:extLst>
          </p:cNvPr>
          <p:cNvSpPr>
            <a:spLocks noGrp="1"/>
          </p:cNvSpPr>
          <p:nvPr>
            <p:ph type="body" idx="1"/>
          </p:nvPr>
        </p:nvSpPr>
        <p:spPr>
          <a:xfrm>
            <a:off x="228998" y="3305331"/>
            <a:ext cx="6875445" cy="5762996"/>
          </a:xfrm>
        </p:spPr>
        <p:txBody>
          <a:bodyPr/>
          <a:lstStyle/>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We know that client’s transfer onto us as treaters feelings from their past relationships. They may react to us like we were their mother or want to protect us like they protected others in their family. The clinical term for this is “transference.”</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They may have feelings about us based on our race, ethnicity, gender or other groups we belong to. For example, a BIPOC client that has been treated poorly by White people may assume a White treater is going to do the same. A female domestic violence victim abused by a man may not trust a male treater. </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But, in this section, we’ll be talking about all the strong feelings, thoughts and physical responses </a:t>
            </a:r>
            <a:r>
              <a:rPr lang="en-US" b="1" dirty="0">
                <a:ea typeface="Calibri" panose="020F0502020204030204" pitchFamily="34" charset="0"/>
                <a:cs typeface="Times New Roman" panose="02020603050405020304" pitchFamily="18" charset="0"/>
              </a:rPr>
              <a:t>WE</a:t>
            </a:r>
            <a:r>
              <a:rPr lang="en-US" dirty="0">
                <a:ea typeface="Calibri" panose="020F0502020204030204" pitchFamily="34" charset="0"/>
                <a:cs typeface="Times New Roman" panose="02020603050405020304" pitchFamily="18" charset="0"/>
              </a:rPr>
              <a:t> as treaters have in reaction to particular clients.</a:t>
            </a:r>
          </a:p>
          <a:p>
            <a:pPr marL="676571" lvl="1" indent="-193306">
              <a:lnSpc>
                <a:spcPct val="110000"/>
              </a:lnSpc>
            </a:pPr>
            <a:r>
              <a:rPr lang="en-US" dirty="0">
                <a:ea typeface="Calibri" panose="020F0502020204030204" pitchFamily="34" charset="0"/>
                <a:cs typeface="Times New Roman" panose="02020603050405020304" pitchFamily="18" charset="0"/>
              </a:rPr>
              <a:t>Feelings – positive (care, warmth, loving, worry), negative (anger, fear, disgust), neutral (ambivalence)</a:t>
            </a:r>
          </a:p>
          <a:p>
            <a:pPr marL="676571" lvl="1" indent="-193306">
              <a:lnSpc>
                <a:spcPct val="110000"/>
              </a:lnSpc>
            </a:pPr>
            <a:r>
              <a:rPr lang="en-US" dirty="0">
                <a:ea typeface="Calibri" panose="020F0502020204030204" pitchFamily="34" charset="0"/>
                <a:cs typeface="Times New Roman" panose="02020603050405020304" pitchFamily="18" charset="0"/>
              </a:rPr>
              <a:t>Thoughts – “this story can’t be true,” “this kid is so cute,” “this guy should be in jail,” etc.</a:t>
            </a:r>
          </a:p>
          <a:p>
            <a:pPr marL="676571" lvl="1" indent="-193306">
              <a:lnSpc>
                <a:spcPct val="110000"/>
              </a:lnSpc>
            </a:pPr>
            <a:r>
              <a:rPr lang="en-US" dirty="0">
                <a:ea typeface="Calibri" panose="020F0502020204030204" pitchFamily="34" charset="0"/>
                <a:cs typeface="Times New Roman" panose="02020603050405020304" pitchFamily="18" charset="0"/>
              </a:rPr>
              <a:t>Physical – sleepiness, anxiety, nausea, boredom</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And then, we have (often reflexive) secondary reactions to the uncomfortable feelings – “That anger is not cool. I’m supposed to be empathic.”  “I don’t like this kid, but I know I’m supposed to like them.”</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These reactions have historically been viewed as negative. If you have strong feelings, you have your own unresolved issues and need your own therapy.  Our view is that these reactions are normal and inevitable – feelings aren’t good or bad, they just are. BUT, what you do with them can help your work or get in the way. </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Read the scenario of Jackie and Yolanda (youth setting) OR Sonja and Dot (adult setting), on following pages, to illustrate the concepts presented here.</a:t>
            </a:r>
            <a:endParaRPr lang="en-US" dirty="0"/>
          </a:p>
          <a:p>
            <a:endParaRPr lang="en-US" dirty="0"/>
          </a:p>
        </p:txBody>
      </p:sp>
      <p:sp>
        <p:nvSpPr>
          <p:cNvPr id="12" name="Rectangle 11">
            <a:extLst>
              <a:ext uri="{FF2B5EF4-FFF2-40B4-BE49-F238E27FC236}">
                <a16:creationId xmlns:a16="http://schemas.microsoft.com/office/drawing/2014/main" id="{5F63A882-B6D5-4E19-B1AE-032E06619E9F}"/>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2658876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210892"/>
            <a:ext cx="6863322" cy="5851221"/>
          </a:xfrm>
        </p:spPr>
        <p:txBody>
          <a:bodyPr/>
          <a:lstStyle/>
          <a:p>
            <a:pPr marL="0" indent="0">
              <a:lnSpc>
                <a:spcPct val="105000"/>
              </a:lnSpc>
              <a:buSzPts val="1200"/>
              <a:buNone/>
            </a:pPr>
            <a:r>
              <a:rPr lang="en-US" sz="1500" b="1" dirty="0" smtClean="0">
                <a:ea typeface="Calibri" panose="020F0502020204030204" pitchFamily="34" charset="0"/>
                <a:cs typeface="Times New Roman" panose="02020603050405020304" pitchFamily="18" charset="0"/>
              </a:rPr>
              <a:t>Staff Scenario: Jackie and Yolanda (Youth Setting) </a:t>
            </a:r>
            <a:r>
              <a:rPr lang="en-US" dirty="0" smtClean="0">
                <a:ea typeface="Calibri" panose="020F0502020204030204" pitchFamily="34" charset="0"/>
                <a:cs typeface="Times New Roman" panose="02020603050405020304" pitchFamily="18" charset="0"/>
              </a:rPr>
              <a:t> </a:t>
            </a:r>
          </a:p>
          <a:p>
            <a:pPr marL="193306" indent="-193306">
              <a:lnSpc>
                <a:spcPct val="105000"/>
              </a:lnSpc>
              <a:buSzPct val="135000"/>
            </a:pPr>
            <a:r>
              <a:rPr lang="en-US" b="1" dirty="0" smtClean="0">
                <a:ea typeface="Calibri" panose="020F0502020204030204" pitchFamily="34" charset="0"/>
                <a:cs typeface="Times New Roman" panose="02020603050405020304" pitchFamily="18" charset="0"/>
              </a:rPr>
              <a:t>READ THIS (ALOUD) FIRST: </a:t>
            </a:r>
            <a:r>
              <a:rPr lang="en-US" dirty="0" smtClean="0">
                <a:ea typeface="Calibri" panose="020F0502020204030204" pitchFamily="34" charset="0"/>
                <a:cs typeface="Times New Roman" panose="02020603050405020304" pitchFamily="18" charset="0"/>
              </a:rPr>
              <a:t>Jackie (she, her) had been working in the group home for six months when a ten-year-old girl, Yolanda (she, her), was admitted. As Jackie heard about Yolanda’s history, she was surprised by how much they had in common: they were both bi-racial; enjoyed sports; raised by single mothers who were repeatedly involved with violent men; and sexually abused. Jackie was really proud of the healing and recovery work she had done with support from others. After struggling with a cocaine addiction, she was now drug-free for nearly two years, had completed her associate’s degree, and had a steady job in the mental health field. She was eager to share her experience and the lessons she’d learned growing up with Yolanda, feeling sure it would enable Yolanda to not make some of the same mistakes she made. </a:t>
            </a:r>
            <a:r>
              <a:rPr lang="en-US" b="1" dirty="0" smtClean="0">
                <a:ea typeface="Calibri" panose="020F0502020204030204" pitchFamily="34" charset="0"/>
                <a:cs typeface="Times New Roman" panose="02020603050405020304" pitchFamily="18" charset="0"/>
              </a:rPr>
              <a:t>Ask the Group: What are possible outcomes? </a:t>
            </a:r>
            <a:r>
              <a:rPr lang="en-US" dirty="0" smtClean="0">
                <a:ea typeface="Calibri" panose="020F0502020204030204" pitchFamily="34" charset="0"/>
                <a:cs typeface="Times New Roman" panose="02020603050405020304" pitchFamily="18" charset="0"/>
              </a:rPr>
              <a:t> </a:t>
            </a:r>
            <a:endParaRPr lang="en-US" dirty="0" smtClean="0">
              <a:solidFill>
                <a:srgbClr val="000000"/>
              </a:solidFill>
              <a:ea typeface="Calibri" panose="020F0502020204030204" pitchFamily="34" charset="0"/>
              <a:cs typeface="Times New Roman" panose="02020603050405020304" pitchFamily="18" charset="0"/>
            </a:endParaRPr>
          </a:p>
          <a:p>
            <a:pPr marL="193306" indent="-193306">
              <a:lnSpc>
                <a:spcPct val="105000"/>
              </a:lnSpc>
              <a:buSzPct val="135000"/>
            </a:pPr>
            <a:r>
              <a:rPr lang="en-US" b="1" dirty="0" smtClean="0">
                <a:ea typeface="Calibri" panose="020F0502020204030204" pitchFamily="34" charset="0"/>
                <a:cs typeface="Times New Roman" panose="02020603050405020304" pitchFamily="18" charset="0"/>
              </a:rPr>
              <a:t>READ THIS (ALOUD) SECOND: </a:t>
            </a:r>
            <a:r>
              <a:rPr lang="en-US" dirty="0" smtClean="0">
                <a:ea typeface="Calibri" panose="020F0502020204030204" pitchFamily="34" charset="0"/>
                <a:cs typeface="Times New Roman" panose="02020603050405020304" pitchFamily="18" charset="0"/>
              </a:rPr>
              <a:t>Jackie was shocked and embarrassed when her supervisor asked to see her and told her that Yolanda had complained to another staff about Jackie’s interactions with her. The supervisor saw a lot of potential in Jackie as a mental health worker and knew this experience would be important learning for her. She helped Jackie to understand how some of her assumptions about her similarities with Yolanda made her overlook that Yolanda was also different from Jackie. In that context, Jackie’s eagerness to connect with Yolanda, and her disclosure that she also had a Black dad and a White mom, made Yolanda feel unsafe and confused about the boundaries. Yolanda got scared about this person suddenly being so friendly to her. The supervisor spent time reviewing what Jackie had observed about Yolanda, suggested some ways that Jackie may have used her empathy more effectively, and talked about how to try to repair the relationship with Yolanda. The supervisor offered a three-way meeting to help them get back on track with one another. Jackie and Yolanda both were open to this idea. </a:t>
            </a:r>
          </a:p>
          <a:p>
            <a:pPr marL="193306" indent="-193306">
              <a:lnSpc>
                <a:spcPct val="105000"/>
              </a:lnSpc>
              <a:buSzPct val="135000"/>
            </a:pPr>
            <a:endParaRPr lang="en-US" dirty="0">
              <a:ea typeface="Calibri" panose="020F0502020204030204" pitchFamily="34" charset="0"/>
              <a:cs typeface="Times New Roman" panose="02020603050405020304" pitchFamily="18" charset="0"/>
            </a:endParaRPr>
          </a:p>
          <a:p>
            <a:pPr marL="0" indent="0">
              <a:lnSpc>
                <a:spcPct val="105000"/>
              </a:lnSpc>
              <a:buSzPct val="135000"/>
              <a:buNone/>
            </a:pPr>
            <a:r>
              <a:rPr lang="en-US" b="1" dirty="0" smtClean="0">
                <a:ea typeface="Calibri" panose="020F0502020204030204" pitchFamily="34" charset="0"/>
                <a:cs typeface="Times New Roman" panose="02020603050405020304" pitchFamily="18" charset="0"/>
              </a:rPr>
              <a:t>Discussion Guide</a:t>
            </a:r>
          </a:p>
          <a:p>
            <a:pPr marL="193306" lvl="0" indent="-193306">
              <a:lnSpc>
                <a:spcPct val="100000"/>
              </a:lnSpc>
              <a:spcBef>
                <a:spcPts val="622"/>
              </a:spcBef>
              <a:buSzPts val="1200"/>
              <a:buFont typeface="Symbol" panose="05050102010706020507" pitchFamily="18" charset="2"/>
              <a:buChar char=""/>
            </a:pPr>
            <a:r>
              <a:rPr lang="en-US" dirty="0" smtClean="0">
                <a:latin typeface="Arial" panose="020B0604020202020204"/>
                <a:ea typeface="Calibri" panose="020F0502020204030204" pitchFamily="34" charset="0"/>
                <a:cs typeface="Times New Roman" panose="02020603050405020304" pitchFamily="18" charset="0"/>
              </a:rPr>
              <a:t>Discuss </a:t>
            </a:r>
            <a:r>
              <a:rPr lang="en-US" dirty="0">
                <a:latin typeface="Arial" panose="020B0604020202020204"/>
                <a:ea typeface="Calibri" panose="020F0502020204030204" pitchFamily="34" charset="0"/>
                <a:cs typeface="Times New Roman" panose="02020603050405020304" pitchFamily="18" charset="0"/>
              </a:rPr>
              <a:t>the outcome with the group.  Ask how Jackie might have used her reactions in a more helpful way in the work with Yolanda.</a:t>
            </a:r>
          </a:p>
          <a:p>
            <a:pPr marL="193306" indent="-193306">
              <a:lnSpc>
                <a:spcPct val="105000"/>
              </a:lnSpc>
              <a:buSzPct val="135000"/>
            </a:pPr>
            <a:endParaRPr lang="en-US" dirty="0" smtClean="0">
              <a:ea typeface="Calibri" panose="020F0502020204030204" pitchFamily="34" charset="0"/>
              <a:cs typeface="Times New Roman" panose="02020603050405020304" pitchFamily="18" charset="0"/>
            </a:endParaRPr>
          </a:p>
          <a:p>
            <a:endParaRPr lang="en-US" dirty="0"/>
          </a:p>
        </p:txBody>
      </p:sp>
      <p:sp>
        <p:nvSpPr>
          <p:cNvPr id="5" name="Rectangle 4">
            <a:extLst>
              <a:ext uri="{FF2B5EF4-FFF2-40B4-BE49-F238E27FC236}">
                <a16:creationId xmlns:a16="http://schemas.microsoft.com/office/drawing/2014/main" id="{47E59231-39A8-4D2F-9A79-F531013EBFF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219</a:t>
            </a:r>
            <a:endParaRPr lang="en-US" sz="3000" dirty="0">
              <a:solidFill>
                <a:srgbClr val="000000"/>
              </a:solidFill>
            </a:endParaRPr>
          </a:p>
        </p:txBody>
      </p:sp>
      <p:sp>
        <p:nvSpPr>
          <p:cNvPr id="7" name="Slide Image Placeholder 6">
            <a:extLst>
              <a:ext uri="{FF2B5EF4-FFF2-40B4-BE49-F238E27FC236}">
                <a16:creationId xmlns:a16="http://schemas.microsoft.com/office/drawing/2014/main" id="{0612A03D-B1FC-4FF3-80DF-B194B63096AB}"/>
              </a:ext>
            </a:extLst>
          </p:cNvPr>
          <p:cNvSpPr>
            <a:spLocks noGrp="1" noRot="1" noChangeAspect="1"/>
          </p:cNvSpPr>
          <p:nvPr>
            <p:ph type="sldImg"/>
          </p:nvPr>
        </p:nvSpPr>
        <p:spPr>
          <a:xfrm>
            <a:off x="209550" y="939800"/>
            <a:ext cx="3408363" cy="1917700"/>
          </a:xfrm>
        </p:spPr>
      </p:sp>
      <p:sp>
        <p:nvSpPr>
          <p:cNvPr id="9" name="Rectangle 8">
            <a:extLst>
              <a:ext uri="{FF2B5EF4-FFF2-40B4-BE49-F238E27FC236}">
                <a16:creationId xmlns:a16="http://schemas.microsoft.com/office/drawing/2014/main" id="{5BB86BDB-BC82-4FB7-BE99-943DF08F5B6C}"/>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3963893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195958"/>
            <a:ext cx="6863322" cy="5688735"/>
          </a:xfrm>
        </p:spPr>
        <p:txBody>
          <a:bodyPr/>
          <a:lstStyle/>
          <a:p>
            <a:pPr marL="0" indent="0">
              <a:lnSpc>
                <a:spcPct val="105000"/>
              </a:lnSpc>
              <a:buNone/>
            </a:pPr>
            <a:r>
              <a:rPr lang="en-US" sz="1500" b="1" dirty="0"/>
              <a:t>Staff Scenario: Sonja and Dot (Adult Setting)</a:t>
            </a:r>
            <a:endParaRPr lang="en-US" b="1" dirty="0"/>
          </a:p>
          <a:p>
            <a:pPr>
              <a:lnSpc>
                <a:spcPct val="105000"/>
              </a:lnSpc>
              <a:buFont typeface="Arial" panose="020B0604020202020204" pitchFamily="34" charset="0"/>
              <a:buChar char="•"/>
            </a:pPr>
            <a:r>
              <a:rPr lang="en-US" b="1" dirty="0"/>
              <a:t>READ THIS FIRST: </a:t>
            </a:r>
            <a:r>
              <a:rPr lang="en-US" dirty="0"/>
              <a:t>Sonja (they, them) had worked at the day program for about six months when a new client, Dot (they, them) arrived after an escalation in her self-injuring behavior. As Sonja reviewed Dot’s history, Sonja was surprised by how much they had in common: both were gender fluid, had same sex partners, were middle children with two brothers, abused sexually by a brother, and liked outdoor activities. Sonja was proud of the healing work they had done in their own therapy. They had self-injured only once in the past 6 months because they worked with their therapist to develop an effective alternative strategy. Sonja was eager to share these experiences and this strategy with Dot, feeling sure it would be helpful to Dot. </a:t>
            </a:r>
            <a:r>
              <a:rPr lang="en-US" b="1" dirty="0"/>
              <a:t>Ask the Group: </a:t>
            </a:r>
            <a:r>
              <a:rPr lang="en-US" b="1" dirty="0">
                <a:ea typeface="Calibri" panose="020F0502020204030204" pitchFamily="34" charset="0"/>
                <a:cs typeface="Times New Roman" panose="02020603050405020304" pitchFamily="18" charset="0"/>
              </a:rPr>
              <a:t>What are possible outcomes?</a:t>
            </a:r>
            <a:endParaRPr lang="en-US" dirty="0"/>
          </a:p>
          <a:p>
            <a:pPr>
              <a:lnSpc>
                <a:spcPct val="105000"/>
              </a:lnSpc>
              <a:buFont typeface="Arial" panose="020B0604020202020204" pitchFamily="34" charset="0"/>
              <a:buChar char="•"/>
            </a:pPr>
            <a:r>
              <a:rPr lang="en-US" b="1" dirty="0"/>
              <a:t>READ THIS SECOND: </a:t>
            </a:r>
            <a:r>
              <a:rPr lang="en-US" dirty="0"/>
              <a:t>Sonja was shocked and embarrassed when their supervisor asked for a meeting and shared that Dot had complained about Sonja’s behavior. The supervisor saw a lot of potential in Sonja as a mental health professional and knew that this experience would be important learning for them. The supervisor helped Sonja understand how some assumptions Sonja made about similarities between Sonja and Dot made Sonja overlook the fact that Dot was also different from Sonja. In addition, Dot was feeling unsafe and vulnerable which is why they had entered the day program. In that context, Sonja’s rapid disclosure of their own experience made Dot feel unsafe and confused about the boundaries. The supervisor spent time reviewing what Sonja observed about Dot, discussed how Sonja might have used their empathy more effectively, and suggested some steps for achieving repair with Dot. The supervisor offered to schedule a three-way meeting to help Sonja and Dot repair their relationship. Dot and Sonja both accepted this idea. </a:t>
            </a:r>
            <a:endParaRPr lang="en-US" dirty="0" smtClean="0"/>
          </a:p>
          <a:p>
            <a:pPr>
              <a:lnSpc>
                <a:spcPct val="105000"/>
              </a:lnSpc>
              <a:buFont typeface="Arial" panose="020B0604020202020204" pitchFamily="34" charset="0"/>
              <a:buChar char="•"/>
            </a:pPr>
            <a:endParaRPr lang="en-US" dirty="0"/>
          </a:p>
          <a:p>
            <a:pPr marL="0" indent="0">
              <a:lnSpc>
                <a:spcPct val="105000"/>
              </a:lnSpc>
              <a:buNone/>
            </a:pPr>
            <a:r>
              <a:rPr lang="en-US" b="1" dirty="0" smtClean="0"/>
              <a:t>Discussion Guide</a:t>
            </a:r>
          </a:p>
          <a:p>
            <a:pPr marL="193306" lvl="0" indent="-193306">
              <a:lnSpc>
                <a:spcPct val="100000"/>
              </a:lnSpc>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Discuss the outcome with the group. Ask how Jackie/Sonja might have used their reactions in a more helpful way in the work with Yolanda/Dot.</a:t>
            </a:r>
            <a:r>
              <a:rPr lang="en-US" sz="1800" b="1" dirty="0">
                <a:solidFill>
                  <a:srgbClr val="222A35"/>
                </a:solidFill>
                <a:latin typeface="Arial" panose="020B0604020202020204"/>
                <a:ea typeface="Calibri" panose="020F0502020204030204" pitchFamily="34" charset="0"/>
                <a:cs typeface="Times New Roman" panose="02020603050405020304" pitchFamily="18" charset="0"/>
              </a:rPr>
              <a:t> </a:t>
            </a:r>
            <a:endParaRPr lang="en-US" sz="1800"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a:p>
            <a:pPr>
              <a:lnSpc>
                <a:spcPct val="105000"/>
              </a:lnSpc>
              <a:buFont typeface="Arial" panose="020B0604020202020204" pitchFamily="34" charset="0"/>
              <a:buChar char="•"/>
            </a:pPr>
            <a:endParaRPr lang="en-US" dirty="0"/>
          </a:p>
          <a:p>
            <a:endParaRPr lang="en-US" dirty="0"/>
          </a:p>
          <a:p>
            <a:endParaRPr lang="en-US" dirty="0"/>
          </a:p>
        </p:txBody>
      </p:sp>
      <p:sp>
        <p:nvSpPr>
          <p:cNvPr id="5" name="Rectangle 4">
            <a:extLst>
              <a:ext uri="{FF2B5EF4-FFF2-40B4-BE49-F238E27FC236}">
                <a16:creationId xmlns:a16="http://schemas.microsoft.com/office/drawing/2014/main" id="{C0074D51-A436-4436-82A0-66C644C35C3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220</a:t>
            </a:r>
            <a:endParaRPr lang="en-US" sz="3000" dirty="0">
              <a:solidFill>
                <a:srgbClr val="000000"/>
              </a:solidFill>
            </a:endParaRPr>
          </a:p>
        </p:txBody>
      </p:sp>
      <p:sp>
        <p:nvSpPr>
          <p:cNvPr id="7" name="Rectangle 6">
            <a:extLst>
              <a:ext uri="{FF2B5EF4-FFF2-40B4-BE49-F238E27FC236}">
                <a16:creationId xmlns:a16="http://schemas.microsoft.com/office/drawing/2014/main" id="{A1479DDD-3FC6-40D3-B1D9-B958F610E6A9}"/>
              </a:ext>
            </a:extLst>
          </p:cNvPr>
          <p:cNvSpPr/>
          <p:nvPr/>
        </p:nvSpPr>
        <p:spPr>
          <a:xfrm>
            <a:off x="8413677" y="1812070"/>
            <a:ext cx="6503609" cy="290849"/>
          </a:xfrm>
          <a:prstGeom prst="rect">
            <a:avLst/>
          </a:prstGeom>
        </p:spPr>
        <p:txBody>
          <a:bodyPr wrap="square" lIns="96653" tIns="48327" rIns="96653" bIns="48327">
            <a:spAutoFit/>
          </a:bodyPr>
          <a:lstStyle/>
          <a:p>
            <a:pPr marL="193306" indent="-193306">
              <a:buSzPts val="1200"/>
              <a:buFont typeface="Symbol" panose="05050102010706020507" pitchFamily="18" charset="2"/>
              <a:buChar char=""/>
            </a:pPr>
            <a:endParaRPr lang="en-US" sz="1200" dirty="0">
              <a:solidFill>
                <a:srgbClr val="222A35"/>
              </a:solidFill>
              <a:ea typeface="Calibri" panose="020F0502020204030204" pitchFamily="34" charset="0"/>
              <a:cs typeface="Times New Roman" panose="02020603050405020304" pitchFamily="18" charset="0"/>
            </a:endParaRPr>
          </a:p>
        </p:txBody>
      </p:sp>
      <p:sp>
        <p:nvSpPr>
          <p:cNvPr id="9" name="Slide Image Placeholder 8">
            <a:extLst>
              <a:ext uri="{FF2B5EF4-FFF2-40B4-BE49-F238E27FC236}">
                <a16:creationId xmlns:a16="http://schemas.microsoft.com/office/drawing/2014/main" id="{F245F3A5-5605-4195-A11E-EF74D3340B11}"/>
              </a:ext>
            </a:extLst>
          </p:cNvPr>
          <p:cNvSpPr>
            <a:spLocks noGrp="1" noRot="1" noChangeAspect="1"/>
          </p:cNvSpPr>
          <p:nvPr>
            <p:ph type="sldImg"/>
          </p:nvPr>
        </p:nvSpPr>
        <p:spPr>
          <a:xfrm>
            <a:off x="209550" y="939800"/>
            <a:ext cx="3408363" cy="1917700"/>
          </a:xfrm>
        </p:spPr>
      </p:sp>
      <p:sp>
        <p:nvSpPr>
          <p:cNvPr id="11" name="Rectangle 10">
            <a:extLst>
              <a:ext uri="{FF2B5EF4-FFF2-40B4-BE49-F238E27FC236}">
                <a16:creationId xmlns:a16="http://schemas.microsoft.com/office/drawing/2014/main" id="{4B1BD8DA-07C1-4250-AAB2-2CB664632295}"/>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3949622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380DA4-9F8E-4861-A0FE-43C94AB1F2CC}"/>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221</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B0F9A299-4FE9-44FB-8FDA-4D66B19CC192}"/>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7014B9EB-6C07-4518-88DE-3CE2300BBFC5}"/>
              </a:ext>
            </a:extLst>
          </p:cNvPr>
          <p:cNvSpPr>
            <a:spLocks noGrp="1"/>
          </p:cNvSpPr>
          <p:nvPr>
            <p:ph type="body" idx="1"/>
          </p:nvPr>
        </p:nvSpPr>
        <p:spPr>
          <a:xfrm>
            <a:off x="280619" y="3297542"/>
            <a:ext cx="6863322" cy="5737276"/>
          </a:xfrm>
        </p:spPr>
        <p:txBody>
          <a:bodyPr/>
          <a:lstStyle/>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There are many sources of the strong reactions we have.</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We bear witness to awful truths that can evoke anger, protective feelings, denial, even sexual feelings/fascination.</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Clients’ symptoms, behavior, and patterns are often extreme and evoke strong feelings in us. For example, they may direct anger or disappointment or fear toward us, although these feelings are not really about us. </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The ways our own history overlaps with a client’s history can make us especially reactive to particular clients. Staff with their own trauma histories may identify with the situation of a particular client, be angry at someone acting like the person who hurt them, etc.  </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Most of us have biases that we are not aware of (called implicit bias) that, when not examined, can influence how we perceive and interact with clients of a particular gender, race, class, or sexual orientation. </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If we are experiencing a lot of VT at a particular time, it may be easier to feel hopeless with a difficult client or angry because they aren’t getting better quicker</a:t>
            </a:r>
            <a:r>
              <a:rPr lang="en-US" dirty="0" smtClean="0">
                <a:ea typeface="Calibri" panose="020F0502020204030204" pitchFamily="34" charset="0"/>
                <a:cs typeface="Times New Roman" panose="02020603050405020304" pitchFamily="18" charset="0"/>
              </a:rPr>
              <a:t>.</a:t>
            </a:r>
          </a:p>
          <a:p>
            <a:pPr marL="193306" indent="-193306">
              <a:buSzPts val="1200"/>
              <a:buFont typeface="Symbol" panose="05050102010706020507" pitchFamily="18" charset="2"/>
              <a:buChar char=""/>
            </a:pPr>
            <a:endParaRPr lang="en-US" dirty="0" smtClean="0">
              <a:ea typeface="Calibri" panose="020F0502020204030204" pitchFamily="34" charset="0"/>
              <a:cs typeface="Times New Roman" panose="02020603050405020304" pitchFamily="18" charset="0"/>
            </a:endParaRPr>
          </a:p>
          <a:p>
            <a:pPr marL="0" indent="0">
              <a:buSzPts val="1200"/>
              <a:buNone/>
            </a:pPr>
            <a:r>
              <a:rPr lang="en-US" b="1" dirty="0" smtClean="0">
                <a:ea typeface="Calibri" panose="020F0502020204030204" pitchFamily="34" charset="0"/>
                <a:cs typeface="Times New Roman" panose="02020603050405020304" pitchFamily="18" charset="0"/>
              </a:rPr>
              <a:t>Discussion Guide</a:t>
            </a:r>
          </a:p>
          <a:p>
            <a:pPr marL="193306" lvl="0" indent="-193306">
              <a:lnSpc>
                <a:spcPct val="110000"/>
              </a:lnSpc>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How might our own implicit bias affect how we perceive safety with a particular client or a colleague? Who we decide to call the police on? Who we discharge and who we keep in programs?</a:t>
            </a:r>
          </a:p>
          <a:p>
            <a:pPr marL="193306" lvl="0" indent="-193306">
              <a:lnSpc>
                <a:spcPct val="110000"/>
              </a:lnSpc>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For example: Does the racial bias that Black men are dangerous leave us uncomfortable being alone in a treatment room with a Black male client? Does gender bias leave us uncomfortable sharing a bathroom with transgender staff? Might a BIPOC staff downplay the problems of White clients because they have all the advantages in society?</a:t>
            </a:r>
          </a:p>
          <a:p>
            <a:pPr marL="193306" indent="-193306">
              <a:buSzPts val="1200"/>
              <a:buFont typeface="Symbol" panose="05050102010706020507" pitchFamily="18" charset="2"/>
              <a:buChar char=""/>
            </a:pPr>
            <a:endParaRPr lang="en-US" dirty="0"/>
          </a:p>
        </p:txBody>
      </p:sp>
      <p:sp>
        <p:nvSpPr>
          <p:cNvPr id="9" name="Rectangle 8">
            <a:extLst>
              <a:ext uri="{FF2B5EF4-FFF2-40B4-BE49-F238E27FC236}">
                <a16:creationId xmlns:a16="http://schemas.microsoft.com/office/drawing/2014/main" id="{B4DC4E58-62D1-47C9-BC8D-7BD1951D6DD6}"/>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3189074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93306" marR="0" lvl="0" indent="-193306" algn="l" defTabSz="914400" rtl="0" eaLnBrk="1" fontAlgn="auto" latinLnBrk="0" hangingPunct="1">
              <a:lnSpc>
                <a:spcPct val="110000"/>
              </a:lnSpc>
              <a:spcBef>
                <a:spcPts val="423"/>
              </a:spcBef>
              <a:spcAft>
                <a:spcPts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Arial" panose="020B0604020202020204"/>
                <a:ea typeface="+mn-ea"/>
                <a:cs typeface="+mn-cs"/>
              </a:rPr>
              <a:t>Noticing Our Reactions</a:t>
            </a:r>
            <a:endPar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endParaRP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Read down the list of common reactions we have toward clients. </a:t>
            </a: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As you can see again, we have both positive and negative reactions. We are human and not always able to react in a compassionate way. </a:t>
            </a: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Which of the more positive reactions resonate for you?</a:t>
            </a: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Which of the more negative reactions resonate?</a:t>
            </a: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Some people are surprised to see “being sexually turned on” by clients on this list. We include it because it happens, more often than we like to admit, and this reaction can be used in a way that is helpful or very damaging to people we support. Acknowledging this feeling in ourselves and, for example, modeling having sexual feelings AND maintaining boundaries by not acting on them is helpful. Acting on them of course is never ok and is a crime. But, it can be a problem to suddenly withdraw from a  person you support because the feelings make you uncomfortable. If someone works with younger kids and feels sexually attracted to them often, this is not a job they should be doing and they should seek help. </a:t>
            </a: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Having reactions is not the problem, it’s what you do with them.  Both positive and negative reactions to people we support can be used in helpful ways or lead to problems like with Jackie/Yolanda (or Sonja/Dot) scenarios.</a:t>
            </a:r>
          </a:p>
          <a:p>
            <a:pPr marL="193306" marR="0" lvl="1" indent="-193306" algn="l" defTabSz="914400" rtl="0" eaLnBrk="1" fontAlgn="auto" latinLnBrk="0" hangingPunct="1">
              <a:lnSpc>
                <a:spcPct val="110000"/>
              </a:lnSpc>
              <a:spcBef>
                <a:spcPts val="423"/>
              </a:spcBef>
              <a:spcAft>
                <a:spcPts val="0"/>
              </a:spcAft>
              <a:buClr>
                <a:srgbClr val="444444"/>
              </a:buClr>
              <a:buSzPct val="135000"/>
              <a:buFont typeface="Arial" panose="020B0604020202020204"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Arial" panose="020B0604020202020204"/>
                <a:ea typeface="+mn-ea"/>
                <a:cs typeface="+mn-cs"/>
              </a:rPr>
              <a:t>Next, we will talk more about how our reactions can be helpful or problematic.   </a:t>
            </a:r>
          </a:p>
          <a:p>
            <a:endParaRPr lang="en-US" dirty="0"/>
          </a:p>
          <a:p>
            <a:endParaRPr lang="en-US" dirty="0"/>
          </a:p>
        </p:txBody>
      </p:sp>
      <p:sp>
        <p:nvSpPr>
          <p:cNvPr id="4" name="TextBox 3">
            <a:extLst>
              <a:ext uri="{FF2B5EF4-FFF2-40B4-BE49-F238E27FC236}">
                <a16:creationId xmlns:a16="http://schemas.microsoft.com/office/drawing/2014/main" id="{78481081-05F2-A46F-9A5B-2FB032401E64}"/>
              </a:ext>
            </a:extLst>
          </p:cNvPr>
          <p:cNvSpPr txBox="1"/>
          <p:nvPr/>
        </p:nvSpPr>
        <p:spPr>
          <a:xfrm>
            <a:off x="9242699" y="1703070"/>
            <a:ext cx="8383450" cy="387799"/>
          </a:xfrm>
          <a:prstGeom prst="rect">
            <a:avLst/>
          </a:prstGeom>
          <a:noFill/>
        </p:spPr>
        <p:txBody>
          <a:bodyPr wrap="square" lIns="96653" tIns="48327" rIns="96653" bIns="48327" rtlCol="0">
            <a:spAutoFit/>
          </a:bodyPr>
          <a:lstStyle/>
          <a:p>
            <a:endParaRPr lang="en-US" dirty="0"/>
          </a:p>
        </p:txBody>
      </p:sp>
      <p:sp>
        <p:nvSpPr>
          <p:cNvPr id="14" name="Rectangle 13">
            <a:extLst>
              <a:ext uri="{FF2B5EF4-FFF2-40B4-BE49-F238E27FC236}">
                <a16:creationId xmlns:a16="http://schemas.microsoft.com/office/drawing/2014/main" id="{8D3C3ECB-69AF-4C9A-8607-50B2A7A5EEF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222</a:t>
            </a:r>
            <a:endParaRPr lang="en-US" sz="3000" dirty="0">
              <a:solidFill>
                <a:srgbClr val="000000"/>
              </a:solidFill>
            </a:endParaRPr>
          </a:p>
        </p:txBody>
      </p:sp>
      <p:sp>
        <p:nvSpPr>
          <p:cNvPr id="5" name="Slide Image Placeholder 4">
            <a:extLst>
              <a:ext uri="{FF2B5EF4-FFF2-40B4-BE49-F238E27FC236}">
                <a16:creationId xmlns:a16="http://schemas.microsoft.com/office/drawing/2014/main" id="{47B6BE68-0C39-4001-B625-4FC453B1D1CB}"/>
              </a:ext>
            </a:extLst>
          </p:cNvPr>
          <p:cNvSpPr>
            <a:spLocks noGrp="1" noRot="1" noChangeAspect="1"/>
          </p:cNvSpPr>
          <p:nvPr>
            <p:ph type="sldImg"/>
          </p:nvPr>
        </p:nvSpPr>
        <p:spPr>
          <a:xfrm>
            <a:off x="209550" y="939800"/>
            <a:ext cx="3408363" cy="1917700"/>
          </a:xfrm>
        </p:spPr>
      </p:sp>
      <p:cxnSp>
        <p:nvCxnSpPr>
          <p:cNvPr id="7" name="Straight Connector 6">
            <a:extLst>
              <a:ext uri="{FF2B5EF4-FFF2-40B4-BE49-F238E27FC236}">
                <a16:creationId xmlns:a16="http://schemas.microsoft.com/office/drawing/2014/main" id="{C1F8C447-DE9C-4997-AFA6-5B3E62B11CCE}"/>
              </a:ext>
            </a:extLst>
          </p:cNvPr>
          <p:cNvCxnSpPr>
            <a:cxnSpLocks/>
          </p:cNvCxnSpPr>
          <p:nvPr/>
        </p:nvCxnSpPr>
        <p:spPr>
          <a:xfrm>
            <a:off x="190832" y="7507824"/>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FFE00AF-B467-4DA5-8763-24C189CA7F94}"/>
              </a:ext>
            </a:extLst>
          </p:cNvPr>
          <p:cNvSpPr txBox="1"/>
          <p:nvPr/>
        </p:nvSpPr>
        <p:spPr>
          <a:xfrm>
            <a:off x="228998" y="802723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9" name="TextBox 8">
            <a:extLst>
              <a:ext uri="{FF2B5EF4-FFF2-40B4-BE49-F238E27FC236}">
                <a16:creationId xmlns:a16="http://schemas.microsoft.com/office/drawing/2014/main" id="{A43DD348-CC49-40C8-8EBB-096E0D622770}"/>
              </a:ext>
            </a:extLst>
          </p:cNvPr>
          <p:cNvSpPr txBox="1"/>
          <p:nvPr/>
        </p:nvSpPr>
        <p:spPr>
          <a:xfrm>
            <a:off x="198149" y="7536155"/>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Rectangle 9">
            <a:extLst>
              <a:ext uri="{FF2B5EF4-FFF2-40B4-BE49-F238E27FC236}">
                <a16:creationId xmlns:a16="http://schemas.microsoft.com/office/drawing/2014/main" id="{2C7C1A8B-B9FA-4715-A326-B864FBDF5E7E}"/>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2663881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736154"/>
          </a:xfrm>
        </p:spPr>
        <p:txBody>
          <a:bodyPr/>
          <a:lstStyle/>
          <a:p>
            <a:pPr marL="193306" indent="-193306">
              <a:lnSpc>
                <a:spcPct val="110000"/>
              </a:lnSpc>
              <a:spcBef>
                <a:spcPts val="423"/>
              </a:spcBef>
              <a:buSzPts val="1200"/>
              <a:buFont typeface="Symbol" panose="05050102010706020507" pitchFamily="18" charset="2"/>
              <a:buChar char=""/>
            </a:pPr>
            <a:r>
              <a:rPr lang="en-US" dirty="0">
                <a:ea typeface="Times New Roman" panose="02020603050405020304" pitchFamily="18" charset="0"/>
              </a:rPr>
              <a:t>It is common for us as treaters to experience strong feelings on behalf of clients or in reaction to clients that clients can’t allow themselves to feel. It’s almost as if we are feeling the feeling for them. </a:t>
            </a:r>
          </a:p>
          <a:p>
            <a:pPr marL="193306" indent="-193306">
              <a:lnSpc>
                <a:spcPct val="110000"/>
              </a:lnSpc>
              <a:spcBef>
                <a:spcPts val="423"/>
              </a:spcBef>
              <a:buSzPts val="1200"/>
              <a:buFont typeface="Symbol" panose="05050102010706020507" pitchFamily="18" charset="2"/>
              <a:buChar char=""/>
            </a:pPr>
            <a:r>
              <a:rPr lang="en-US" dirty="0">
                <a:ea typeface="Times New Roman" panose="02020603050405020304" pitchFamily="18" charset="0"/>
              </a:rPr>
              <a:t>A good example of this is when a client has just experienced something difficult (like a sexual violation or a parent no-showing for a visit) and, as they tell you about it, they seem unaffected but you are having intense feelings (anger for the client, helpless to do anything, sad). </a:t>
            </a:r>
          </a:p>
          <a:p>
            <a:pPr marL="193306" indent="-193306">
              <a:lnSpc>
                <a:spcPct val="110000"/>
              </a:lnSpc>
              <a:spcBef>
                <a:spcPts val="423"/>
              </a:spcBef>
              <a:buSzPts val="1200"/>
              <a:buFont typeface="Symbol" panose="05050102010706020507" pitchFamily="18" charset="2"/>
              <a:buChar char=""/>
            </a:pPr>
            <a:r>
              <a:rPr lang="en-US" dirty="0">
                <a:ea typeface="Times New Roman" panose="02020603050405020304" pitchFamily="18" charset="0"/>
              </a:rPr>
              <a:t>It is likely that you are experiencing feelings that the client cannot yet allow themselves to feel because it is too painful.  Your feelings are a window into what they are experiencing. </a:t>
            </a:r>
          </a:p>
          <a:p>
            <a:pPr marL="193306" indent="-193306">
              <a:lnSpc>
                <a:spcPct val="110000"/>
              </a:lnSpc>
              <a:spcBef>
                <a:spcPts val="423"/>
              </a:spcBef>
              <a:buSzPts val="1200"/>
              <a:buFont typeface="Symbol" panose="05050102010706020507" pitchFamily="18" charset="2"/>
              <a:buChar char=""/>
            </a:pPr>
            <a:r>
              <a:rPr lang="en-US" dirty="0">
                <a:ea typeface="Times New Roman" panose="02020603050405020304" pitchFamily="18" charset="0"/>
              </a:rPr>
              <a:t>If, for example, you get tricked or manipulated by a client and find yourself feeling angry and embarrassed in front of your peers, saying that you’re never going to trust that person again. This is a window into how the client has often felt, like they are used, betrayed, and can’t trust anyone. Even though it feels bad to you, it can give you empathy into how they must have felt in many situations. </a:t>
            </a:r>
          </a:p>
          <a:p>
            <a:pPr marL="193306" indent="-193306">
              <a:lnSpc>
                <a:spcPct val="110000"/>
              </a:lnSpc>
              <a:spcBef>
                <a:spcPts val="423"/>
              </a:spcBef>
              <a:buSzPts val="1200"/>
              <a:buFont typeface="Symbol" panose="05050102010706020507" pitchFamily="18" charset="2"/>
              <a:buChar char=""/>
            </a:pPr>
            <a:r>
              <a:rPr lang="en-US" dirty="0">
                <a:ea typeface="Times New Roman" panose="02020603050405020304" pitchFamily="18" charset="0"/>
              </a:rPr>
              <a:t>If you feel like you’re always irritated at a client, this can give you empathy for how the client’s loved ones many often feel. </a:t>
            </a:r>
          </a:p>
          <a:p>
            <a:pPr marL="0" indent="0">
              <a:buNone/>
            </a:pPr>
            <a:endParaRPr lang="en-US" dirty="0"/>
          </a:p>
        </p:txBody>
      </p:sp>
      <p:sp>
        <p:nvSpPr>
          <p:cNvPr id="5" name="Rectangle 4">
            <a:extLst>
              <a:ext uri="{FF2B5EF4-FFF2-40B4-BE49-F238E27FC236}">
                <a16:creationId xmlns:a16="http://schemas.microsoft.com/office/drawing/2014/main" id="{47FC22CC-D3E8-4573-B06B-2C4528F21FCB}"/>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223</a:t>
            </a:r>
            <a:endParaRPr lang="en-US" sz="3000" dirty="0">
              <a:solidFill>
                <a:srgbClr val="000000"/>
              </a:solidFill>
            </a:endParaRPr>
          </a:p>
        </p:txBody>
      </p:sp>
      <p:sp>
        <p:nvSpPr>
          <p:cNvPr id="8" name="Slide Image Placeholder 7">
            <a:extLst>
              <a:ext uri="{FF2B5EF4-FFF2-40B4-BE49-F238E27FC236}">
                <a16:creationId xmlns:a16="http://schemas.microsoft.com/office/drawing/2014/main" id="{FA9B91CD-2C8C-4A28-9801-6D8DB8E13336}"/>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BAC17786-147F-414D-B034-2CCF54EAD51F}"/>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1C2DFAB-F5EE-4AF2-8ABC-55EE4BEAA5AE}"/>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29E4953C-AA14-40C6-BBEB-D0EDF6B0046C}"/>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19340E56-BF8A-4493-A378-2C4F771652E9}"/>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833701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AB97CD4-16D5-46CA-B911-A556AF4FD57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224</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C441D666-AC0A-4733-AE5A-F1E1E7EA87A8}"/>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734629F7-9F2C-499F-A788-D81B37E82426}"/>
              </a:ext>
            </a:extLst>
          </p:cNvPr>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Our reactions can also be problematic and get in our way, or be blind spots and trip us up in the work we do with clients and staff. Remember the examples of the treaters we just talked about (Jackie and Sonja).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Give examples from your own work about ways your reactions with certain clients and staff have been problematic. </a:t>
            </a:r>
          </a:p>
          <a:p>
            <a:pPr marL="0" indent="0">
              <a:buNone/>
            </a:pPr>
            <a:endParaRPr lang="en-US" dirty="0"/>
          </a:p>
        </p:txBody>
      </p:sp>
      <p:cxnSp>
        <p:nvCxnSpPr>
          <p:cNvPr id="8" name="Straight Connector 7">
            <a:extLst>
              <a:ext uri="{FF2B5EF4-FFF2-40B4-BE49-F238E27FC236}">
                <a16:creationId xmlns:a16="http://schemas.microsoft.com/office/drawing/2014/main" id="{8EADFC6B-4436-4CB4-AF2B-5AF65A80D165}"/>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C5F4594-E7C2-471F-B3F7-72C2434493AA}"/>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B9F71D42-92ED-46F0-A197-3A9F13414D33}"/>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771FE8F4-EFA6-4130-80E2-3448D41089A4}"/>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144544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461C143-5A96-4A78-BB86-294E34A9531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225</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55F5D8B2-E0C2-4059-8777-3CAA603628DF}"/>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C8CB3717-3146-492F-84B4-730188FE7B45}"/>
              </a:ext>
            </a:extLst>
          </p:cNvPr>
          <p:cNvSpPr>
            <a:spLocks noGrp="1"/>
          </p:cNvSpPr>
          <p:nvPr>
            <p:ph type="body" idx="1"/>
          </p:nvPr>
        </p:nvSpPr>
        <p:spPr>
          <a:xfrm>
            <a:off x="228997" y="3210892"/>
            <a:ext cx="6863322" cy="4311585"/>
          </a:xfrm>
        </p:spPr>
        <p:txBody>
          <a:bodyPr/>
          <a:lstStyle/>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When working with clients or staff we might engage in one or more of the following:</a:t>
            </a:r>
          </a:p>
          <a:p>
            <a:pPr lvl="1" indent="-193306">
              <a:lnSpc>
                <a:spcPct val="110000"/>
              </a:lnSpc>
              <a:spcBef>
                <a:spcPts val="423"/>
              </a:spcBef>
            </a:pPr>
            <a:r>
              <a:rPr lang="en-US" b="1" dirty="0">
                <a:ea typeface="Calibri" panose="020F0502020204030204" pitchFamily="34" charset="0"/>
                <a:cs typeface="Times New Roman" panose="02020603050405020304" pitchFamily="18" charset="0"/>
              </a:rPr>
              <a:t>Over-identification. </a:t>
            </a:r>
            <a:r>
              <a:rPr lang="en-US" dirty="0">
                <a:ea typeface="Calibri" panose="020F0502020204030204" pitchFamily="34" charset="0"/>
                <a:cs typeface="Times New Roman" panose="02020603050405020304" pitchFamily="18" charset="0"/>
              </a:rPr>
              <a:t>We assume that the client’s experience is just like ours without checking out our assumptions. </a:t>
            </a:r>
          </a:p>
          <a:p>
            <a:pPr lvl="1" indent="-193306">
              <a:lnSpc>
                <a:spcPct val="110000"/>
              </a:lnSpc>
              <a:spcBef>
                <a:spcPts val="423"/>
              </a:spcBef>
            </a:pPr>
            <a:r>
              <a:rPr lang="en-US" b="1" dirty="0">
                <a:ea typeface="Calibri" panose="020F0502020204030204" pitchFamily="34" charset="0"/>
                <a:cs typeface="Times New Roman" panose="02020603050405020304" pitchFamily="18" charset="0"/>
              </a:rPr>
              <a:t>Blaming. </a:t>
            </a:r>
            <a:r>
              <a:rPr lang="en-US" dirty="0">
                <a:ea typeface="Calibri" panose="020F0502020204030204" pitchFamily="34" charset="0"/>
                <a:cs typeface="Times New Roman" panose="02020603050405020304" pitchFamily="18" charset="0"/>
              </a:rPr>
              <a:t>An example would be, if we feel frustrated with a client’s pace of change and feel hopeless, it is easy to blame them. We may start finding more things wrong with them in order to deal with our own disappointment and frustration.</a:t>
            </a:r>
          </a:p>
          <a:p>
            <a:pPr lvl="1" indent="-193306">
              <a:lnSpc>
                <a:spcPct val="110000"/>
              </a:lnSpc>
              <a:spcBef>
                <a:spcPts val="423"/>
              </a:spcBef>
            </a:pPr>
            <a:r>
              <a:rPr lang="en-US" b="1" dirty="0">
                <a:ea typeface="Calibri" panose="020F0502020204030204" pitchFamily="34" charset="0"/>
                <a:cs typeface="Times New Roman" panose="02020603050405020304" pitchFamily="18" charset="0"/>
              </a:rPr>
              <a:t>Distance. </a:t>
            </a:r>
            <a:r>
              <a:rPr lang="en-US" dirty="0">
                <a:ea typeface="Calibri" panose="020F0502020204030204" pitchFamily="34" charset="0"/>
                <a:cs typeface="Times New Roman" panose="02020603050405020304" pitchFamily="18" charset="0"/>
              </a:rPr>
              <a:t>It may be easy to put more energy into clients who we find rewarding rather than those whose change is slow and accompanied by frequent setbacks. If a staff person is physically hurt by a client and forced to re-engage too quickly, they may distance themselves. If staff experience sexual feelings towards teenage or adult clients and is uncomfortable with those feelings, they may distance themselves. If a staff person feels emotionally unsafe with a supervisor, the staff person may avoid interactions with the supervisor.</a:t>
            </a:r>
          </a:p>
          <a:p>
            <a:pPr lvl="1" indent="-193306">
              <a:lnSpc>
                <a:spcPct val="110000"/>
              </a:lnSpc>
              <a:spcBef>
                <a:spcPts val="423"/>
              </a:spcBef>
            </a:pPr>
            <a:r>
              <a:rPr lang="en-US" b="1" dirty="0">
                <a:ea typeface="Calibri" panose="020F0502020204030204" pitchFamily="34" charset="0"/>
                <a:cs typeface="Times New Roman" panose="02020603050405020304" pitchFamily="18" charset="0"/>
              </a:rPr>
              <a:t>Denial. </a:t>
            </a:r>
            <a:r>
              <a:rPr lang="en-US" dirty="0">
                <a:ea typeface="Calibri" panose="020F0502020204030204" pitchFamily="34" charset="0"/>
                <a:cs typeface="Times New Roman" panose="02020603050405020304" pitchFamily="18" charset="0"/>
              </a:rPr>
              <a:t>An example would be forgetting important pieces of a client’s history and not wanting to believe something is true.</a:t>
            </a:r>
          </a:p>
          <a:p>
            <a:pPr lvl="1" indent="-193306">
              <a:lnSpc>
                <a:spcPct val="110000"/>
              </a:lnSpc>
              <a:spcBef>
                <a:spcPts val="423"/>
              </a:spcBef>
            </a:pPr>
            <a:r>
              <a:rPr lang="en-US" b="1" dirty="0">
                <a:cs typeface="Times New Roman" panose="02020603050405020304" pitchFamily="18" charset="0"/>
              </a:rPr>
              <a:t>Unexamined Bias. </a:t>
            </a:r>
            <a:r>
              <a:rPr lang="en-US" dirty="0">
                <a:cs typeface="Times New Roman" panose="02020603050405020304" pitchFamily="18" charset="0"/>
              </a:rPr>
              <a:t>We all have biases based on how we were socialized in our own racial, ethnic, gender group. We also learn messages from society as a whole. These biases can impact our behavior with clients. But, we can also look carefully at our biases and understand how they may impact our reactions to clients. </a:t>
            </a:r>
            <a:endParaRPr lang="en-US" dirty="0"/>
          </a:p>
          <a:p>
            <a:pPr marL="0" indent="0">
              <a:buNone/>
            </a:pPr>
            <a:endParaRPr lang="en-US" dirty="0"/>
          </a:p>
        </p:txBody>
      </p:sp>
      <p:cxnSp>
        <p:nvCxnSpPr>
          <p:cNvPr id="8" name="Straight Connector 7">
            <a:extLst>
              <a:ext uri="{FF2B5EF4-FFF2-40B4-BE49-F238E27FC236}">
                <a16:creationId xmlns:a16="http://schemas.microsoft.com/office/drawing/2014/main" id="{06C254F0-701B-4D1D-A246-960189A4041C}"/>
              </a:ext>
            </a:extLst>
          </p:cNvPr>
          <p:cNvCxnSpPr>
            <a:cxnSpLocks/>
          </p:cNvCxnSpPr>
          <p:nvPr/>
        </p:nvCxnSpPr>
        <p:spPr>
          <a:xfrm>
            <a:off x="190832" y="7555043"/>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AC91E6E-404A-44EC-AA05-D75288F39B4E}"/>
              </a:ext>
            </a:extLst>
          </p:cNvPr>
          <p:cNvSpPr txBox="1"/>
          <p:nvPr/>
        </p:nvSpPr>
        <p:spPr>
          <a:xfrm>
            <a:off x="198149" y="7555043"/>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46A26B05-FDF3-4334-A8ED-E9A5C806395B}"/>
              </a:ext>
            </a:extLst>
          </p:cNvPr>
          <p:cNvSpPr txBox="1"/>
          <p:nvPr/>
        </p:nvSpPr>
        <p:spPr>
          <a:xfrm>
            <a:off x="228998" y="802723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FFFC19DB-6A09-4F96-B913-A762C4A5D779}"/>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3203735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39964" y="3195565"/>
            <a:ext cx="6863322" cy="5880196"/>
          </a:xfrm>
        </p:spPr>
        <p:txBody>
          <a:bodyPr/>
          <a:lstStyle/>
          <a:p>
            <a:pPr marL="0" indent="0">
              <a:buSzPts val="1200"/>
              <a:buNone/>
            </a:pPr>
            <a:r>
              <a:rPr lang="en-US" dirty="0">
                <a:ea typeface="Calibri" panose="020F0502020204030204" pitchFamily="34" charset="0"/>
                <a:cs typeface="Times New Roman" panose="02020603050405020304" pitchFamily="18" charset="0"/>
              </a:rPr>
              <a:t>Three steps can be used to build our capacity to notice our reactions. While seeming simple, they are skills that take time and effort to learn:  </a:t>
            </a:r>
          </a:p>
          <a:p>
            <a:pPr marL="193306" indent="-193306">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Notice it. </a:t>
            </a:r>
            <a:r>
              <a:rPr lang="en-US" dirty="0">
                <a:ea typeface="Calibri" panose="020F0502020204030204" pitchFamily="34" charset="0"/>
                <a:cs typeface="Times New Roman" panose="02020603050405020304" pitchFamily="18" charset="0"/>
              </a:rPr>
              <a:t>This requires really believing that our reactions to clients and staff give us critical information and therefore learning to attend to all thoughts, feelings, and physical reactions. Often, we only become aware of our reactions while talking with others about the clients such as with colleagues or in supervision.</a:t>
            </a:r>
          </a:p>
          <a:p>
            <a:pPr marL="193306" indent="-193306">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Understand it.  </a:t>
            </a:r>
            <a:r>
              <a:rPr lang="en-US" dirty="0">
                <a:ea typeface="Calibri" panose="020F0502020204030204" pitchFamily="34" charset="0"/>
                <a:cs typeface="Times New Roman" panose="02020603050405020304" pitchFamily="18" charset="0"/>
              </a:rPr>
              <a:t>Again, this often happens with the help of supervision or the team.  Understanding our reactions often requires looking at questions such as:  How much of my reactions are about me? About my biases? About the client or colleague? About both?  What might my reaction be telling me?  Who am I to the client or colleague?  (the abusive father, non-protective mother, just another person who will leave, etc.) Who are they to me? (a little sister, the child I never had). </a:t>
            </a:r>
          </a:p>
          <a:p>
            <a:pPr marL="193306" indent="-193306">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Employ it. </a:t>
            </a:r>
            <a:r>
              <a:rPr lang="en-US" dirty="0">
                <a:ea typeface="Calibri" panose="020F0502020204030204" pitchFamily="34" charset="0"/>
                <a:cs typeface="Times New Roman" panose="02020603050405020304" pitchFamily="18" charset="0"/>
              </a:rPr>
              <a:t>This does NOT necessarily mean disclosing your reactions or doing anything in particular – although it might. In general, it means using your reactions to understand the client or colleague better, getting a glimpse into their inner world, and strengthening the connection in some way.  If your reactions are strong, in general it is better not to act quickly on them until talking with someone about them.  </a:t>
            </a:r>
            <a:endParaRPr lang="en-US" dirty="0" smtClean="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endParaRPr lang="en-US" dirty="0">
              <a:ea typeface="Calibri" panose="020F0502020204030204" pitchFamily="34" charset="0"/>
              <a:cs typeface="Times New Roman" panose="02020603050405020304" pitchFamily="18" charset="0"/>
            </a:endParaRPr>
          </a:p>
          <a:p>
            <a:pPr marL="0" indent="0">
              <a:buSzPts val="1200"/>
              <a:buNone/>
            </a:pPr>
            <a:r>
              <a:rPr lang="en-US" b="1" dirty="0" smtClean="0">
                <a:ea typeface="Calibri" panose="020F0502020204030204" pitchFamily="34" charset="0"/>
                <a:cs typeface="Times New Roman" panose="02020603050405020304" pitchFamily="18" charset="0"/>
              </a:rPr>
              <a:t>Discussion Guide</a:t>
            </a:r>
          </a:p>
          <a:p>
            <a:pPr marL="193306" indent="-193306">
              <a:lnSpc>
                <a:spcPct val="110000"/>
              </a:lnSpc>
              <a:spcBef>
                <a:spcPts val="622"/>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Mindfulness is one practice that can help build the capacity to be present in the moment with our own experience and our experience of others. Does your agency encourage and support (formally or informally) the use of mindfulness approaches? If so, what does that look like?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lnSpc>
                <a:spcPct val="110000"/>
              </a:lnSpc>
              <a:spcBef>
                <a:spcPts val="622"/>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What other practices do you use or does your agency promote with staff to build the capacity to notice your reactions to self and others</a:t>
            </a:r>
            <a:r>
              <a:rPr lang="en-US" dirty="0" smtClean="0">
                <a:ea typeface="Calibri" panose="020F0502020204030204" pitchFamily="34" charset="0"/>
                <a:cs typeface="Times New Roman" panose="02020603050405020304" pitchFamily="18" charset="0"/>
              </a:rPr>
              <a:t>?  </a:t>
            </a:r>
            <a:endParaRPr lang="en-US" dirty="0">
              <a:ea typeface="Calibri" panose="020F0502020204030204" pitchFamily="34" charset="0"/>
              <a:cs typeface="Times New Roman" panose="02020603050405020304" pitchFamily="18" charset="0"/>
            </a:endParaRPr>
          </a:p>
          <a:p>
            <a:pPr marL="0" indent="0">
              <a:buNone/>
            </a:pPr>
            <a:endParaRPr lang="en-US" dirty="0"/>
          </a:p>
        </p:txBody>
      </p:sp>
      <p:sp>
        <p:nvSpPr>
          <p:cNvPr id="5" name="Rectangle 4">
            <a:extLst>
              <a:ext uri="{FF2B5EF4-FFF2-40B4-BE49-F238E27FC236}">
                <a16:creationId xmlns:a16="http://schemas.microsoft.com/office/drawing/2014/main" id="{9D180248-ACB9-405F-8F1D-DB5D9E05934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226</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AE642CD1-40A2-49C5-A4E7-BB13A39A01B5}"/>
              </a:ext>
            </a:extLst>
          </p:cNvPr>
          <p:cNvSpPr>
            <a:spLocks noGrp="1" noRot="1" noChangeAspect="1"/>
          </p:cNvSpPr>
          <p:nvPr>
            <p:ph type="sldImg"/>
          </p:nvPr>
        </p:nvSpPr>
        <p:spPr>
          <a:xfrm>
            <a:off x="209550" y="939800"/>
            <a:ext cx="3408363" cy="1917700"/>
          </a:xfrm>
        </p:spPr>
      </p:sp>
      <p:sp>
        <p:nvSpPr>
          <p:cNvPr id="11" name="Rectangle 10">
            <a:extLst>
              <a:ext uri="{FF2B5EF4-FFF2-40B4-BE49-F238E27FC236}">
                <a16:creationId xmlns:a16="http://schemas.microsoft.com/office/drawing/2014/main" id="{28A8FDF8-8416-48F8-9807-16433ED1CBE4}"/>
              </a:ext>
            </a:extLst>
          </p:cNvPr>
          <p:cNvSpPr/>
          <p:nvPr/>
        </p:nvSpPr>
        <p:spPr>
          <a:xfrm>
            <a:off x="868282" y="601904"/>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10:40-11:10  Noticing Our Reactions Slides (slides 217-226)</a:t>
            </a:r>
            <a:endParaRPr lang="en-US" sz="1500" b="1" dirty="0">
              <a:solidFill>
                <a:srgbClr val="000000"/>
              </a:solidFill>
            </a:endParaRPr>
          </a:p>
        </p:txBody>
      </p:sp>
    </p:spTree>
    <p:extLst>
      <p:ext uri="{BB962C8B-B14F-4D97-AF65-F5344CB8AC3E}">
        <p14:creationId xmlns:p14="http://schemas.microsoft.com/office/powerpoint/2010/main" val="1066554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5215802"/>
          </a:xfrm>
        </p:spPr>
        <p:txBody>
          <a:bodyPr/>
          <a:lstStyle/>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Divide into small groups of 4, asking participants who work with youth to be in groups together; participants who work with adults to be in groups together, and participants who do NOT do direct service work together. </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Direct participants to find </a:t>
            </a:r>
            <a:r>
              <a:rPr lang="en-US" b="1" dirty="0">
                <a:ea typeface="Calibri" panose="020F0502020204030204" pitchFamily="34" charset="0"/>
                <a:cs typeface="Times New Roman" panose="02020603050405020304" pitchFamily="18" charset="0"/>
              </a:rPr>
              <a:t>Worksheet: Noticing Our Reactions to Traumatized Youth</a:t>
            </a:r>
            <a:r>
              <a:rPr lang="en-US" dirty="0">
                <a:ea typeface="Calibri" panose="020F0502020204030204" pitchFamily="34" charset="0"/>
                <a:cs typeface="Times New Roman" panose="02020603050405020304" pitchFamily="18" charset="0"/>
              </a:rPr>
              <a:t> in their Participants Packet to the groups that work with children and youth; </a:t>
            </a:r>
            <a:r>
              <a:rPr lang="en-US" b="1" dirty="0">
                <a:ea typeface="Calibri" panose="020F0502020204030204" pitchFamily="34" charset="0"/>
                <a:cs typeface="Times New Roman" panose="02020603050405020304" pitchFamily="18" charset="0"/>
              </a:rPr>
              <a:t>Worksheet: Noticing Our Reactions to Traumatized Adults</a:t>
            </a:r>
            <a:r>
              <a:rPr lang="en-US" dirty="0">
                <a:ea typeface="Calibri" panose="020F0502020204030204" pitchFamily="34" charset="0"/>
                <a:cs typeface="Times New Roman" panose="02020603050405020304" pitchFamily="18" charset="0"/>
              </a:rPr>
              <a:t> for groups that work with adults; and </a:t>
            </a:r>
            <a:r>
              <a:rPr lang="en-US" b="1" dirty="0">
                <a:ea typeface="Calibri" panose="020F0502020204030204" pitchFamily="34" charset="0"/>
                <a:cs typeface="Times New Roman" panose="02020603050405020304" pitchFamily="18" charset="0"/>
              </a:rPr>
              <a:t>Worksheet: Noticing Our Reactions to Those We Work With for</a:t>
            </a:r>
            <a:r>
              <a:rPr lang="en-US" dirty="0">
                <a:ea typeface="Calibri" panose="020F0502020204030204" pitchFamily="34" charset="0"/>
                <a:cs typeface="Times New Roman" panose="02020603050405020304" pitchFamily="18" charset="0"/>
              </a:rPr>
              <a:t> groups who do not work directly with clients.  If certain scenarios don’t apply to your participants, don’t use them.</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Review the directions and questions at the top of the </a:t>
            </a:r>
            <a:r>
              <a:rPr lang="en-US" b="1" dirty="0">
                <a:ea typeface="Calibri" panose="020F0502020204030204" pitchFamily="34" charset="0"/>
                <a:cs typeface="Times New Roman" panose="02020603050405020304" pitchFamily="18" charset="0"/>
              </a:rPr>
              <a:t>Worksheets.</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Assign 2 scenarios on the </a:t>
            </a:r>
            <a:r>
              <a:rPr lang="en-US" b="1" dirty="0">
                <a:ea typeface="Calibri" panose="020F0502020204030204" pitchFamily="34" charset="0"/>
                <a:cs typeface="Times New Roman" panose="02020603050405020304" pitchFamily="18" charset="0"/>
              </a:rPr>
              <a:t>Worksheet</a:t>
            </a:r>
            <a:r>
              <a:rPr lang="en-US" dirty="0">
                <a:ea typeface="Calibri" panose="020F0502020204030204" pitchFamily="34" charset="0"/>
                <a:cs typeface="Times New Roman" panose="02020603050405020304" pitchFamily="18" charset="0"/>
              </a:rPr>
              <a:t> to each group, making sure all scenarios are covered. With larger groups, more than 1 group will have the same scenarios. Tell groups that if they finish their 2 scenarios, they can go on and look at the others. </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The 4 scenarios for youth and those for adults have parallel names and themes, although the details are different. </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The 3 scenarios about people we work with have different names and themes. </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Remember, if you are using all 3 versions of the Worksheet, you will probably need to pick 1-2 examples from each of the three versions due to time limitations.</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Reassemble as a large group. Have someone from a group that had the scenario, read the scenario aloud and have all the groups who had that particular scenario contribute to the discussion. Then go onto the next scenario until you have discussed all four clients. Again, be sure to review at least one scenario from each version of the worksheet (Youth, Adult, Those We Work With), if applicable to the group. </a:t>
            </a:r>
          </a:p>
          <a:p>
            <a:pPr marL="0" indent="0">
              <a:buNone/>
            </a:pPr>
            <a:endParaRPr lang="en-US" dirty="0"/>
          </a:p>
          <a:p>
            <a:endParaRPr lang="en-US" dirty="0"/>
          </a:p>
          <a:p>
            <a:endParaRPr lang="en-US" dirty="0"/>
          </a:p>
        </p:txBody>
      </p:sp>
      <p:sp>
        <p:nvSpPr>
          <p:cNvPr id="5" name="Rectangle 4">
            <a:extLst>
              <a:ext uri="{FF2B5EF4-FFF2-40B4-BE49-F238E27FC236}">
                <a16:creationId xmlns:a16="http://schemas.microsoft.com/office/drawing/2014/main" id="{117D2CF1-4902-4B89-BA17-E5CDEB1E8AEC}"/>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227</a:t>
            </a:r>
            <a:endParaRPr lang="en-US" sz="3000" dirty="0">
              <a:solidFill>
                <a:srgbClr val="000000"/>
              </a:solidFill>
            </a:endParaRPr>
          </a:p>
        </p:txBody>
      </p:sp>
      <p:sp>
        <p:nvSpPr>
          <p:cNvPr id="10" name="Rectangle 9">
            <a:extLst>
              <a:ext uri="{FF2B5EF4-FFF2-40B4-BE49-F238E27FC236}">
                <a16:creationId xmlns:a16="http://schemas.microsoft.com/office/drawing/2014/main" id="{57E85A14-7EE4-4C36-84A5-379E9A2F5BE9}"/>
              </a:ext>
            </a:extLst>
          </p:cNvPr>
          <p:cNvSpPr/>
          <p:nvPr/>
        </p:nvSpPr>
        <p:spPr>
          <a:xfrm>
            <a:off x="211454" y="7576268"/>
            <a:ext cx="6860246" cy="290849"/>
          </a:xfrm>
          <a:prstGeom prst="rect">
            <a:avLst/>
          </a:prstGeom>
        </p:spPr>
        <p:txBody>
          <a:bodyPr wrap="square" lIns="96653" tIns="48327" rIns="96653" bIns="48327">
            <a:spAutoFit/>
          </a:bodyPr>
          <a:lstStyle/>
          <a:p>
            <a:pPr>
              <a:buSzPts val="1200"/>
            </a:pPr>
            <a:r>
              <a:rPr lang="en-US" sz="1200" b="1" dirty="0">
                <a:solidFill>
                  <a:srgbClr val="FF0000"/>
                </a:solidFill>
                <a:ea typeface="Calibri" panose="020F0502020204030204" pitchFamily="34" charset="0"/>
                <a:cs typeface="Times New Roman" panose="02020603050405020304" pitchFamily="18" charset="0"/>
              </a:rPr>
              <a:t> </a:t>
            </a:r>
            <a:endParaRPr lang="en-US" sz="1200" dirty="0">
              <a:solidFill>
                <a:srgbClr val="222A35"/>
              </a:solidFill>
              <a:ea typeface="Calibri" panose="020F0502020204030204" pitchFamily="34" charset="0"/>
              <a:cs typeface="Times New Roman" panose="02020603050405020304" pitchFamily="18" charset="0"/>
            </a:endParaRPr>
          </a:p>
        </p:txBody>
      </p:sp>
      <p:sp>
        <p:nvSpPr>
          <p:cNvPr id="6" name="Slide Image Placeholder 5">
            <a:extLst>
              <a:ext uri="{FF2B5EF4-FFF2-40B4-BE49-F238E27FC236}">
                <a16:creationId xmlns:a16="http://schemas.microsoft.com/office/drawing/2014/main" id="{0EB0983A-1D71-4B22-84D9-86076DE065A9}"/>
              </a:ext>
            </a:extLst>
          </p:cNvPr>
          <p:cNvSpPr>
            <a:spLocks noGrp="1" noRot="1" noChangeAspect="1"/>
          </p:cNvSpPr>
          <p:nvPr>
            <p:ph type="sldImg"/>
          </p:nvPr>
        </p:nvSpPr>
        <p:spPr>
          <a:xfrm>
            <a:off x="209550" y="939800"/>
            <a:ext cx="3408363" cy="1917700"/>
          </a:xfrm>
        </p:spPr>
      </p:sp>
      <p:sp>
        <p:nvSpPr>
          <p:cNvPr id="2" name="TextBox 1">
            <a:extLst>
              <a:ext uri="{FF2B5EF4-FFF2-40B4-BE49-F238E27FC236}">
                <a16:creationId xmlns:a16="http://schemas.microsoft.com/office/drawing/2014/main" id="{42A2EE42-90CB-4710-8969-C6295203F6F7}"/>
              </a:ext>
            </a:extLst>
          </p:cNvPr>
          <p:cNvSpPr txBox="1"/>
          <p:nvPr/>
        </p:nvSpPr>
        <p:spPr>
          <a:xfrm>
            <a:off x="219347" y="2880360"/>
            <a:ext cx="3399868" cy="381441"/>
          </a:xfrm>
          <a:prstGeom prst="rect">
            <a:avLst/>
          </a:prstGeom>
          <a:solidFill>
            <a:schemeClr val="bg1"/>
          </a:solidFill>
        </p:spPr>
        <p:txBody>
          <a:bodyPr wrap="square" lIns="94851" tIns="47425" rIns="94851" bIns="47425" rtlCol="0">
            <a:spAutoFit/>
          </a:bodyPr>
          <a:lstStyle/>
          <a:p>
            <a:r>
              <a:rPr lang="en-US" b="1" dirty="0">
                <a:solidFill>
                  <a:srgbClr val="000000"/>
                </a:solidFill>
              </a:rPr>
              <a:t>Instructions</a:t>
            </a:r>
          </a:p>
        </p:txBody>
      </p:sp>
      <p:sp>
        <p:nvSpPr>
          <p:cNvPr id="9" name="Rectangle 8">
            <a:extLst>
              <a:ext uri="{FF2B5EF4-FFF2-40B4-BE49-F238E27FC236}">
                <a16:creationId xmlns:a16="http://schemas.microsoft.com/office/drawing/2014/main" id="{5841FAF3-B0B9-4857-8985-E1BA40564350}"/>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11:10-11:40 Exercise: Noticing Our Reactions/Supervision (227-228)</a:t>
            </a:r>
            <a:endParaRPr lang="en-US" sz="1500" b="1" dirty="0">
              <a:solidFill>
                <a:srgbClr val="000000"/>
              </a:solidFill>
            </a:endParaRPr>
          </a:p>
        </p:txBody>
      </p:sp>
    </p:spTree>
    <p:extLst>
      <p:ext uri="{BB962C8B-B14F-4D97-AF65-F5344CB8AC3E}">
        <p14:creationId xmlns:p14="http://schemas.microsoft.com/office/powerpoint/2010/main" val="1296380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64057B-F894-4F19-A8BA-6BDAB6C2CD7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228</a:t>
            </a:r>
            <a:endParaRPr lang="en-US" sz="3000" dirty="0">
              <a:solidFill>
                <a:srgbClr val="000000"/>
              </a:solidFill>
            </a:endParaRPr>
          </a:p>
        </p:txBody>
      </p:sp>
      <p:sp>
        <p:nvSpPr>
          <p:cNvPr id="6" name="Rectangle 5">
            <a:extLst>
              <a:ext uri="{FF2B5EF4-FFF2-40B4-BE49-F238E27FC236}">
                <a16:creationId xmlns:a16="http://schemas.microsoft.com/office/drawing/2014/main" id="{85DD5A47-A38A-422F-81FC-8787E827755D}"/>
              </a:ext>
            </a:extLst>
          </p:cNvPr>
          <p:cNvSpPr/>
          <p:nvPr/>
        </p:nvSpPr>
        <p:spPr>
          <a:xfrm>
            <a:off x="279921" y="3351159"/>
            <a:ext cx="2945270" cy="287893"/>
          </a:xfrm>
          <a:prstGeom prst="rect">
            <a:avLst/>
          </a:prstGeom>
        </p:spPr>
        <p:txBody>
          <a:bodyPr wrap="square" lIns="96653" tIns="48327" rIns="96653" bIns="48327">
            <a:spAutoFit/>
          </a:bodyPr>
          <a:lstStyle/>
          <a:p>
            <a:pPr marL="193306" indent="-193306">
              <a:buSzPts val="1200"/>
              <a:buFont typeface="Symbol" panose="05050102010706020507" pitchFamily="18" charset="2"/>
              <a:buChar char=""/>
            </a:pPr>
            <a:endParaRPr lang="en-US" sz="1200" dirty="0">
              <a:solidFill>
                <a:srgbClr val="000000"/>
              </a:solidFill>
              <a:ea typeface="Times New Roman" panose="02020603050405020304" pitchFamily="18" charset="0"/>
            </a:endParaRPr>
          </a:p>
        </p:txBody>
      </p:sp>
      <p:sp>
        <p:nvSpPr>
          <p:cNvPr id="4" name="Slide Image Placeholder 3">
            <a:extLst>
              <a:ext uri="{FF2B5EF4-FFF2-40B4-BE49-F238E27FC236}">
                <a16:creationId xmlns:a16="http://schemas.microsoft.com/office/drawing/2014/main" id="{BBAD65C9-EBB2-4D38-A949-744FA387DC84}"/>
              </a:ext>
            </a:extLst>
          </p:cNvPr>
          <p:cNvSpPr>
            <a:spLocks noGrp="1" noRot="1" noChangeAspect="1"/>
          </p:cNvSpPr>
          <p:nvPr>
            <p:ph type="sldImg"/>
          </p:nvPr>
        </p:nvSpPr>
        <p:spPr>
          <a:xfrm>
            <a:off x="209550" y="939800"/>
            <a:ext cx="3408363" cy="1917700"/>
          </a:xfrm>
        </p:spPr>
      </p:sp>
      <p:sp>
        <p:nvSpPr>
          <p:cNvPr id="7" name="Notes Placeholder 6">
            <a:extLst>
              <a:ext uri="{FF2B5EF4-FFF2-40B4-BE49-F238E27FC236}">
                <a16:creationId xmlns:a16="http://schemas.microsoft.com/office/drawing/2014/main" id="{C6397AFB-67AC-49A2-B1F3-EB48C0A6FEB7}"/>
              </a:ext>
            </a:extLst>
          </p:cNvPr>
          <p:cNvSpPr>
            <a:spLocks noGrp="1"/>
          </p:cNvSpPr>
          <p:nvPr>
            <p:ph type="body" idx="1"/>
          </p:nvPr>
        </p:nvSpPr>
        <p:spPr>
          <a:xfrm>
            <a:off x="228997" y="3305331"/>
            <a:ext cx="6863322" cy="3736154"/>
          </a:xfrm>
        </p:spPr>
        <p:txBody>
          <a:bodyPr/>
          <a:lstStyle/>
          <a:p>
            <a:r>
              <a:rPr lang="en-US" dirty="0">
                <a:ea typeface="Calibri" panose="020F0502020204030204" pitchFamily="34" charset="0"/>
                <a:cs typeface="Times New Roman" panose="02020603050405020304" pitchFamily="18" charset="0"/>
              </a:rPr>
              <a:t>The RC model emphasizes that supervision for all staff is critically important to staff well-being and performance. Ideally, an organization can create a culture where staff feel it is not only okay, but expected, to talk about their reactions to clients and staff as well as VT in supervision and that they will not be looked down upon or punished for sharing their responses. </a:t>
            </a:r>
            <a:endParaRPr lang="en-US" dirty="0"/>
          </a:p>
          <a:p>
            <a:endParaRPr lang="en-US" dirty="0"/>
          </a:p>
        </p:txBody>
      </p:sp>
      <p:cxnSp>
        <p:nvCxnSpPr>
          <p:cNvPr id="8" name="Straight Connector 7">
            <a:extLst>
              <a:ext uri="{FF2B5EF4-FFF2-40B4-BE49-F238E27FC236}">
                <a16:creationId xmlns:a16="http://schemas.microsoft.com/office/drawing/2014/main" id="{132FCCEA-D31B-4DA1-977A-D2E7BFC02D1F}"/>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440D923-618D-4146-9D43-141B432AA1D0}"/>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TextBox 10">
            <a:extLst>
              <a:ext uri="{FF2B5EF4-FFF2-40B4-BE49-F238E27FC236}">
                <a16:creationId xmlns:a16="http://schemas.microsoft.com/office/drawing/2014/main" id="{39DB2389-09B7-4519-92C9-94061ECF8AC1}"/>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2" name="Rectangle 11">
            <a:extLst>
              <a:ext uri="{FF2B5EF4-FFF2-40B4-BE49-F238E27FC236}">
                <a16:creationId xmlns:a16="http://schemas.microsoft.com/office/drawing/2014/main" id="{66BC3A7D-AF9A-4E2D-9E24-AB6E4A7E168F}"/>
              </a:ext>
            </a:extLst>
          </p:cNvPr>
          <p:cNvSpPr/>
          <p:nvPr/>
        </p:nvSpPr>
        <p:spPr>
          <a:xfrm>
            <a:off x="849199" y="601904"/>
            <a:ext cx="6466001"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11:10-11:40 Exercise: Noticing Our Reactions/Supervision (227-228)</a:t>
            </a:r>
            <a:endParaRPr lang="en-US" sz="1500" b="1" dirty="0">
              <a:solidFill>
                <a:srgbClr val="000000"/>
              </a:solidFill>
            </a:endParaRPr>
          </a:p>
        </p:txBody>
      </p:sp>
    </p:spTree>
    <p:extLst>
      <p:ext uri="{BB962C8B-B14F-4D97-AF65-F5344CB8AC3E}">
        <p14:creationId xmlns:p14="http://schemas.microsoft.com/office/powerpoint/2010/main" val="17522500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426E14-C5B3-4F08-B16A-7FD0A47CE49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229</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D5966E56-E44E-4EF3-A212-EDEFC105701C}"/>
              </a:ext>
            </a:extLst>
          </p:cNvPr>
          <p:cNvSpPr>
            <a:spLocks noGrp="1" noRot="1" noChangeAspect="1"/>
          </p:cNvSpPr>
          <p:nvPr>
            <p:ph type="sldImg"/>
          </p:nvPr>
        </p:nvSpPr>
        <p:spPr>
          <a:xfrm>
            <a:off x="209550" y="939800"/>
            <a:ext cx="3408363" cy="1917700"/>
          </a:xfrm>
        </p:spPr>
      </p:sp>
      <p:cxnSp>
        <p:nvCxnSpPr>
          <p:cNvPr id="7" name="Straight Connector 6">
            <a:extLst>
              <a:ext uri="{FF2B5EF4-FFF2-40B4-BE49-F238E27FC236}">
                <a16:creationId xmlns:a16="http://schemas.microsoft.com/office/drawing/2014/main" id="{505540CB-60CE-4013-9740-836AB64ADC99}"/>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3058BBB-64C7-440E-9481-03637F4AB757}"/>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3F92EAFE-EFC4-45EC-816C-95EA184E36DF}"/>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smtClean="0"/>
              <a:t>No notes.</a:t>
            </a:r>
            <a:endParaRPr lang="en-US" dirty="0"/>
          </a:p>
        </p:txBody>
      </p:sp>
    </p:spTree>
    <p:extLst>
      <p:ext uri="{BB962C8B-B14F-4D97-AF65-F5344CB8AC3E}">
        <p14:creationId xmlns:p14="http://schemas.microsoft.com/office/powerpoint/2010/main" val="3282887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736154"/>
          </a:xfrm>
        </p:spPr>
        <p:txBody>
          <a:bodyPr/>
          <a:lstStyle/>
          <a:p>
            <a:r>
              <a:rPr lang="en-US" dirty="0"/>
              <a:t> Briefly review the definition of vicarious trauma as a reminder of what was discussed on Day 1 and Day 2. </a:t>
            </a:r>
          </a:p>
          <a:p>
            <a:pPr marL="0" indent="0">
              <a:buNone/>
            </a:pPr>
            <a:endParaRPr lang="en-US" dirty="0"/>
          </a:p>
        </p:txBody>
      </p:sp>
      <p:sp>
        <p:nvSpPr>
          <p:cNvPr id="7" name="TextBox 6">
            <a:extLst>
              <a:ext uri="{FF2B5EF4-FFF2-40B4-BE49-F238E27FC236}">
                <a16:creationId xmlns:a16="http://schemas.microsoft.com/office/drawing/2014/main" id="{8351BF4D-907B-4230-B3BB-10589B4B4CA6}"/>
              </a:ext>
            </a:extLst>
          </p:cNvPr>
          <p:cNvSpPr txBox="1"/>
          <p:nvPr/>
        </p:nvSpPr>
        <p:spPr>
          <a:xfrm>
            <a:off x="2" y="1"/>
            <a:ext cx="7315198" cy="575814"/>
          </a:xfrm>
          <a:prstGeom prst="rect">
            <a:avLst/>
          </a:prstGeom>
          <a:noFill/>
        </p:spPr>
        <p:txBody>
          <a:bodyPr wrap="square" lIns="98485" tIns="49242" rIns="98485" bIns="49242" rtlCol="0">
            <a:spAutoFit/>
          </a:bodyPr>
          <a:lstStyle/>
          <a:p>
            <a:pPr algn="ctr"/>
            <a:r>
              <a:rPr lang="en-US" sz="3100" b="1" dirty="0">
                <a:solidFill>
                  <a:srgbClr val="000000"/>
                </a:solidFill>
              </a:rPr>
              <a:t>RC Basic Manual: Day 1, Slide 230</a:t>
            </a:r>
          </a:p>
        </p:txBody>
      </p:sp>
      <p:sp>
        <p:nvSpPr>
          <p:cNvPr id="4" name="Slide Image Placeholder 3">
            <a:extLst>
              <a:ext uri="{FF2B5EF4-FFF2-40B4-BE49-F238E27FC236}">
                <a16:creationId xmlns:a16="http://schemas.microsoft.com/office/drawing/2014/main" id="{DCE1AA54-6847-4AA5-AE18-5F8E5DE7B425}"/>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8C5BDAAF-DCB5-41B9-84AF-B6534090AD76}"/>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B181406-BFBC-4C79-8147-E3F3B9388E31}"/>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AA78381A-7FF6-4752-9380-34DD4432C03E}"/>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48113B5F-D876-4999-B995-D39084E7647B}"/>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19433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US" dirty="0"/>
              <a:t>Ask a volunteer to read this quote out loud. </a:t>
            </a:r>
            <a:endParaRPr lang="en-US" dirty="0" smtClean="0"/>
          </a:p>
          <a:p>
            <a:pPr lvl="0"/>
            <a:endParaRPr lang="en-US" dirty="0"/>
          </a:p>
          <a:p>
            <a:pPr marL="0" lvl="0" indent="0">
              <a:buNone/>
            </a:pPr>
            <a:r>
              <a:rPr lang="en-US" b="1" dirty="0" smtClean="0"/>
              <a:t>Discussion Guide</a:t>
            </a:r>
          </a:p>
          <a:p>
            <a:pPr marL="189701" lvl="0" indent="-189701">
              <a:spcBef>
                <a:spcPts val="622"/>
              </a:spcBef>
            </a:pPr>
            <a:r>
              <a:rPr lang="en-US" dirty="0">
                <a:latin typeface="Arial" panose="020B0604020202020204"/>
                <a:cs typeface="+mn-cs"/>
              </a:rPr>
              <a:t>This quote suggests a denial by our field, our organizations, and us of the pain and loss of our work – like we can do this incredibly hard work, not be affected, and plow forward.  How do you make sense of that denial?</a:t>
            </a:r>
          </a:p>
          <a:p>
            <a:pPr marL="189701" lvl="0" indent="-189701">
              <a:spcBef>
                <a:spcPts val="622"/>
              </a:spcBef>
            </a:pPr>
            <a:r>
              <a:rPr lang="en-US" dirty="0">
                <a:latin typeface="Arial" panose="020B0604020202020204"/>
                <a:cs typeface="+mn-cs"/>
              </a:rPr>
              <a:t>What are the implications for our organizations and us of this reality?</a:t>
            </a:r>
          </a:p>
          <a:p>
            <a:pPr lvl="0"/>
            <a:endParaRPr lang="en-US" dirty="0"/>
          </a:p>
          <a:p>
            <a:endParaRPr lang="en-US" dirty="0"/>
          </a:p>
        </p:txBody>
      </p:sp>
      <p:sp>
        <p:nvSpPr>
          <p:cNvPr id="7" name="TextBox 6">
            <a:extLst>
              <a:ext uri="{FF2B5EF4-FFF2-40B4-BE49-F238E27FC236}">
                <a16:creationId xmlns:a16="http://schemas.microsoft.com/office/drawing/2014/main" id="{06E59E7C-802E-46AD-909A-8F4E97E65D3C}"/>
              </a:ext>
            </a:extLst>
          </p:cNvPr>
          <p:cNvSpPr txBox="1"/>
          <p:nvPr/>
        </p:nvSpPr>
        <p:spPr>
          <a:xfrm>
            <a:off x="2" y="1"/>
            <a:ext cx="7315198" cy="575814"/>
          </a:xfrm>
          <a:prstGeom prst="rect">
            <a:avLst/>
          </a:prstGeom>
          <a:noFill/>
        </p:spPr>
        <p:txBody>
          <a:bodyPr wrap="square" lIns="98485" tIns="49242" rIns="98485" bIns="49242" rtlCol="0">
            <a:spAutoFit/>
          </a:bodyPr>
          <a:lstStyle/>
          <a:p>
            <a:pPr algn="ctr"/>
            <a:r>
              <a:rPr lang="en-US" sz="3100" b="1" dirty="0">
                <a:solidFill>
                  <a:srgbClr val="000000"/>
                </a:solidFill>
              </a:rPr>
              <a:t>RC Basic Manual: Day 1, Slide 231</a:t>
            </a:r>
          </a:p>
        </p:txBody>
      </p:sp>
      <p:sp>
        <p:nvSpPr>
          <p:cNvPr id="5" name="Slide Image Placeholder 4">
            <a:extLst>
              <a:ext uri="{FF2B5EF4-FFF2-40B4-BE49-F238E27FC236}">
                <a16:creationId xmlns:a16="http://schemas.microsoft.com/office/drawing/2014/main" id="{A487006B-3A42-4190-BD53-56245AB97B79}"/>
              </a:ext>
            </a:extLst>
          </p:cNvPr>
          <p:cNvSpPr>
            <a:spLocks noGrp="1" noRot="1" noChangeAspect="1"/>
          </p:cNvSpPr>
          <p:nvPr>
            <p:ph type="sldImg"/>
          </p:nvPr>
        </p:nvSpPr>
        <p:spPr/>
      </p:sp>
      <p:sp>
        <p:nvSpPr>
          <p:cNvPr id="11" name="Rectangle 10">
            <a:extLst>
              <a:ext uri="{FF2B5EF4-FFF2-40B4-BE49-F238E27FC236}">
                <a16:creationId xmlns:a16="http://schemas.microsoft.com/office/drawing/2014/main" id="{D96A557A-1002-4822-B570-A55382682EDD}"/>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3908096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EF5D415-9262-495B-94F4-82BDC19A3AD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232</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9E54120F-A87D-4073-B60C-1C40D3DB57A7}"/>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AC45B0A4-8DDE-4DCC-B022-29A3558DB76A}"/>
              </a:ext>
            </a:extLst>
          </p:cNvPr>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Explain that our level of VT depends on both factors in the environment (our program, our agency, the wider system) and factors about us as people.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How those combine at any particular time contribute to how we feel VT.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cxnSp>
        <p:nvCxnSpPr>
          <p:cNvPr id="8" name="Straight Connector 7">
            <a:extLst>
              <a:ext uri="{FF2B5EF4-FFF2-40B4-BE49-F238E27FC236}">
                <a16:creationId xmlns:a16="http://schemas.microsoft.com/office/drawing/2014/main" id="{24735B28-C45C-41C7-AD77-695BB658E1F7}"/>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99AAE0A-E61A-4B3F-BC4E-407F42BCF825}"/>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6D97EFE5-6E92-449D-86B9-BFE25E893110}"/>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070F4671-5B79-4EA3-A99B-43F6F88645FE}"/>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4157305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119581"/>
            <a:ext cx="6863322" cy="5928886"/>
          </a:xfrm>
          <a:noFill/>
        </p:spPr>
        <p:txBody>
          <a:bodyPr/>
          <a:lstStyle/>
          <a:p>
            <a:pPr marL="193306" indent="-193306">
              <a:lnSpc>
                <a:spcPct val="100000"/>
              </a:lnSpc>
              <a:spcBef>
                <a:spcPts val="104"/>
              </a:spcBef>
              <a:buSzPts val="1200"/>
              <a:buFont typeface="Symbol" panose="05050102010706020507" pitchFamily="18" charset="2"/>
              <a:buChar char=""/>
            </a:pPr>
            <a:r>
              <a:rPr lang="en-US" sz="1100" b="1" dirty="0">
                <a:ea typeface="Calibri" panose="020F0502020204030204" pitchFamily="34" charset="0"/>
                <a:cs typeface="Times New Roman" panose="02020603050405020304" pitchFamily="18" charset="0"/>
              </a:rPr>
              <a:t>Click (Environment)- </a:t>
            </a:r>
            <a:r>
              <a:rPr lang="en-US" sz="1100" dirty="0">
                <a:ea typeface="Calibri" panose="020F0502020204030204" pitchFamily="34" charset="0"/>
                <a:cs typeface="Times New Roman" panose="02020603050405020304" pitchFamily="18" charset="0"/>
              </a:rPr>
              <a:t>The factors in the environment include ones like these which are present in our own organizations and in the wider system.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Read through the bullets on the slide and expand with examples</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Especially wider system failures can cause what’s called “moral distress.” This is when the system prevents us from doing the morally correct action – for example, discharging someone before they are stable to make space for a new client.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To BIPOC staff, the experience of racism at work and beyond can feel constant so they feel bias everywhere.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Again, BIPOC staff may not want to share their experience of VT at work because they have been told they need to be strong to succeed. </a:t>
            </a:r>
          </a:p>
          <a:p>
            <a:pPr marL="193306" indent="-193306">
              <a:lnSpc>
                <a:spcPct val="100000"/>
              </a:lnSpc>
              <a:spcBef>
                <a:spcPts val="104"/>
              </a:spcBef>
              <a:buSzPts val="1200"/>
              <a:buFont typeface="Symbol" panose="05050102010706020507" pitchFamily="18" charset="2"/>
              <a:buChar char=""/>
            </a:pPr>
            <a:r>
              <a:rPr lang="en-US" sz="1100" b="1" dirty="0">
                <a:ea typeface="Calibri" panose="020F0502020204030204" pitchFamily="34" charset="0"/>
                <a:cs typeface="Times New Roman" panose="02020603050405020304" pitchFamily="18" charset="0"/>
              </a:rPr>
              <a:t>Click (Treater) - </a:t>
            </a:r>
            <a:r>
              <a:rPr lang="en-US" sz="1100" dirty="0">
                <a:ea typeface="Calibri" panose="020F0502020204030204" pitchFamily="34" charset="0"/>
                <a:cs typeface="Times New Roman" panose="02020603050405020304" pitchFamily="18" charset="0"/>
              </a:rPr>
              <a:t>The factors listed under “treater” are examples of what your story is, what you bring with you to the job.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Elements of our work environment will inevitably overlap with our own personal history, including our history of trauma. Remember that a significant percentage of treaters doing this work are trauma survivors themselves. How much work you have done on yourself to heal can greatly impact how much VT you experience.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“Shared trauma” refers to staff being exposed to the same type of trauma as the client (e.g., racial violence, school shootings, natural disasters). So, staff feel the impact both at work and at home.</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Life happens to us also. We may have a parent who is sick, we could be going through a divorce, or have kids who are having problems. This can narrow our window of tolerance and leave us more vulnerable to VT.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Most believe that to really last in this line of work it has to be a mission on some level – your little part of changing the world for the better. </a:t>
            </a:r>
          </a:p>
          <a:p>
            <a:pPr marL="193306" indent="-193306">
              <a:lnSpc>
                <a:spcPct val="100000"/>
              </a:lnSpc>
              <a:spcBef>
                <a:spcPts val="104"/>
              </a:spcBef>
              <a:buSzPts val="1200"/>
              <a:buFont typeface="Symbol" panose="05050102010706020507" pitchFamily="18" charset="2"/>
              <a:buChar char=""/>
            </a:pPr>
            <a:r>
              <a:rPr lang="en-US" sz="1100" dirty="0">
                <a:ea typeface="Calibri" panose="020F0502020204030204" pitchFamily="34" charset="0"/>
                <a:cs typeface="Times New Roman" panose="02020603050405020304" pitchFamily="18" charset="0"/>
              </a:rPr>
              <a:t>While we often don’t have control of what life presents us, we do have control of many things on this list that can minimize VT’s toll.</a:t>
            </a:r>
          </a:p>
          <a:p>
            <a:pPr marL="193306" indent="-193306">
              <a:lnSpc>
                <a:spcPct val="100000"/>
              </a:lnSpc>
              <a:spcBef>
                <a:spcPts val="104"/>
              </a:spcBef>
              <a:buSzPts val="1200"/>
              <a:buFont typeface="Symbol" panose="05050102010706020507" pitchFamily="18" charset="2"/>
              <a:buChar char=""/>
            </a:pPr>
            <a:r>
              <a:rPr lang="en-US" sz="1100" b="1" dirty="0">
                <a:ea typeface="Calibri" panose="020F0502020204030204" pitchFamily="34" charset="0"/>
                <a:cs typeface="Times New Roman" panose="02020603050405020304" pitchFamily="18" charset="0"/>
              </a:rPr>
              <a:t>Click – (Environment and Treater) - </a:t>
            </a:r>
            <a:r>
              <a:rPr lang="en-US" sz="1100" dirty="0">
                <a:ea typeface="Calibri" panose="020F0502020204030204" pitchFamily="34" charset="0"/>
                <a:cs typeface="Times New Roman" panose="02020603050405020304" pitchFamily="18" charset="0"/>
              </a:rPr>
              <a:t> How the environment and treater factors merge together determine how a treater experiences VT. </a:t>
            </a:r>
            <a:endParaRPr lang="en-US" sz="1100" dirty="0" smtClean="0">
              <a:ea typeface="Calibri" panose="020F0502020204030204" pitchFamily="34" charset="0"/>
              <a:cs typeface="Times New Roman" panose="02020603050405020304" pitchFamily="18" charset="0"/>
            </a:endParaRPr>
          </a:p>
          <a:p>
            <a:pPr marL="193306" indent="-193306">
              <a:lnSpc>
                <a:spcPct val="100000"/>
              </a:lnSpc>
              <a:spcBef>
                <a:spcPts val="104"/>
              </a:spcBef>
              <a:buSzPts val="1200"/>
              <a:buFont typeface="Symbol" panose="05050102010706020507" pitchFamily="18" charset="2"/>
              <a:buChar char=""/>
            </a:pPr>
            <a:endParaRPr lang="en-US" sz="1100" dirty="0">
              <a:ea typeface="Calibri" panose="020F0502020204030204" pitchFamily="34" charset="0"/>
              <a:cs typeface="Times New Roman" panose="02020603050405020304" pitchFamily="18" charset="0"/>
            </a:endParaRPr>
          </a:p>
          <a:p>
            <a:pPr marL="0" lvl="0" indent="0">
              <a:lnSpc>
                <a:spcPct val="100000"/>
              </a:lnSpc>
              <a:spcBef>
                <a:spcPts val="311"/>
              </a:spcBef>
              <a:buNone/>
            </a:pPr>
            <a:r>
              <a:rPr lang="en-US" sz="1100" b="1" dirty="0" smtClean="0">
                <a:ea typeface="Calibri" panose="020F0502020204030204" pitchFamily="34" charset="0"/>
                <a:cs typeface="Times New Roman" panose="02020603050405020304" pitchFamily="18" charset="0"/>
              </a:rPr>
              <a:t>Discussion Guide</a:t>
            </a:r>
          </a:p>
          <a:p>
            <a:pPr marL="189701" lvl="0" indent="-189701">
              <a:lnSpc>
                <a:spcPct val="100000"/>
              </a:lnSpc>
              <a:spcBef>
                <a:spcPts val="311"/>
              </a:spcBef>
            </a:pPr>
            <a:r>
              <a:rPr lang="en-US" sz="1100" dirty="0" smtClean="0">
                <a:latin typeface="Arial" panose="020B0604020202020204"/>
                <a:cs typeface="+mn-cs"/>
              </a:rPr>
              <a:t>Which </a:t>
            </a:r>
            <a:r>
              <a:rPr lang="en-US" sz="1100" dirty="0">
                <a:latin typeface="Arial" panose="020B0604020202020204"/>
                <a:cs typeface="+mn-cs"/>
              </a:rPr>
              <a:t>of the factors on the environment side help to ease their VT? What factors on the environment side make their VT worse? </a:t>
            </a:r>
          </a:p>
          <a:p>
            <a:pPr marL="189701" lvl="0" indent="-189701">
              <a:lnSpc>
                <a:spcPct val="100000"/>
              </a:lnSpc>
              <a:spcBef>
                <a:spcPts val="311"/>
              </a:spcBef>
            </a:pPr>
            <a:r>
              <a:rPr lang="en-US" sz="1100" dirty="0">
                <a:latin typeface="Arial" panose="020B0604020202020204"/>
                <a:cs typeface="+mn-cs"/>
              </a:rPr>
              <a:t>How have you felt moral distress in your work? </a:t>
            </a:r>
          </a:p>
          <a:p>
            <a:pPr marL="189701" lvl="0" indent="-189701">
              <a:lnSpc>
                <a:spcPct val="100000"/>
              </a:lnSpc>
              <a:spcBef>
                <a:spcPts val="311"/>
              </a:spcBef>
            </a:pPr>
            <a:r>
              <a:rPr lang="en-US" sz="1100" dirty="0">
                <a:latin typeface="Arial" panose="020B0604020202020204"/>
                <a:cs typeface="+mn-cs"/>
              </a:rPr>
              <a:t>What factors on the treater side help to ease their VT? Which make it worse</a:t>
            </a:r>
            <a:r>
              <a:rPr lang="en-US" sz="1100" dirty="0" smtClean="0">
                <a:latin typeface="Arial" panose="020B0604020202020204"/>
                <a:cs typeface="+mn-cs"/>
              </a:rPr>
              <a:t>?</a:t>
            </a:r>
            <a:endParaRPr lang="en-US" sz="1100" dirty="0">
              <a:latin typeface="Arial" panose="020B0604020202020204"/>
              <a:ea typeface="Calibri" panose="020F0502020204030204" pitchFamily="34" charset="0"/>
              <a:cs typeface="Times New Roman" panose="02020603050405020304" pitchFamily="18" charset="0"/>
            </a:endParaRPr>
          </a:p>
          <a:p>
            <a:pPr marL="0" indent="0">
              <a:lnSpc>
                <a:spcPct val="100000"/>
              </a:lnSpc>
              <a:spcBef>
                <a:spcPts val="104"/>
              </a:spcBef>
              <a:buSzPts val="1200"/>
              <a:buNone/>
            </a:pPr>
            <a:endParaRPr lang="en-US" sz="1100" b="1" dirty="0" smtClean="0">
              <a:ea typeface="Calibri" panose="020F0502020204030204" pitchFamily="34" charset="0"/>
              <a:cs typeface="Times New Roman" panose="02020603050405020304" pitchFamily="18" charset="0"/>
            </a:endParaRPr>
          </a:p>
          <a:p>
            <a:pPr marL="193306" indent="-193306">
              <a:lnSpc>
                <a:spcPct val="100000"/>
              </a:lnSpc>
              <a:spcBef>
                <a:spcPts val="104"/>
              </a:spcBef>
              <a:buSzPts val="1200"/>
              <a:buFont typeface="Symbol" panose="05050102010706020507" pitchFamily="18" charset="2"/>
              <a:buChar char=""/>
            </a:pPr>
            <a:endParaRPr lang="en-US" sz="1100" dirty="0">
              <a:ea typeface="Calibri" panose="020F0502020204030204" pitchFamily="34" charset="0"/>
              <a:cs typeface="Times New Roman" panose="02020603050405020304" pitchFamily="18" charset="0"/>
            </a:endParaRPr>
          </a:p>
          <a:p>
            <a:endParaRPr lang="en-US" dirty="0"/>
          </a:p>
        </p:txBody>
      </p:sp>
      <p:sp>
        <p:nvSpPr>
          <p:cNvPr id="5" name="Rectangle 4">
            <a:extLst>
              <a:ext uri="{FF2B5EF4-FFF2-40B4-BE49-F238E27FC236}">
                <a16:creationId xmlns:a16="http://schemas.microsoft.com/office/drawing/2014/main" id="{496A01CF-B806-45ED-9896-CB555204008B}"/>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233</a:t>
            </a:r>
          </a:p>
        </p:txBody>
      </p:sp>
      <p:sp>
        <p:nvSpPr>
          <p:cNvPr id="9" name="TextBox 8">
            <a:extLst>
              <a:ext uri="{FF2B5EF4-FFF2-40B4-BE49-F238E27FC236}">
                <a16:creationId xmlns:a16="http://schemas.microsoft.com/office/drawing/2014/main" id="{9D5B4EC6-7961-A884-7250-6DF39368AB28}"/>
              </a:ext>
            </a:extLst>
          </p:cNvPr>
          <p:cNvSpPr txBox="1"/>
          <p:nvPr/>
        </p:nvSpPr>
        <p:spPr>
          <a:xfrm>
            <a:off x="7734605" y="1903527"/>
            <a:ext cx="6479642" cy="484748"/>
          </a:xfrm>
          <a:prstGeom prst="rect">
            <a:avLst/>
          </a:prstGeom>
          <a:noFill/>
        </p:spPr>
        <p:txBody>
          <a:bodyPr wrap="square" lIns="96653" tIns="48327" rIns="96653" bIns="48327">
            <a:spAutoFit/>
          </a:bodyPr>
          <a:lstStyle/>
          <a:p>
            <a:endParaRPr lang="en-US" sz="1200" dirty="0">
              <a:solidFill>
                <a:srgbClr val="FF0000"/>
              </a:solidFill>
            </a:endParaRPr>
          </a:p>
          <a:p>
            <a:endParaRPr lang="en-US" sz="1200" b="1" dirty="0">
              <a:solidFill>
                <a:srgbClr val="FF0000"/>
              </a:solidFill>
            </a:endParaRPr>
          </a:p>
        </p:txBody>
      </p:sp>
      <p:sp>
        <p:nvSpPr>
          <p:cNvPr id="8" name="Notes Placeholder 2">
            <a:extLst>
              <a:ext uri="{FF2B5EF4-FFF2-40B4-BE49-F238E27FC236}">
                <a16:creationId xmlns:a16="http://schemas.microsoft.com/office/drawing/2014/main" id="{1BD45904-1056-D4F3-AD80-992A06CBD39C}"/>
              </a:ext>
            </a:extLst>
          </p:cNvPr>
          <p:cNvSpPr txBox="1">
            <a:spLocks/>
          </p:cNvSpPr>
          <p:nvPr/>
        </p:nvSpPr>
        <p:spPr>
          <a:xfrm rot="10800000" flipV="1">
            <a:off x="214579" y="8091987"/>
            <a:ext cx="6905549" cy="1248156"/>
          </a:xfrm>
          <a:prstGeom prst="rect">
            <a:avLst/>
          </a:prstGeom>
        </p:spPr>
        <p:txBody>
          <a:bodyPr vert="horz" lIns="96653" tIns="48327" rIns="96653" bIns="48327"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US" dirty="0">
              <a:solidFill>
                <a:srgbClr val="000000"/>
              </a:solidFill>
            </a:endParaRPr>
          </a:p>
        </p:txBody>
      </p:sp>
      <p:sp>
        <p:nvSpPr>
          <p:cNvPr id="4" name="TextBox 3">
            <a:extLst>
              <a:ext uri="{FF2B5EF4-FFF2-40B4-BE49-F238E27FC236}">
                <a16:creationId xmlns:a16="http://schemas.microsoft.com/office/drawing/2014/main" id="{356204A4-C703-0A9F-A4CF-80B1A33EEF55}"/>
              </a:ext>
            </a:extLst>
          </p:cNvPr>
          <p:cNvSpPr txBox="1"/>
          <p:nvPr/>
        </p:nvSpPr>
        <p:spPr>
          <a:xfrm>
            <a:off x="3774391" y="2856708"/>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sp>
        <p:nvSpPr>
          <p:cNvPr id="10" name="Slide Image Placeholder 9">
            <a:extLst>
              <a:ext uri="{FF2B5EF4-FFF2-40B4-BE49-F238E27FC236}">
                <a16:creationId xmlns:a16="http://schemas.microsoft.com/office/drawing/2014/main" id="{9DAD3571-7C95-4963-8D57-3221BE3D4319}"/>
              </a:ext>
            </a:extLst>
          </p:cNvPr>
          <p:cNvSpPr>
            <a:spLocks noGrp="1" noRot="1" noChangeAspect="1"/>
          </p:cNvSpPr>
          <p:nvPr>
            <p:ph type="sldImg"/>
          </p:nvPr>
        </p:nvSpPr>
        <p:spPr>
          <a:xfrm>
            <a:off x="209550" y="939800"/>
            <a:ext cx="3408363" cy="1917700"/>
          </a:xfrm>
        </p:spPr>
      </p:sp>
      <p:sp>
        <p:nvSpPr>
          <p:cNvPr id="12" name="Rectangle 11">
            <a:extLst>
              <a:ext uri="{FF2B5EF4-FFF2-40B4-BE49-F238E27FC236}">
                <a16:creationId xmlns:a16="http://schemas.microsoft.com/office/drawing/2014/main" id="{3386B117-2530-4213-90C4-B89158BE2547}"/>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34660631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2E5C77-7F00-40A9-8A56-1901B49AFDC8}"/>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234</a:t>
            </a:r>
            <a:endParaRPr lang="en-US" sz="3000" dirty="0">
              <a:solidFill>
                <a:srgbClr val="000000"/>
              </a:solidFill>
            </a:endParaRPr>
          </a:p>
        </p:txBody>
      </p:sp>
      <p:sp>
        <p:nvSpPr>
          <p:cNvPr id="6" name="Rectangle 5">
            <a:extLst>
              <a:ext uri="{FF2B5EF4-FFF2-40B4-BE49-F238E27FC236}">
                <a16:creationId xmlns:a16="http://schemas.microsoft.com/office/drawing/2014/main" id="{E49818D1-C52F-43E0-A449-BD60FCA6E43E}"/>
              </a:ext>
            </a:extLst>
          </p:cNvPr>
          <p:cNvSpPr/>
          <p:nvPr/>
        </p:nvSpPr>
        <p:spPr>
          <a:xfrm>
            <a:off x="8264870" y="2064388"/>
            <a:ext cx="6209474" cy="484748"/>
          </a:xfrm>
          <a:prstGeom prst="rect">
            <a:avLst/>
          </a:prstGeom>
        </p:spPr>
        <p:txBody>
          <a:bodyPr wrap="square" lIns="96653" tIns="48327" rIns="96653" bIns="48327">
            <a:spAutoFit/>
          </a:bodyPr>
          <a:lstStyle/>
          <a:p>
            <a:pPr>
              <a:buSzPts val="1200"/>
            </a:pPr>
            <a:endParaRPr lang="en-US" sz="1200" dirty="0">
              <a:solidFill>
                <a:srgbClr val="000000"/>
              </a:solidFill>
              <a:ea typeface="Times New Roman" panose="02020603050405020304" pitchFamily="18" charset="0"/>
              <a:cs typeface="Arial" panose="020B0604020202020204" pitchFamily="34" charset="0"/>
            </a:endParaRPr>
          </a:p>
          <a:p>
            <a:pPr marL="193306" indent="-193306">
              <a:buSzPts val="1200"/>
              <a:buFont typeface="Symbol" panose="05050102010706020507" pitchFamily="18" charset="2"/>
              <a:buChar char=""/>
            </a:pPr>
            <a:endParaRPr lang="en-US" sz="1200" dirty="0">
              <a:solidFill>
                <a:srgbClr val="000000"/>
              </a:solidFill>
              <a:ea typeface="Times New Roman" panose="02020603050405020304" pitchFamily="18" charset="0"/>
            </a:endParaRPr>
          </a:p>
        </p:txBody>
      </p:sp>
      <p:sp>
        <p:nvSpPr>
          <p:cNvPr id="8" name="Notes Placeholder 7">
            <a:extLst>
              <a:ext uri="{FF2B5EF4-FFF2-40B4-BE49-F238E27FC236}">
                <a16:creationId xmlns:a16="http://schemas.microsoft.com/office/drawing/2014/main" id="{A5B8E09F-58E1-4ADB-990E-E0C72330FC90}"/>
              </a:ext>
            </a:extLst>
          </p:cNvPr>
          <p:cNvSpPr>
            <a:spLocks noGrp="1"/>
          </p:cNvSpPr>
          <p:nvPr>
            <p:ph type="body" idx="1"/>
          </p:nvPr>
        </p:nvSpPr>
        <p:spPr>
          <a:xfrm>
            <a:off x="264676" y="3365237"/>
            <a:ext cx="6763921" cy="5096373"/>
          </a:xfrm>
        </p:spPr>
        <p:txBody>
          <a:bodyPr/>
          <a:lstStyle/>
          <a:p>
            <a:r>
              <a:rPr lang="en-US" dirty="0"/>
              <a:t>There are many ways that organizations and treaters can address and transform VT.  </a:t>
            </a:r>
          </a:p>
          <a:p>
            <a:r>
              <a:rPr lang="en-US" dirty="0"/>
              <a:t>Click - We put actions by the organization to change the environment first because it is very easy for an organization to say, “Yes, we think VT is important, so go get exercise, eat well, and have a massage.” This alone does not help VT. Organizations must create the conditions where staff are more likely to take care of themselves. They must also create a climate where staff feel supported and challenged.</a:t>
            </a:r>
          </a:p>
          <a:p>
            <a:r>
              <a:rPr lang="en-US" dirty="0"/>
              <a:t>Organizations can convey the message that is important for staff to have outlets to discuss and share their VT. Since BIPOC staff may be reluctant for good reason to be vulnerable about their VT at work, organizations can suggest other ways to get support such as: using the Employee Assistance Program (EAP), seeking out faith-based leaders, using community resources like barber shops, salons, recreation centers. </a:t>
            </a:r>
          </a:p>
          <a:p>
            <a:r>
              <a:rPr lang="en-US" dirty="0"/>
              <a:t>Because staff of color likely have endured racial bias in previous employment settings, explicit organizational efforts to racial address bias will increase trust and decrease VT. </a:t>
            </a:r>
          </a:p>
          <a:p>
            <a:r>
              <a:rPr lang="en-US" dirty="0"/>
              <a:t>Click – These are the areas where treaters can take actions to address their treater factors that contribute to VT. We’re going to talk specifically about these areas in the following slides</a:t>
            </a:r>
            <a:r>
              <a:rPr lang="en-US" dirty="0" smtClean="0"/>
              <a:t>.</a:t>
            </a:r>
          </a:p>
          <a:p>
            <a:endParaRPr lang="en-US" dirty="0"/>
          </a:p>
          <a:p>
            <a:pPr marL="0" indent="0">
              <a:buNone/>
            </a:pPr>
            <a:r>
              <a:rPr lang="en-US" b="1" dirty="0" smtClean="0"/>
              <a:t>Discussion Guide</a:t>
            </a: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Why might organizations be reluctant to communicate that VT is normal and inevitable?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To what extent is there a culture at your organization where staff feel supported and encouraged to practice self-care?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27E23791-9C97-D553-7A3B-EB67A1FB3D20}"/>
              </a:ext>
            </a:extLst>
          </p:cNvPr>
          <p:cNvSpPr txBox="1"/>
          <p:nvPr/>
        </p:nvSpPr>
        <p:spPr>
          <a:xfrm>
            <a:off x="3785358" y="2867564"/>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sp>
        <p:nvSpPr>
          <p:cNvPr id="7" name="Slide Image Placeholder 6">
            <a:extLst>
              <a:ext uri="{FF2B5EF4-FFF2-40B4-BE49-F238E27FC236}">
                <a16:creationId xmlns:a16="http://schemas.microsoft.com/office/drawing/2014/main" id="{23A35B71-1336-4C1F-AE76-A45B1DEFAEB1}"/>
              </a:ext>
            </a:extLst>
          </p:cNvPr>
          <p:cNvSpPr>
            <a:spLocks noGrp="1" noRot="1" noChangeAspect="1"/>
          </p:cNvSpPr>
          <p:nvPr>
            <p:ph type="sldImg"/>
          </p:nvPr>
        </p:nvSpPr>
        <p:spPr>
          <a:xfrm>
            <a:off x="209550" y="939800"/>
            <a:ext cx="3408363" cy="1917700"/>
          </a:xfrm>
        </p:spPr>
      </p:sp>
      <p:sp>
        <p:nvSpPr>
          <p:cNvPr id="12" name="Rectangle 11">
            <a:extLst>
              <a:ext uri="{FF2B5EF4-FFF2-40B4-BE49-F238E27FC236}">
                <a16:creationId xmlns:a16="http://schemas.microsoft.com/office/drawing/2014/main" id="{9B252F0F-031A-475D-B95E-E85A36EACE5E}"/>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1204488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0"/>
            <a:ext cx="6863322" cy="5470179"/>
          </a:xfrm>
        </p:spPr>
        <p:txBody>
          <a:bodyPr/>
          <a:lstStyle/>
          <a:p>
            <a:pPr marL="0" indent="0">
              <a:buSzPts val="1200"/>
              <a:buNone/>
            </a:pPr>
            <a:r>
              <a:rPr lang="en-US" dirty="0">
                <a:ea typeface="Calibri" panose="020F0502020204030204" pitchFamily="34" charset="0"/>
                <a:cs typeface="Times New Roman" panose="02020603050405020304" pitchFamily="18" charset="0"/>
              </a:rPr>
              <a:t>First, we must learn how to anticipate VT infuse protection into our everyday lives. We call this the ABC’s:  </a:t>
            </a:r>
          </a:p>
          <a:p>
            <a:pPr marL="193306" indent="-193306">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Awareness. </a:t>
            </a:r>
            <a:r>
              <a:rPr lang="en-US" dirty="0">
                <a:ea typeface="Calibri" panose="020F0502020204030204" pitchFamily="34" charset="0"/>
                <a:cs typeface="Times New Roman" panose="02020603050405020304" pitchFamily="18" charset="0"/>
              </a:rPr>
              <a:t>See discussion questions below</a:t>
            </a: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Mention that we may get feedback from others before we even notice ourselves that we are being affected by the work. It is important to be open to that feedback. </a:t>
            </a:r>
          </a:p>
          <a:p>
            <a:pPr marL="193306" indent="-193306">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Balance</a:t>
            </a:r>
            <a:r>
              <a:rPr lang="en-US" dirty="0">
                <a:ea typeface="Calibri" panose="020F0502020204030204" pitchFamily="34" charset="0"/>
                <a:cs typeface="Times New Roman" panose="02020603050405020304" pitchFamily="18" charset="0"/>
              </a:rPr>
              <a:t> is important and difficult to achieve because the demands of the work are infinite. There is always something more we can do and it would probably help. We have to set limits and support each other in doing so. The best way to do this is to have things outside of work that are important to us such as relationships and activities that matter so that we will not feel overwhelmed by the work.</a:t>
            </a:r>
          </a:p>
          <a:p>
            <a:pPr marL="193306" indent="-193306">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Connection</a:t>
            </a:r>
            <a:r>
              <a:rPr lang="en-US" dirty="0">
                <a:ea typeface="Calibri" panose="020F0502020204030204" pitchFamily="34" charset="0"/>
                <a:cs typeface="Times New Roman" panose="02020603050405020304" pitchFamily="18" charset="0"/>
              </a:rPr>
              <a:t> can be to oneself - noticing what you are feeling and needing; to other people via the relationships in our lives; to something larger such as a higher power, a political movement, nature, volunteering in your community.  Healing so often happens with community - within family, friends, and community – and especially in BIPOC communities where the concept of what happens to one happens to all is prevalent. </a:t>
            </a:r>
            <a:endParaRPr lang="en-US" dirty="0" smtClean="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endParaRPr lang="en-US" dirty="0">
              <a:ea typeface="Calibri" panose="020F0502020204030204" pitchFamily="34" charset="0"/>
              <a:cs typeface="Times New Roman" panose="02020603050405020304" pitchFamily="18" charset="0"/>
            </a:endParaRPr>
          </a:p>
          <a:p>
            <a:pPr marL="0" indent="0">
              <a:buSzPts val="1200"/>
              <a:buNone/>
            </a:pPr>
            <a:r>
              <a:rPr lang="en-US" b="1" dirty="0" smtClean="0">
                <a:ea typeface="Calibri" panose="020F0502020204030204" pitchFamily="34" charset="0"/>
                <a:cs typeface="Times New Roman" panose="02020603050405020304" pitchFamily="18" charset="0"/>
              </a:rPr>
              <a:t>Discussion Guide</a:t>
            </a:r>
          </a:p>
          <a:p>
            <a:pPr marL="193306" lvl="0" indent="-193306">
              <a:lnSpc>
                <a:spcPct val="110000"/>
              </a:lnSpc>
              <a:spcBef>
                <a:spcPts val="622"/>
              </a:spcBef>
              <a:buSzPts val="1200"/>
              <a:buFont typeface="Symbol" panose="05050102010706020507" pitchFamily="18" charset="2"/>
              <a:buChar char=""/>
            </a:pPr>
            <a:r>
              <a:rPr lang="en-US" b="1" dirty="0">
                <a:latin typeface="Arial" panose="020B0604020202020204"/>
                <a:ea typeface="Calibri" panose="020F0502020204030204" pitchFamily="34" charset="0"/>
                <a:cs typeface="Times New Roman" panose="02020603050405020304" pitchFamily="18" charset="0"/>
              </a:rPr>
              <a:t>Awareness. </a:t>
            </a:r>
            <a:r>
              <a:rPr lang="en-US" dirty="0">
                <a:latin typeface="Arial" panose="020B0604020202020204"/>
                <a:ea typeface="Calibri" panose="020F0502020204030204" pitchFamily="34" charset="0"/>
                <a:cs typeface="Times New Roman" panose="02020603050405020304" pitchFamily="18" charset="0"/>
              </a:rPr>
              <a:t>Ask people where in their body do they experience the stress of the job. What physical signs would they first notice?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lvl="0" indent="-193306">
              <a:lnSpc>
                <a:spcPct val="110000"/>
              </a:lnSpc>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emotional reactions would be a clue that they need a break?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lvl="0" indent="-193306">
              <a:lnSpc>
                <a:spcPct val="110000"/>
              </a:lnSpc>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thoughts might signal cynicism or exhaustion are developing?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SzPts val="1200"/>
              <a:buNone/>
            </a:pPr>
            <a:endParaRPr lang="en-US" dirty="0">
              <a:ea typeface="Calibri" panose="020F0502020204030204" pitchFamily="34" charset="0"/>
              <a:cs typeface="Times New Roman" panose="02020603050405020304" pitchFamily="18" charset="0"/>
            </a:endParaRPr>
          </a:p>
          <a:p>
            <a:endParaRPr lang="en-US" dirty="0"/>
          </a:p>
          <a:p>
            <a:endParaRPr lang="en-US" dirty="0"/>
          </a:p>
          <a:p>
            <a:endParaRPr lang="en-US" dirty="0"/>
          </a:p>
          <a:p>
            <a:endParaRPr lang="en-US" dirty="0"/>
          </a:p>
        </p:txBody>
      </p:sp>
      <p:sp>
        <p:nvSpPr>
          <p:cNvPr id="5" name="Rectangle 4">
            <a:extLst>
              <a:ext uri="{FF2B5EF4-FFF2-40B4-BE49-F238E27FC236}">
                <a16:creationId xmlns:a16="http://schemas.microsoft.com/office/drawing/2014/main" id="{9CE01A8C-69C7-4564-A0D2-A41712840042}"/>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235</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F135055E-7D4B-40D1-A5B0-52BBB7B49CEE}"/>
              </a:ext>
            </a:extLst>
          </p:cNvPr>
          <p:cNvSpPr>
            <a:spLocks noGrp="1" noRot="1" noChangeAspect="1"/>
          </p:cNvSpPr>
          <p:nvPr>
            <p:ph type="sldImg"/>
          </p:nvPr>
        </p:nvSpPr>
        <p:spPr>
          <a:xfrm>
            <a:off x="209550" y="939800"/>
            <a:ext cx="3408363" cy="1917700"/>
          </a:xfrm>
        </p:spPr>
      </p:sp>
      <p:sp>
        <p:nvSpPr>
          <p:cNvPr id="11" name="Rectangle 10">
            <a:extLst>
              <a:ext uri="{FF2B5EF4-FFF2-40B4-BE49-F238E27FC236}">
                <a16:creationId xmlns:a16="http://schemas.microsoft.com/office/drawing/2014/main" id="{9B0BAAF4-B738-4804-AADE-119C67B14832}"/>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3145475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Despite everyday prevention, there are times when one can especially feel the cumulative impact of VT.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As we mentioned, awareness is important to identify when this is happening so you can take action to address.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Spend time brainstorming in the large group strategies that staff  already use  in each of the areas listed on the slide to address VT when it arises.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187DBC8D-F79D-4649-AAE9-4971942F040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236</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F41FD184-4C21-45B8-BBD2-92C55A7E0853}"/>
              </a:ext>
            </a:extLst>
          </p:cNvPr>
          <p:cNvSpPr>
            <a:spLocks noGrp="1" noRot="1" noChangeAspect="1"/>
          </p:cNvSpPr>
          <p:nvPr>
            <p:ph type="sldImg"/>
          </p:nvPr>
        </p:nvSpPr>
        <p:spPr>
          <a:xfrm>
            <a:off x="209550" y="939800"/>
            <a:ext cx="3408363" cy="1917700"/>
          </a:xfrm>
        </p:spPr>
      </p:sp>
      <p:cxnSp>
        <p:nvCxnSpPr>
          <p:cNvPr id="8" name="Straight Connector 7">
            <a:extLst>
              <a:ext uri="{FF2B5EF4-FFF2-40B4-BE49-F238E27FC236}">
                <a16:creationId xmlns:a16="http://schemas.microsoft.com/office/drawing/2014/main" id="{FF009BCD-42FE-4A99-9525-0DAFE4C284EE}"/>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90F8F53-4792-4CC8-8C15-AA9284492A27}"/>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D6139A01-BA91-4DD6-B539-BD9F460EC7F2}"/>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386BE141-4E75-44FD-BBA2-3490F5BC3496}"/>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2565250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065DFF-3BA6-4C39-AB6B-0B587B39BD6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237</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D6E40722-682A-4D8A-915C-2D023CBF4FC2}"/>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1005AAD1-D916-4377-AF86-48068FFC5BE7}"/>
              </a:ext>
            </a:extLst>
          </p:cNvPr>
          <p:cNvSpPr>
            <a:spLocks noGrp="1"/>
          </p:cNvSpPr>
          <p:nvPr>
            <p:ph type="body" idx="1"/>
          </p:nvPr>
        </p:nvSpPr>
        <p:spPr>
          <a:xfrm>
            <a:off x="228997" y="3305330"/>
            <a:ext cx="6863322" cy="4633983"/>
          </a:xfrm>
        </p:spPr>
        <p:txBody>
          <a:bodyPr/>
          <a:lstStyle/>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Human beings often deal with pain by finding the good that comes of it.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Have you ever heard someone say, “I didn’t want to have that cancer scare last year, but it helped me realize my priorities and I went back to school.”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Some people who experience tragedies are able to turn their pain into positive actions. An example of this is Mothers Against Drunk Driving. These mothers experience a terrible loss, but instead of becoming bitter they developed a social action movement that radically changed the way we think about drinking and driving.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We see daily how the world is imperfect and not the way we would like it to be. Any actions we take to make the world a better place, such as coaching, mentoring, recycling, engaging in social justice advocacy, and more are all ways we can use our pain to improve the greater good.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We also must realize that the very intensity of our work, the very pain we experience, is what helps us grow and change as people.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Just as VT can erode our sense of meaning and make us wonder what kind of world this is, doing this important work can increase our connection to the meaning of life, increase our connection with things larger than ourselves whether that be nature, God, or spirit.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We define spirituality as a connection with that which is larger than ourselves. Doing this work often deepens our sense of spirituality.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cxnSp>
        <p:nvCxnSpPr>
          <p:cNvPr id="8" name="Straight Connector 7">
            <a:extLst>
              <a:ext uri="{FF2B5EF4-FFF2-40B4-BE49-F238E27FC236}">
                <a16:creationId xmlns:a16="http://schemas.microsoft.com/office/drawing/2014/main" id="{4E70F1D6-9473-422D-AE85-30E27E89D6F2}"/>
              </a:ext>
            </a:extLst>
          </p:cNvPr>
          <p:cNvCxnSpPr>
            <a:cxnSpLocks/>
          </p:cNvCxnSpPr>
          <p:nvPr/>
        </p:nvCxnSpPr>
        <p:spPr>
          <a:xfrm>
            <a:off x="190832" y="7932795"/>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EBECB07-7B8F-4401-ACF5-854F2291750C}"/>
              </a:ext>
            </a:extLst>
          </p:cNvPr>
          <p:cNvSpPr txBox="1"/>
          <p:nvPr/>
        </p:nvSpPr>
        <p:spPr>
          <a:xfrm>
            <a:off x="198149" y="7944728"/>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0A87175C-EF22-408B-BB2D-FE3A31E7BA79}"/>
              </a:ext>
            </a:extLst>
          </p:cNvPr>
          <p:cNvSpPr txBox="1"/>
          <p:nvPr/>
        </p:nvSpPr>
        <p:spPr>
          <a:xfrm>
            <a:off x="228998" y="8404985"/>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8324DCFA-A62E-416F-81A1-72C56AF971DE}"/>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1825622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CD8CE5-F509-4A0B-A343-D8C7051D1DA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238</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1A45B943-DE05-42F0-A8A3-5A34DA7D3DD0}"/>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44088EB7-4200-43EA-A177-64D264C22F88}"/>
              </a:ext>
            </a:extLst>
          </p:cNvPr>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Yesterday, we talked about the positive growth and transformation of us as people as a result of doing the work we do.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Addressing VT involves more than just self-care strategies.  Many who have done this work for a long time, can point to specific ways in which their life has been richly enhanced by this most challenging work and feel immensely appreciative of the opportunity it provided them to grow.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Daily work pressures can make transformation more difficult so it is important to notice and appreciate positive experiences (big and small) each day. </a:t>
            </a:r>
            <a:endParaRPr lang="en-US" dirty="0" smtClean="0">
              <a:ea typeface="Calibri" panose="020F0502020204030204" pitchFamily="34" charset="0"/>
              <a:cs typeface="Times New Roman" panose="02020603050405020304" pitchFamily="18" charset="0"/>
            </a:endParaRPr>
          </a:p>
          <a:p>
            <a:pPr marL="193306" indent="-193306">
              <a:spcBef>
                <a:spcPts val="423"/>
              </a:spcBef>
              <a:buSzPts val="1200"/>
              <a:buFont typeface="Symbol" panose="05050102010706020507" pitchFamily="18" charset="2"/>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423"/>
              </a:spcBef>
              <a:buSzPts val="1200"/>
              <a:buNone/>
            </a:pPr>
            <a:r>
              <a:rPr lang="en-US" b="1" dirty="0" smtClean="0">
                <a:latin typeface="+mn-lt"/>
                <a:ea typeface="Calibri" panose="020F0502020204030204" pitchFamily="34" charset="0"/>
                <a:cs typeface="Times New Roman" panose="02020603050405020304" pitchFamily="18" charset="0"/>
              </a:rPr>
              <a:t>Discussion Guide</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brings you particular satisfaction about the work you do?</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Do you think you’ve grown as a person as a result of your work? If so, how?</a:t>
            </a:r>
          </a:p>
          <a:p>
            <a:pPr marL="193306" indent="-193306">
              <a:spcBef>
                <a:spcPts val="423"/>
              </a:spcBef>
              <a:buSzPts val="1200"/>
              <a:buFont typeface="Symbol" panose="05050102010706020507" pitchFamily="18" charset="2"/>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11" name="Rectangle 10">
            <a:extLst>
              <a:ext uri="{FF2B5EF4-FFF2-40B4-BE49-F238E27FC236}">
                <a16:creationId xmlns:a16="http://schemas.microsoft.com/office/drawing/2014/main" id="{4F0949B2-5B41-40A0-8C56-8344DBB5F2B9}"/>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3706527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6" y="3305331"/>
            <a:ext cx="6863322" cy="3511576"/>
          </a:xfrm>
        </p:spPr>
        <p:txBody>
          <a:bodyPr/>
          <a:lstStyle/>
          <a:p>
            <a:pPr marL="189701" indent="-189701" defTabSz="948507">
              <a:spcBef>
                <a:spcPts val="622"/>
              </a:spcBef>
            </a:pPr>
            <a:r>
              <a:rPr lang="en-US" dirty="0">
                <a:latin typeface="+mj-lt"/>
                <a:ea typeface="Times New Roman" panose="02020603050405020304" pitchFamily="18" charset="0"/>
              </a:rPr>
              <a:t>Ask a volunteer to read a quote on the slide</a:t>
            </a:r>
            <a:r>
              <a:rPr lang="en-US" dirty="0" smtClean="0">
                <a:latin typeface="+mj-lt"/>
                <a:ea typeface="Times New Roman" panose="02020603050405020304" pitchFamily="18" charset="0"/>
              </a:rPr>
              <a:t>.</a:t>
            </a:r>
          </a:p>
          <a:p>
            <a:pPr marL="189701" indent="-189701" defTabSz="948507">
              <a:spcBef>
                <a:spcPts val="622"/>
              </a:spcBef>
            </a:pPr>
            <a:endParaRPr lang="en-US" dirty="0">
              <a:latin typeface="+mj-lt"/>
              <a:ea typeface="Times New Roman" panose="02020603050405020304" pitchFamily="18" charset="0"/>
            </a:endParaRPr>
          </a:p>
          <a:p>
            <a:pPr marL="0" indent="0" defTabSz="948507">
              <a:spcBef>
                <a:spcPts val="622"/>
              </a:spcBef>
              <a:buNone/>
            </a:pPr>
            <a:r>
              <a:rPr lang="en-US" b="1" dirty="0" smtClean="0">
                <a:latin typeface="+mj-lt"/>
                <a:ea typeface="Times New Roman" panose="02020603050405020304" pitchFamily="18" charset="0"/>
              </a:rPr>
              <a:t>Discussion Guide</a:t>
            </a:r>
          </a:p>
          <a:p>
            <a:pPr marL="193306" lvl="0" indent="-193306">
              <a:spcBef>
                <a:spcPts val="622"/>
              </a:spcBef>
              <a:buSzPts val="1200"/>
              <a:buFont typeface="Symbol" panose="05050102010706020507" pitchFamily="18" charset="2"/>
              <a:buChar char=""/>
            </a:pPr>
            <a:r>
              <a:rPr lang="en-US" dirty="0">
                <a:latin typeface="+mj-lt"/>
                <a:ea typeface="Calibri" panose="020F0502020204030204" pitchFamily="34" charset="0"/>
                <a:cs typeface="Times New Roman" panose="02020603050405020304" pitchFamily="18" charset="0"/>
              </a:rPr>
              <a:t>Discuss what people think this means.  If they are having trouble, explain that people generally understand this to mean that exposure to people who are in pain, makes us aware and grateful for the good things and blessings we have in our lives. Without that reminder, we might take them for granted.</a:t>
            </a:r>
          </a:p>
          <a:p>
            <a:pPr marL="193306" lvl="0" indent="-193306">
              <a:spcBef>
                <a:spcPts val="622"/>
              </a:spcBef>
              <a:buSzPts val="1200"/>
              <a:buFont typeface="Symbol" panose="05050102010706020507" pitchFamily="18" charset="2"/>
              <a:buChar char=""/>
            </a:pPr>
            <a:r>
              <a:rPr lang="en-US" dirty="0">
                <a:latin typeface="+mj-lt"/>
                <a:ea typeface="Calibri" panose="020F0502020204030204" pitchFamily="34" charset="0"/>
                <a:cs typeface="Times New Roman" panose="02020603050405020304" pitchFamily="18" charset="0"/>
              </a:rPr>
              <a:t>Give an example from your own life about how doing this difficult work increases your gratitude for things in your life.</a:t>
            </a:r>
          </a:p>
          <a:p>
            <a:pPr marL="193306" lvl="0" indent="-193306">
              <a:spcBef>
                <a:spcPts val="622"/>
              </a:spcBef>
              <a:buSzPts val="1200"/>
              <a:buFont typeface="Symbol" panose="05050102010706020507" pitchFamily="18" charset="2"/>
              <a:buChar char=""/>
            </a:pPr>
            <a:r>
              <a:rPr lang="en-US" dirty="0">
                <a:latin typeface="+mj-lt"/>
                <a:ea typeface="Calibri" panose="020F0502020204030204" pitchFamily="34" charset="0"/>
                <a:cs typeface="Times New Roman" panose="02020603050405020304" pitchFamily="18" charset="0"/>
              </a:rPr>
              <a:t>Ask how does this fits with their experience.</a:t>
            </a:r>
          </a:p>
          <a:p>
            <a:pPr marL="189701" indent="-189701" defTabSz="948507">
              <a:spcBef>
                <a:spcPts val="622"/>
              </a:spcBef>
            </a:pPr>
            <a:endParaRPr lang="en-US" dirty="0">
              <a:ea typeface="Times New Roman" panose="02020603050405020304" pitchFamily="18" charset="0"/>
            </a:endParaRPr>
          </a:p>
          <a:p>
            <a:endParaRPr lang="en-US" dirty="0"/>
          </a:p>
          <a:p>
            <a:endParaRPr lang="en-US" dirty="0"/>
          </a:p>
          <a:p>
            <a:endParaRPr lang="en-US" dirty="0"/>
          </a:p>
        </p:txBody>
      </p:sp>
      <p:sp>
        <p:nvSpPr>
          <p:cNvPr id="5" name="Rectangle 4">
            <a:extLst>
              <a:ext uri="{FF2B5EF4-FFF2-40B4-BE49-F238E27FC236}">
                <a16:creationId xmlns:a16="http://schemas.microsoft.com/office/drawing/2014/main" id="{9731B100-17A8-4103-83E0-235FEB963C7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239</a:t>
            </a:r>
            <a:endParaRPr lang="en-US" sz="3000" dirty="0">
              <a:solidFill>
                <a:srgbClr val="000000"/>
              </a:solidFill>
            </a:endParaRPr>
          </a:p>
        </p:txBody>
      </p:sp>
      <p:sp>
        <p:nvSpPr>
          <p:cNvPr id="8" name="Slide Image Placeholder 7">
            <a:extLst>
              <a:ext uri="{FF2B5EF4-FFF2-40B4-BE49-F238E27FC236}">
                <a16:creationId xmlns:a16="http://schemas.microsoft.com/office/drawing/2014/main" id="{8F691FBA-BADE-4789-8714-8F1E1DDDFE5C}"/>
              </a:ext>
            </a:extLst>
          </p:cNvPr>
          <p:cNvSpPr>
            <a:spLocks noGrp="1" noRot="1" noChangeAspect="1"/>
          </p:cNvSpPr>
          <p:nvPr>
            <p:ph type="sldImg"/>
          </p:nvPr>
        </p:nvSpPr>
        <p:spPr>
          <a:xfrm>
            <a:off x="209550" y="939800"/>
            <a:ext cx="3408363" cy="1917700"/>
          </a:xfrm>
        </p:spPr>
      </p:sp>
      <p:sp>
        <p:nvSpPr>
          <p:cNvPr id="11" name="Rectangle 10">
            <a:extLst>
              <a:ext uri="{FF2B5EF4-FFF2-40B4-BE49-F238E27FC236}">
                <a16:creationId xmlns:a16="http://schemas.microsoft.com/office/drawing/2014/main" id="{C108A9F1-6D21-419C-ABE2-E0BE58D4098B}"/>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2556862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FB2D1FB-55B2-4B17-A5E6-CD64113C167E}"/>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3, Slide 240</a:t>
            </a:r>
          </a:p>
        </p:txBody>
      </p:sp>
      <p:sp>
        <p:nvSpPr>
          <p:cNvPr id="4" name="Slide Image Placeholder 3">
            <a:extLst>
              <a:ext uri="{FF2B5EF4-FFF2-40B4-BE49-F238E27FC236}">
                <a16:creationId xmlns:a16="http://schemas.microsoft.com/office/drawing/2014/main" id="{D6EB0726-AB20-49F9-AB78-F9F34523AC28}"/>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FE1782BF-A3B9-4185-A95F-35EAC71E3CAF}"/>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16DDD4B-612D-432C-952D-BFD653BFFE45}"/>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C6461D90-B6EE-49A7-9409-8ACD2E3B5BFE}"/>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12:15-12:55  LUNCH (slide 240)</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smtClean="0"/>
              <a:t>Lunch!</a:t>
            </a:r>
            <a:endParaRPr lang="en-US" dirty="0"/>
          </a:p>
        </p:txBody>
      </p:sp>
    </p:spTree>
    <p:extLst>
      <p:ext uri="{BB962C8B-B14F-4D97-AF65-F5344CB8AC3E}">
        <p14:creationId xmlns:p14="http://schemas.microsoft.com/office/powerpoint/2010/main" val="12643162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52FD7C-AF81-44BD-971C-4A44A8F29376}"/>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241</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A501E6C2-D286-4992-9220-F6412DDBA2B3}"/>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DBCB6CAC-E43E-4665-B27F-B31F3BC98721}"/>
              </a:ext>
            </a:extLst>
          </p:cNvPr>
          <p:cNvSpPr>
            <a:spLocks noGrp="1"/>
          </p:cNvSpPr>
          <p:nvPr>
            <p:ph type="body" idx="1"/>
          </p:nvPr>
        </p:nvSpPr>
        <p:spPr>
          <a:xfrm>
            <a:off x="228997" y="3305331"/>
            <a:ext cx="6863322" cy="3736154"/>
          </a:xfrm>
        </p:spPr>
        <p:txBody>
          <a:bodyPr/>
          <a:lstStyle/>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Direct participants to the </a:t>
            </a:r>
            <a:r>
              <a:rPr lang="en-US" b="1" dirty="0">
                <a:ea typeface="Calibri" panose="020F0502020204030204" pitchFamily="34" charset="0"/>
                <a:cs typeface="Times New Roman" panose="02020603050405020304" pitchFamily="18" charset="0"/>
              </a:rPr>
              <a:t>Risking Connection Training Evaluation </a:t>
            </a:r>
            <a:r>
              <a:rPr lang="en-US" dirty="0">
                <a:ea typeface="Calibri" panose="020F0502020204030204" pitchFamily="34" charset="0"/>
                <a:cs typeface="Times New Roman" panose="02020603050405020304" pitchFamily="18" charset="0"/>
              </a:rPr>
              <a:t>at the end of their Participant Packet</a:t>
            </a:r>
            <a:r>
              <a:rPr lang="en-US" b="1" dirty="0">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This is the evaluation for the entire training, not just today. It is the last page of their participant packet.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93306" indent="-193306">
              <a:lnSpc>
                <a:spcPct val="110000"/>
              </a:lnSpc>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Allow participants time to complete.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cxnSp>
        <p:nvCxnSpPr>
          <p:cNvPr id="8" name="Straight Connector 7">
            <a:extLst>
              <a:ext uri="{FF2B5EF4-FFF2-40B4-BE49-F238E27FC236}">
                <a16:creationId xmlns:a16="http://schemas.microsoft.com/office/drawing/2014/main" id="{DA24E1FB-3DA7-4F49-B3E9-A184CF9DC953}"/>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0D03B50-6DB6-46EF-837A-A4E92FAA4210}"/>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22D07CB2-36AA-438B-8954-990C9651B087}"/>
              </a:ext>
            </a:extLst>
          </p:cNvPr>
          <p:cNvSpPr txBox="1"/>
          <p:nvPr/>
        </p:nvSpPr>
        <p:spPr>
          <a:xfrm>
            <a:off x="228998" y="7602262"/>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A4C34009-A742-4C20-93D5-C00467B6A028}"/>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12:55-1:05	 Training Evaluation (slide 241)</a:t>
            </a:r>
            <a:endParaRPr lang="en-US" sz="1500" b="1" dirty="0">
              <a:solidFill>
                <a:srgbClr val="000000"/>
              </a:solidFill>
            </a:endParaRPr>
          </a:p>
        </p:txBody>
      </p:sp>
    </p:spTree>
    <p:extLst>
      <p:ext uri="{BB962C8B-B14F-4D97-AF65-F5344CB8AC3E}">
        <p14:creationId xmlns:p14="http://schemas.microsoft.com/office/powerpoint/2010/main" val="144299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86AFAE-3EAE-4360-8936-F95DCF4051A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242</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2C3F7B58-5E5A-477E-B1B8-C7BB214FEE71}"/>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14A8C687-8CE6-4515-B026-1851D03815E5}"/>
              </a:ext>
            </a:extLst>
          </p:cNvPr>
          <p:cNvSpPr>
            <a:spLocks noGrp="1"/>
          </p:cNvSpPr>
          <p:nvPr>
            <p:ph type="body" idx="1"/>
          </p:nvPr>
        </p:nvSpPr>
        <p:spPr>
          <a:xfrm>
            <a:off x="228997" y="3305331"/>
            <a:ext cx="6863322" cy="3648922"/>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Direct participants to the </a:t>
            </a:r>
            <a:r>
              <a:rPr lang="en-US" b="1" dirty="0">
                <a:ea typeface="Calibri" panose="020F0502020204030204" pitchFamily="34" charset="0"/>
                <a:cs typeface="Times New Roman" panose="02020603050405020304" pitchFamily="18" charset="0"/>
              </a:rPr>
              <a:t>Worksheet: Addressing and Transforming Vicarious Trauma (VT) </a:t>
            </a:r>
            <a:r>
              <a:rPr lang="en-US" dirty="0">
                <a:ea typeface="Calibri" panose="020F0502020204030204" pitchFamily="34" charset="0"/>
                <a:cs typeface="Times New Roman" panose="02020603050405020304" pitchFamily="18" charset="0"/>
              </a:rPr>
              <a:t>in their Participant Packet.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Review the three sections on the </a:t>
            </a:r>
            <a:r>
              <a:rPr lang="en-US" b="1" dirty="0">
                <a:ea typeface="Calibri" panose="020F0502020204030204" pitchFamily="34" charset="0"/>
                <a:cs typeface="Times New Roman" panose="02020603050405020304" pitchFamily="18" charset="0"/>
              </a:rPr>
              <a:t>Worksheet </a:t>
            </a:r>
            <a:r>
              <a:rPr lang="en-US" dirty="0">
                <a:ea typeface="Calibri" panose="020F0502020204030204" pitchFamily="34" charset="0"/>
                <a:cs typeface="Times New Roman" panose="02020603050405020304" pitchFamily="18" charset="0"/>
              </a:rPr>
              <a:t>(Protecting, Addressing, Transforming). Ask them to complete it individually being sure to spend some attention on each of the three sections</a:t>
            </a:r>
            <a:r>
              <a:rPr lang="en-US" dirty="0" smtClean="0">
                <a:ea typeface="Calibri" panose="020F0502020204030204" pitchFamily="34" charset="0"/>
                <a:cs typeface="Times New Roman" panose="02020603050405020304" pitchFamily="18" charset="0"/>
              </a:rPr>
              <a:t>.</a:t>
            </a:r>
          </a:p>
          <a:p>
            <a:pPr marL="193306" indent="-193306">
              <a:spcBef>
                <a:spcPts val="423"/>
              </a:spcBef>
              <a:buSzPts val="1200"/>
              <a:buFont typeface="Symbol" panose="05050102010706020507" pitchFamily="18" charset="2"/>
              <a:buChar char=""/>
            </a:pPr>
            <a:endParaRPr lang="en-US" b="1" dirty="0">
              <a:ea typeface="Calibri" panose="020F0502020204030204" pitchFamily="34" charset="0"/>
              <a:cs typeface="Times New Roman" panose="02020603050405020304" pitchFamily="18" charset="0"/>
            </a:endParaRPr>
          </a:p>
          <a:p>
            <a:pPr marL="0" indent="0">
              <a:spcBef>
                <a:spcPts val="423"/>
              </a:spcBef>
              <a:buSzPts val="1200"/>
              <a:buNone/>
            </a:pPr>
            <a:r>
              <a:rPr lang="en-US" b="1" dirty="0" smtClean="0">
                <a:ea typeface="Calibri" panose="020F0502020204030204" pitchFamily="34" charset="0"/>
                <a:cs typeface="Times New Roman" panose="02020603050405020304" pitchFamily="18" charset="0"/>
              </a:rPr>
              <a:t>Discussion Guide</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was it like to complete this </a:t>
            </a:r>
            <a:r>
              <a:rPr lang="en-US" b="1" dirty="0">
                <a:latin typeface="Arial" panose="020B0604020202020204"/>
                <a:ea typeface="Calibri" panose="020F0502020204030204" pitchFamily="34" charset="0"/>
                <a:cs typeface="Times New Roman" panose="02020603050405020304" pitchFamily="18" charset="0"/>
              </a:rPr>
              <a:t>Worksheet</a:t>
            </a:r>
            <a:r>
              <a:rPr lang="en-US" dirty="0">
                <a:latin typeface="Arial" panose="020B0604020202020204"/>
                <a:ea typeface="Calibri" panose="020F0502020204030204" pitchFamily="34" charset="0"/>
                <a:cs typeface="Times New Roman" panose="02020603050405020304" pitchFamily="18" charset="0"/>
              </a:rPr>
              <a:t>? Were there questions that surprised you or stuck out for you? </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gets in the way of doing the self-care strategies that you wrote on the </a:t>
            </a:r>
            <a:r>
              <a:rPr lang="en-US" b="1" dirty="0">
                <a:latin typeface="Arial" panose="020B0604020202020204"/>
                <a:ea typeface="Calibri" panose="020F0502020204030204" pitchFamily="34" charset="0"/>
                <a:cs typeface="Times New Roman" panose="02020603050405020304" pitchFamily="18" charset="0"/>
              </a:rPr>
              <a:t>Worksheet</a:t>
            </a:r>
            <a:r>
              <a:rPr lang="en-US" dirty="0">
                <a:latin typeface="Arial" panose="020B0604020202020204"/>
                <a:ea typeface="Calibri" panose="020F0502020204030204" pitchFamily="34" charset="0"/>
                <a:cs typeface="Times New Roman" panose="02020603050405020304" pitchFamily="18" charset="0"/>
              </a:rPr>
              <a:t>?</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Why do you think there is a question about your caretaking becoming compulsive? (Possible answer: Because the human service field tends to attract people that caretake to the point that it negatively impacts their well-being). </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Who is willing to share something they  wrote in the Transforming the Pain section? </a:t>
            </a:r>
          </a:p>
          <a:p>
            <a:pPr marL="193306" indent="-193306">
              <a:spcBef>
                <a:spcPts val="423"/>
              </a:spcBef>
              <a:buSzPts val="1200"/>
              <a:buFont typeface="Symbol" panose="05050102010706020507" pitchFamily="18" charset="2"/>
              <a:buChar char=""/>
            </a:pPr>
            <a:endParaRPr lang="en-US" b="1" dirty="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0A74B1FC-6822-4268-A7AB-B897AFAAC5B2}"/>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1:05-1:35  Exercise: Addressing and Transforming VT (slide 242)</a:t>
            </a:r>
            <a:endParaRPr lang="en-US" sz="1500" b="1" dirty="0">
              <a:solidFill>
                <a:srgbClr val="000000"/>
              </a:solidFill>
            </a:endParaRPr>
          </a:p>
        </p:txBody>
      </p:sp>
    </p:spTree>
    <p:extLst>
      <p:ext uri="{BB962C8B-B14F-4D97-AF65-F5344CB8AC3E}">
        <p14:creationId xmlns:p14="http://schemas.microsoft.com/office/powerpoint/2010/main" val="844844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EAFA33E-D4D5-4E5E-8180-DB73611160E1}"/>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243</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ED22753E-65AC-4B31-8BA6-F801D15558C1}"/>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B8745E5D-86FA-43BF-AE24-AFD91A82B8AE}"/>
              </a:ext>
            </a:extLst>
          </p:cNvPr>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b="1" dirty="0">
                <a:ea typeface="Calibri" panose="020F0502020204030204" pitchFamily="34" charset="0"/>
                <a:cs typeface="Times New Roman" panose="02020603050405020304" pitchFamily="18" charset="0"/>
              </a:rPr>
              <a:t>Video: </a:t>
            </a:r>
            <a:r>
              <a:rPr lang="en-US" i="1" dirty="0">
                <a:ea typeface="Calibri" panose="020F0502020204030204" pitchFamily="34" charset="0"/>
                <a:cs typeface="Times New Roman" panose="02020603050405020304" pitchFamily="18" charset="0"/>
              </a:rPr>
              <a:t>Portraits of Professional Caregivers</a:t>
            </a:r>
            <a:r>
              <a:rPr lang="en-US" dirty="0">
                <a:ea typeface="Calibri" panose="020F0502020204030204" pitchFamily="34" charset="0"/>
                <a:cs typeface="Times New Roman" panose="02020603050405020304" pitchFamily="18" charset="0"/>
              </a:rPr>
              <a:t>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Explain that you are going to play one final 10-minute segment of the </a:t>
            </a:r>
            <a:r>
              <a:rPr lang="en-US" i="1" dirty="0">
                <a:ea typeface="Calibri" panose="020F0502020204030204" pitchFamily="34" charset="0"/>
                <a:cs typeface="Times New Roman" panose="02020603050405020304" pitchFamily="18" charset="0"/>
              </a:rPr>
              <a:t>Portraits of Professional Caregivers</a:t>
            </a:r>
            <a:r>
              <a:rPr lang="en-US" dirty="0">
                <a:ea typeface="Calibri" panose="020F0502020204030204" pitchFamily="34" charset="0"/>
                <a:cs typeface="Times New Roman" panose="02020603050405020304" pitchFamily="18" charset="0"/>
              </a:rPr>
              <a:t> video. This segment is about both organizational and individual interventions to address and transform VT. </a:t>
            </a:r>
            <a:endParaRPr lang="en-US" dirty="0" smtClean="0">
              <a:ea typeface="Calibri" panose="020F0502020204030204" pitchFamily="34" charset="0"/>
              <a:cs typeface="Times New Roman" panose="02020603050405020304" pitchFamily="18" charset="0"/>
            </a:endParaRPr>
          </a:p>
          <a:p>
            <a:pPr marL="193306" indent="-193306">
              <a:spcBef>
                <a:spcPts val="423"/>
              </a:spcBef>
              <a:buSzPts val="1200"/>
              <a:buFont typeface="Symbol" panose="05050102010706020507" pitchFamily="18" charset="2"/>
              <a:buChar char=""/>
            </a:pPr>
            <a:endParaRPr lang="en-US" dirty="0">
              <a:ea typeface="Calibri" panose="020F0502020204030204" pitchFamily="34" charset="0"/>
              <a:cs typeface="Times New Roman" panose="02020603050405020304" pitchFamily="18" charset="0"/>
            </a:endParaRPr>
          </a:p>
          <a:p>
            <a:pPr marL="0" indent="0">
              <a:spcBef>
                <a:spcPts val="423"/>
              </a:spcBef>
              <a:buSzPts val="1200"/>
              <a:buNone/>
            </a:pPr>
            <a:r>
              <a:rPr lang="en-US" b="1" dirty="0" smtClean="0">
                <a:ea typeface="Calibri" panose="020F0502020204030204" pitchFamily="34" charset="0"/>
                <a:cs typeface="Times New Roman" panose="02020603050405020304" pitchFamily="18" charset="0"/>
              </a:rPr>
              <a:t>Discussion Guide</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Which of the profiles you saw resonated with you? Who did you most identify with? </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Why are beauty, art, movement, nature and creativity such important themes related to VT?</a:t>
            </a:r>
          </a:p>
          <a:p>
            <a:pPr marL="193306" lvl="0" indent="-193306">
              <a:spcBef>
                <a:spcPts val="622"/>
              </a:spcBef>
              <a:buSzPts val="1200"/>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more can you do for self-care?</a:t>
            </a:r>
          </a:p>
          <a:p>
            <a:pPr marL="193306" indent="-193306">
              <a:spcBef>
                <a:spcPts val="423"/>
              </a:spcBef>
              <a:buSzPts val="1200"/>
              <a:buFont typeface="Symbol" panose="05050102010706020507" pitchFamily="18" charset="2"/>
              <a:buChar char=""/>
            </a:pPr>
            <a:endParaRPr lang="en-US" dirty="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A3165C9C-8D80-4A4E-8435-29888F78DD12}"/>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1:35-2:00  Video: What to Do about VT (slide 243)</a:t>
            </a:r>
            <a:endParaRPr lang="en-US" sz="1500" b="1" dirty="0">
              <a:solidFill>
                <a:srgbClr val="000000"/>
              </a:solidFill>
            </a:endParaRPr>
          </a:p>
        </p:txBody>
      </p:sp>
    </p:spTree>
    <p:extLst>
      <p:ext uri="{BB962C8B-B14F-4D97-AF65-F5344CB8AC3E}">
        <p14:creationId xmlns:p14="http://schemas.microsoft.com/office/powerpoint/2010/main" val="13942022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901196-0F7B-4B97-A2D0-1B2B0AD0A168}"/>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244</a:t>
            </a:r>
            <a:endParaRPr lang="en-US" sz="3000" dirty="0">
              <a:solidFill>
                <a:srgbClr val="000000"/>
              </a:solidFill>
            </a:endParaRPr>
          </a:p>
        </p:txBody>
      </p:sp>
      <p:sp>
        <p:nvSpPr>
          <p:cNvPr id="7" name="Slide Image Placeholder 6">
            <a:extLst>
              <a:ext uri="{FF2B5EF4-FFF2-40B4-BE49-F238E27FC236}">
                <a16:creationId xmlns:a16="http://schemas.microsoft.com/office/drawing/2014/main" id="{22202DBB-714F-4957-8D93-835A25EA3EAA}"/>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F8EECD8F-FD34-47FA-A180-F055F700BE63}"/>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15DB60B-6094-45AD-BD12-DB1B3EBF1AD5}"/>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Rectangle 9">
            <a:extLst>
              <a:ext uri="{FF2B5EF4-FFF2-40B4-BE49-F238E27FC236}">
                <a16:creationId xmlns:a16="http://schemas.microsoft.com/office/drawing/2014/main" id="{C4F179BD-4790-4312-A605-887D69D818A6}"/>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2:00-2:25  Exercise: Indicators of an RC Approach (slides 244-245)</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smtClean="0"/>
              <a:t>No notes.</a:t>
            </a:r>
            <a:endParaRPr lang="en-US" dirty="0"/>
          </a:p>
        </p:txBody>
      </p:sp>
    </p:spTree>
    <p:extLst>
      <p:ext uri="{BB962C8B-B14F-4D97-AF65-F5344CB8AC3E}">
        <p14:creationId xmlns:p14="http://schemas.microsoft.com/office/powerpoint/2010/main" val="10550552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282298"/>
          </a:xfrm>
        </p:spPr>
        <p:txBody>
          <a:bodyPr/>
          <a:lstStyle/>
          <a:p>
            <a:pPr marL="193306" indent="-193306">
              <a:spcBef>
                <a:spcPts val="423"/>
              </a:spcBef>
              <a:buSzPts val="1200"/>
              <a:buFont typeface="Symbol" panose="05050102010706020507" pitchFamily="18" charset="2"/>
              <a:buChar char=""/>
            </a:pPr>
            <a:r>
              <a:rPr lang="en-US" dirty="0">
                <a:solidFill>
                  <a:srgbClr val="222A35"/>
                </a:solidFill>
                <a:ea typeface="Calibri" panose="020F0502020204030204" pitchFamily="34" charset="0"/>
                <a:cs typeface="Times New Roman" panose="02020603050405020304" pitchFamily="18" charset="0"/>
              </a:rPr>
              <a:t>Explain that this training has talked a great deal about what trauma-informed interactions with people look like. In this exercise, you will evaluate some concrete indicators of trauma-informed staff behavior within your program. </a:t>
            </a:r>
            <a:endParaRPr lang="en-US"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spcBef>
                <a:spcPts val="423"/>
              </a:spcBef>
              <a:buSzPts val="1200"/>
              <a:buFont typeface="Symbol" panose="05050102010706020507" pitchFamily="18" charset="2"/>
              <a:buChar char=""/>
            </a:pPr>
            <a:r>
              <a:rPr lang="en-US" dirty="0">
                <a:solidFill>
                  <a:srgbClr val="222A35"/>
                </a:solidFill>
                <a:ea typeface="Calibri" panose="020F0502020204030204" pitchFamily="34" charset="0"/>
                <a:cs typeface="Times New Roman" panose="02020603050405020304" pitchFamily="18" charset="0"/>
              </a:rPr>
              <a:t>As you do this, think about staff behavior with clients AND staff behavior with each other whether they be supervisors, supervisees, or co-workers. </a:t>
            </a:r>
            <a:endParaRPr lang="en-US"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spcBef>
                <a:spcPts val="423"/>
              </a:spcBef>
              <a:buSzPts val="1200"/>
              <a:buFont typeface="Symbol" panose="05050102010706020507" pitchFamily="18" charset="2"/>
              <a:buChar char=""/>
            </a:pPr>
            <a:r>
              <a:rPr lang="en-US" dirty="0">
                <a:solidFill>
                  <a:srgbClr val="222A35"/>
                </a:solidFill>
                <a:ea typeface="Calibri" panose="020F0502020204030204" pitchFamily="34" charset="0"/>
                <a:cs typeface="Times New Roman" panose="02020603050405020304" pitchFamily="18" charset="0"/>
              </a:rPr>
              <a:t>Direct participants to find </a:t>
            </a:r>
            <a:r>
              <a:rPr lang="en-US" b="1" dirty="0">
                <a:solidFill>
                  <a:srgbClr val="222A35"/>
                </a:solidFill>
                <a:ea typeface="Calibri" panose="020F0502020204030204" pitchFamily="34" charset="0"/>
                <a:cs typeface="Times New Roman" panose="02020603050405020304" pitchFamily="18" charset="0"/>
              </a:rPr>
              <a:t>Worksheet: Indicators of Trauma-Informed Staff Behavior</a:t>
            </a:r>
            <a:r>
              <a:rPr lang="en-US" dirty="0">
                <a:solidFill>
                  <a:srgbClr val="222A35"/>
                </a:solidFill>
                <a:ea typeface="Calibri" panose="020F0502020204030204" pitchFamily="34" charset="0"/>
                <a:cs typeface="Times New Roman" panose="02020603050405020304" pitchFamily="18" charset="0"/>
              </a:rPr>
              <a:t> in their Participant Packet. </a:t>
            </a:r>
            <a:endParaRPr lang="en-US"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a:p>
            <a:pPr marL="193306" lvl="1" indent="-193306">
              <a:spcBef>
                <a:spcPts val="423"/>
              </a:spcBef>
              <a:buSzPts val="1200"/>
              <a:buFont typeface="Symbol" panose="05050102010706020507" pitchFamily="18" charset="2"/>
              <a:buChar char=""/>
            </a:pPr>
            <a:r>
              <a:rPr lang="en-US" dirty="0">
                <a:solidFill>
                  <a:srgbClr val="222A35"/>
                </a:solidFill>
                <a:ea typeface="Calibri" panose="020F0502020204030204" pitchFamily="34" charset="0"/>
                <a:cs typeface="Times New Roman" panose="02020603050405020304" pitchFamily="18" charset="0"/>
              </a:rPr>
              <a:t>Review the directions at the top of the </a:t>
            </a:r>
            <a:r>
              <a:rPr lang="en-US" b="1" dirty="0">
                <a:solidFill>
                  <a:srgbClr val="222A35"/>
                </a:solidFill>
                <a:ea typeface="Calibri" panose="020F0502020204030204" pitchFamily="34" charset="0"/>
                <a:cs typeface="Times New Roman" panose="02020603050405020304" pitchFamily="18" charset="0"/>
              </a:rPr>
              <a:t>Worksheet.</a:t>
            </a:r>
          </a:p>
          <a:p>
            <a:pPr marL="193306" lvl="1" indent="-193306">
              <a:spcBef>
                <a:spcPts val="423"/>
              </a:spcBef>
              <a:buSzPts val="1200"/>
              <a:buFont typeface="Symbol" panose="05050102010706020507" pitchFamily="18" charset="2"/>
              <a:buChar char=""/>
            </a:pPr>
            <a:r>
              <a:rPr lang="en-US" dirty="0">
                <a:solidFill>
                  <a:srgbClr val="222A35"/>
                </a:solidFill>
                <a:ea typeface="Calibri" panose="020F0502020204030204" pitchFamily="34" charset="0"/>
                <a:cs typeface="Times New Roman" panose="02020603050405020304" pitchFamily="18" charset="0"/>
              </a:rPr>
              <a:t>Ask participants to complete the</a:t>
            </a:r>
            <a:r>
              <a:rPr lang="en-US" b="1" dirty="0">
                <a:solidFill>
                  <a:srgbClr val="222A35"/>
                </a:solidFill>
                <a:ea typeface="Calibri" panose="020F0502020204030204" pitchFamily="34" charset="0"/>
                <a:cs typeface="Times New Roman" panose="02020603050405020304" pitchFamily="18" charset="0"/>
              </a:rPr>
              <a:t> Worksheet </a:t>
            </a:r>
            <a:r>
              <a:rPr lang="en-US" dirty="0">
                <a:solidFill>
                  <a:srgbClr val="222A35"/>
                </a:solidFill>
                <a:ea typeface="Calibri" panose="020F0502020204030204" pitchFamily="34" charset="0"/>
                <a:cs typeface="Times New Roman" panose="02020603050405020304" pitchFamily="18" charset="0"/>
              </a:rPr>
              <a:t>individually.  </a:t>
            </a:r>
            <a:endParaRPr lang="en-US"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a:p>
            <a:pPr marL="193306" lvl="1" indent="-193306">
              <a:spcBef>
                <a:spcPts val="423"/>
              </a:spcBef>
              <a:buSzPts val="1200"/>
              <a:buFont typeface="Symbol" panose="05050102010706020507" pitchFamily="18" charset="2"/>
              <a:buChar char=""/>
            </a:pPr>
            <a:r>
              <a:rPr lang="en-US" dirty="0">
                <a:solidFill>
                  <a:srgbClr val="222A35"/>
                </a:solidFill>
                <a:ea typeface="Calibri" panose="020F0502020204030204" pitchFamily="34" charset="0"/>
                <a:cs typeface="Times New Roman" panose="02020603050405020304" pitchFamily="18" charset="0"/>
              </a:rPr>
              <a:t>Break into small groups (ideally by people who work together) and have participants discuss their individual answers with their group.</a:t>
            </a:r>
          </a:p>
          <a:p>
            <a:pPr marL="193306" lvl="1" indent="-193306">
              <a:spcBef>
                <a:spcPts val="423"/>
              </a:spcBef>
              <a:buSzPts val="1200"/>
              <a:buFont typeface="Symbol" panose="05050102010706020507" pitchFamily="18" charset="2"/>
              <a:buChar char=""/>
            </a:pPr>
            <a:r>
              <a:rPr lang="en-US" dirty="0">
                <a:solidFill>
                  <a:srgbClr val="222A35"/>
                </a:solidFill>
                <a:cs typeface="Times New Roman" panose="02020603050405020304" pitchFamily="18" charset="0"/>
              </a:rPr>
              <a:t>Discuss as a large group using the questions below</a:t>
            </a:r>
            <a:r>
              <a:rPr lang="en-US" dirty="0" smtClean="0">
                <a:solidFill>
                  <a:srgbClr val="222A35"/>
                </a:solidFill>
                <a:cs typeface="Times New Roman" panose="02020603050405020304" pitchFamily="18" charset="0"/>
              </a:rPr>
              <a:t>.</a:t>
            </a:r>
          </a:p>
          <a:p>
            <a:pPr marL="193306" lvl="1" indent="-193306">
              <a:spcBef>
                <a:spcPts val="423"/>
              </a:spcBef>
              <a:buSzPts val="1200"/>
              <a:buFont typeface="Symbol" panose="05050102010706020507" pitchFamily="18" charset="2"/>
              <a:buChar char=""/>
            </a:pPr>
            <a:endParaRPr lang="en-US" dirty="0">
              <a:solidFill>
                <a:srgbClr val="222A35"/>
              </a:solidFill>
              <a:cs typeface="Times New Roman" panose="02020603050405020304" pitchFamily="18" charset="0"/>
            </a:endParaRPr>
          </a:p>
          <a:p>
            <a:pPr marL="0" lvl="1" indent="0">
              <a:spcBef>
                <a:spcPts val="423"/>
              </a:spcBef>
              <a:buSzPts val="1200"/>
              <a:buNone/>
            </a:pPr>
            <a:r>
              <a:rPr lang="en-US" b="1" dirty="0" smtClean="0">
                <a:solidFill>
                  <a:srgbClr val="222A35"/>
                </a:solidFill>
                <a:cs typeface="Times New Roman" panose="02020603050405020304" pitchFamily="18" charset="0"/>
              </a:rPr>
              <a:t>Discussion Guide</a:t>
            </a:r>
          </a:p>
          <a:p>
            <a:pPr marL="0" lvl="0" indent="0">
              <a:lnSpc>
                <a:spcPct val="100000"/>
              </a:lnSpc>
              <a:spcBef>
                <a:spcPts val="0"/>
              </a:spcBef>
              <a:buSzPts val="1200"/>
              <a:buNone/>
            </a:pPr>
            <a:r>
              <a:rPr lang="en-US" dirty="0">
                <a:solidFill>
                  <a:srgbClr val="222A35"/>
                </a:solidFill>
                <a:latin typeface="Arial" panose="020B0604020202020204"/>
                <a:ea typeface="Calibri" panose="020F0502020204030204" pitchFamily="34" charset="0"/>
                <a:cs typeface="Times New Roman" panose="02020603050405020304" pitchFamily="18" charset="0"/>
              </a:rPr>
              <a:t>Discuss as a large </a:t>
            </a:r>
            <a:r>
              <a:rPr lang="en-US" dirty="0" smtClean="0">
                <a:solidFill>
                  <a:srgbClr val="222A35"/>
                </a:solidFill>
                <a:latin typeface="Arial" panose="020B0604020202020204"/>
                <a:ea typeface="Calibri" panose="020F0502020204030204" pitchFamily="34" charset="0"/>
                <a:cs typeface="Times New Roman" panose="02020603050405020304" pitchFamily="18" charset="0"/>
              </a:rPr>
              <a:t>group:</a:t>
            </a:r>
            <a:endParaRPr lang="en-US" dirty="0">
              <a:solidFill>
                <a:srgbClr val="222A35"/>
              </a:solidFill>
              <a:latin typeface="Arial" panose="020B0604020202020204"/>
              <a:ea typeface="Calibri" panose="020F0502020204030204" pitchFamily="34" charset="0"/>
              <a:cs typeface="Times New Roman" panose="02020603050405020304" pitchFamily="18" charset="0"/>
            </a:endParaRPr>
          </a:p>
          <a:p>
            <a:pPr marL="189701" lvl="1" indent="-193306">
              <a:lnSpc>
                <a:spcPct val="100000"/>
              </a:lnSpc>
              <a:spcBef>
                <a:spcPts val="622"/>
              </a:spcBef>
              <a:buSzPct val="140000"/>
              <a:buFont typeface="Arial" panose="020B0604020202020204" pitchFamily="34" charset="0"/>
              <a:buChar char="•"/>
            </a:pPr>
            <a:r>
              <a:rPr lang="en-US" dirty="0">
                <a:solidFill>
                  <a:srgbClr val="222A35"/>
                </a:solidFill>
                <a:latin typeface="Arial" panose="020B0604020202020204"/>
                <a:ea typeface="Calibri" panose="020F0502020204030204" pitchFamily="34" charset="0"/>
                <a:cs typeface="Times New Roman" panose="02020603050405020304" pitchFamily="18" charset="0"/>
              </a:rPr>
              <a:t>Which items do you think staff does best in practice in their programs?  Which items do staff display least often?  Why do you think these staff behaviors are and are not present?</a:t>
            </a:r>
          </a:p>
          <a:p>
            <a:pPr marL="189701" lvl="1" indent="-193306">
              <a:lnSpc>
                <a:spcPct val="100000"/>
              </a:lnSpc>
              <a:spcBef>
                <a:spcPts val="622"/>
              </a:spcBef>
              <a:buSzPct val="140000"/>
              <a:buFont typeface="Arial" panose="020B0604020202020204" pitchFamily="34" charset="0"/>
              <a:buChar char="•"/>
            </a:pPr>
            <a:r>
              <a:rPr lang="en-US" dirty="0">
                <a:solidFill>
                  <a:srgbClr val="222A35"/>
                </a:solidFill>
                <a:latin typeface="Arial" panose="020B0604020202020204"/>
                <a:ea typeface="Calibri" panose="020F0502020204030204" pitchFamily="34" charset="0"/>
                <a:cs typeface="Times New Roman" panose="02020603050405020304" pitchFamily="18" charset="0"/>
              </a:rPr>
              <a:t>Which items would be the most difficult for staff to learn?</a:t>
            </a:r>
          </a:p>
          <a:p>
            <a:pPr marL="189701" lvl="1" indent="-193306">
              <a:lnSpc>
                <a:spcPct val="100000"/>
              </a:lnSpc>
              <a:spcBef>
                <a:spcPts val="622"/>
              </a:spcBef>
              <a:buSzPct val="140000"/>
              <a:buFont typeface="Arial" panose="020B0604020202020204" pitchFamily="34" charset="0"/>
              <a:buChar char="•"/>
            </a:pPr>
            <a:r>
              <a:rPr lang="en-US" dirty="0">
                <a:solidFill>
                  <a:srgbClr val="222A35"/>
                </a:solidFill>
                <a:latin typeface="Arial" panose="020B0604020202020204"/>
                <a:ea typeface="Calibri" panose="020F0502020204030204" pitchFamily="34" charset="0"/>
                <a:cs typeface="Times New Roman" panose="02020603050405020304" pitchFamily="18" charset="0"/>
              </a:rPr>
              <a:t>If support staff is present, ask what key items might you add for support staff behavior?</a:t>
            </a:r>
          </a:p>
          <a:p>
            <a:pPr marL="189701" lvl="1" indent="-193306">
              <a:lnSpc>
                <a:spcPct val="100000"/>
              </a:lnSpc>
              <a:spcBef>
                <a:spcPts val="622"/>
              </a:spcBef>
              <a:buSzPct val="140000"/>
              <a:buFont typeface="Arial" panose="020B0604020202020204" pitchFamily="34" charset="0"/>
              <a:buChar char="•"/>
            </a:pPr>
            <a:r>
              <a:rPr lang="en-US" dirty="0">
                <a:solidFill>
                  <a:srgbClr val="222A35"/>
                </a:solidFill>
                <a:latin typeface="Arial" panose="020B0604020202020204"/>
                <a:ea typeface="Calibri" panose="020F0502020204030204" pitchFamily="34" charset="0"/>
                <a:cs typeface="Times New Roman" panose="02020603050405020304" pitchFamily="18" charset="0"/>
              </a:rPr>
              <a:t>How might you imagine using this list?</a:t>
            </a:r>
          </a:p>
          <a:p>
            <a:pPr marL="189701" lvl="1" indent="-193306">
              <a:lnSpc>
                <a:spcPct val="100000"/>
              </a:lnSpc>
              <a:spcBef>
                <a:spcPts val="622"/>
              </a:spcBef>
              <a:buSzPct val="140000"/>
              <a:buFont typeface="Arial" panose="020B0604020202020204" pitchFamily="34" charset="0"/>
              <a:buChar char="•"/>
            </a:pPr>
            <a:r>
              <a:rPr lang="en-US" dirty="0">
                <a:solidFill>
                  <a:srgbClr val="222A35"/>
                </a:solidFill>
                <a:latin typeface="Arial" panose="020B0604020202020204"/>
                <a:ea typeface="Calibri" panose="020F0502020204030204" pitchFamily="34" charset="0"/>
                <a:cs typeface="Times New Roman" panose="02020603050405020304" pitchFamily="18" charset="0"/>
              </a:rPr>
              <a:t>What are one or two things you/your team will do in the short term to move your practice in this direction?</a:t>
            </a:r>
          </a:p>
          <a:p>
            <a:pPr marL="193306" lvl="1" indent="-193306">
              <a:spcBef>
                <a:spcPts val="423"/>
              </a:spcBef>
              <a:buSzPts val="1200"/>
              <a:buFont typeface="Symbol" panose="05050102010706020507" pitchFamily="18" charset="2"/>
              <a:buChar char=""/>
            </a:pPr>
            <a:endParaRPr lang="en-US" dirty="0"/>
          </a:p>
          <a:p>
            <a:endParaRPr lang="en-US" dirty="0"/>
          </a:p>
        </p:txBody>
      </p:sp>
      <p:sp>
        <p:nvSpPr>
          <p:cNvPr id="5" name="Rectangle 4">
            <a:extLst>
              <a:ext uri="{FF2B5EF4-FFF2-40B4-BE49-F238E27FC236}">
                <a16:creationId xmlns:a16="http://schemas.microsoft.com/office/drawing/2014/main" id="{15EEF43C-C814-480C-A4C4-3C0AE083311A}"/>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245</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2914C158-6732-48DE-8B3F-1D28CD62D0B6}"/>
              </a:ext>
            </a:extLst>
          </p:cNvPr>
          <p:cNvSpPr>
            <a:spLocks noGrp="1" noRot="1" noChangeAspect="1"/>
          </p:cNvSpPr>
          <p:nvPr>
            <p:ph type="sldImg"/>
          </p:nvPr>
        </p:nvSpPr>
        <p:spPr>
          <a:xfrm>
            <a:off x="209550" y="939800"/>
            <a:ext cx="3408363" cy="1917700"/>
          </a:xfrm>
        </p:spPr>
      </p:sp>
      <p:sp>
        <p:nvSpPr>
          <p:cNvPr id="11" name="Rectangle 10">
            <a:extLst>
              <a:ext uri="{FF2B5EF4-FFF2-40B4-BE49-F238E27FC236}">
                <a16:creationId xmlns:a16="http://schemas.microsoft.com/office/drawing/2014/main" id="{E4B4A8E7-3B76-4E58-906B-D9C0633B5DBD}"/>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2:00-2:25  Exercise: Indicators of an RC Approach (slides 244-245)</a:t>
            </a:r>
            <a:endParaRPr lang="en-US" sz="1500" b="1" dirty="0">
              <a:solidFill>
                <a:srgbClr val="000000"/>
              </a:solidFill>
            </a:endParaRPr>
          </a:p>
        </p:txBody>
      </p:sp>
    </p:spTree>
    <p:extLst>
      <p:ext uri="{BB962C8B-B14F-4D97-AF65-F5344CB8AC3E}">
        <p14:creationId xmlns:p14="http://schemas.microsoft.com/office/powerpoint/2010/main" val="18238884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6F441F-B3EF-4582-BA63-F982F1890C12}"/>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3, Slide 246</a:t>
            </a:r>
          </a:p>
        </p:txBody>
      </p:sp>
      <p:sp>
        <p:nvSpPr>
          <p:cNvPr id="4" name="Slide Image Placeholder 3">
            <a:extLst>
              <a:ext uri="{FF2B5EF4-FFF2-40B4-BE49-F238E27FC236}">
                <a16:creationId xmlns:a16="http://schemas.microsoft.com/office/drawing/2014/main" id="{ABD32A2E-540B-499B-BDC0-3FBC7C75830E}"/>
              </a:ext>
            </a:extLst>
          </p:cNvPr>
          <p:cNvSpPr>
            <a:spLocks noGrp="1" noRot="1" noChangeAspect="1"/>
          </p:cNvSpPr>
          <p:nvPr>
            <p:ph type="sldImg"/>
          </p:nvPr>
        </p:nvSpPr>
        <p:spPr>
          <a:xfrm>
            <a:off x="209550" y="939800"/>
            <a:ext cx="3408363" cy="1917700"/>
          </a:xfrm>
        </p:spPr>
      </p:sp>
      <p:cxnSp>
        <p:nvCxnSpPr>
          <p:cNvPr id="6" name="Straight Connector 5">
            <a:extLst>
              <a:ext uri="{FF2B5EF4-FFF2-40B4-BE49-F238E27FC236}">
                <a16:creationId xmlns:a16="http://schemas.microsoft.com/office/drawing/2014/main" id="{B0B3BD28-E34D-4B66-8DC5-CACAF4A69187}"/>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E3874A5-2466-4F34-B187-04C7421D6240}"/>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0093E129-D661-46D5-9ED3-E2FA54DB46BF}"/>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2:25-2:40	BREAK (slide 246)</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smtClean="0"/>
              <a:t>Break.</a:t>
            </a:r>
            <a:endParaRPr lang="en-US" dirty="0"/>
          </a:p>
        </p:txBody>
      </p:sp>
    </p:spTree>
    <p:extLst>
      <p:ext uri="{BB962C8B-B14F-4D97-AF65-F5344CB8AC3E}">
        <p14:creationId xmlns:p14="http://schemas.microsoft.com/office/powerpoint/2010/main" val="12374290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161191"/>
            <a:ext cx="6863322" cy="5898588"/>
          </a:xfrm>
        </p:spPr>
        <p:txBody>
          <a:bodyPr/>
          <a:lstStyle/>
          <a:p>
            <a:pPr marL="193306" indent="-193306">
              <a:lnSpc>
                <a:spcPct val="110000"/>
              </a:lnSpc>
              <a:buSzPts val="1200"/>
              <a:buFont typeface="Symbol" panose="05050102010706020507" pitchFamily="18" charset="2"/>
              <a:buChar char=""/>
            </a:pPr>
            <a:r>
              <a:rPr lang="en-US" sz="1100" b="1" dirty="0">
                <a:latin typeface="+mn-lt"/>
                <a:ea typeface="Calibri" panose="020F0502020204030204" pitchFamily="34" charset="0"/>
                <a:cs typeface="Times New Roman" panose="02020603050405020304" pitchFamily="18" charset="0"/>
              </a:rPr>
              <a:t>Note: Option 1</a:t>
            </a:r>
            <a:r>
              <a:rPr lang="en-US" sz="1100" dirty="0">
                <a:latin typeface="+mn-lt"/>
                <a:ea typeface="Calibri" panose="020F0502020204030204" pitchFamily="34" charset="0"/>
                <a:cs typeface="Times New Roman" panose="02020603050405020304" pitchFamily="18" charset="0"/>
              </a:rPr>
              <a:t> for this exercise tends to be most appropriate in the early years of implementing trauma-informed care. Because it is about organizational changes, it is important to take the ideas that come up in the exercise and try to follow up and implement those that are feasible. </a:t>
            </a:r>
            <a:r>
              <a:rPr lang="en-US" sz="1100" b="1" dirty="0">
                <a:latin typeface="+mn-lt"/>
                <a:ea typeface="Calibri" panose="020F0502020204030204" pitchFamily="34" charset="0"/>
                <a:cs typeface="Times New Roman" panose="02020603050405020304" pitchFamily="18" charset="0"/>
              </a:rPr>
              <a:t>Option 2</a:t>
            </a:r>
            <a:r>
              <a:rPr lang="en-US" sz="1100" dirty="0">
                <a:latin typeface="+mn-lt"/>
                <a:ea typeface="Calibri" panose="020F0502020204030204" pitchFamily="34" charset="0"/>
                <a:cs typeface="Times New Roman" panose="02020603050405020304" pitchFamily="18" charset="0"/>
              </a:rPr>
              <a:t> (next slide) is meant as an alternative when Option 1 no longer feels relevant. </a:t>
            </a:r>
          </a:p>
          <a:p>
            <a:pPr marL="193306" indent="-193306">
              <a:lnSpc>
                <a:spcPct val="110000"/>
              </a:lnSpc>
              <a:buSzPts val="1200"/>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To the extent possible, break into small groups based on program or department so that people are with others with whom they work closely.  </a:t>
            </a:r>
          </a:p>
          <a:p>
            <a:pPr marL="193306" indent="-193306">
              <a:lnSpc>
                <a:spcPct val="110000"/>
              </a:lnSpc>
              <a:buSzPts val="1200"/>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Pass out a large sheet of newsprint and a marker to each group. </a:t>
            </a:r>
          </a:p>
          <a:p>
            <a:pPr marL="193306" indent="-193306">
              <a:lnSpc>
                <a:spcPct val="110000"/>
              </a:lnSpc>
              <a:buSzPts val="1200"/>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Direct the groups to brainstorm (any ideas are okay) what they would need to make their program and agency an ideal setting to work with traumatized clients.  Encourage them to list things that are both “pie in the sky” and realistic. Have one group member record all ideas on the newsprint.</a:t>
            </a:r>
          </a:p>
          <a:p>
            <a:pPr marL="193306" indent="-193306">
              <a:lnSpc>
                <a:spcPct val="110000"/>
              </a:lnSpc>
              <a:buSzPts val="1200"/>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Ask participants to include things that would help the organization address the intersection of race and trauma such strategies to encourage discussion about racism and hiring practices to ensure the staff and Board reflect the population served. </a:t>
            </a:r>
          </a:p>
          <a:p>
            <a:pPr marL="193306" indent="-193306">
              <a:lnSpc>
                <a:spcPct val="110000"/>
              </a:lnSpc>
              <a:buSzPts val="1200"/>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After 10-15 minutes, ask them to place a circle around those ideas that could be accomplished in the short term and a square around those ideas that are longer term.  Finally, ask each group member to identify one step toward one of the goals that they personally could work on.</a:t>
            </a:r>
          </a:p>
          <a:p>
            <a:pPr marL="193306" indent="-193306">
              <a:lnSpc>
                <a:spcPct val="110000"/>
              </a:lnSpc>
              <a:buSzPts val="1200"/>
              <a:buFont typeface="Symbol" panose="05050102010706020507" pitchFamily="18" charset="2"/>
              <a:buChar char=""/>
            </a:pPr>
            <a:r>
              <a:rPr lang="en-US" sz="1100" dirty="0">
                <a:latin typeface="+mn-lt"/>
                <a:ea typeface="Calibri" panose="020F0502020204030204" pitchFamily="34" charset="0"/>
                <a:cs typeface="Times New Roman" panose="02020603050405020304" pitchFamily="18" charset="0"/>
              </a:rPr>
              <a:t>When finished, have each group hang their newsprint around the room with tape.  Ask everyone to walk around the room and look at the various lists</a:t>
            </a:r>
            <a:r>
              <a:rPr lang="en-US" sz="1100" dirty="0" smtClean="0">
                <a:latin typeface="+mn-lt"/>
                <a:ea typeface="Calibri" panose="020F0502020204030204" pitchFamily="34" charset="0"/>
                <a:cs typeface="Times New Roman" panose="02020603050405020304" pitchFamily="18" charset="0"/>
              </a:rPr>
              <a:t>.</a:t>
            </a:r>
            <a:br>
              <a:rPr lang="en-US" sz="1100" dirty="0" smtClean="0">
                <a:latin typeface="+mn-lt"/>
                <a:ea typeface="Calibri" panose="020F0502020204030204" pitchFamily="34" charset="0"/>
                <a:cs typeface="Times New Roman" panose="02020603050405020304" pitchFamily="18" charset="0"/>
              </a:rPr>
            </a:br>
            <a:endParaRPr lang="en-US" sz="1100" dirty="0">
              <a:latin typeface="+mn-lt"/>
              <a:ea typeface="Calibri" panose="020F0502020204030204" pitchFamily="34" charset="0"/>
              <a:cs typeface="Times New Roman" panose="02020603050405020304" pitchFamily="18" charset="0"/>
            </a:endParaRPr>
          </a:p>
          <a:p>
            <a:pPr marL="0" indent="0">
              <a:lnSpc>
                <a:spcPct val="110000"/>
              </a:lnSpc>
              <a:buSzPts val="1200"/>
              <a:buNone/>
            </a:pPr>
            <a:r>
              <a:rPr lang="en-US" sz="1100" b="1" dirty="0" smtClean="0">
                <a:latin typeface="+mn-lt"/>
                <a:ea typeface="Calibri" panose="020F0502020204030204" pitchFamily="34" charset="0"/>
                <a:cs typeface="Times New Roman" panose="02020603050405020304" pitchFamily="18" charset="0"/>
              </a:rPr>
              <a:t>Discussion Guide</a:t>
            </a:r>
          </a:p>
          <a:p>
            <a:pPr marL="0" lvl="0" indent="0">
              <a:lnSpc>
                <a:spcPct val="100000"/>
              </a:lnSpc>
              <a:spcBef>
                <a:spcPts val="622"/>
              </a:spcBef>
              <a:buSzPts val="1200"/>
              <a:buNone/>
            </a:pPr>
            <a:r>
              <a:rPr lang="en-US" sz="1100" dirty="0">
                <a:latin typeface="Arial" panose="020B0604020202020204"/>
                <a:ea typeface="Calibri" panose="020F0502020204030204" pitchFamily="34" charset="0"/>
                <a:cs typeface="Times New Roman" panose="02020603050405020304" pitchFamily="18" charset="0"/>
              </a:rPr>
              <a:t>Discuss as a large group:</a:t>
            </a:r>
          </a:p>
          <a:p>
            <a:pPr marL="676571" lvl="1" indent="-193306">
              <a:lnSpc>
                <a:spcPct val="100000"/>
              </a:lnSpc>
              <a:spcBef>
                <a:spcPts val="622"/>
              </a:spcBef>
              <a:buSzPts val="1200"/>
              <a:buFont typeface="Symbol" panose="05050102010706020507" pitchFamily="18" charset="2"/>
              <a:buChar char=""/>
            </a:pPr>
            <a:r>
              <a:rPr lang="en-US" sz="1100" dirty="0">
                <a:latin typeface="Arial" panose="020B0604020202020204"/>
                <a:ea typeface="Calibri" panose="020F0502020204030204" pitchFamily="34" charset="0"/>
                <a:cs typeface="Times New Roman" panose="02020603050405020304" pitchFamily="18" charset="0"/>
              </a:rPr>
              <a:t>What was it like to do this exercise?</a:t>
            </a:r>
          </a:p>
          <a:p>
            <a:pPr marL="676571" lvl="1" indent="-193306">
              <a:lnSpc>
                <a:spcPct val="100000"/>
              </a:lnSpc>
              <a:spcBef>
                <a:spcPts val="622"/>
              </a:spcBef>
              <a:buSzPts val="1200"/>
              <a:buFont typeface="Symbol" panose="05050102010706020507" pitchFamily="18" charset="2"/>
              <a:buChar char=""/>
            </a:pPr>
            <a:r>
              <a:rPr lang="en-US" sz="1100" dirty="0">
                <a:latin typeface="Arial" panose="020B0604020202020204"/>
                <a:ea typeface="Calibri" panose="020F0502020204030204" pitchFamily="34" charset="0"/>
                <a:cs typeface="Times New Roman" panose="02020603050405020304" pitchFamily="18" charset="0"/>
              </a:rPr>
              <a:t>What did people notice when looking at other groups’ lists?</a:t>
            </a:r>
          </a:p>
          <a:p>
            <a:pPr marL="676571" lvl="1" indent="-193306">
              <a:lnSpc>
                <a:spcPct val="100000"/>
              </a:lnSpc>
              <a:spcBef>
                <a:spcPts val="622"/>
              </a:spcBef>
              <a:buSzPts val="1200"/>
              <a:buFont typeface="Symbol" panose="05050102010706020507" pitchFamily="18" charset="2"/>
              <a:buChar char=""/>
            </a:pPr>
            <a:r>
              <a:rPr lang="en-US" sz="1100" dirty="0">
                <a:latin typeface="Arial" panose="020B0604020202020204"/>
                <a:ea typeface="Calibri" panose="020F0502020204030204" pitchFamily="34" charset="0"/>
                <a:cs typeface="Times New Roman" panose="02020603050405020304" pitchFamily="18" charset="0"/>
              </a:rPr>
              <a:t>To what extent were the ideas on the lists doable?</a:t>
            </a:r>
          </a:p>
          <a:p>
            <a:pPr marL="676571" lvl="1" indent="-193306">
              <a:lnSpc>
                <a:spcPct val="100000"/>
              </a:lnSpc>
              <a:spcBef>
                <a:spcPts val="622"/>
              </a:spcBef>
              <a:buSzPts val="1200"/>
              <a:buFont typeface="Symbol" panose="05050102010706020507" pitchFamily="18" charset="2"/>
              <a:buChar char=""/>
            </a:pPr>
            <a:r>
              <a:rPr lang="en-US" sz="1100" dirty="0">
                <a:latin typeface="Arial" panose="020B0604020202020204"/>
                <a:ea typeface="Calibri" panose="020F0502020204030204" pitchFamily="34" charset="0"/>
                <a:cs typeface="Times New Roman" panose="02020603050405020304" pitchFamily="18" charset="0"/>
              </a:rPr>
              <a:t>What were some of the first steps you came up with?</a:t>
            </a:r>
          </a:p>
          <a:p>
            <a:pPr marL="676571" lvl="1" indent="-193306">
              <a:lnSpc>
                <a:spcPct val="100000"/>
              </a:lnSpc>
              <a:spcBef>
                <a:spcPts val="622"/>
              </a:spcBef>
              <a:buSzPts val="1200"/>
              <a:buFont typeface="Symbol" panose="05050102010706020507" pitchFamily="18" charset="2"/>
              <a:buChar char=""/>
            </a:pPr>
            <a:r>
              <a:rPr lang="en-US" sz="1100" dirty="0">
                <a:latin typeface="Arial" panose="020B0604020202020204"/>
                <a:ea typeface="Calibri" panose="020F0502020204030204" pitchFamily="34" charset="0"/>
                <a:cs typeface="Times New Roman" panose="02020603050405020304" pitchFamily="18" charset="0"/>
              </a:rPr>
              <a:t>If possible, share the ideas with senior leadership at the agency. If even one small thing can be implemented, it can help staff to feel valued and heard. </a:t>
            </a:r>
          </a:p>
          <a:p>
            <a:pPr marL="193306" indent="-193306">
              <a:lnSpc>
                <a:spcPct val="110000"/>
              </a:lnSpc>
              <a:buSzPts val="1200"/>
              <a:buFont typeface="Symbol" panose="05050102010706020507" pitchFamily="18" charset="2"/>
              <a:buChar char=""/>
            </a:pPr>
            <a:endParaRPr lang="en-US" sz="1100" dirty="0">
              <a:latin typeface="+mn-lt"/>
            </a:endParaRPr>
          </a:p>
        </p:txBody>
      </p:sp>
      <p:sp>
        <p:nvSpPr>
          <p:cNvPr id="5" name="Rectangle 4">
            <a:extLst>
              <a:ext uri="{FF2B5EF4-FFF2-40B4-BE49-F238E27FC236}">
                <a16:creationId xmlns:a16="http://schemas.microsoft.com/office/drawing/2014/main" id="{D91D09B7-BD91-4AD9-9F09-68BE7DD871D9}"/>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247</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70225AAD-9A69-4126-AA07-D58C28C1AC3E}"/>
              </a:ext>
            </a:extLst>
          </p:cNvPr>
          <p:cNvSpPr>
            <a:spLocks noGrp="1" noRot="1" noChangeAspect="1"/>
          </p:cNvSpPr>
          <p:nvPr>
            <p:ph type="sldImg"/>
          </p:nvPr>
        </p:nvSpPr>
        <p:spPr>
          <a:xfrm>
            <a:off x="209550" y="939800"/>
            <a:ext cx="3408363" cy="1917700"/>
          </a:xfrm>
        </p:spPr>
      </p:sp>
      <p:sp>
        <p:nvSpPr>
          <p:cNvPr id="11" name="Rectangle 10">
            <a:extLst>
              <a:ext uri="{FF2B5EF4-FFF2-40B4-BE49-F238E27FC236}">
                <a16:creationId xmlns:a16="http://schemas.microsoft.com/office/drawing/2014/main" id="{B832E955-B00E-4CFE-8EFA-B2657DAC7423}"/>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2:40-3:25  Exercise: Implementing RC as an Organization (slide 247)</a:t>
            </a:r>
            <a:endParaRPr lang="en-US" sz="1500" b="1" dirty="0">
              <a:solidFill>
                <a:srgbClr val="000000"/>
              </a:solidFill>
            </a:endParaRPr>
          </a:p>
        </p:txBody>
      </p:sp>
    </p:spTree>
    <p:extLst>
      <p:ext uri="{BB962C8B-B14F-4D97-AF65-F5344CB8AC3E}">
        <p14:creationId xmlns:p14="http://schemas.microsoft.com/office/powerpoint/2010/main" val="21711533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DEED0A-9FB2-4D4B-9771-C7BEC4B8CE6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248</a:t>
            </a:r>
            <a:endParaRPr lang="en-US" sz="3000" dirty="0">
              <a:solidFill>
                <a:srgbClr val="000000"/>
              </a:solidFill>
            </a:endParaRPr>
          </a:p>
        </p:txBody>
      </p:sp>
      <p:sp>
        <p:nvSpPr>
          <p:cNvPr id="9" name="Rectangle 8">
            <a:extLst>
              <a:ext uri="{FF2B5EF4-FFF2-40B4-BE49-F238E27FC236}">
                <a16:creationId xmlns:a16="http://schemas.microsoft.com/office/drawing/2014/main" id="{92DB62DE-71DB-4E86-86C0-AAC458E3BFF4}"/>
              </a:ext>
            </a:extLst>
          </p:cNvPr>
          <p:cNvSpPr/>
          <p:nvPr/>
        </p:nvSpPr>
        <p:spPr>
          <a:xfrm>
            <a:off x="2876063" y="5545406"/>
            <a:ext cx="1251796" cy="1607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pPr algn="ctr"/>
            <a:endParaRPr lang="en-US"/>
          </a:p>
        </p:txBody>
      </p:sp>
      <p:sp>
        <p:nvSpPr>
          <p:cNvPr id="4" name="Slide Image Placeholder 3">
            <a:extLst>
              <a:ext uri="{FF2B5EF4-FFF2-40B4-BE49-F238E27FC236}">
                <a16:creationId xmlns:a16="http://schemas.microsoft.com/office/drawing/2014/main" id="{F1CC0468-DCB7-4E5F-83EA-D59FF372D1ED}"/>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EB812551-D52A-44C0-BBD3-CD17D479A49E}"/>
              </a:ext>
            </a:extLst>
          </p:cNvPr>
          <p:cNvSpPr>
            <a:spLocks noGrp="1"/>
          </p:cNvSpPr>
          <p:nvPr>
            <p:ph type="body" idx="1"/>
          </p:nvPr>
        </p:nvSpPr>
        <p:spPr>
          <a:xfrm>
            <a:off x="227626" y="3305331"/>
            <a:ext cx="6863322" cy="5477722"/>
          </a:xfrm>
        </p:spPr>
        <p:txBody>
          <a:bodyPr/>
          <a:lstStyle/>
          <a:p>
            <a:pPr marL="0" indent="0">
              <a:buNone/>
            </a:pPr>
            <a:r>
              <a:rPr lang="en-US" b="1" dirty="0">
                <a:ea typeface="Calibri" panose="020F0502020204030204" pitchFamily="34" charset="0"/>
                <a:cs typeface="Times New Roman" panose="02020603050405020304" pitchFamily="18" charset="0"/>
              </a:rPr>
              <a:t>NOTE: </a:t>
            </a:r>
            <a:r>
              <a:rPr lang="en-US" dirty="0">
                <a:ea typeface="Calibri" panose="020F0502020204030204" pitchFamily="34" charset="0"/>
                <a:cs typeface="Times New Roman" panose="02020603050405020304" pitchFamily="18" charset="0"/>
              </a:rPr>
              <a:t>The </a:t>
            </a:r>
            <a:r>
              <a:rPr lang="en-US" b="1" dirty="0">
                <a:ea typeface="Calibri" panose="020F0502020204030204" pitchFamily="34" charset="0"/>
                <a:cs typeface="Times New Roman" panose="02020603050405020304" pitchFamily="18" charset="0"/>
              </a:rPr>
              <a:t>Option 2 </a:t>
            </a:r>
            <a:r>
              <a:rPr lang="en-US" dirty="0">
                <a:ea typeface="Calibri" panose="020F0502020204030204" pitchFamily="34" charset="0"/>
                <a:cs typeface="Times New Roman" panose="02020603050405020304" pitchFamily="18" charset="0"/>
              </a:rPr>
              <a:t>exercise has participants examine their own behavior and may be more appropriate to RC trainings for new staff in the years after trauma-informed care is first implemented.</a:t>
            </a:r>
          </a:p>
          <a:p>
            <a:pPr marL="193306" indent="-193306">
              <a:buFont typeface="Symbol" panose="05050102010706020507" pitchFamily="18" charset="2"/>
              <a:buChar char=""/>
            </a:pPr>
            <a:r>
              <a:rPr lang="en-US" dirty="0">
                <a:ea typeface="Calibri" panose="020F0502020204030204" pitchFamily="34" charset="0"/>
                <a:cs typeface="Times New Roman" panose="02020603050405020304" pitchFamily="18" charset="0"/>
              </a:rPr>
              <a:t>Direct participants to the </a:t>
            </a:r>
            <a:r>
              <a:rPr lang="en-US" b="1" dirty="0">
                <a:ea typeface="Calibri" panose="020F0502020204030204" pitchFamily="34" charset="0"/>
                <a:cs typeface="Times New Roman" panose="02020603050405020304" pitchFamily="18" charset="0"/>
              </a:rPr>
              <a:t>Worksheet: My Personal Contribution to a Trauma-Informed Work Environment</a:t>
            </a:r>
            <a:r>
              <a:rPr lang="en-US" dirty="0">
                <a:ea typeface="Calibri" panose="020F0502020204030204" pitchFamily="34" charset="0"/>
                <a:cs typeface="Times New Roman" panose="02020603050405020304" pitchFamily="18" charset="0"/>
              </a:rPr>
              <a:t> in the participant packet.   </a:t>
            </a:r>
          </a:p>
          <a:p>
            <a:pPr marL="193306" indent="-193306">
              <a:buFont typeface="Symbol" panose="05050102010706020507" pitchFamily="18" charset="2"/>
              <a:buChar char=""/>
            </a:pPr>
            <a:r>
              <a:rPr lang="en-US" dirty="0">
                <a:ea typeface="Calibri" panose="020F0502020204030204" pitchFamily="34" charset="0"/>
                <a:cs typeface="Times New Roman" panose="02020603050405020304" pitchFamily="18" charset="0"/>
              </a:rPr>
              <a:t>Ask participants to complete the </a:t>
            </a:r>
            <a:r>
              <a:rPr lang="en-US" b="1" dirty="0">
                <a:ea typeface="Calibri" panose="020F0502020204030204" pitchFamily="34" charset="0"/>
                <a:cs typeface="Times New Roman" panose="02020603050405020304" pitchFamily="18" charset="0"/>
              </a:rPr>
              <a:t>Worksheet</a:t>
            </a:r>
            <a:r>
              <a:rPr lang="en-US" dirty="0">
                <a:ea typeface="Calibri" panose="020F0502020204030204" pitchFamily="34" charset="0"/>
                <a:cs typeface="Times New Roman" panose="02020603050405020304" pitchFamily="18" charset="0"/>
              </a:rPr>
              <a:t> individually. Explain that they will only share parts of their answers that they are comfortable sharing. This exercise is primarily for them. Given them 10-15 minutes to complete.</a:t>
            </a:r>
          </a:p>
          <a:p>
            <a:pPr marL="193306" indent="-193306">
              <a:buFont typeface="Symbol" panose="05050102010706020507" pitchFamily="18" charset="2"/>
              <a:buChar char=""/>
            </a:pPr>
            <a:r>
              <a:rPr lang="en-US" dirty="0">
                <a:ea typeface="Calibri" panose="020F0502020204030204" pitchFamily="34" charset="0"/>
                <a:cs typeface="Times New Roman" panose="02020603050405020304" pitchFamily="18" charset="0"/>
              </a:rPr>
              <a:t>Ask them to discuss any parts of the </a:t>
            </a:r>
            <a:r>
              <a:rPr lang="en-US" b="1" dirty="0">
                <a:ea typeface="Calibri" panose="020F0502020204030204" pitchFamily="34" charset="0"/>
                <a:cs typeface="Times New Roman" panose="02020603050405020304" pitchFamily="18" charset="0"/>
              </a:rPr>
              <a:t>Worksheet</a:t>
            </a:r>
            <a:r>
              <a:rPr lang="en-US" dirty="0">
                <a:ea typeface="Calibri" panose="020F0502020204030204" pitchFamily="34" charset="0"/>
                <a:cs typeface="Times New Roman" panose="02020603050405020304" pitchFamily="18" charset="0"/>
              </a:rPr>
              <a:t> with one other person. Urge them to make sure they talk about what they learned about ways they might contribute more to building a trauma-informed work environment</a:t>
            </a:r>
            <a:r>
              <a:rPr lang="en-US" dirty="0" smtClean="0">
                <a:ea typeface="Calibri" panose="020F0502020204030204" pitchFamily="34" charset="0"/>
                <a:cs typeface="Times New Roman" panose="02020603050405020304" pitchFamily="18" charset="0"/>
              </a:rPr>
              <a:t>.</a:t>
            </a:r>
          </a:p>
          <a:p>
            <a:pPr marL="193306" indent="-193306">
              <a:buFont typeface="Symbol" panose="05050102010706020507" pitchFamily="18" charset="2"/>
              <a:buChar char=""/>
            </a:pPr>
            <a:endParaRPr lang="en-US" dirty="0">
              <a:ea typeface="Calibri" panose="020F0502020204030204" pitchFamily="34" charset="0"/>
              <a:cs typeface="Times New Roman" panose="02020603050405020304" pitchFamily="18" charset="0"/>
            </a:endParaRPr>
          </a:p>
          <a:p>
            <a:pPr marL="0" indent="0">
              <a:buNone/>
            </a:pPr>
            <a:r>
              <a:rPr lang="en-US" b="1" dirty="0" smtClean="0">
                <a:ea typeface="Calibri" panose="020F0502020204030204" pitchFamily="34" charset="0"/>
                <a:cs typeface="Times New Roman" panose="02020603050405020304" pitchFamily="18" charset="0"/>
              </a:rPr>
              <a:t>Discussion Guide</a:t>
            </a:r>
          </a:p>
          <a:p>
            <a:pPr marL="193306" lvl="0" indent="-193306">
              <a:spcBef>
                <a:spcPts val="622"/>
              </a:spcBef>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With respect to feelings management, did people recognize any challenges they have that parallel (even on a much lower level) those of their clients? (i.e. getting flooded with feelings, not expressing feelings directly, etc.)</a:t>
            </a:r>
          </a:p>
          <a:p>
            <a:pPr marL="193306" lvl="0" indent="-193306">
              <a:spcBef>
                <a:spcPts val="622"/>
              </a:spcBef>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gets in the way of us expressing our feelings directly?</a:t>
            </a:r>
          </a:p>
          <a:p>
            <a:pPr marL="193306" lvl="0" indent="-193306">
              <a:spcBef>
                <a:spcPts val="622"/>
              </a:spcBef>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What behavior does and does not contribute to healthy conflict resolution in a workplace by leaders? By workers?  By wider organizational culture?</a:t>
            </a:r>
          </a:p>
          <a:p>
            <a:pPr marL="193306" lvl="0" indent="-193306">
              <a:spcBef>
                <a:spcPts val="622"/>
              </a:spcBef>
              <a:buFont typeface="Symbol" panose="05050102010706020507" pitchFamily="18" charset="2"/>
              <a:buChar char=""/>
            </a:pPr>
            <a:r>
              <a:rPr lang="en-US" dirty="0">
                <a:latin typeface="Arial" panose="020B0604020202020204"/>
                <a:ea typeface="Calibri" panose="020F0502020204030204" pitchFamily="34" charset="0"/>
                <a:cs typeface="Times New Roman" panose="02020603050405020304" pitchFamily="18" charset="0"/>
              </a:rPr>
              <a:t>Doing this worksheet, what did you learn about how you might contribute to trauma-informed work environment?</a:t>
            </a:r>
          </a:p>
          <a:p>
            <a:pPr marL="193306" indent="-193306">
              <a:buFont typeface="Symbol" panose="05050102010706020507" pitchFamily="18" charset="2"/>
              <a:buChar char=""/>
            </a:pPr>
            <a:endParaRPr lang="en-US" dirty="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35E0B3BC-7C85-4B88-8859-5D25101ED909}"/>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2:40-3:25  Exercise: My Personal Contribution (slide 248)</a:t>
            </a:r>
            <a:endParaRPr lang="en-US" sz="1500" b="1" dirty="0">
              <a:solidFill>
                <a:srgbClr val="000000"/>
              </a:solidFill>
            </a:endParaRPr>
          </a:p>
        </p:txBody>
      </p:sp>
    </p:spTree>
    <p:extLst>
      <p:ext uri="{BB962C8B-B14F-4D97-AF65-F5344CB8AC3E}">
        <p14:creationId xmlns:p14="http://schemas.microsoft.com/office/powerpoint/2010/main" val="36634065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9B59ED-5D46-4D98-8BB1-966FD8DAD9B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249</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3A59CA87-8DC9-4346-B2AB-8ADF65D33758}"/>
              </a:ext>
            </a:extLst>
          </p:cNvPr>
          <p:cNvSpPr>
            <a:spLocks noGrp="1" noRot="1" noChangeAspect="1"/>
          </p:cNvSpPr>
          <p:nvPr>
            <p:ph type="sldImg"/>
          </p:nvPr>
        </p:nvSpPr>
        <p:spPr>
          <a:xfrm>
            <a:off x="209550" y="939800"/>
            <a:ext cx="3408363" cy="1917700"/>
          </a:xfrm>
        </p:spPr>
      </p:sp>
      <p:cxnSp>
        <p:nvCxnSpPr>
          <p:cNvPr id="7" name="Straight Connector 6">
            <a:extLst>
              <a:ext uri="{FF2B5EF4-FFF2-40B4-BE49-F238E27FC236}">
                <a16:creationId xmlns:a16="http://schemas.microsoft.com/office/drawing/2014/main" id="{AD7CD0EF-F04B-49B5-AD96-A75A4B5EE324}"/>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63C1839-27B9-4617-900B-4019553816CB}"/>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93682487-C2D3-4789-8D9F-B4B37553A93A}"/>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3:25-3:35	Summary of the Training (slides 249-250)</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smtClean="0"/>
              <a:t>No notes.</a:t>
            </a:r>
            <a:endParaRPr lang="en-US" dirty="0"/>
          </a:p>
        </p:txBody>
      </p:sp>
    </p:spTree>
    <p:extLst>
      <p:ext uri="{BB962C8B-B14F-4D97-AF65-F5344CB8AC3E}">
        <p14:creationId xmlns:p14="http://schemas.microsoft.com/office/powerpoint/2010/main" val="23763696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23DD9A-2B2A-4B03-BDAD-94A9351695A6}"/>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250</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3777DDD7-3735-4D30-9779-3DD78E5722FA}"/>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19FBAAE0-D0BF-482A-A026-D6C730ED0DBA}"/>
              </a:ext>
            </a:extLst>
          </p:cNvPr>
          <p:cNvSpPr>
            <a:spLocks noGrp="1"/>
          </p:cNvSpPr>
          <p:nvPr>
            <p:ph type="body" idx="1"/>
          </p:nvPr>
        </p:nvSpPr>
        <p:spPr>
          <a:xfrm>
            <a:off x="228997" y="3305331"/>
            <a:ext cx="6863322" cy="3736154"/>
          </a:xfrm>
        </p:spPr>
        <p:txBody>
          <a:bodyPr/>
          <a:lstStyle/>
          <a:p>
            <a:r>
              <a:rPr lang="en-US" dirty="0">
                <a:latin typeface="+mn-lt"/>
                <a:ea typeface="Calibri" panose="020F0502020204030204" pitchFamily="34" charset="0"/>
                <a:cs typeface="Times New Roman" panose="02020603050405020304" pitchFamily="18" charset="0"/>
              </a:rPr>
              <a:t>With passion, summarize these critical themes of the overall training, trying to tie them together into a coherent argument. </a:t>
            </a:r>
          </a:p>
          <a:p>
            <a:endParaRPr lang="en-US" dirty="0">
              <a:latin typeface="+mn-lt"/>
            </a:endParaRPr>
          </a:p>
        </p:txBody>
      </p:sp>
      <p:cxnSp>
        <p:nvCxnSpPr>
          <p:cNvPr id="8" name="Straight Connector 7">
            <a:extLst>
              <a:ext uri="{FF2B5EF4-FFF2-40B4-BE49-F238E27FC236}">
                <a16:creationId xmlns:a16="http://schemas.microsoft.com/office/drawing/2014/main" id="{4D2027FF-DEB5-4221-861E-A5C24038A137}"/>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7E2B8D6-C28B-43B6-B745-ADE48EF780E8}"/>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7A270440-5C6D-48E3-9949-501F8F306A8A}"/>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D51831A6-3194-4EE7-B41A-04529E1121D7}"/>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3:25-3:35	Summary of the Training (slides 249-250)</a:t>
            </a:r>
            <a:endParaRPr lang="en-US" sz="1500" b="1" dirty="0">
              <a:solidFill>
                <a:srgbClr val="000000"/>
              </a:solidFill>
            </a:endParaRPr>
          </a:p>
        </p:txBody>
      </p:sp>
    </p:spTree>
    <p:extLst>
      <p:ext uri="{BB962C8B-B14F-4D97-AF65-F5344CB8AC3E}">
        <p14:creationId xmlns:p14="http://schemas.microsoft.com/office/powerpoint/2010/main" val="28695222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472"/>
            <a:ext cx="6874168" cy="5311999"/>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Offer a few words of inspiration, thank participants, then co-trainers thank each other.</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Closing exercise  </a:t>
            </a:r>
          </a:p>
          <a:p>
            <a:pPr lvl="1" indent="-193306">
              <a:lnSpc>
                <a:spcPct val="110000"/>
              </a:lnSpc>
              <a:spcBef>
                <a:spcPts val="423"/>
              </a:spcBef>
            </a:pPr>
            <a:r>
              <a:rPr lang="en-US" dirty="0">
                <a:ea typeface="Calibri" panose="020F0502020204030204" pitchFamily="34" charset="0"/>
                <a:cs typeface="Times New Roman" panose="02020603050405020304" pitchFamily="18" charset="0"/>
              </a:rPr>
              <a:t>Have participants form a circle.</a:t>
            </a:r>
          </a:p>
          <a:p>
            <a:pPr lvl="1" indent="-193306">
              <a:lnSpc>
                <a:spcPct val="110000"/>
              </a:lnSpc>
              <a:spcBef>
                <a:spcPts val="423"/>
              </a:spcBef>
            </a:pPr>
            <a:r>
              <a:rPr lang="en-US" dirty="0">
                <a:ea typeface="Calibri" panose="020F0502020204030204" pitchFamily="34" charset="0"/>
                <a:cs typeface="Times New Roman" panose="02020603050405020304" pitchFamily="18" charset="0"/>
              </a:rPr>
              <a:t>Holding the ball of yarn, a trainer offers to the group one appreciation from the training, one learning, or one enduring understanding. They roll or toss the yarn to someone across the circle who then offers their appreciation. The “tosser” HOLDS ONTO the yarn while tossing the ball to the next person. This continues until everyone in the circle has had an opportunity. As each toss is done, a “web of connectedness” begins forming.  </a:t>
            </a:r>
          </a:p>
          <a:p>
            <a:pPr lvl="1" indent="-193306">
              <a:lnSpc>
                <a:spcPct val="110000"/>
              </a:lnSpc>
              <a:spcBef>
                <a:spcPts val="423"/>
              </a:spcBef>
            </a:pPr>
            <a:r>
              <a:rPr lang="en-US" dirty="0">
                <a:ea typeface="Calibri" panose="020F0502020204030204" pitchFamily="34" charset="0"/>
                <a:cs typeface="Times New Roman" panose="02020603050405020304" pitchFamily="18" charset="0"/>
              </a:rPr>
              <a:t>When everyone has spoken, each will be holding a point of the web or star made of yarn. </a:t>
            </a:r>
          </a:p>
          <a:p>
            <a:pPr lvl="1" indent="-193306">
              <a:lnSpc>
                <a:spcPct val="110000"/>
              </a:lnSpc>
              <a:spcBef>
                <a:spcPts val="423"/>
              </a:spcBef>
            </a:pPr>
            <a:r>
              <a:rPr lang="en-US" dirty="0">
                <a:ea typeface="Calibri" panose="020F0502020204030204" pitchFamily="34" charset="0"/>
                <a:cs typeface="Times New Roman" panose="02020603050405020304" pitchFamily="18" charset="0"/>
              </a:rPr>
              <a:t>After all in the circle have spoken, the ball returns to the trainer who spoke first. They speak last, saying whatever inspirational words that are appropriate to the training and the mood of the group.</a:t>
            </a:r>
          </a:p>
          <a:p>
            <a:pPr lvl="1" indent="-193306">
              <a:lnSpc>
                <a:spcPct val="110000"/>
              </a:lnSpc>
              <a:spcBef>
                <a:spcPts val="423"/>
              </a:spcBef>
            </a:pPr>
            <a:r>
              <a:rPr lang="en-US" dirty="0">
                <a:ea typeface="Calibri" panose="020F0502020204030204" pitchFamily="34" charset="0"/>
                <a:cs typeface="Times New Roman" panose="02020603050405020304" pitchFamily="18" charset="0"/>
              </a:rPr>
              <a:t>After the last words, pause and instruct the group that on the count of three, you will all release the yarn. This represents the final closing of the training. </a:t>
            </a:r>
          </a:p>
          <a:p>
            <a:pPr lvl="1" indent="-193306">
              <a:lnSpc>
                <a:spcPct val="110000"/>
              </a:lnSpc>
              <a:spcBef>
                <a:spcPts val="423"/>
              </a:spcBef>
            </a:pPr>
            <a:r>
              <a:rPr lang="en-US" dirty="0">
                <a:ea typeface="Calibri" panose="020F0502020204030204" pitchFamily="34" charset="0"/>
                <a:cs typeface="Times New Roman" panose="02020603050405020304" pitchFamily="18" charset="0"/>
              </a:rPr>
              <a:t>Bid your participants goodbye. </a:t>
            </a:r>
          </a:p>
          <a:p>
            <a:pPr lvl="1" indent="-193306">
              <a:lnSpc>
                <a:spcPct val="110000"/>
              </a:lnSpc>
              <a:spcBef>
                <a:spcPts val="423"/>
              </a:spcBef>
            </a:pPr>
            <a:r>
              <a:rPr lang="en-US" b="1" dirty="0">
                <a:ea typeface="Calibri" panose="020F0502020204030204" pitchFamily="34" charset="0"/>
                <a:cs typeface="Times New Roman" panose="02020603050405020304" pitchFamily="18" charset="0"/>
              </a:rPr>
              <a:t>Adaptation for a Large Group To Save Time.  </a:t>
            </a:r>
            <a:r>
              <a:rPr lang="en-US" dirty="0">
                <a:ea typeface="Calibri" panose="020F0502020204030204" pitchFamily="34" charset="0"/>
                <a:cs typeface="Times New Roman" panose="02020603050405020304" pitchFamily="18" charset="0"/>
              </a:rPr>
              <a:t>Participants talk in groups of 3 (the groups being in a circle) about what they appreciated about the training. Each group picks a representative to step forward and say one appreciation on behalf of their small group. The trainer then begins the yarn process. This takes less time because there are fewer people speaking. </a:t>
            </a:r>
            <a:endParaRPr lang="en-US" dirty="0"/>
          </a:p>
          <a:p>
            <a:endParaRPr lang="en-US" dirty="0"/>
          </a:p>
        </p:txBody>
      </p:sp>
      <p:sp>
        <p:nvSpPr>
          <p:cNvPr id="5" name="Rectangle 4">
            <a:extLst>
              <a:ext uri="{FF2B5EF4-FFF2-40B4-BE49-F238E27FC236}">
                <a16:creationId xmlns:a16="http://schemas.microsoft.com/office/drawing/2014/main" id="{DA6ED3DE-E9EF-4FA3-93D6-8B7E672C691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251</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ED973ADB-6CAB-4057-8052-D0346694780C}"/>
              </a:ext>
            </a:extLst>
          </p:cNvPr>
          <p:cNvSpPr>
            <a:spLocks noGrp="1" noRot="1" noChangeAspect="1"/>
          </p:cNvSpPr>
          <p:nvPr>
            <p:ph type="sldImg"/>
          </p:nvPr>
        </p:nvSpPr>
        <p:spPr>
          <a:xfrm>
            <a:off x="209550" y="939800"/>
            <a:ext cx="3408363" cy="1917700"/>
          </a:xfrm>
        </p:spPr>
      </p:sp>
      <p:sp>
        <p:nvSpPr>
          <p:cNvPr id="7" name="Rectangle 6">
            <a:extLst>
              <a:ext uri="{FF2B5EF4-FFF2-40B4-BE49-F238E27FC236}">
                <a16:creationId xmlns:a16="http://schemas.microsoft.com/office/drawing/2014/main" id="{563D96AB-BDE3-4C9B-BC54-501EB2890426}"/>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3:35-4:00	Goodbye and Closing Ritual (slides 251-252)</a:t>
            </a:r>
            <a:endParaRPr lang="en-US" sz="1500" b="1" dirty="0">
              <a:solidFill>
                <a:srgbClr val="000000"/>
              </a:solidFill>
            </a:endParaRPr>
          </a:p>
        </p:txBody>
      </p:sp>
    </p:spTree>
    <p:extLst>
      <p:ext uri="{BB962C8B-B14F-4D97-AF65-F5344CB8AC3E}">
        <p14:creationId xmlns:p14="http://schemas.microsoft.com/office/powerpoint/2010/main" val="27742796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14A762-DAB9-45D3-9F42-138254589C5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252</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A7C3C445-30B4-49BE-ADD0-0C5A73853148}"/>
              </a:ext>
            </a:extLst>
          </p:cNvPr>
          <p:cNvSpPr>
            <a:spLocks noGrp="1" noRot="1" noChangeAspect="1"/>
          </p:cNvSpPr>
          <p:nvPr>
            <p:ph type="sldImg"/>
          </p:nvPr>
        </p:nvSpPr>
        <p:spPr>
          <a:xfrm>
            <a:off x="209550" y="939800"/>
            <a:ext cx="3408363" cy="1917700"/>
          </a:xfrm>
        </p:spPr>
      </p:sp>
      <p:cxnSp>
        <p:nvCxnSpPr>
          <p:cNvPr id="7" name="Straight Connector 6">
            <a:extLst>
              <a:ext uri="{FF2B5EF4-FFF2-40B4-BE49-F238E27FC236}">
                <a16:creationId xmlns:a16="http://schemas.microsoft.com/office/drawing/2014/main" id="{89719852-A5EF-47B8-BD77-D1A7D05E669B}"/>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58E96E8-57B0-4157-AF67-7733D40F8938}"/>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D631196F-054B-43F1-9CD7-D6B5BCDFEC4D}"/>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3:35-4:00	Goodbye and Closing Ritual (slides 251-252)</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smtClean="0"/>
              <a:t>No notes.</a:t>
            </a:r>
            <a:endParaRPr lang="en-US" dirty="0"/>
          </a:p>
        </p:txBody>
      </p:sp>
    </p:spTree>
    <p:extLst>
      <p:ext uri="{BB962C8B-B14F-4D97-AF65-F5344CB8AC3E}">
        <p14:creationId xmlns:p14="http://schemas.microsoft.com/office/powerpoint/2010/main" val="39975732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al Blank">
    <p:bg>
      <p:bgPr>
        <a:solidFill>
          <a:srgbClr val="FEFE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0"/>
            <a:ext cx="10999786" cy="1316736"/>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35024"/>
            <a:ext cx="10999787" cy="5166360"/>
          </a:xfrm>
        </p:spPr>
        <p:txBody>
          <a:bodyPr/>
          <a:lstStyle>
            <a:lvl1pPr marL="0" indent="0">
              <a:buNone/>
              <a:defRPr b="1"/>
            </a:lvl1pPr>
            <a:lvl2pPr marL="228600">
              <a:lnSpc>
                <a:spcPct val="120000"/>
              </a:lnSpc>
              <a:spcBef>
                <a:spcPts val="600"/>
              </a:spcBef>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43001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General Blank">
    <p:bg>
      <p:bgPr>
        <a:solidFill>
          <a:srgbClr val="FEFE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0"/>
            <a:ext cx="10999786" cy="1316736"/>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35024"/>
            <a:ext cx="10999787" cy="5166360"/>
          </a:xfrm>
        </p:spPr>
        <p:txBody>
          <a:bodyPr/>
          <a:lstStyle>
            <a:lvl1pPr marL="0" indent="0">
              <a:buNone/>
              <a:defRPr b="1"/>
            </a:lvl1pPr>
            <a:lvl2pPr marL="228600">
              <a:lnSpc>
                <a:spcPct val="120000"/>
              </a:lnSpc>
              <a:spcBef>
                <a:spcPts val="600"/>
              </a:spcBef>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844283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General Blank">
    <p:bg>
      <p:bgPr>
        <a:solidFill>
          <a:srgbClr val="FEFE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783" y="2815497"/>
            <a:ext cx="10999786" cy="1072693"/>
          </a:xfrm>
        </p:spPr>
        <p:txBody>
          <a:bodyPr>
            <a:noAutofit/>
          </a:bodyPr>
          <a:lstStyle>
            <a:lvl1pPr algn="ctr">
              <a:defRPr sz="5400" b="1">
                <a:solidFill>
                  <a:schemeClr val="accent2"/>
                </a:solidFill>
              </a:defRPr>
            </a:lvl1pPr>
          </a:lstStyle>
          <a:p>
            <a:r>
              <a:rPr lang="en-US" dirty="0"/>
              <a:t>Click to edit Section Header</a:t>
            </a:r>
          </a:p>
        </p:txBody>
      </p:sp>
      <p:pic>
        <p:nvPicPr>
          <p:cNvPr id="5" name="Picture 4">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174606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errence Tina Tim Middle">
    <p:bg>
      <p:bgPr>
        <a:solidFill>
          <a:srgbClr val="FEFEF8"/>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35024"/>
            <a:ext cx="6737960" cy="5166360"/>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p:nvPr>
        </p:nvSpPr>
        <p:spPr>
          <a:xfrm>
            <a:off x="1192213" y="1"/>
            <a:ext cx="10999786" cy="1316736"/>
          </a:xfrm>
        </p:spPr>
        <p:txBody>
          <a:bodyPr/>
          <a:lstStyle>
            <a:lvl1pPr>
              <a:defRPr b="1">
                <a:solidFill>
                  <a:schemeClr val="accent2"/>
                </a:solidFill>
              </a:defRPr>
            </a:lvl1pPr>
          </a:lstStyle>
          <a:p>
            <a:r>
              <a:rPr lang="en-US" dirty="0"/>
              <a:t>Click to edit Master</a:t>
            </a:r>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7956616" y="3620631"/>
            <a:ext cx="2104470" cy="22912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53686" y="1371600"/>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576086503"/>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bg>
      <p:bgPr>
        <a:solidFill>
          <a:srgbClr val="FEFEF8"/>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1192212" y="1323795"/>
            <a:ext cx="10999788" cy="5166360"/>
          </a:xfrm>
        </p:spPr>
        <p:txBody>
          <a:bodyPr/>
          <a:lstStyle>
            <a:lvl1pPr>
              <a:defRPr b="1"/>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634B9761-F451-48FB-90C0-3C40C8A55AFE}"/>
              </a:ext>
            </a:extLst>
          </p:cNvPr>
          <p:cNvSpPr>
            <a:spLocks noGrp="1"/>
          </p:cNvSpPr>
          <p:nvPr>
            <p:ph type="title" hasCustomPrompt="1"/>
          </p:nvPr>
        </p:nvSpPr>
        <p:spPr>
          <a:xfrm>
            <a:off x="1192212" y="1"/>
            <a:ext cx="10999786" cy="1316736"/>
          </a:xfrm>
        </p:spPr>
        <p:txBody>
          <a:bodyPr/>
          <a:lstStyle>
            <a:lvl1pPr>
              <a:defRPr b="1">
                <a:solidFill>
                  <a:schemeClr val="accent2"/>
                </a:solidFill>
              </a:defRPr>
            </a:lvl1pPr>
          </a:lstStyle>
          <a:p>
            <a:r>
              <a:rPr lang="en-US" dirty="0"/>
              <a:t>Click to edit Master title - Exercises</a:t>
            </a:r>
          </a:p>
        </p:txBody>
      </p:sp>
      <p:pic>
        <p:nvPicPr>
          <p:cNvPr id="6" name="Picture 5">
            <a:extLst>
              <a:ext uri="{FF2B5EF4-FFF2-40B4-BE49-F238E27FC236}">
                <a16:creationId xmlns:a16="http://schemas.microsoft.com/office/drawing/2014/main" id="{D03E095F-34FB-482C-B418-00E7D0EB25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734798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Midd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362B3A-F82B-4572-AD82-91A92D75DA33}"/>
              </a:ext>
            </a:extLst>
          </p:cNvPr>
          <p:cNvSpPr/>
          <p:nvPr userDrawn="1"/>
        </p:nvSpPr>
        <p:spPr>
          <a:xfrm>
            <a:off x="1776045" y="2318207"/>
            <a:ext cx="9803423" cy="23516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3" name="Rectangle 2">
            <a:extLst>
              <a:ext uri="{FF2B5EF4-FFF2-40B4-BE49-F238E27FC236}">
                <a16:creationId xmlns:a16="http://schemas.microsoft.com/office/drawing/2014/main" id="{FD9F778A-38D6-496F-9E46-60F56D40000D}"/>
              </a:ext>
            </a:extLst>
          </p:cNvPr>
          <p:cNvSpPr/>
          <p:nvPr userDrawn="1"/>
        </p:nvSpPr>
        <p:spPr>
          <a:xfrm>
            <a:off x="2012807" y="2583841"/>
            <a:ext cx="9291781" cy="1820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073150"/>
          </a:xfrm>
        </p:spPr>
        <p:txBody>
          <a:bodyPr/>
          <a:lstStyle>
            <a:lvl1pPr>
              <a:defRPr b="1">
                <a:solidFill>
                  <a:schemeClr val="accent2"/>
                </a:solidFill>
              </a:defRPr>
            </a:lvl1pPr>
          </a:lstStyle>
          <a:p>
            <a:r>
              <a:rPr lang="en-US" dirty="0"/>
              <a:t>Click to edit Master title – General Info</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hasCustomPrompt="1"/>
          </p:nvPr>
        </p:nvSpPr>
        <p:spPr>
          <a:xfrm>
            <a:off x="2013527" y="2572385"/>
            <a:ext cx="9291781" cy="1256944"/>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2012087" y="3813182"/>
            <a:ext cx="9291638" cy="563562"/>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p:cNvSpPr>
            <a:spLocks noGrp="1"/>
          </p:cNvSpPr>
          <p:nvPr>
            <p:ph type="body" sz="quarter" idx="12"/>
          </p:nvPr>
        </p:nvSpPr>
        <p:spPr>
          <a:xfrm>
            <a:off x="1192213" y="1073150"/>
            <a:ext cx="10999787" cy="1206140"/>
          </a:xfrm>
        </p:spPr>
        <p:txBody>
          <a:bodyPr/>
          <a:lstStyle>
            <a:lvl3pPr marL="914400" indent="0">
              <a:buNone/>
              <a:defRPr/>
            </a:lvl3pPr>
          </a:lstStyle>
          <a:p>
            <a:pPr lvl="0"/>
            <a:r>
              <a:rPr lang="en-US" dirty="0"/>
              <a:t>Edit Master text styles</a:t>
            </a:r>
          </a:p>
          <a:p>
            <a:pPr lvl="1"/>
            <a:r>
              <a:rPr lang="en-US" dirty="0"/>
              <a:t>Second level</a:t>
            </a:r>
          </a:p>
        </p:txBody>
      </p:sp>
      <p:sp>
        <p:nvSpPr>
          <p:cNvPr id="9" name="Text Placeholder 8"/>
          <p:cNvSpPr>
            <a:spLocks noGrp="1"/>
          </p:cNvSpPr>
          <p:nvPr>
            <p:ph type="body" sz="quarter" idx="13"/>
          </p:nvPr>
        </p:nvSpPr>
        <p:spPr>
          <a:xfrm>
            <a:off x="1192213" y="4823012"/>
            <a:ext cx="10999787" cy="15603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3553504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Low">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362B3A-F82B-4572-AD82-91A92D75DA33}"/>
              </a:ext>
            </a:extLst>
          </p:cNvPr>
          <p:cNvSpPr/>
          <p:nvPr userDrawn="1"/>
        </p:nvSpPr>
        <p:spPr>
          <a:xfrm>
            <a:off x="1756408" y="3998074"/>
            <a:ext cx="9803423" cy="23516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3" name="Rectangle 2">
            <a:extLst>
              <a:ext uri="{FF2B5EF4-FFF2-40B4-BE49-F238E27FC236}">
                <a16:creationId xmlns:a16="http://schemas.microsoft.com/office/drawing/2014/main" id="{FD9F778A-38D6-496F-9E46-60F56D40000D}"/>
              </a:ext>
            </a:extLst>
          </p:cNvPr>
          <p:cNvSpPr/>
          <p:nvPr userDrawn="1"/>
        </p:nvSpPr>
        <p:spPr>
          <a:xfrm>
            <a:off x="2012230" y="4263708"/>
            <a:ext cx="9291781" cy="1820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073150"/>
          </a:xfrm>
        </p:spPr>
        <p:txBody>
          <a:bodyPr/>
          <a:lstStyle>
            <a:lvl1pPr>
              <a:defRPr b="1">
                <a:solidFill>
                  <a:schemeClr val="accent2"/>
                </a:solidFill>
              </a:defRPr>
            </a:lvl1pPr>
          </a:lstStyle>
          <a:p>
            <a:r>
              <a:rPr lang="en-US" dirty="0"/>
              <a:t>Click to edit Master title – General Info</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hasCustomPrompt="1"/>
          </p:nvPr>
        </p:nvSpPr>
        <p:spPr>
          <a:xfrm>
            <a:off x="2013527" y="4263707"/>
            <a:ext cx="9291781" cy="1127795"/>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2012950" y="5391071"/>
            <a:ext cx="9291638" cy="563562"/>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a:extLst>
              <a:ext uri="{FF2B5EF4-FFF2-40B4-BE49-F238E27FC236}">
                <a16:creationId xmlns:a16="http://schemas.microsoft.com/office/drawing/2014/main" id="{DE53BC98-DE18-44BD-B559-5EC71814DF0C}"/>
              </a:ext>
            </a:extLst>
          </p:cNvPr>
          <p:cNvSpPr>
            <a:spLocks noGrp="1"/>
          </p:cNvSpPr>
          <p:nvPr>
            <p:ph type="body" sz="quarter" idx="12"/>
          </p:nvPr>
        </p:nvSpPr>
        <p:spPr>
          <a:xfrm>
            <a:off x="1192213" y="1095907"/>
            <a:ext cx="10999787" cy="276171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206019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FEFEF8"/>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539297"/>
            <a:ext cx="5511175" cy="4826333"/>
          </a:xfrm>
          <a:ln>
            <a:noFill/>
          </a:ln>
        </p:spPr>
        <p:txBody>
          <a:bodyPr/>
          <a:lstStyle>
            <a:lvl1pPr marL="0" indent="0" algn="ctr">
              <a:buNone/>
              <a:defRPr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2783" y="6366"/>
            <a:ext cx="10999216" cy="1325563"/>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94424" y="1539298"/>
            <a:ext cx="5486400" cy="4826332"/>
          </a:xfrm>
        </p:spPr>
        <p:txBody>
          <a:bodyPr/>
          <a:lstStyle>
            <a:lvl1pPr marL="0" indent="0" algn="ctr">
              <a:buNone/>
              <a:defRPr b="1"/>
            </a:lvl1pPr>
          </a:lstStyle>
          <a:p>
            <a:pPr lvl="0"/>
            <a:r>
              <a:rPr lang="en-US" dirty="0"/>
              <a:t>Edit Master text styles</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95108" y="23404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16" name="Picture 15">
            <a:extLst>
              <a:ext uri="{FF2B5EF4-FFF2-40B4-BE49-F238E27FC236}">
                <a16:creationId xmlns:a16="http://schemas.microsoft.com/office/drawing/2014/main" id="{F9D2BFB4-B668-4704-B674-4BBDEB9CDA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385318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rrence Tina Tim Middle">
    <p:bg>
      <p:bgPr>
        <a:solidFill>
          <a:srgbClr val="FEFEF8"/>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073150"/>
            <a:ext cx="10999786" cy="5416550"/>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073150"/>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2667" y="2145889"/>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2453" y="2145889"/>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2239" y="2145889"/>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9" name="Picture 8">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24254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22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rrence Tina Tim Lower">
    <p:bg>
      <p:bgPr>
        <a:solidFill>
          <a:srgbClr val="FEFEF8"/>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073150"/>
            <a:ext cx="10999786" cy="5416550"/>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073150"/>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2667"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2453"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2239"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9" name="Picture 8">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226103772"/>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al 2 pic">
    <p:bg>
      <p:bgPr>
        <a:solidFill>
          <a:srgbClr val="FEFE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073150"/>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073150"/>
            <a:ext cx="10999786" cy="54165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0D2CD3F-C199-4511-B35E-B1B9C4A65B32}"/>
              </a:ext>
            </a:extLst>
          </p:cNvPr>
          <p:cNvSpPr>
            <a:spLocks noGrp="1"/>
          </p:cNvSpPr>
          <p:nvPr>
            <p:ph type="pic" sz="quarter" idx="11"/>
          </p:nvPr>
        </p:nvSpPr>
        <p:spPr>
          <a:xfrm>
            <a:off x="1872074" y="3552092"/>
            <a:ext cx="4442132" cy="2778125"/>
          </a:xfrm>
        </p:spPr>
        <p:txBody>
          <a:bodyPr/>
          <a:lstStyle/>
          <a:p>
            <a:endParaRPr lang="en-US" dirty="0"/>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047344" y="3552092"/>
            <a:ext cx="4442132" cy="2778125"/>
          </a:xfrm>
        </p:spPr>
        <p:txBody>
          <a:bodyPr/>
          <a:lstStyle/>
          <a:p>
            <a:endParaRPr lang="en-US" dirty="0"/>
          </a:p>
        </p:txBody>
      </p:sp>
      <p:pic>
        <p:nvPicPr>
          <p:cNvPr id="8" name="Picture 7">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37333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al 1 pic">
    <p:bg>
      <p:bgPr>
        <a:solidFill>
          <a:srgbClr val="FEFE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073150"/>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073150"/>
            <a:ext cx="5855130" cy="54165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328698" y="2392362"/>
            <a:ext cx="4442132" cy="2778125"/>
          </a:xfrm>
        </p:spPr>
        <p:txBody>
          <a:bodyPr/>
          <a:lstStyle/>
          <a:p>
            <a:endParaRPr lang="en-US" dirty="0"/>
          </a:p>
        </p:txBody>
      </p:sp>
      <p:pic>
        <p:nvPicPr>
          <p:cNvPr id="7" name="Picture 6">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1883611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Data">
    <p:bg>
      <p:bgPr>
        <a:solidFill>
          <a:srgbClr val="FEFE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69553" y="13044"/>
            <a:ext cx="11022445" cy="1072694"/>
          </a:xfrm>
        </p:spPr>
        <p:txBody>
          <a:bodyPr>
            <a:normAutofit/>
          </a:bodyPr>
          <a:lstStyle>
            <a:lvl1pPr>
              <a:defRPr sz="5000" b="1">
                <a:solidFill>
                  <a:schemeClr val="accent2"/>
                </a:solidFill>
              </a:defRPr>
            </a:lvl1pPr>
          </a:lstStyle>
          <a:p>
            <a:r>
              <a:rPr lang="en-US" dirty="0"/>
              <a:t>Click to edit Master title – Data</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8" name="Picture 7">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2590200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44B789-FE4B-413A-8B21-284CDDF70C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4642959" y="1371600"/>
            <a:ext cx="7549040" cy="4983018"/>
          </a:xfrm>
        </p:spPr>
        <p:txBody>
          <a:bodyPr/>
          <a:lstStyle/>
          <a:p>
            <a:pPr lvl="0"/>
            <a:endParaRPr lang="en-US" dirty="0"/>
          </a:p>
        </p:txBody>
      </p:sp>
      <p:sp>
        <p:nvSpPr>
          <p:cNvPr id="10" name="Title 1">
            <a:extLst>
              <a:ext uri="{FF2B5EF4-FFF2-40B4-BE49-F238E27FC236}">
                <a16:creationId xmlns:a16="http://schemas.microsoft.com/office/drawing/2014/main" id="{634B9761-F451-48FB-90C0-3C40C8A55AFE}"/>
              </a:ext>
            </a:extLst>
          </p:cNvPr>
          <p:cNvSpPr>
            <a:spLocks noGrp="1"/>
          </p:cNvSpPr>
          <p:nvPr>
            <p:ph type="title"/>
          </p:nvPr>
        </p:nvSpPr>
        <p:spPr>
          <a:xfrm>
            <a:off x="4132385" y="1"/>
            <a:ext cx="8059614" cy="1371599"/>
          </a:xfrm>
        </p:spPr>
        <p:txBody>
          <a:bodyPr/>
          <a:lstStyle>
            <a:lvl1pPr>
              <a:defRPr b="1">
                <a:solidFill>
                  <a:schemeClr val="accent2"/>
                </a:solidFill>
              </a:defRPr>
            </a:lvl1pPr>
          </a:lstStyle>
          <a:p>
            <a:r>
              <a:rPr lang="en-US" dirty="0"/>
              <a:t>Click to edit Master title </a:t>
            </a:r>
          </a:p>
        </p:txBody>
      </p:sp>
    </p:spTree>
    <p:extLst>
      <p:ext uri="{BB962C8B-B14F-4D97-AF65-F5344CB8AC3E}">
        <p14:creationId xmlns:p14="http://schemas.microsoft.com/office/powerpoint/2010/main" val="84055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392B-0982-4C07-8638-F07FCCBB28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A34603-541D-4BFE-9CF2-FBC3734B46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C50DD-5C66-4147-8D33-D5DBE3441211}"/>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2/3/2025</a:t>
            </a:fld>
            <a:endParaRPr lang="en-US"/>
          </a:p>
        </p:txBody>
      </p:sp>
      <p:sp>
        <p:nvSpPr>
          <p:cNvPr id="5" name="Footer Placeholder 4">
            <a:extLst>
              <a:ext uri="{FF2B5EF4-FFF2-40B4-BE49-F238E27FC236}">
                <a16:creationId xmlns:a16="http://schemas.microsoft.com/office/drawing/2014/main" id="{7EA21C2B-905B-41E7-B874-6B75B4BD488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AD75EB-517F-40A0-95ED-8E11838DA0D6}"/>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127925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4BEA-3FEF-4C64-93C4-2800CE7AB1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C09639-606A-4692-857B-21082C30BB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2154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8444-5C30-44FB-816A-37B085142E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644271-89BD-4501-9D3A-B1F458B86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53698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196C-8E74-4E83-8DD5-1601DCC2EE17}"/>
              </a:ext>
            </a:extLst>
          </p:cNvPr>
          <p:cNvSpPr>
            <a:spLocks noGrp="1"/>
          </p:cNvSpPr>
          <p:nvPr>
            <p:ph type="title"/>
          </p:nvPr>
        </p:nvSpPr>
        <p:spPr>
          <a:xfrm>
            <a:off x="839788" y="365125"/>
            <a:ext cx="10515600" cy="1325563"/>
          </a:xfrm>
        </p:spPr>
        <p:txBody>
          <a:bodyPr/>
          <a:lstStyle>
            <a:lvl1pPr>
              <a:defRPr b="1">
                <a:solidFill>
                  <a:schemeClr val="accent2"/>
                </a:solidFill>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A3019B69-3AC9-4498-A181-784DB28E1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BB83FEA-C3F9-429A-A73A-28281A4D94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613678-8535-4BCE-A9DF-B95193DFAB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876F2D-29A2-43AB-A0FD-A1A14F14E1F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2945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6492-28D7-47A8-B41F-83CE59C6ED7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96929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6D690-D0C5-4E1A-90E3-401B7508E7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8B547A-C18F-40B2-8B54-F9EBFAB0A7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B436EB-E6B9-46A1-899C-68CECD218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523958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EC91-D9C4-4370-957F-293CF1B19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60EB00-0CA7-4FA4-B292-7869CE4931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E31C41-7D2C-421F-AA9D-B8FCC3EE87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FB8FBE-B4C1-458A-BAF5-7E2FCB16247F}"/>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2/3/2025</a:t>
            </a:fld>
            <a:endParaRPr lang="en-US"/>
          </a:p>
        </p:txBody>
      </p:sp>
      <p:sp>
        <p:nvSpPr>
          <p:cNvPr id="6" name="Footer Placeholder 5">
            <a:extLst>
              <a:ext uri="{FF2B5EF4-FFF2-40B4-BE49-F238E27FC236}">
                <a16:creationId xmlns:a16="http://schemas.microsoft.com/office/drawing/2014/main" id="{397786E0-7BBC-4181-B686-1DA615F164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66D444A-C56F-4716-8783-5DC5894CF4FC}"/>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660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493F-3FA3-4493-9A4F-63023A31A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55606F-15D2-415E-A07A-21BAA174E7C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2DF87-BBD7-4EF8-A8C9-C59CA0F35E82}"/>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2/3/2025</a:t>
            </a:fld>
            <a:endParaRPr lang="en-US"/>
          </a:p>
        </p:txBody>
      </p:sp>
      <p:sp>
        <p:nvSpPr>
          <p:cNvPr id="5" name="Footer Placeholder 4">
            <a:extLst>
              <a:ext uri="{FF2B5EF4-FFF2-40B4-BE49-F238E27FC236}">
                <a16:creationId xmlns:a16="http://schemas.microsoft.com/office/drawing/2014/main" id="{A1303F0A-9E97-484A-893E-04B9A535B6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F8D8068-34AB-429F-9AFE-08AC98EBB605}"/>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672643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8B0DEE-16D9-487E-BFBF-6D0DBF798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264830-B2BE-430B-8481-F12909C3DD8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6B9A9-562F-4718-BD5C-3F1065E34D04}"/>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2/3/2025</a:t>
            </a:fld>
            <a:endParaRPr lang="en-US"/>
          </a:p>
        </p:txBody>
      </p:sp>
      <p:sp>
        <p:nvSpPr>
          <p:cNvPr id="5" name="Footer Placeholder 4">
            <a:extLst>
              <a:ext uri="{FF2B5EF4-FFF2-40B4-BE49-F238E27FC236}">
                <a16:creationId xmlns:a16="http://schemas.microsoft.com/office/drawing/2014/main" id="{9398ED0B-70DC-4B1E-BD98-C841C85158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17A95D-C6DE-4741-A80A-B55BC2F21208}"/>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6475568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6_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8610600" y="6356350"/>
            <a:ext cx="2743200" cy="365125"/>
          </a:xfrm>
          <a:prstGeom prst="rect">
            <a:avLst/>
          </a:prstGeom>
          <a:ln/>
        </p:spPr>
        <p:txBody>
          <a:bodyPr/>
          <a:lstStyle>
            <a:lvl1pPr>
              <a:defRPr/>
            </a:lvl1pPr>
          </a:lstStyle>
          <a:p>
            <a:pPr>
              <a:defRPr/>
            </a:pPr>
            <a:fld id="{4468008F-A353-466F-8618-47E031AC73DC}" type="slidenum">
              <a:rPr lang="en-US"/>
              <a:pPr>
                <a:defRPr/>
              </a:pPr>
              <a:t>‹#›</a:t>
            </a:fld>
            <a:endParaRPr lang="en-US"/>
          </a:p>
        </p:txBody>
      </p:sp>
    </p:spTree>
    <p:extLst>
      <p:ext uri="{BB962C8B-B14F-4D97-AF65-F5344CB8AC3E}">
        <p14:creationId xmlns:p14="http://schemas.microsoft.com/office/powerpoint/2010/main" val="3889110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53848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600200"/>
            <a:ext cx="53848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502400" y="3238500"/>
            <a:ext cx="53848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xfrm>
            <a:off x="8610600" y="6356350"/>
            <a:ext cx="2743200" cy="365125"/>
          </a:xfrm>
          <a:prstGeom prst="rect">
            <a:avLst/>
          </a:prstGeom>
          <a:ln/>
        </p:spPr>
        <p:txBody>
          <a:bodyPr/>
          <a:lstStyle>
            <a:lvl1pPr>
              <a:defRPr/>
            </a:lvl1pPr>
          </a:lstStyle>
          <a:p>
            <a:pPr>
              <a:defRPr/>
            </a:pPr>
            <a:fld id="{D647EA74-FBCB-4F95-B226-D0A481BF368F}" type="slidenum">
              <a:rPr lang="en-US"/>
              <a:pPr>
                <a:defRPr/>
              </a:pPr>
              <a:t>‹#›</a:t>
            </a:fld>
            <a:endParaRPr lang="en-US"/>
          </a:p>
        </p:txBody>
      </p:sp>
    </p:spTree>
    <p:extLst>
      <p:ext uri="{BB962C8B-B14F-4D97-AF65-F5344CB8AC3E}">
        <p14:creationId xmlns:p14="http://schemas.microsoft.com/office/powerpoint/2010/main" val="1209898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errence Tina Tim Midd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6737960" cy="5118099"/>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p:nvPr>
        </p:nvSpPr>
        <p:spPr>
          <a:xfrm>
            <a:off x="1192213" y="1"/>
            <a:ext cx="10999786" cy="1371600"/>
          </a:xfrm>
        </p:spPr>
        <p:txBody>
          <a:bodyPr/>
          <a:lstStyle>
            <a:lvl1pPr>
              <a:defRPr b="1">
                <a:solidFill>
                  <a:schemeClr val="accent2"/>
                </a:solidFill>
              </a:defRPr>
            </a:lvl1pPr>
          </a:lstStyle>
          <a:p>
            <a:r>
              <a:rPr lang="en-US" dirty="0"/>
              <a:t>Click to edit Master</a:t>
            </a:r>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8095130" y="3446193"/>
            <a:ext cx="2104470" cy="22912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80580" y="1319323"/>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43354860"/>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ECA9B-C937-4053-8CFA-BDD2E29F4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36A3D0-71B2-4051-BA88-206E91C82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2791232"/>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73" r:id="rId3"/>
    <p:sldLayoutId id="2147483689" r:id="rId4"/>
    <p:sldLayoutId id="2147483660" r:id="rId5"/>
    <p:sldLayoutId id="2147483668" r:id="rId6"/>
    <p:sldLayoutId id="2147483671" r:id="rId7"/>
    <p:sldLayoutId id="2147483652" r:id="rId8"/>
    <p:sldLayoutId id="2147483661" r:id="rId9"/>
    <p:sldLayoutId id="2147483670" r:id="rId10"/>
    <p:sldLayoutId id="2147483662" r:id="rId11"/>
    <p:sldLayoutId id="2147483669" r:id="rId12"/>
    <p:sldLayoutId id="2147483667" r:id="rId13"/>
    <p:sldLayoutId id="2147483664" r:id="rId14"/>
    <p:sldLayoutId id="2147483650" r:id="rId15"/>
    <p:sldLayoutId id="2147483651" r:id="rId16"/>
    <p:sldLayoutId id="2147483649" r:id="rId17"/>
    <p:sldLayoutId id="2147483653" r:id="rId18"/>
    <p:sldLayoutId id="2147483654" r:id="rId19"/>
    <p:sldLayoutId id="2147483656" r:id="rId20"/>
    <p:sldLayoutId id="2147483657" r:id="rId21"/>
    <p:sldLayoutId id="2147483658" r:id="rId22"/>
    <p:sldLayoutId id="2147483659" r:id="rId23"/>
    <p:sldLayoutId id="2147483665" r:id="rId24"/>
    <p:sldLayoutId id="2147483666" r:id="rId25"/>
    <p:sldLayoutId id="214748368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vimeo.com/908816137/23852f212d?share=copy" TargetMode="External"/><Relationship Id="rId5" Type="http://schemas.openxmlformats.org/officeDocument/2006/relationships/image" Target="../media/image30.jp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DEC2B7-6E4D-4EE8-AD05-DB1CEAB52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612879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8F0611-0257-4B0F-9B44-6E140F8EABB9}"/>
              </a:ext>
            </a:extLst>
          </p:cNvPr>
          <p:cNvSpPr>
            <a:spLocks noGrp="1"/>
          </p:cNvSpPr>
          <p:nvPr>
            <p:ph type="title"/>
          </p:nvPr>
        </p:nvSpPr>
        <p:spPr/>
        <p:txBody>
          <a:bodyPr/>
          <a:lstStyle/>
          <a:p>
            <a:r>
              <a:rPr lang="en-US" dirty="0"/>
              <a:t>Introduction</a:t>
            </a:r>
          </a:p>
        </p:txBody>
      </p:sp>
      <p:sp>
        <p:nvSpPr>
          <p:cNvPr id="3" name="TextBox 2">
            <a:extLst>
              <a:ext uri="{FF2B5EF4-FFF2-40B4-BE49-F238E27FC236}">
                <a16:creationId xmlns:a16="http://schemas.microsoft.com/office/drawing/2014/main" id="{89DF2C78-50A4-4A89-97F0-3A76DB9B15B0}"/>
              </a:ext>
            </a:extLst>
          </p:cNvPr>
          <p:cNvSpPr txBox="1"/>
          <p:nvPr/>
        </p:nvSpPr>
        <p:spPr>
          <a:xfrm>
            <a:off x="1280160" y="6488668"/>
            <a:ext cx="589280" cy="369332"/>
          </a:xfrm>
          <a:prstGeom prst="rect">
            <a:avLst/>
          </a:prstGeom>
          <a:noFill/>
        </p:spPr>
        <p:txBody>
          <a:bodyPr wrap="square" rtlCol="0">
            <a:spAutoFit/>
          </a:bodyPr>
          <a:lstStyle/>
          <a:p>
            <a:pPr algn="ctr"/>
            <a:r>
              <a:rPr lang="en-US" dirty="0"/>
              <a:t>206</a:t>
            </a:r>
          </a:p>
        </p:txBody>
      </p:sp>
    </p:spTree>
    <p:extLst>
      <p:ext uri="{BB962C8B-B14F-4D97-AF65-F5344CB8AC3E}">
        <p14:creationId xmlns:p14="http://schemas.microsoft.com/office/powerpoint/2010/main" val="644489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840E4E1-C05B-4F3B-9DBD-57C8F3C0DEE8}"/>
              </a:ext>
            </a:extLst>
          </p:cNvPr>
          <p:cNvSpPr>
            <a:spLocks noGrp="1"/>
          </p:cNvSpPr>
          <p:nvPr>
            <p:ph type="body" sz="quarter" idx="10"/>
          </p:nvPr>
        </p:nvSpPr>
        <p:spPr/>
        <p:txBody>
          <a:bodyPr>
            <a:normAutofit lnSpcReduction="10000"/>
          </a:bodyPr>
          <a:lstStyle/>
          <a:p>
            <a:pPr marL="0" indent="0">
              <a:buNone/>
            </a:pPr>
            <a:r>
              <a:rPr lang="en-US" b="1" dirty="0"/>
              <a:t>What identity group is important to you and why?</a:t>
            </a:r>
            <a:endParaRPr lang="en-US" sz="1400" dirty="0"/>
          </a:p>
          <a:p>
            <a:pPr marL="182880" indent="-182880"/>
            <a:r>
              <a:rPr lang="en-US" b="0" dirty="0"/>
              <a:t>Race (African American, Native American, Latinx, Asian, White, etc.)</a:t>
            </a:r>
          </a:p>
          <a:p>
            <a:pPr marL="182880" indent="-182880"/>
            <a:r>
              <a:rPr lang="en-US" b="0" dirty="0"/>
              <a:t>Gender (transgender, gender-fluid, nonbinary, male, female, etc.)</a:t>
            </a:r>
          </a:p>
          <a:p>
            <a:pPr marL="182880" indent="-182880"/>
            <a:r>
              <a:rPr lang="en-US" b="0" dirty="0"/>
              <a:t>Class (low income, middle class, wealthy, etc.)</a:t>
            </a:r>
          </a:p>
          <a:p>
            <a:pPr marL="182880" indent="-182880"/>
            <a:r>
              <a:rPr lang="en-US" b="0" dirty="0"/>
              <a:t>Parenting status (mom, dad, grandparent, adoptive parent, etc.)</a:t>
            </a:r>
          </a:p>
          <a:p>
            <a:pPr marL="182880" indent="-182880"/>
            <a:r>
              <a:rPr lang="en-US" b="0" dirty="0"/>
              <a:t>Where you grew up (urban, rural, suburban, etc.)</a:t>
            </a:r>
          </a:p>
          <a:p>
            <a:pPr marL="182880" indent="-182880"/>
            <a:r>
              <a:rPr lang="en-US" b="0" dirty="0"/>
              <a:t>Sexual orientation (straight, gay, lesbian, bisexual, fluid, etc.)</a:t>
            </a:r>
          </a:p>
          <a:p>
            <a:pPr marL="182880" indent="-182880"/>
            <a:r>
              <a:rPr lang="en-US" b="0" dirty="0"/>
              <a:t>Religion/Spirituality (Christian, Jewish, Muslim, Buddhist, etc.)</a:t>
            </a:r>
          </a:p>
          <a:p>
            <a:pPr marL="182880" indent="-182880"/>
            <a:r>
              <a:rPr lang="en-US" b="0" dirty="0"/>
              <a:t>Neurodiversity (neuro-divergent, neurotypical, etc.)</a:t>
            </a:r>
          </a:p>
          <a:p>
            <a:pPr marL="182880" indent="-182880"/>
            <a:r>
              <a:rPr lang="en-US" b="0" dirty="0"/>
              <a:t>Others?</a:t>
            </a:r>
          </a:p>
          <a:p>
            <a:endParaRPr lang="en-US" dirty="0"/>
          </a:p>
        </p:txBody>
      </p:sp>
      <p:sp>
        <p:nvSpPr>
          <p:cNvPr id="3" name="Title 2">
            <a:extLst>
              <a:ext uri="{FF2B5EF4-FFF2-40B4-BE49-F238E27FC236}">
                <a16:creationId xmlns:a16="http://schemas.microsoft.com/office/drawing/2014/main" id="{AB7311D1-0960-425A-ABBC-AA5A1B9DADF3}"/>
              </a:ext>
            </a:extLst>
          </p:cNvPr>
          <p:cNvSpPr>
            <a:spLocks noGrp="1"/>
          </p:cNvSpPr>
          <p:nvPr>
            <p:ph type="title"/>
          </p:nvPr>
        </p:nvSpPr>
        <p:spPr/>
        <p:txBody>
          <a:bodyPr/>
          <a:lstStyle/>
          <a:p>
            <a:r>
              <a:rPr lang="en-US" dirty="0"/>
              <a:t>Exercise: What Makes Us Who We Are?</a:t>
            </a:r>
          </a:p>
        </p:txBody>
      </p:sp>
      <p:sp>
        <p:nvSpPr>
          <p:cNvPr id="6" name="TextBox 5">
            <a:extLst>
              <a:ext uri="{FF2B5EF4-FFF2-40B4-BE49-F238E27FC236}">
                <a16:creationId xmlns:a16="http://schemas.microsoft.com/office/drawing/2014/main" id="{0861383F-25B3-41CF-A358-01A614A6E41F}"/>
              </a:ext>
            </a:extLst>
          </p:cNvPr>
          <p:cNvSpPr txBox="1"/>
          <p:nvPr/>
        </p:nvSpPr>
        <p:spPr>
          <a:xfrm>
            <a:off x="1280160" y="6488668"/>
            <a:ext cx="589280" cy="369332"/>
          </a:xfrm>
          <a:prstGeom prst="rect">
            <a:avLst/>
          </a:prstGeom>
          <a:noFill/>
        </p:spPr>
        <p:txBody>
          <a:bodyPr wrap="square" rtlCol="0">
            <a:spAutoFit/>
          </a:bodyPr>
          <a:lstStyle/>
          <a:p>
            <a:pPr algn="ctr"/>
            <a:r>
              <a:rPr lang="en-US" dirty="0"/>
              <a:t>207</a:t>
            </a:r>
          </a:p>
        </p:txBody>
      </p:sp>
    </p:spTree>
    <p:extLst>
      <p:ext uri="{BB962C8B-B14F-4D97-AF65-F5344CB8AC3E}">
        <p14:creationId xmlns:p14="http://schemas.microsoft.com/office/powerpoint/2010/main" val="1466633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8F35B0-527A-401B-8BF2-800B3209EA8B}"/>
              </a:ext>
            </a:extLst>
          </p:cNvPr>
          <p:cNvSpPr>
            <a:spLocks noGrp="1"/>
          </p:cNvSpPr>
          <p:nvPr>
            <p:ph type="title"/>
          </p:nvPr>
        </p:nvSpPr>
        <p:spPr/>
        <p:txBody>
          <a:bodyPr/>
          <a:lstStyle/>
          <a:p>
            <a:r>
              <a:rPr lang="en-US" dirty="0"/>
              <a:t>Exercise: Letter to Kay</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212" y="1792224"/>
            <a:ext cx="5071241" cy="5071241"/>
          </a:xfrm>
          <a:prstGeom prst="rect">
            <a:avLst/>
          </a:prstGeom>
        </p:spPr>
      </p:pic>
      <p:sp>
        <p:nvSpPr>
          <p:cNvPr id="4" name="Rectangle 3"/>
          <p:cNvSpPr/>
          <p:nvPr/>
        </p:nvSpPr>
        <p:spPr>
          <a:xfrm>
            <a:off x="0" y="5465"/>
            <a:ext cx="12192000" cy="6858000"/>
          </a:xfrm>
          <a:prstGeom prst="rect">
            <a:avLst/>
          </a:prstGeom>
          <a:solidFill>
            <a:srgbClr val="FEFEF8">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56E41AA-60FD-4FB9-9FAA-9FEE982C41C0}"/>
              </a:ext>
            </a:extLst>
          </p:cNvPr>
          <p:cNvSpPr txBox="1"/>
          <p:nvPr/>
        </p:nvSpPr>
        <p:spPr>
          <a:xfrm>
            <a:off x="1280160" y="6488668"/>
            <a:ext cx="589280" cy="369332"/>
          </a:xfrm>
          <a:prstGeom prst="rect">
            <a:avLst/>
          </a:prstGeom>
          <a:noFill/>
        </p:spPr>
        <p:txBody>
          <a:bodyPr wrap="square" rtlCol="0">
            <a:spAutoFit/>
          </a:bodyPr>
          <a:lstStyle/>
          <a:p>
            <a:pPr algn="ctr"/>
            <a:r>
              <a:rPr lang="en-US" dirty="0">
                <a:solidFill>
                  <a:schemeClr val="bg1"/>
                </a:solidFill>
              </a:rPr>
              <a:t>208</a:t>
            </a:r>
          </a:p>
        </p:txBody>
      </p:sp>
    </p:spTree>
    <p:extLst>
      <p:ext uri="{BB962C8B-B14F-4D97-AF65-F5344CB8AC3E}">
        <p14:creationId xmlns:p14="http://schemas.microsoft.com/office/powerpoint/2010/main" val="2763243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1095BB-C094-4205-B9F7-BCA1CC320FCB}"/>
              </a:ext>
            </a:extLst>
          </p:cNvPr>
          <p:cNvSpPr>
            <a:spLocks noGrp="1"/>
          </p:cNvSpPr>
          <p:nvPr>
            <p:ph type="title"/>
          </p:nvPr>
        </p:nvSpPr>
        <p:spPr/>
        <p:txBody>
          <a:bodyPr/>
          <a:lstStyle/>
          <a:p>
            <a:r>
              <a:rPr lang="en-US" dirty="0"/>
              <a:t>Dissociation and Grounding</a:t>
            </a:r>
          </a:p>
        </p:txBody>
      </p:sp>
      <p:sp>
        <p:nvSpPr>
          <p:cNvPr id="3" name="TextBox 2">
            <a:extLst>
              <a:ext uri="{FF2B5EF4-FFF2-40B4-BE49-F238E27FC236}">
                <a16:creationId xmlns:a16="http://schemas.microsoft.com/office/drawing/2014/main" id="{C316AC1F-A9A3-4E82-9C06-6AB14981410F}"/>
              </a:ext>
            </a:extLst>
          </p:cNvPr>
          <p:cNvSpPr txBox="1"/>
          <p:nvPr/>
        </p:nvSpPr>
        <p:spPr>
          <a:xfrm>
            <a:off x="1280160" y="6488668"/>
            <a:ext cx="589280" cy="369332"/>
          </a:xfrm>
          <a:prstGeom prst="rect">
            <a:avLst/>
          </a:prstGeom>
          <a:noFill/>
        </p:spPr>
        <p:txBody>
          <a:bodyPr wrap="square" rtlCol="0">
            <a:spAutoFit/>
          </a:bodyPr>
          <a:lstStyle/>
          <a:p>
            <a:pPr algn="ctr"/>
            <a:r>
              <a:rPr lang="en-US" dirty="0"/>
              <a:t>209</a:t>
            </a:r>
          </a:p>
        </p:txBody>
      </p:sp>
    </p:spTree>
    <p:extLst>
      <p:ext uri="{BB962C8B-B14F-4D97-AF65-F5344CB8AC3E}">
        <p14:creationId xmlns:p14="http://schemas.microsoft.com/office/powerpoint/2010/main" val="2466802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defTabSz="963613" eaLnBrk="1" hangingPunct="1"/>
            <a:r>
              <a:rPr lang="en-US" dirty="0"/>
              <a:t>Dissociation</a:t>
            </a:r>
          </a:p>
        </p:txBody>
      </p:sp>
      <p:sp>
        <p:nvSpPr>
          <p:cNvPr id="4100" name="Rectangle 3"/>
          <p:cNvSpPr>
            <a:spLocks noGrp="1" noChangeArrowheads="1"/>
          </p:cNvSpPr>
          <p:nvPr>
            <p:ph type="body" sz="quarter" idx="10"/>
          </p:nvPr>
        </p:nvSpPr>
        <p:spPr/>
        <p:txBody>
          <a:bodyPr/>
          <a:lstStyle/>
          <a:p>
            <a:pPr marL="0" indent="0" defTabSz="963613" eaLnBrk="1" hangingPunct="1">
              <a:lnSpc>
                <a:spcPct val="150000"/>
              </a:lnSpc>
              <a:buNone/>
            </a:pPr>
            <a:r>
              <a:rPr lang="en-US" b="1" dirty="0"/>
              <a:t>An instinctual and protective separation from the present moment. </a:t>
            </a:r>
            <a:r>
              <a:rPr lang="en-US" sz="2800" b="1" dirty="0"/>
              <a:t> </a:t>
            </a:r>
          </a:p>
          <a:p>
            <a:pPr lvl="1" defTabSz="963613" eaLnBrk="1" hangingPunct="1">
              <a:lnSpc>
                <a:spcPct val="150000"/>
              </a:lnSpc>
            </a:pPr>
            <a:r>
              <a:rPr lang="en-US" sz="2600" dirty="0"/>
              <a:t>There is a continuum from mild to problematic</a:t>
            </a:r>
          </a:p>
          <a:p>
            <a:pPr lvl="1" defTabSz="963613" eaLnBrk="1" hangingPunct="1">
              <a:lnSpc>
                <a:spcPct val="150000"/>
              </a:lnSpc>
            </a:pPr>
            <a:r>
              <a:rPr lang="en-US" sz="2600" dirty="0"/>
              <a:t>It’s a biological survival response to danger and overwhelm</a:t>
            </a:r>
          </a:p>
          <a:p>
            <a:pPr lvl="1" defTabSz="963613" eaLnBrk="1" hangingPunct="1">
              <a:lnSpc>
                <a:spcPct val="150000"/>
              </a:lnSpc>
            </a:pPr>
            <a:r>
              <a:rPr lang="en-US" sz="2600" dirty="0"/>
              <a:t>Problematic dissociation is a hallmark of post-traumatic reactions</a:t>
            </a:r>
          </a:p>
          <a:p>
            <a:pPr defTabSz="963613" eaLnBrk="1" hangingPunct="1">
              <a:lnSpc>
                <a:spcPct val="80000"/>
              </a:lnSpc>
            </a:pPr>
            <a:endParaRPr lang="en-US" sz="3000" dirty="0"/>
          </a:p>
          <a:p>
            <a:pPr defTabSz="963613" eaLnBrk="1" hangingPunct="1">
              <a:lnSpc>
                <a:spcPct val="80000"/>
              </a:lnSpc>
            </a:pPr>
            <a:endParaRPr lang="en-US" sz="3000" dirty="0"/>
          </a:p>
        </p:txBody>
      </p:sp>
      <p:sp>
        <p:nvSpPr>
          <p:cNvPr id="5" name="TextBox 4">
            <a:extLst>
              <a:ext uri="{FF2B5EF4-FFF2-40B4-BE49-F238E27FC236}">
                <a16:creationId xmlns:a16="http://schemas.microsoft.com/office/drawing/2014/main" id="{1D729663-807C-40F9-AB8D-E662B52179D9}"/>
              </a:ext>
            </a:extLst>
          </p:cNvPr>
          <p:cNvSpPr txBox="1"/>
          <p:nvPr/>
        </p:nvSpPr>
        <p:spPr>
          <a:xfrm>
            <a:off x="1280160" y="6488668"/>
            <a:ext cx="589280" cy="369332"/>
          </a:xfrm>
          <a:prstGeom prst="rect">
            <a:avLst/>
          </a:prstGeom>
          <a:noFill/>
        </p:spPr>
        <p:txBody>
          <a:bodyPr wrap="square" rtlCol="0">
            <a:spAutoFit/>
          </a:bodyPr>
          <a:lstStyle/>
          <a:p>
            <a:pPr algn="ctr"/>
            <a:r>
              <a:rPr lang="en-US" dirty="0"/>
              <a:t>210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F66-8661-FD49-F25F-9BCD161EF09A}"/>
              </a:ext>
            </a:extLst>
          </p:cNvPr>
          <p:cNvSpPr>
            <a:spLocks noGrp="1"/>
          </p:cNvSpPr>
          <p:nvPr>
            <p:ph type="title"/>
          </p:nvPr>
        </p:nvSpPr>
        <p:spPr/>
        <p:txBody>
          <a:bodyPr/>
          <a:lstStyle/>
          <a:p>
            <a:r>
              <a:rPr lang="en-US" dirty="0"/>
              <a:t>How Problematic Dissociation Develops</a:t>
            </a:r>
          </a:p>
        </p:txBody>
      </p:sp>
      <p:sp>
        <p:nvSpPr>
          <p:cNvPr id="3" name="Content Placeholder 2">
            <a:extLst>
              <a:ext uri="{FF2B5EF4-FFF2-40B4-BE49-F238E27FC236}">
                <a16:creationId xmlns:a16="http://schemas.microsoft.com/office/drawing/2014/main" id="{C8A73A67-4442-855F-2551-66308543FBD2}"/>
              </a:ext>
            </a:extLst>
          </p:cNvPr>
          <p:cNvSpPr>
            <a:spLocks noGrp="1"/>
          </p:cNvSpPr>
          <p:nvPr>
            <p:ph type="body" sz="quarter" idx="10"/>
          </p:nvPr>
        </p:nvSpPr>
        <p:spPr/>
        <p:txBody>
          <a:bodyPr/>
          <a:lstStyle/>
          <a:p>
            <a:pPr marL="228600" indent="-228600">
              <a:lnSpc>
                <a:spcPct val="120000"/>
              </a:lnSpc>
              <a:spcBef>
                <a:spcPts val="400"/>
              </a:spcBef>
              <a:buFont typeface="Arial" panose="020B0604020202020204" pitchFamily="34" charset="0"/>
              <a:buChar char="•"/>
            </a:pPr>
            <a:r>
              <a:rPr lang="en-US" b="0" dirty="0"/>
              <a:t>An instinctual survival response to danger and situations that are overwhelming</a:t>
            </a:r>
          </a:p>
          <a:p>
            <a:pPr marL="228600" indent="-228600">
              <a:lnSpc>
                <a:spcPct val="120000"/>
              </a:lnSpc>
              <a:spcBef>
                <a:spcPts val="400"/>
              </a:spcBef>
              <a:buFont typeface="Arial" panose="020B0604020202020204" pitchFamily="34" charset="0"/>
              <a:buChar char="•"/>
            </a:pPr>
            <a:endParaRPr lang="en-US" b="0" dirty="0"/>
          </a:p>
          <a:p>
            <a:pPr marL="228600" indent="-228600">
              <a:lnSpc>
                <a:spcPct val="120000"/>
              </a:lnSpc>
              <a:spcBef>
                <a:spcPts val="400"/>
              </a:spcBef>
              <a:buFont typeface="Arial" panose="020B0604020202020204" pitchFamily="34" charset="0"/>
              <a:buChar char="•"/>
            </a:pPr>
            <a:r>
              <a:rPr lang="en-US" b="0" dirty="0"/>
              <a:t>Associated with the freeze response. Freeze in your body, flee in your mind. </a:t>
            </a:r>
          </a:p>
          <a:p>
            <a:pPr>
              <a:lnSpc>
                <a:spcPct val="120000"/>
              </a:lnSpc>
              <a:spcBef>
                <a:spcPts val="400"/>
              </a:spcBef>
            </a:pPr>
            <a:endParaRPr lang="en-US" b="0" dirty="0"/>
          </a:p>
          <a:p>
            <a:pPr marL="228600" indent="-228600">
              <a:lnSpc>
                <a:spcPct val="120000"/>
              </a:lnSpc>
              <a:spcBef>
                <a:spcPts val="400"/>
              </a:spcBef>
              <a:buFont typeface="Arial" panose="020B0604020202020204" pitchFamily="34" charset="0"/>
              <a:buChar char="•"/>
            </a:pPr>
            <a:r>
              <a:rPr lang="en-US" b="0" dirty="0"/>
              <a:t>With chronic trauma, becomes a way of coping with all stress.</a:t>
            </a:r>
          </a:p>
          <a:p>
            <a:pPr>
              <a:lnSpc>
                <a:spcPct val="120000"/>
              </a:lnSpc>
              <a:spcBef>
                <a:spcPts val="400"/>
              </a:spcBef>
            </a:pPr>
            <a:endParaRPr lang="en-US" b="0" dirty="0"/>
          </a:p>
          <a:p>
            <a:pPr marL="228600" indent="-228600">
              <a:lnSpc>
                <a:spcPct val="120000"/>
              </a:lnSpc>
              <a:spcBef>
                <a:spcPts val="400"/>
              </a:spcBef>
              <a:buFont typeface="Arial" panose="020B0604020202020204" pitchFamily="34" charset="0"/>
              <a:buChar char="•"/>
            </a:pPr>
            <a:r>
              <a:rPr lang="en-US" b="0" dirty="0"/>
              <a:t>Involves a suspension of critical thinking or mature judgment.</a:t>
            </a:r>
          </a:p>
          <a:p>
            <a:endParaRPr lang="en-US" dirty="0"/>
          </a:p>
          <a:p>
            <a:endParaRPr lang="en-US" dirty="0"/>
          </a:p>
        </p:txBody>
      </p:sp>
      <p:sp>
        <p:nvSpPr>
          <p:cNvPr id="4" name="TextBox 3">
            <a:extLst>
              <a:ext uri="{FF2B5EF4-FFF2-40B4-BE49-F238E27FC236}">
                <a16:creationId xmlns:a16="http://schemas.microsoft.com/office/drawing/2014/main" id="{C42E4E8D-1F75-4A4F-8C52-B3FB451C43B5}"/>
              </a:ext>
            </a:extLst>
          </p:cNvPr>
          <p:cNvSpPr txBox="1"/>
          <p:nvPr/>
        </p:nvSpPr>
        <p:spPr>
          <a:xfrm>
            <a:off x="1280160" y="6488668"/>
            <a:ext cx="589280" cy="369332"/>
          </a:xfrm>
          <a:prstGeom prst="rect">
            <a:avLst/>
          </a:prstGeom>
          <a:noFill/>
        </p:spPr>
        <p:txBody>
          <a:bodyPr wrap="square" rtlCol="0">
            <a:spAutoFit/>
          </a:bodyPr>
          <a:lstStyle/>
          <a:p>
            <a:pPr algn="ctr"/>
            <a:r>
              <a:rPr lang="en-US" dirty="0"/>
              <a:t>211</a:t>
            </a:r>
          </a:p>
        </p:txBody>
      </p:sp>
    </p:spTree>
    <p:extLst>
      <p:ext uri="{BB962C8B-B14F-4D97-AF65-F5344CB8AC3E}">
        <p14:creationId xmlns:p14="http://schemas.microsoft.com/office/powerpoint/2010/main" val="3083949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defTabSz="963613" eaLnBrk="1" hangingPunct="1"/>
            <a:r>
              <a:rPr lang="en-US" dirty="0"/>
              <a:t> Signs of Dissociation You May Notice </a:t>
            </a:r>
          </a:p>
        </p:txBody>
      </p:sp>
      <p:sp>
        <p:nvSpPr>
          <p:cNvPr id="5124" name="Rectangle 3"/>
          <p:cNvSpPr>
            <a:spLocks noGrp="1" noChangeArrowheads="1"/>
          </p:cNvSpPr>
          <p:nvPr>
            <p:ph type="body" sz="quarter" idx="10"/>
          </p:nvPr>
        </p:nvSpPr>
        <p:spPr>
          <a:xfrm>
            <a:off x="1192213" y="1205932"/>
            <a:ext cx="10999787" cy="5166360"/>
          </a:xfrm>
        </p:spPr>
        <p:txBody>
          <a:bodyPr/>
          <a:lstStyle/>
          <a:p>
            <a:pPr marL="361950" indent="-361950" defTabSz="963613" eaLnBrk="1" hangingPunct="1">
              <a:lnSpc>
                <a:spcPct val="110000"/>
              </a:lnSpc>
              <a:spcBef>
                <a:spcPts val="400"/>
              </a:spcBef>
              <a:buFont typeface="Arial" panose="020B0604020202020204" pitchFamily="34" charset="0"/>
              <a:buChar char="•"/>
            </a:pPr>
            <a:r>
              <a:rPr lang="en-US" sz="2400" b="0" dirty="0"/>
              <a:t>An obvious change in awareness, consciousness, or mental state (like “spacing out”).</a:t>
            </a:r>
          </a:p>
          <a:p>
            <a:pPr marL="361950" indent="-361950" defTabSz="963613" eaLnBrk="1" hangingPunct="1">
              <a:lnSpc>
                <a:spcPct val="110000"/>
              </a:lnSpc>
              <a:spcBef>
                <a:spcPts val="400"/>
              </a:spcBef>
              <a:buFont typeface="Arial" panose="020B0604020202020204" pitchFamily="34" charset="0"/>
              <a:buChar char="•"/>
            </a:pPr>
            <a:r>
              <a:rPr lang="en-US" sz="2400" b="0" dirty="0"/>
              <a:t>A flashback, when a client seems to relive a traumatic experience with vivid intensity.</a:t>
            </a:r>
          </a:p>
          <a:p>
            <a:pPr marL="361950" indent="-361950" defTabSz="963613" eaLnBrk="1" hangingPunct="1">
              <a:lnSpc>
                <a:spcPct val="110000"/>
              </a:lnSpc>
              <a:spcBef>
                <a:spcPts val="400"/>
              </a:spcBef>
              <a:buFont typeface="Arial" panose="020B0604020202020204" pitchFamily="34" charset="0"/>
              <a:buChar char="•"/>
            </a:pPr>
            <a:r>
              <a:rPr lang="en-US" sz="2400" b="0" dirty="0"/>
              <a:t>Forgetting a troubling event or large gaps in memory.</a:t>
            </a:r>
          </a:p>
          <a:p>
            <a:pPr marL="361950" indent="-361950" defTabSz="963613" eaLnBrk="1" hangingPunct="1">
              <a:lnSpc>
                <a:spcPct val="110000"/>
              </a:lnSpc>
              <a:spcBef>
                <a:spcPts val="400"/>
              </a:spcBef>
              <a:buFont typeface="Arial" panose="020B0604020202020204" pitchFamily="34" charset="0"/>
              <a:buChar char="•"/>
            </a:pPr>
            <a:r>
              <a:rPr lang="en-US" sz="2400" b="0" dirty="0"/>
              <a:t>A change in identity, such as when a client speaks in a different voice or behaves like a different person.</a:t>
            </a:r>
          </a:p>
        </p:txBody>
      </p:sp>
      <p:sp>
        <p:nvSpPr>
          <p:cNvPr id="3" name="Rectangle 2">
            <a:extLst>
              <a:ext uri="{FF2B5EF4-FFF2-40B4-BE49-F238E27FC236}">
                <a16:creationId xmlns:a16="http://schemas.microsoft.com/office/drawing/2014/main" id="{95E01514-8A72-4570-8BAC-FE3D892C7927}"/>
              </a:ext>
            </a:extLst>
          </p:cNvPr>
          <p:cNvSpPr/>
          <p:nvPr/>
        </p:nvSpPr>
        <p:spPr>
          <a:xfrm>
            <a:off x="1517940" y="4435307"/>
            <a:ext cx="10348332" cy="1829023"/>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457200" tIns="91440" rIns="457200" rtlCol="0" anchor="ctr"/>
          <a:lstStyle/>
          <a:p>
            <a:pPr marL="228600" lvl="0" fontAlgn="base">
              <a:lnSpc>
                <a:spcPct val="120000"/>
              </a:lnSpc>
              <a:spcBef>
                <a:spcPts val="400"/>
              </a:spcBef>
              <a:spcAft>
                <a:spcPct val="0"/>
              </a:spcAft>
            </a:pPr>
            <a:r>
              <a:rPr lang="en-US" sz="2400" b="1" dirty="0">
                <a:solidFill>
                  <a:schemeClr val="tx1"/>
                </a:solidFill>
              </a:rPr>
              <a:t>“I wouldn't be alive without dissociation.  I’m so appreciative that I was able to create parts…that helped me survive.” </a:t>
            </a:r>
          </a:p>
          <a:p>
            <a:pPr marL="228600" lvl="0" algn="r" fontAlgn="base">
              <a:lnSpc>
                <a:spcPct val="120000"/>
              </a:lnSpc>
              <a:spcBef>
                <a:spcPts val="400"/>
              </a:spcBef>
              <a:spcAft>
                <a:spcPct val="0"/>
              </a:spcAft>
            </a:pPr>
            <a:r>
              <a:rPr lang="en-US" sz="2000" b="1" dirty="0">
                <a:solidFill>
                  <a:schemeClr val="accent2"/>
                </a:solidFill>
              </a:rPr>
              <a:t>- Paula (</a:t>
            </a:r>
            <a:r>
              <a:rPr lang="en-US" sz="2000" b="1" dirty="0" err="1">
                <a:solidFill>
                  <a:schemeClr val="accent2"/>
                </a:solidFill>
              </a:rPr>
              <a:t>Marich</a:t>
            </a:r>
            <a:r>
              <a:rPr lang="en-US" sz="2000" b="1" dirty="0">
                <a:solidFill>
                  <a:schemeClr val="accent2"/>
                </a:solidFill>
              </a:rPr>
              <a:t>, 2023) </a:t>
            </a:r>
          </a:p>
        </p:txBody>
      </p:sp>
      <p:sp>
        <p:nvSpPr>
          <p:cNvPr id="5" name="TextBox 4">
            <a:extLst>
              <a:ext uri="{FF2B5EF4-FFF2-40B4-BE49-F238E27FC236}">
                <a16:creationId xmlns:a16="http://schemas.microsoft.com/office/drawing/2014/main" id="{5B4C5FDE-A7E3-4B17-A834-36BF75EC854B}"/>
              </a:ext>
            </a:extLst>
          </p:cNvPr>
          <p:cNvSpPr txBox="1"/>
          <p:nvPr/>
        </p:nvSpPr>
        <p:spPr>
          <a:xfrm>
            <a:off x="1280160" y="6488668"/>
            <a:ext cx="589280" cy="369332"/>
          </a:xfrm>
          <a:prstGeom prst="rect">
            <a:avLst/>
          </a:prstGeom>
          <a:noFill/>
        </p:spPr>
        <p:txBody>
          <a:bodyPr wrap="square" rtlCol="0">
            <a:spAutoFit/>
          </a:bodyPr>
          <a:lstStyle/>
          <a:p>
            <a:pPr algn="ctr"/>
            <a:r>
              <a:rPr lang="en-US" dirty="0"/>
              <a:t>212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defTabSz="963613" eaLnBrk="1" hangingPunct="1"/>
            <a:r>
              <a:rPr lang="en-US"/>
              <a:t>Responding to Flashbacks</a:t>
            </a:r>
          </a:p>
        </p:txBody>
      </p:sp>
      <p:sp>
        <p:nvSpPr>
          <p:cNvPr id="11268" name="Rectangle 3"/>
          <p:cNvSpPr>
            <a:spLocks noGrp="1" noChangeArrowheads="1"/>
          </p:cNvSpPr>
          <p:nvPr>
            <p:ph type="body" sz="quarter" idx="10"/>
          </p:nvPr>
        </p:nvSpPr>
        <p:spPr/>
        <p:txBody>
          <a:bodyPr/>
          <a:lstStyle/>
          <a:p>
            <a:pPr marL="228600" indent="-228600" defTabSz="963613" eaLnBrk="1" hangingPunct="1">
              <a:lnSpc>
                <a:spcPct val="120000"/>
              </a:lnSpc>
              <a:spcBef>
                <a:spcPts val="400"/>
              </a:spcBef>
              <a:buNone/>
            </a:pPr>
            <a:r>
              <a:rPr lang="en-US" sz="2800" b="1" dirty="0"/>
              <a:t>Ground the person:</a:t>
            </a:r>
          </a:p>
          <a:p>
            <a:pPr lvl="1" defTabSz="963613">
              <a:spcBef>
                <a:spcPts val="400"/>
              </a:spcBef>
            </a:pPr>
            <a:r>
              <a:rPr lang="en-US" dirty="0"/>
              <a:t>Speak calmly to orient to the here and now</a:t>
            </a:r>
          </a:p>
          <a:p>
            <a:pPr lvl="1" defTabSz="963613">
              <a:spcBef>
                <a:spcPts val="400"/>
              </a:spcBef>
            </a:pPr>
            <a:r>
              <a:rPr lang="en-US" dirty="0"/>
              <a:t>Validate their fear</a:t>
            </a:r>
          </a:p>
          <a:p>
            <a:pPr lvl="1" defTabSz="963613">
              <a:spcBef>
                <a:spcPts val="400"/>
              </a:spcBef>
            </a:pPr>
            <a:r>
              <a:rPr lang="en-US" dirty="0"/>
              <a:t>Connect the person to the treater and the safe context of the setting</a:t>
            </a:r>
          </a:p>
          <a:p>
            <a:pPr lvl="1" defTabSz="963613" eaLnBrk="1" hangingPunct="1">
              <a:spcBef>
                <a:spcPts val="400"/>
              </a:spcBef>
              <a:buNone/>
            </a:pPr>
            <a:endParaRPr lang="en-US" sz="1400" dirty="0"/>
          </a:p>
          <a:p>
            <a:pPr marL="228600" indent="-228600" defTabSz="963613" eaLnBrk="1" hangingPunct="1">
              <a:lnSpc>
                <a:spcPct val="120000"/>
              </a:lnSpc>
              <a:spcBef>
                <a:spcPts val="400"/>
              </a:spcBef>
              <a:buNone/>
            </a:pPr>
            <a:r>
              <a:rPr lang="en-US" sz="2800" b="1" dirty="0"/>
              <a:t>Promote greater awareness of activating stressors: </a:t>
            </a:r>
          </a:p>
          <a:p>
            <a:pPr lvl="1" defTabSz="963613">
              <a:spcBef>
                <a:spcPts val="400"/>
              </a:spcBef>
            </a:pPr>
            <a:r>
              <a:rPr lang="en-US" dirty="0"/>
              <a:t>When not in a flashback, discuss the cue that produced the flashback (sensation, sight, sound, word, stress, smell, etc.) </a:t>
            </a:r>
          </a:p>
          <a:p>
            <a:pPr marL="228600" indent="-228600" defTabSz="963613" eaLnBrk="1" hangingPunct="1">
              <a:lnSpc>
                <a:spcPct val="120000"/>
              </a:lnSpc>
              <a:spcBef>
                <a:spcPts val="400"/>
              </a:spcBef>
              <a:buNone/>
            </a:pPr>
            <a:endParaRPr lang="en-US" sz="1400" dirty="0"/>
          </a:p>
          <a:p>
            <a:pPr marL="228600" indent="-228600" defTabSz="963613" eaLnBrk="1" hangingPunct="1">
              <a:lnSpc>
                <a:spcPct val="120000"/>
              </a:lnSpc>
              <a:spcBef>
                <a:spcPts val="400"/>
              </a:spcBef>
              <a:buNone/>
            </a:pPr>
            <a:r>
              <a:rPr lang="en-US" sz="2800" b="1" dirty="0"/>
              <a:t>Develop a flashback intervention protocol</a:t>
            </a:r>
          </a:p>
          <a:p>
            <a:pPr marL="361950" indent="-361950" defTabSz="963613" eaLnBrk="1" hangingPunct="1">
              <a:lnSpc>
                <a:spcPct val="80000"/>
              </a:lnSpc>
            </a:pPr>
            <a:endParaRPr lang="en-US" sz="2800" dirty="0"/>
          </a:p>
        </p:txBody>
      </p:sp>
      <p:sp>
        <p:nvSpPr>
          <p:cNvPr id="5" name="TextBox 4">
            <a:extLst>
              <a:ext uri="{FF2B5EF4-FFF2-40B4-BE49-F238E27FC236}">
                <a16:creationId xmlns:a16="http://schemas.microsoft.com/office/drawing/2014/main" id="{324FD14C-D871-4139-A9D0-2222B03AD8D4}"/>
              </a:ext>
            </a:extLst>
          </p:cNvPr>
          <p:cNvSpPr txBox="1"/>
          <p:nvPr/>
        </p:nvSpPr>
        <p:spPr>
          <a:xfrm>
            <a:off x="1280160" y="6488668"/>
            <a:ext cx="589280" cy="369332"/>
          </a:xfrm>
          <a:prstGeom prst="rect">
            <a:avLst/>
          </a:prstGeom>
          <a:noFill/>
        </p:spPr>
        <p:txBody>
          <a:bodyPr wrap="square" rtlCol="0">
            <a:spAutoFit/>
          </a:bodyPr>
          <a:lstStyle/>
          <a:p>
            <a:pPr algn="ctr"/>
            <a:r>
              <a:rPr lang="en-US" dirty="0"/>
              <a:t>213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defTabSz="963613" eaLnBrk="1" hangingPunct="1"/>
            <a:r>
              <a:rPr lang="en-US" dirty="0">
                <a:latin typeface="+mn-lt"/>
              </a:rPr>
              <a:t>Grounding</a:t>
            </a:r>
          </a:p>
        </p:txBody>
      </p:sp>
      <p:sp>
        <p:nvSpPr>
          <p:cNvPr id="6148" name="Rectangle 3"/>
          <p:cNvSpPr>
            <a:spLocks noGrp="1" noChangeArrowheads="1"/>
          </p:cNvSpPr>
          <p:nvPr>
            <p:ph type="body" sz="quarter" idx="10"/>
          </p:nvPr>
        </p:nvSpPr>
        <p:spPr>
          <a:xfrm>
            <a:off x="1444004" y="2284497"/>
            <a:ext cx="10999787" cy="4072320"/>
          </a:xfrm>
        </p:spPr>
        <p:txBody>
          <a:bodyPr/>
          <a:lstStyle/>
          <a:p>
            <a:pPr marL="361950" indent="-361950" defTabSz="963613" eaLnBrk="1" hangingPunct="1">
              <a:buNone/>
            </a:pPr>
            <a:r>
              <a:rPr lang="en-US" b="1" dirty="0"/>
              <a:t>The Four “W’s”</a:t>
            </a:r>
          </a:p>
          <a:p>
            <a:pPr marL="361950" indent="-361950" defTabSz="963613" eaLnBrk="1" hangingPunct="1">
              <a:lnSpc>
                <a:spcPct val="10000"/>
              </a:lnSpc>
            </a:pPr>
            <a:endParaRPr lang="en-US" b="1" dirty="0"/>
          </a:p>
          <a:p>
            <a:pPr marL="782638" lvl="1" indent="-300038" defTabSz="963613" eaLnBrk="1" hangingPunct="1">
              <a:lnSpc>
                <a:spcPct val="90000"/>
              </a:lnSpc>
              <a:buNone/>
            </a:pPr>
            <a:r>
              <a:rPr lang="en-US" b="1" dirty="0">
                <a:solidFill>
                  <a:schemeClr val="accent2"/>
                </a:solidFill>
              </a:rPr>
              <a:t>Who </a:t>
            </a:r>
            <a:r>
              <a:rPr lang="en-US" dirty="0">
                <a:solidFill>
                  <a:schemeClr val="accent2"/>
                </a:solidFill>
              </a:rPr>
              <a:t>they are, who you are</a:t>
            </a:r>
          </a:p>
          <a:p>
            <a:pPr marL="782638" lvl="1" indent="-300038" defTabSz="963613" eaLnBrk="1" hangingPunct="1">
              <a:lnSpc>
                <a:spcPct val="90000"/>
              </a:lnSpc>
              <a:buNone/>
            </a:pPr>
            <a:r>
              <a:rPr lang="en-US" b="1" dirty="0">
                <a:solidFill>
                  <a:schemeClr val="accent2"/>
                </a:solidFill>
              </a:rPr>
              <a:t>Where </a:t>
            </a:r>
            <a:r>
              <a:rPr lang="en-US" dirty="0">
                <a:solidFill>
                  <a:schemeClr val="accent2"/>
                </a:solidFill>
              </a:rPr>
              <a:t>they are now</a:t>
            </a:r>
          </a:p>
          <a:p>
            <a:pPr marL="782638" lvl="1" indent="-300038" defTabSz="963613" eaLnBrk="1" hangingPunct="1">
              <a:lnSpc>
                <a:spcPct val="90000"/>
              </a:lnSpc>
              <a:buNone/>
            </a:pPr>
            <a:r>
              <a:rPr lang="en-US" b="1" dirty="0">
                <a:solidFill>
                  <a:schemeClr val="accent2"/>
                </a:solidFill>
              </a:rPr>
              <a:t>When </a:t>
            </a:r>
            <a:r>
              <a:rPr lang="en-US" dirty="0">
                <a:solidFill>
                  <a:schemeClr val="accent2"/>
                </a:solidFill>
              </a:rPr>
              <a:t>it is now: day, time, year</a:t>
            </a:r>
          </a:p>
          <a:p>
            <a:pPr marL="782638" lvl="1" indent="-300038" defTabSz="963613" eaLnBrk="1" hangingPunct="1">
              <a:lnSpc>
                <a:spcPct val="90000"/>
              </a:lnSpc>
              <a:buNone/>
            </a:pPr>
            <a:r>
              <a:rPr lang="en-US" b="1" dirty="0">
                <a:solidFill>
                  <a:schemeClr val="accent2"/>
                </a:solidFill>
              </a:rPr>
              <a:t>What </a:t>
            </a:r>
            <a:r>
              <a:rPr lang="en-US" dirty="0">
                <a:solidFill>
                  <a:schemeClr val="accent2"/>
                </a:solidFill>
              </a:rPr>
              <a:t>is happening now, what is the context</a:t>
            </a:r>
          </a:p>
          <a:p>
            <a:pPr marL="782638" lvl="1" indent="-300038" defTabSz="963613" eaLnBrk="1" hangingPunct="1">
              <a:lnSpc>
                <a:spcPct val="40000"/>
              </a:lnSpc>
            </a:pPr>
            <a:endParaRPr lang="en-US" sz="2000" dirty="0"/>
          </a:p>
          <a:p>
            <a:pPr marL="0" indent="0" defTabSz="963613" eaLnBrk="1" hangingPunct="1">
              <a:lnSpc>
                <a:spcPct val="10000"/>
              </a:lnSpc>
              <a:buNone/>
            </a:pPr>
            <a:endParaRPr lang="en-US" dirty="0"/>
          </a:p>
          <a:p>
            <a:pPr marL="361950" indent="-361950" defTabSz="963613" eaLnBrk="1" hangingPunct="1"/>
            <a:endParaRPr lang="en-US" dirty="0"/>
          </a:p>
        </p:txBody>
      </p:sp>
      <p:sp>
        <p:nvSpPr>
          <p:cNvPr id="6149" name="Text Box 4"/>
          <p:cNvSpPr txBox="1">
            <a:spLocks noChangeArrowheads="1"/>
          </p:cNvSpPr>
          <p:nvPr/>
        </p:nvSpPr>
        <p:spPr bwMode="auto">
          <a:xfrm>
            <a:off x="2478087" y="1201542"/>
            <a:ext cx="8428038" cy="1077218"/>
          </a:xfrm>
          <a:prstGeom prst="rect">
            <a:avLst/>
          </a:prstGeom>
          <a:noFill/>
          <a:ln w="9525">
            <a:noFill/>
            <a:miter lim="800000"/>
            <a:headEnd/>
            <a:tailEnd/>
          </a:ln>
        </p:spPr>
        <p:txBody>
          <a:bodyPr>
            <a:spAutoFit/>
          </a:bodyPr>
          <a:lstStyle/>
          <a:p>
            <a:pPr eaLnBrk="0" fontAlgn="base" hangingPunct="0">
              <a:spcBef>
                <a:spcPct val="50000"/>
              </a:spcBef>
              <a:spcAft>
                <a:spcPct val="0"/>
              </a:spcAft>
            </a:pPr>
            <a:r>
              <a:rPr lang="en-US" sz="3200" b="1" dirty="0"/>
              <a:t>Reconnects the person to her/his body and reorients the person to the present.</a:t>
            </a:r>
          </a:p>
        </p:txBody>
      </p:sp>
      <p:sp>
        <p:nvSpPr>
          <p:cNvPr id="2" name="Rectangle 3">
            <a:extLst>
              <a:ext uri="{FF2B5EF4-FFF2-40B4-BE49-F238E27FC236}">
                <a16:creationId xmlns:a16="http://schemas.microsoft.com/office/drawing/2014/main" id="{27F7D969-68AF-4B37-831C-ED896A2AB5CC}"/>
              </a:ext>
            </a:extLst>
          </p:cNvPr>
          <p:cNvSpPr txBox="1">
            <a:spLocks noChangeArrowheads="1"/>
          </p:cNvSpPr>
          <p:nvPr/>
        </p:nvSpPr>
        <p:spPr bwMode="auto">
          <a:xfrm>
            <a:off x="1444004" y="4686422"/>
            <a:ext cx="7789863" cy="26381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361950" indent="-361950" defTabSz="963613" eaLnBrk="1" hangingPunct="1">
              <a:buFontTx/>
              <a:buNone/>
            </a:pPr>
            <a:r>
              <a:rPr lang="en-US" sz="2800" b="1" kern="0" dirty="0">
                <a:solidFill>
                  <a:schemeClr val="tx1"/>
                </a:solidFill>
              </a:rPr>
              <a:t>Directed Awareness</a:t>
            </a:r>
          </a:p>
          <a:p>
            <a:pPr marL="762000" lvl="1" indent="-361950" defTabSz="963613" eaLnBrk="1" hangingPunct="1">
              <a:buNone/>
            </a:pPr>
            <a:r>
              <a:rPr lang="en-US" sz="2000" kern="0" dirty="0">
                <a:solidFill>
                  <a:schemeClr val="tx1"/>
                </a:solidFill>
              </a:rPr>
              <a:t>“Do you hear my voice?”</a:t>
            </a:r>
          </a:p>
          <a:p>
            <a:pPr marL="762000" lvl="1" indent="-361950" defTabSz="963613" eaLnBrk="1" hangingPunct="1">
              <a:buNone/>
            </a:pPr>
            <a:r>
              <a:rPr lang="en-US" sz="2000" kern="0" dirty="0">
                <a:solidFill>
                  <a:schemeClr val="tx1"/>
                </a:solidFill>
              </a:rPr>
              <a:t>“Can you feel your feet on the ground?”</a:t>
            </a:r>
          </a:p>
          <a:p>
            <a:pPr marL="762000" lvl="1" indent="-361950" defTabSz="963613" eaLnBrk="1" hangingPunct="1">
              <a:buNone/>
            </a:pPr>
            <a:r>
              <a:rPr lang="en-US" sz="2000" kern="0" dirty="0">
                <a:solidFill>
                  <a:schemeClr val="tx1"/>
                </a:solidFill>
              </a:rPr>
              <a:t>“Do you see the painting on the wall?”</a:t>
            </a:r>
          </a:p>
        </p:txBody>
      </p:sp>
      <p:pic>
        <p:nvPicPr>
          <p:cNvPr id="4" name="Picture 3">
            <a:extLst>
              <a:ext uri="{FF2B5EF4-FFF2-40B4-BE49-F238E27FC236}">
                <a16:creationId xmlns:a16="http://schemas.microsoft.com/office/drawing/2014/main" id="{A176454F-AA94-4518-AACE-CC49774D6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9041" y="2582899"/>
            <a:ext cx="3583564" cy="3583564"/>
          </a:xfrm>
          <a:prstGeom prst="ellipse">
            <a:avLst/>
          </a:prstGeom>
          <a:ln>
            <a:noFill/>
          </a:ln>
          <a:effectLst>
            <a:softEdge rad="0"/>
          </a:effectLst>
        </p:spPr>
      </p:pic>
      <p:sp>
        <p:nvSpPr>
          <p:cNvPr id="8" name="TextBox 7">
            <a:extLst>
              <a:ext uri="{FF2B5EF4-FFF2-40B4-BE49-F238E27FC236}">
                <a16:creationId xmlns:a16="http://schemas.microsoft.com/office/drawing/2014/main" id="{D3528EF5-B59B-4858-BCEC-C4C71F1E59E7}"/>
              </a:ext>
            </a:extLst>
          </p:cNvPr>
          <p:cNvSpPr txBox="1"/>
          <p:nvPr/>
        </p:nvSpPr>
        <p:spPr>
          <a:xfrm>
            <a:off x="1280160" y="6488668"/>
            <a:ext cx="589280" cy="369332"/>
          </a:xfrm>
          <a:prstGeom prst="rect">
            <a:avLst/>
          </a:prstGeom>
          <a:noFill/>
        </p:spPr>
        <p:txBody>
          <a:bodyPr wrap="square" rtlCol="0">
            <a:spAutoFit/>
          </a:bodyPr>
          <a:lstStyle/>
          <a:p>
            <a:pPr algn="ctr"/>
            <a:r>
              <a:rPr lang="en-US" dirty="0"/>
              <a:t>214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defTabSz="963613" eaLnBrk="1" hangingPunct="1"/>
            <a:r>
              <a:rPr lang="en-US" dirty="0"/>
              <a:t>Grounding</a:t>
            </a:r>
          </a:p>
        </p:txBody>
      </p:sp>
      <p:sp>
        <p:nvSpPr>
          <p:cNvPr id="7172" name="Rectangle 3"/>
          <p:cNvSpPr>
            <a:spLocks noGrp="1" noChangeArrowheads="1"/>
          </p:cNvSpPr>
          <p:nvPr>
            <p:ph type="body" sz="quarter" idx="10"/>
          </p:nvPr>
        </p:nvSpPr>
        <p:spPr/>
        <p:txBody>
          <a:bodyPr>
            <a:normAutofit fontScale="92500" lnSpcReduction="20000"/>
          </a:bodyPr>
          <a:lstStyle/>
          <a:p>
            <a:pPr marL="228600" indent="-228600" defTabSz="963613" eaLnBrk="1" hangingPunct="1">
              <a:lnSpc>
                <a:spcPct val="120000"/>
              </a:lnSpc>
              <a:spcBef>
                <a:spcPts val="400"/>
              </a:spcBef>
              <a:buNone/>
            </a:pPr>
            <a:r>
              <a:rPr lang="en-US" sz="3600" dirty="0"/>
              <a:t>Firmly plant each foot on the ground, one at a time.</a:t>
            </a:r>
          </a:p>
          <a:p>
            <a:pPr marL="228600" indent="-228600" defTabSz="963613" eaLnBrk="1" hangingPunct="1">
              <a:lnSpc>
                <a:spcPct val="120000"/>
              </a:lnSpc>
              <a:spcBef>
                <a:spcPts val="400"/>
              </a:spcBef>
              <a:buNone/>
            </a:pPr>
            <a:endParaRPr lang="en-US" sz="3600" dirty="0"/>
          </a:p>
          <a:p>
            <a:pPr marL="228600" indent="-228600" defTabSz="963613" eaLnBrk="1" hangingPunct="1">
              <a:lnSpc>
                <a:spcPct val="120000"/>
              </a:lnSpc>
              <a:spcBef>
                <a:spcPts val="400"/>
              </a:spcBef>
              <a:buNone/>
            </a:pPr>
            <a:r>
              <a:rPr lang="en-US" sz="3600" dirty="0"/>
              <a:t>Take three deep breaths; release each slowly.</a:t>
            </a:r>
          </a:p>
          <a:p>
            <a:pPr marL="228600" indent="-228600" defTabSz="963613" eaLnBrk="1" hangingPunct="1">
              <a:lnSpc>
                <a:spcPct val="120000"/>
              </a:lnSpc>
              <a:spcBef>
                <a:spcPts val="400"/>
              </a:spcBef>
            </a:pPr>
            <a:endParaRPr lang="en-US" sz="3600" dirty="0"/>
          </a:p>
          <a:p>
            <a:pPr marL="228600" indent="-228600" defTabSz="963613" eaLnBrk="1" hangingPunct="1">
              <a:lnSpc>
                <a:spcPct val="120000"/>
              </a:lnSpc>
              <a:spcBef>
                <a:spcPts val="400"/>
              </a:spcBef>
              <a:buNone/>
            </a:pPr>
            <a:r>
              <a:rPr lang="en-US" sz="3600" dirty="0"/>
              <a:t>Stretch your upper body.</a:t>
            </a:r>
          </a:p>
          <a:p>
            <a:pPr marL="228600" indent="-228600" defTabSz="963613" eaLnBrk="1" hangingPunct="1">
              <a:lnSpc>
                <a:spcPct val="120000"/>
              </a:lnSpc>
              <a:spcBef>
                <a:spcPts val="400"/>
              </a:spcBef>
            </a:pPr>
            <a:endParaRPr lang="en-US" sz="3600" dirty="0"/>
          </a:p>
          <a:p>
            <a:pPr marL="228600" indent="-228600" defTabSz="963613" eaLnBrk="1" hangingPunct="1">
              <a:lnSpc>
                <a:spcPct val="120000"/>
              </a:lnSpc>
              <a:spcBef>
                <a:spcPts val="400"/>
              </a:spcBef>
              <a:buNone/>
            </a:pPr>
            <a:r>
              <a:rPr lang="en-US" sz="3600" dirty="0"/>
              <a:t>Shake out your legs.</a:t>
            </a:r>
          </a:p>
          <a:p>
            <a:pPr marL="228600" indent="-228600" defTabSz="963613" eaLnBrk="1" hangingPunct="1">
              <a:lnSpc>
                <a:spcPct val="120000"/>
              </a:lnSpc>
              <a:spcBef>
                <a:spcPts val="400"/>
              </a:spcBef>
            </a:pPr>
            <a:endParaRPr lang="en-US" sz="3600" dirty="0"/>
          </a:p>
          <a:p>
            <a:pPr marL="228600" indent="-228600" defTabSz="963613" eaLnBrk="1" hangingPunct="1">
              <a:lnSpc>
                <a:spcPct val="120000"/>
              </a:lnSpc>
              <a:spcBef>
                <a:spcPts val="400"/>
              </a:spcBef>
              <a:buNone/>
            </a:pPr>
            <a:r>
              <a:rPr lang="en-US" sz="3600" dirty="0"/>
              <a:t>Visualize a safe or protected place.</a:t>
            </a:r>
          </a:p>
          <a:p>
            <a:pPr marL="361950" indent="-361950" defTabSz="963613" eaLnBrk="1" hangingPunct="1">
              <a:lnSpc>
                <a:spcPct val="10000"/>
              </a:lnSpc>
            </a:pPr>
            <a:endParaRPr lang="en-US" sz="3600" dirty="0"/>
          </a:p>
        </p:txBody>
      </p:sp>
      <p:pic>
        <p:nvPicPr>
          <p:cNvPr id="3" name="Picture 2">
            <a:extLst>
              <a:ext uri="{FF2B5EF4-FFF2-40B4-BE49-F238E27FC236}">
                <a16:creationId xmlns:a16="http://schemas.microsoft.com/office/drawing/2014/main" id="{ABE7DE23-8152-438E-B140-C41D5F404E41}"/>
              </a:ext>
            </a:extLst>
          </p:cNvPr>
          <p:cNvPicPr>
            <a:picLocks noChangeAspect="1"/>
          </p:cNvPicPr>
          <p:nvPr/>
        </p:nvPicPr>
        <p:blipFill rotWithShape="1">
          <a:blip r:embed="rId3">
            <a:extLst>
              <a:ext uri="{28A0092B-C50C-407E-A947-70E740481C1C}">
                <a14:useLocalDpi xmlns:a14="http://schemas.microsoft.com/office/drawing/2010/main" val="0"/>
              </a:ext>
            </a:extLst>
          </a:blip>
          <a:srcRect l="3440" r="3417" b="4053"/>
          <a:stretch/>
        </p:blipFill>
        <p:spPr>
          <a:xfrm>
            <a:off x="8240751" y="2787805"/>
            <a:ext cx="3951248" cy="4070195"/>
          </a:xfrm>
          <a:prstGeom prst="rect">
            <a:avLst/>
          </a:prstGeom>
        </p:spPr>
      </p:pic>
      <p:sp>
        <p:nvSpPr>
          <p:cNvPr id="5" name="TextBox 4">
            <a:extLst>
              <a:ext uri="{FF2B5EF4-FFF2-40B4-BE49-F238E27FC236}">
                <a16:creationId xmlns:a16="http://schemas.microsoft.com/office/drawing/2014/main" id="{F2FEC3F0-57BD-4D27-9A4B-6E7C6F875961}"/>
              </a:ext>
            </a:extLst>
          </p:cNvPr>
          <p:cNvSpPr txBox="1"/>
          <p:nvPr/>
        </p:nvSpPr>
        <p:spPr>
          <a:xfrm>
            <a:off x="1280160" y="6488668"/>
            <a:ext cx="589280" cy="369332"/>
          </a:xfrm>
          <a:prstGeom prst="rect">
            <a:avLst/>
          </a:prstGeom>
          <a:noFill/>
        </p:spPr>
        <p:txBody>
          <a:bodyPr wrap="square" rtlCol="0">
            <a:spAutoFit/>
          </a:bodyPr>
          <a:lstStyle/>
          <a:p>
            <a:pPr algn="ctr"/>
            <a:r>
              <a:rPr lang="en-US" dirty="0"/>
              <a:t>215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C485CF-58B0-40CD-91CE-70211AEE4B4F}"/>
              </a:ext>
            </a:extLst>
          </p:cNvPr>
          <p:cNvSpPr>
            <a:spLocks noGrp="1"/>
          </p:cNvSpPr>
          <p:nvPr>
            <p:ph type="title"/>
          </p:nvPr>
        </p:nvSpPr>
        <p:spPr>
          <a:xfrm>
            <a:off x="1192214" y="1527525"/>
            <a:ext cx="10999786" cy="1073150"/>
          </a:xfrm>
        </p:spPr>
        <p:txBody>
          <a:bodyPr>
            <a:normAutofit/>
          </a:bodyPr>
          <a:lstStyle/>
          <a:p>
            <a:pPr algn="ctr"/>
            <a:r>
              <a:rPr lang="en-US" sz="5400" dirty="0"/>
              <a:t>Break Time</a:t>
            </a:r>
          </a:p>
        </p:txBody>
      </p:sp>
      <p:pic>
        <p:nvPicPr>
          <p:cNvPr id="21" name="Picture 20">
            <a:extLst>
              <a:ext uri="{FF2B5EF4-FFF2-40B4-BE49-F238E27FC236}">
                <a16:creationId xmlns:a16="http://schemas.microsoft.com/office/drawing/2014/main" id="{C6137B50-0DF9-4E12-BDAF-F4950AFD8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9275" y="2600675"/>
            <a:ext cx="2660904" cy="2660904"/>
          </a:xfrm>
          <a:prstGeom prst="rect">
            <a:avLst/>
          </a:prstGeom>
        </p:spPr>
      </p:pic>
      <p:sp>
        <p:nvSpPr>
          <p:cNvPr id="5" name="TextBox 4">
            <a:extLst>
              <a:ext uri="{FF2B5EF4-FFF2-40B4-BE49-F238E27FC236}">
                <a16:creationId xmlns:a16="http://schemas.microsoft.com/office/drawing/2014/main" id="{23AB47ED-1485-4C0C-8310-719B718329E6}"/>
              </a:ext>
            </a:extLst>
          </p:cNvPr>
          <p:cNvSpPr txBox="1"/>
          <p:nvPr/>
        </p:nvSpPr>
        <p:spPr>
          <a:xfrm>
            <a:off x="1280160" y="6488668"/>
            <a:ext cx="589280" cy="369332"/>
          </a:xfrm>
          <a:prstGeom prst="rect">
            <a:avLst/>
          </a:prstGeom>
          <a:noFill/>
        </p:spPr>
        <p:txBody>
          <a:bodyPr wrap="square" rtlCol="0">
            <a:spAutoFit/>
          </a:bodyPr>
          <a:lstStyle/>
          <a:p>
            <a:pPr algn="ctr"/>
            <a:r>
              <a:rPr lang="en-US" dirty="0"/>
              <a:t>216</a:t>
            </a:r>
          </a:p>
        </p:txBody>
      </p:sp>
    </p:spTree>
    <p:extLst>
      <p:ext uri="{BB962C8B-B14F-4D97-AF65-F5344CB8AC3E}">
        <p14:creationId xmlns:p14="http://schemas.microsoft.com/office/powerpoint/2010/main" val="2592055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97E191-4659-4E90-B89C-637760DC7C9B}"/>
              </a:ext>
            </a:extLst>
          </p:cNvPr>
          <p:cNvSpPr>
            <a:spLocks noGrp="1"/>
          </p:cNvSpPr>
          <p:nvPr>
            <p:ph type="title"/>
          </p:nvPr>
        </p:nvSpPr>
        <p:spPr/>
        <p:txBody>
          <a:bodyPr/>
          <a:lstStyle/>
          <a:p>
            <a:r>
              <a:rPr lang="en-US" dirty="0"/>
              <a:t>Noticing Our Reactions</a:t>
            </a:r>
          </a:p>
        </p:txBody>
      </p:sp>
      <p:sp>
        <p:nvSpPr>
          <p:cNvPr id="3" name="TextBox 2">
            <a:extLst>
              <a:ext uri="{FF2B5EF4-FFF2-40B4-BE49-F238E27FC236}">
                <a16:creationId xmlns:a16="http://schemas.microsoft.com/office/drawing/2014/main" id="{6CC6A3B8-569E-4B17-8128-974D0ED49485}"/>
              </a:ext>
            </a:extLst>
          </p:cNvPr>
          <p:cNvSpPr txBox="1"/>
          <p:nvPr/>
        </p:nvSpPr>
        <p:spPr>
          <a:xfrm>
            <a:off x="1280160" y="6488668"/>
            <a:ext cx="589280" cy="369332"/>
          </a:xfrm>
          <a:prstGeom prst="rect">
            <a:avLst/>
          </a:prstGeom>
          <a:noFill/>
        </p:spPr>
        <p:txBody>
          <a:bodyPr wrap="square" rtlCol="0">
            <a:spAutoFit/>
          </a:bodyPr>
          <a:lstStyle/>
          <a:p>
            <a:pPr algn="ctr"/>
            <a:r>
              <a:rPr lang="en-US" dirty="0"/>
              <a:t>217</a:t>
            </a:r>
          </a:p>
        </p:txBody>
      </p:sp>
    </p:spTree>
    <p:extLst>
      <p:ext uri="{BB962C8B-B14F-4D97-AF65-F5344CB8AC3E}">
        <p14:creationId xmlns:p14="http://schemas.microsoft.com/office/powerpoint/2010/main" val="3722522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07D780-1277-43E2-B0E8-8F29C4E8785B}"/>
              </a:ext>
            </a:extLst>
          </p:cNvPr>
          <p:cNvSpPr>
            <a:spLocks noGrp="1"/>
          </p:cNvSpPr>
          <p:nvPr>
            <p:ph type="body" sz="quarter" idx="10"/>
          </p:nvPr>
        </p:nvSpPr>
        <p:spPr>
          <a:xfrm>
            <a:off x="1192214" y="1371600"/>
            <a:ext cx="6337475" cy="5118099"/>
          </a:xfrm>
        </p:spPr>
        <p:txBody>
          <a:bodyPr/>
          <a:lstStyle/>
          <a:p>
            <a:pPr>
              <a:lnSpc>
                <a:spcPct val="120000"/>
              </a:lnSpc>
              <a:spcBef>
                <a:spcPts val="400"/>
              </a:spcBef>
            </a:pPr>
            <a:r>
              <a:rPr lang="en-US" kern="0" dirty="0"/>
              <a:t>Our feelings, thoughts, and physical responses to the person</a:t>
            </a:r>
          </a:p>
          <a:p>
            <a:pPr>
              <a:lnSpc>
                <a:spcPct val="120000"/>
              </a:lnSpc>
              <a:spcBef>
                <a:spcPts val="400"/>
              </a:spcBef>
            </a:pPr>
            <a:r>
              <a:rPr lang="en-US" dirty="0"/>
              <a:t>Our secondary reactions to  the uncomfortable feelings evoked by that person</a:t>
            </a:r>
          </a:p>
          <a:p>
            <a:endParaRPr lang="en-US" dirty="0"/>
          </a:p>
        </p:txBody>
      </p:sp>
      <p:sp>
        <p:nvSpPr>
          <p:cNvPr id="3" name="Title 2">
            <a:extLst>
              <a:ext uri="{FF2B5EF4-FFF2-40B4-BE49-F238E27FC236}">
                <a16:creationId xmlns:a16="http://schemas.microsoft.com/office/drawing/2014/main" id="{3DFC3B67-B63E-4877-A0DC-F0982404AC96}"/>
              </a:ext>
            </a:extLst>
          </p:cNvPr>
          <p:cNvSpPr>
            <a:spLocks noGrp="1"/>
          </p:cNvSpPr>
          <p:nvPr>
            <p:ph type="title"/>
          </p:nvPr>
        </p:nvSpPr>
        <p:spPr/>
        <p:txBody>
          <a:bodyPr/>
          <a:lstStyle/>
          <a:p>
            <a:r>
              <a:rPr lang="en-US" dirty="0"/>
              <a:t>What Reactions We Must Notice</a:t>
            </a:r>
          </a:p>
        </p:txBody>
      </p:sp>
      <p:sp>
        <p:nvSpPr>
          <p:cNvPr id="9" name="Rectangle 8">
            <a:extLst>
              <a:ext uri="{FF2B5EF4-FFF2-40B4-BE49-F238E27FC236}">
                <a16:creationId xmlns:a16="http://schemas.microsoft.com/office/drawing/2014/main" id="{D3C74C6F-8D77-48AC-8DC9-07B2B669DDBB}"/>
              </a:ext>
            </a:extLst>
          </p:cNvPr>
          <p:cNvSpPr/>
          <p:nvPr/>
        </p:nvSpPr>
        <p:spPr>
          <a:xfrm>
            <a:off x="1918241" y="5276745"/>
            <a:ext cx="9547730" cy="945543"/>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90000"/>
              </a:lnSpc>
              <a:spcBef>
                <a:spcPct val="50000"/>
              </a:spcBef>
            </a:pPr>
            <a:r>
              <a:rPr lang="en-US" sz="2800" b="1" i="1" dirty="0">
                <a:solidFill>
                  <a:schemeClr val="tx1"/>
                </a:solidFill>
              </a:rPr>
              <a:t>Our reactions are a normal part of the work.</a:t>
            </a:r>
            <a:endParaRPr lang="en-US" sz="2800" dirty="0">
              <a:solidFill>
                <a:schemeClr val="tx1"/>
              </a:solidFill>
            </a:endParaRPr>
          </a:p>
        </p:txBody>
      </p:sp>
      <p:pic>
        <p:nvPicPr>
          <p:cNvPr id="7" name="Pics Day 2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84551" y="1182290"/>
            <a:ext cx="3827044" cy="3827044"/>
          </a:xfrm>
          <a:prstGeom prst="ellipse">
            <a:avLst/>
          </a:prstGeom>
          <a:ln>
            <a:noFill/>
          </a:ln>
          <a:effectLst>
            <a:softEdge rad="0"/>
          </a:effectLst>
        </p:spPr>
      </p:pic>
      <p:sp>
        <p:nvSpPr>
          <p:cNvPr id="6" name="TextBox 5">
            <a:extLst>
              <a:ext uri="{FF2B5EF4-FFF2-40B4-BE49-F238E27FC236}">
                <a16:creationId xmlns:a16="http://schemas.microsoft.com/office/drawing/2014/main" id="{443BC199-075A-4139-BE94-B743E5B00E53}"/>
              </a:ext>
            </a:extLst>
          </p:cNvPr>
          <p:cNvSpPr txBox="1"/>
          <p:nvPr/>
        </p:nvSpPr>
        <p:spPr>
          <a:xfrm>
            <a:off x="1280160" y="6488668"/>
            <a:ext cx="589280" cy="369332"/>
          </a:xfrm>
          <a:prstGeom prst="rect">
            <a:avLst/>
          </a:prstGeom>
          <a:noFill/>
        </p:spPr>
        <p:txBody>
          <a:bodyPr wrap="square" rtlCol="0">
            <a:spAutoFit/>
          </a:bodyPr>
          <a:lstStyle/>
          <a:p>
            <a:pPr algn="ctr"/>
            <a:r>
              <a:rPr lang="en-US" dirty="0"/>
              <a:t>218</a:t>
            </a:r>
          </a:p>
        </p:txBody>
      </p:sp>
    </p:spTree>
    <p:extLst>
      <p:ext uri="{BB962C8B-B14F-4D97-AF65-F5344CB8AC3E}">
        <p14:creationId xmlns:p14="http://schemas.microsoft.com/office/powerpoint/2010/main" val="54134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7DCCF8-01C6-4028-AC76-C0775DDD060C}"/>
              </a:ext>
            </a:extLst>
          </p:cNvPr>
          <p:cNvSpPr>
            <a:spLocks noGrp="1"/>
          </p:cNvSpPr>
          <p:nvPr>
            <p:ph type="body" sz="quarter" idx="10"/>
          </p:nvPr>
        </p:nvSpPr>
        <p:spPr/>
        <p:txBody>
          <a:bodyPr/>
          <a:lstStyle/>
          <a:p>
            <a:pPr marL="457200" indent="-457200" defTabSz="963613"/>
            <a:r>
              <a:rPr lang="en-US" sz="3200" kern="0" dirty="0"/>
              <a:t>Option 1 - Jackie and Yolanda (youth setting)</a:t>
            </a:r>
            <a:br>
              <a:rPr lang="en-US" sz="3200" kern="0" dirty="0"/>
            </a:br>
            <a:r>
              <a:rPr lang="en-US" sz="3200" kern="0" dirty="0"/>
              <a:t/>
            </a:r>
            <a:br>
              <a:rPr lang="en-US" sz="3200" kern="0" dirty="0"/>
            </a:br>
            <a:r>
              <a:rPr lang="en-US" sz="3200" kern="0" dirty="0"/>
              <a:t/>
            </a:r>
            <a:br>
              <a:rPr lang="en-US" sz="3200" kern="0" dirty="0"/>
            </a:br>
            <a:r>
              <a:rPr lang="en-US" sz="2800" kern="0" dirty="0"/>
              <a:t>See next slide for adult setting</a:t>
            </a:r>
          </a:p>
          <a:p>
            <a:endParaRPr lang="en-US" dirty="0"/>
          </a:p>
        </p:txBody>
      </p:sp>
      <p:sp>
        <p:nvSpPr>
          <p:cNvPr id="5" name="Title 4">
            <a:extLst>
              <a:ext uri="{FF2B5EF4-FFF2-40B4-BE49-F238E27FC236}">
                <a16:creationId xmlns:a16="http://schemas.microsoft.com/office/drawing/2014/main" id="{428B7B66-BCB0-4410-93D2-5A2DA109CA03}"/>
              </a:ext>
            </a:extLst>
          </p:cNvPr>
          <p:cNvSpPr>
            <a:spLocks noGrp="1"/>
          </p:cNvSpPr>
          <p:nvPr>
            <p:ph type="title"/>
          </p:nvPr>
        </p:nvSpPr>
        <p:spPr/>
        <p:txBody>
          <a:bodyPr>
            <a:normAutofit/>
          </a:bodyPr>
          <a:lstStyle/>
          <a:p>
            <a:r>
              <a:rPr lang="en-US" dirty="0"/>
              <a:t>Exercise: Noticing Our Reactions</a:t>
            </a:r>
          </a:p>
        </p:txBody>
      </p:sp>
      <p:sp>
        <p:nvSpPr>
          <p:cNvPr id="4" name="TextBox 3">
            <a:extLst>
              <a:ext uri="{FF2B5EF4-FFF2-40B4-BE49-F238E27FC236}">
                <a16:creationId xmlns:a16="http://schemas.microsoft.com/office/drawing/2014/main" id="{596FC2AD-C40A-4AE3-AD12-14BC329B4139}"/>
              </a:ext>
            </a:extLst>
          </p:cNvPr>
          <p:cNvSpPr txBox="1"/>
          <p:nvPr/>
        </p:nvSpPr>
        <p:spPr>
          <a:xfrm>
            <a:off x="1280160" y="6488668"/>
            <a:ext cx="589280" cy="369332"/>
          </a:xfrm>
          <a:prstGeom prst="rect">
            <a:avLst/>
          </a:prstGeom>
          <a:noFill/>
        </p:spPr>
        <p:txBody>
          <a:bodyPr wrap="square" rtlCol="0">
            <a:spAutoFit/>
          </a:bodyPr>
          <a:lstStyle/>
          <a:p>
            <a:pPr algn="ctr"/>
            <a:r>
              <a:rPr lang="en-US" dirty="0"/>
              <a:t>219</a:t>
            </a:r>
          </a:p>
        </p:txBody>
      </p:sp>
    </p:spTree>
    <p:extLst>
      <p:ext uri="{BB962C8B-B14F-4D97-AF65-F5344CB8AC3E}">
        <p14:creationId xmlns:p14="http://schemas.microsoft.com/office/powerpoint/2010/main" val="1901501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7DCCF8-01C6-4028-AC76-C0775DDD060C}"/>
              </a:ext>
            </a:extLst>
          </p:cNvPr>
          <p:cNvSpPr>
            <a:spLocks noGrp="1"/>
          </p:cNvSpPr>
          <p:nvPr>
            <p:ph type="body" sz="quarter" idx="10"/>
          </p:nvPr>
        </p:nvSpPr>
        <p:spPr/>
        <p:txBody>
          <a:bodyPr/>
          <a:lstStyle/>
          <a:p>
            <a:pPr marL="457200" indent="-457200" defTabSz="963613"/>
            <a:r>
              <a:rPr lang="en-US" sz="3200" kern="0" dirty="0"/>
              <a:t>Option 2 - Sonja and Dot (adult setting)</a:t>
            </a:r>
            <a:br>
              <a:rPr lang="en-US" sz="3200" kern="0" dirty="0"/>
            </a:br>
            <a:r>
              <a:rPr lang="en-US" sz="3200" kern="0" dirty="0"/>
              <a:t/>
            </a:r>
            <a:br>
              <a:rPr lang="en-US" sz="3200" kern="0" dirty="0"/>
            </a:br>
            <a:r>
              <a:rPr lang="en-US" sz="3200" kern="0" dirty="0"/>
              <a:t/>
            </a:r>
            <a:br>
              <a:rPr lang="en-US" sz="3200" kern="0" dirty="0"/>
            </a:br>
            <a:r>
              <a:rPr lang="en-US" kern="0" dirty="0"/>
              <a:t>see previous slide for youth setting</a:t>
            </a:r>
          </a:p>
          <a:p>
            <a:pPr marL="514350" indent="-571500" defTabSz="963613"/>
            <a:endParaRPr lang="en-US" sz="3200" kern="0" dirty="0"/>
          </a:p>
          <a:p>
            <a:endParaRPr lang="en-US" dirty="0"/>
          </a:p>
        </p:txBody>
      </p:sp>
      <p:sp>
        <p:nvSpPr>
          <p:cNvPr id="5" name="Title 4">
            <a:extLst>
              <a:ext uri="{FF2B5EF4-FFF2-40B4-BE49-F238E27FC236}">
                <a16:creationId xmlns:a16="http://schemas.microsoft.com/office/drawing/2014/main" id="{428B7B66-BCB0-4410-93D2-5A2DA109CA03}"/>
              </a:ext>
            </a:extLst>
          </p:cNvPr>
          <p:cNvSpPr>
            <a:spLocks noGrp="1"/>
          </p:cNvSpPr>
          <p:nvPr>
            <p:ph type="title"/>
          </p:nvPr>
        </p:nvSpPr>
        <p:spPr/>
        <p:txBody>
          <a:bodyPr>
            <a:normAutofit/>
          </a:bodyPr>
          <a:lstStyle/>
          <a:p>
            <a:r>
              <a:rPr lang="en-US" dirty="0"/>
              <a:t>Exercise: Noticing Our Reactions</a:t>
            </a:r>
          </a:p>
        </p:txBody>
      </p:sp>
      <p:sp>
        <p:nvSpPr>
          <p:cNvPr id="4" name="TextBox 3">
            <a:extLst>
              <a:ext uri="{FF2B5EF4-FFF2-40B4-BE49-F238E27FC236}">
                <a16:creationId xmlns:a16="http://schemas.microsoft.com/office/drawing/2014/main" id="{58B5A1DE-8532-42CA-A8D1-0750CB31162B}"/>
              </a:ext>
            </a:extLst>
          </p:cNvPr>
          <p:cNvSpPr txBox="1"/>
          <p:nvPr/>
        </p:nvSpPr>
        <p:spPr>
          <a:xfrm>
            <a:off x="1280160" y="6488668"/>
            <a:ext cx="589280" cy="369332"/>
          </a:xfrm>
          <a:prstGeom prst="rect">
            <a:avLst/>
          </a:prstGeom>
          <a:noFill/>
        </p:spPr>
        <p:txBody>
          <a:bodyPr wrap="square" rtlCol="0">
            <a:spAutoFit/>
          </a:bodyPr>
          <a:lstStyle/>
          <a:p>
            <a:pPr algn="ctr"/>
            <a:r>
              <a:rPr lang="en-US" dirty="0"/>
              <a:t>220</a:t>
            </a:r>
          </a:p>
        </p:txBody>
      </p:sp>
    </p:spTree>
    <p:extLst>
      <p:ext uri="{BB962C8B-B14F-4D97-AF65-F5344CB8AC3E}">
        <p14:creationId xmlns:p14="http://schemas.microsoft.com/office/powerpoint/2010/main" val="3107712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45AE3E-7CE8-4329-8333-2C89302B916B}"/>
              </a:ext>
            </a:extLst>
          </p:cNvPr>
          <p:cNvSpPr>
            <a:spLocks noGrp="1"/>
          </p:cNvSpPr>
          <p:nvPr>
            <p:ph type="body" sz="quarter" idx="10"/>
          </p:nvPr>
        </p:nvSpPr>
        <p:spPr/>
        <p:txBody>
          <a:bodyPr/>
          <a:lstStyle/>
          <a:p>
            <a:pPr defTabSz="963613">
              <a:lnSpc>
                <a:spcPct val="120000"/>
              </a:lnSpc>
              <a:spcAft>
                <a:spcPct val="35000"/>
              </a:spcAft>
            </a:pPr>
            <a:r>
              <a:rPr lang="en-US" kern="0" dirty="0"/>
              <a:t>Our responses to the person’s extreme behaviors and symptoms </a:t>
            </a:r>
          </a:p>
          <a:p>
            <a:pPr defTabSz="963613">
              <a:lnSpc>
                <a:spcPct val="120000"/>
              </a:lnSpc>
              <a:spcAft>
                <a:spcPct val="35000"/>
              </a:spcAft>
            </a:pPr>
            <a:r>
              <a:rPr lang="en-US" kern="0" dirty="0"/>
              <a:t>The way our own personal issues overlap with that of the person we’re helping</a:t>
            </a:r>
          </a:p>
          <a:p>
            <a:pPr defTabSz="963613">
              <a:lnSpc>
                <a:spcPct val="120000"/>
              </a:lnSpc>
              <a:spcAft>
                <a:spcPct val="35000"/>
              </a:spcAft>
            </a:pPr>
            <a:r>
              <a:rPr lang="en-US" kern="0" dirty="0"/>
              <a:t>Our own biases about gender, race, sexual orientation, class, etc.</a:t>
            </a:r>
            <a:endParaRPr lang="en-US" dirty="0"/>
          </a:p>
          <a:p>
            <a:pPr defTabSz="963613">
              <a:lnSpc>
                <a:spcPct val="120000"/>
              </a:lnSpc>
              <a:spcAft>
                <a:spcPct val="35000"/>
              </a:spcAft>
            </a:pPr>
            <a:r>
              <a:rPr lang="en-US" kern="0" dirty="0"/>
              <a:t>The degree of our VT at the time</a:t>
            </a:r>
          </a:p>
        </p:txBody>
      </p:sp>
      <p:sp>
        <p:nvSpPr>
          <p:cNvPr id="3" name="Title 2">
            <a:extLst>
              <a:ext uri="{FF2B5EF4-FFF2-40B4-BE49-F238E27FC236}">
                <a16:creationId xmlns:a16="http://schemas.microsoft.com/office/drawing/2014/main" id="{77906362-161E-4679-80FE-7BC3A8961C2E}"/>
              </a:ext>
            </a:extLst>
          </p:cNvPr>
          <p:cNvSpPr>
            <a:spLocks noGrp="1"/>
          </p:cNvSpPr>
          <p:nvPr>
            <p:ph type="title"/>
          </p:nvPr>
        </p:nvSpPr>
        <p:spPr/>
        <p:txBody>
          <a:bodyPr/>
          <a:lstStyle/>
          <a:p>
            <a:r>
              <a:rPr lang="en-US"/>
              <a:t>Why We Have These Strong Reactions</a:t>
            </a:r>
            <a:endParaRPr lang="en-US" dirty="0"/>
          </a:p>
        </p:txBody>
      </p:sp>
      <p:pic>
        <p:nvPicPr>
          <p:cNvPr id="13" name="Picture Placeholder 12"/>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7597116" y="2237874"/>
            <a:ext cx="3969896" cy="3970420"/>
          </a:xfrm>
        </p:spPr>
      </p:pic>
      <p:sp>
        <p:nvSpPr>
          <p:cNvPr id="5" name="TextBox 4">
            <a:extLst>
              <a:ext uri="{FF2B5EF4-FFF2-40B4-BE49-F238E27FC236}">
                <a16:creationId xmlns:a16="http://schemas.microsoft.com/office/drawing/2014/main" id="{896AE94F-FCF6-419A-A867-34CE54E069B8}"/>
              </a:ext>
            </a:extLst>
          </p:cNvPr>
          <p:cNvSpPr txBox="1"/>
          <p:nvPr/>
        </p:nvSpPr>
        <p:spPr>
          <a:xfrm>
            <a:off x="1280160" y="6488668"/>
            <a:ext cx="589280" cy="369332"/>
          </a:xfrm>
          <a:prstGeom prst="rect">
            <a:avLst/>
          </a:prstGeom>
          <a:noFill/>
        </p:spPr>
        <p:txBody>
          <a:bodyPr wrap="square" rtlCol="0">
            <a:spAutoFit/>
          </a:bodyPr>
          <a:lstStyle/>
          <a:p>
            <a:pPr algn="ctr"/>
            <a:r>
              <a:rPr lang="en-US" dirty="0"/>
              <a:t>221</a:t>
            </a:r>
          </a:p>
        </p:txBody>
      </p:sp>
    </p:spTree>
    <p:extLst>
      <p:ext uri="{BB962C8B-B14F-4D97-AF65-F5344CB8AC3E}">
        <p14:creationId xmlns:p14="http://schemas.microsoft.com/office/powerpoint/2010/main" val="1083631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928290-18C5-49E3-B855-549A0EBB5553}"/>
              </a:ext>
            </a:extLst>
          </p:cNvPr>
          <p:cNvSpPr/>
          <p:nvPr/>
        </p:nvSpPr>
        <p:spPr>
          <a:xfrm>
            <a:off x="1371600" y="4882582"/>
            <a:ext cx="10627112" cy="1471961"/>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ctr">
              <a:buNone/>
            </a:pPr>
            <a:r>
              <a:rPr lang="en-US" sz="2800" b="1" dirty="0">
                <a:solidFill>
                  <a:schemeClr val="tx1"/>
                </a:solidFill>
              </a:rPr>
              <a:t>Having Reactions Is Not a Problem. </a:t>
            </a:r>
          </a:p>
          <a:p>
            <a:pPr marL="114300" indent="0" algn="ctr">
              <a:buNone/>
            </a:pPr>
            <a:r>
              <a:rPr lang="en-US" sz="2800" b="1" dirty="0">
                <a:solidFill>
                  <a:schemeClr val="tx1"/>
                </a:solidFill>
              </a:rPr>
              <a:t>It’s What You Do With Them that Matters.</a:t>
            </a:r>
          </a:p>
        </p:txBody>
      </p:sp>
      <p:sp>
        <p:nvSpPr>
          <p:cNvPr id="5" name="Title 4">
            <a:extLst>
              <a:ext uri="{FF2B5EF4-FFF2-40B4-BE49-F238E27FC236}">
                <a16:creationId xmlns:a16="http://schemas.microsoft.com/office/drawing/2014/main" id="{6BFA2228-443C-48CE-BFDD-015151D1B3FC}"/>
              </a:ext>
            </a:extLst>
          </p:cNvPr>
          <p:cNvSpPr>
            <a:spLocks noGrp="1"/>
          </p:cNvSpPr>
          <p:nvPr>
            <p:ph type="title"/>
          </p:nvPr>
        </p:nvSpPr>
        <p:spPr/>
        <p:txBody>
          <a:bodyPr/>
          <a:lstStyle/>
          <a:p>
            <a:r>
              <a:rPr lang="en-US" sz="4000" dirty="0"/>
              <a:t>Common Reactions</a:t>
            </a:r>
          </a:p>
        </p:txBody>
      </p:sp>
      <p:sp>
        <p:nvSpPr>
          <p:cNvPr id="6" name="Text Placeholder 5">
            <a:extLst>
              <a:ext uri="{FF2B5EF4-FFF2-40B4-BE49-F238E27FC236}">
                <a16:creationId xmlns:a16="http://schemas.microsoft.com/office/drawing/2014/main" id="{E62A8552-C9A1-4492-BA0B-1E549389C6C9}"/>
              </a:ext>
            </a:extLst>
          </p:cNvPr>
          <p:cNvSpPr>
            <a:spLocks noGrp="1"/>
          </p:cNvSpPr>
          <p:nvPr>
            <p:ph type="body" sz="quarter" idx="10"/>
          </p:nvPr>
        </p:nvSpPr>
        <p:spPr>
          <a:xfrm>
            <a:off x="1185262" y="1918011"/>
            <a:ext cx="10999787" cy="3660310"/>
          </a:xfrm>
        </p:spPr>
        <p:txBody>
          <a:bodyPr numCol="2">
            <a:normAutofit/>
          </a:bodyPr>
          <a:lstStyle/>
          <a:p>
            <a:r>
              <a:rPr lang="en-US" sz="2400" dirty="0">
                <a:solidFill>
                  <a:schemeClr val="accent2"/>
                </a:solidFill>
              </a:rPr>
              <a:t>Protective or parental toward them</a:t>
            </a:r>
          </a:p>
          <a:p>
            <a:r>
              <a:rPr lang="en-US" sz="2400" dirty="0">
                <a:solidFill>
                  <a:schemeClr val="accent2"/>
                </a:solidFill>
              </a:rPr>
              <a:t>Helpless in face of their challenges</a:t>
            </a:r>
          </a:p>
          <a:p>
            <a:r>
              <a:rPr lang="en-US" sz="2400" dirty="0">
                <a:solidFill>
                  <a:schemeClr val="accent2"/>
                </a:solidFill>
              </a:rPr>
              <a:t>Angry for how the person is treated</a:t>
            </a:r>
          </a:p>
          <a:p>
            <a:r>
              <a:rPr lang="en-US" sz="2400" dirty="0">
                <a:solidFill>
                  <a:schemeClr val="accent2"/>
                </a:solidFill>
              </a:rPr>
              <a:t>Angry at them for their behavior</a:t>
            </a:r>
          </a:p>
          <a:p>
            <a:r>
              <a:rPr lang="en-US" sz="2400" dirty="0">
                <a:solidFill>
                  <a:schemeClr val="accent2"/>
                </a:solidFill>
              </a:rPr>
              <a:t>Loving toward them</a:t>
            </a:r>
          </a:p>
          <a:p>
            <a:r>
              <a:rPr lang="en-US" sz="2400" dirty="0">
                <a:solidFill>
                  <a:schemeClr val="accent2"/>
                </a:solidFill>
              </a:rPr>
              <a:t>Played or manipulated by them</a:t>
            </a:r>
          </a:p>
          <a:p>
            <a:endParaRPr lang="en-US" sz="2400" dirty="0">
              <a:solidFill>
                <a:schemeClr val="accent2"/>
              </a:solidFill>
            </a:endParaRPr>
          </a:p>
          <a:p>
            <a:endParaRPr lang="en-US" sz="2400" dirty="0">
              <a:solidFill>
                <a:schemeClr val="accent2"/>
              </a:solidFill>
            </a:endParaRPr>
          </a:p>
          <a:p>
            <a:r>
              <a:rPr lang="en-US" sz="2400" dirty="0">
                <a:solidFill>
                  <a:schemeClr val="accent2"/>
                </a:solidFill>
              </a:rPr>
              <a:t>Exhausted by them </a:t>
            </a:r>
          </a:p>
          <a:p>
            <a:r>
              <a:rPr lang="en-US" sz="2400" dirty="0">
                <a:solidFill>
                  <a:schemeClr val="accent2"/>
                </a:solidFill>
              </a:rPr>
              <a:t>Blaming toward them</a:t>
            </a:r>
          </a:p>
          <a:p>
            <a:r>
              <a:rPr lang="en-US" sz="2400" dirty="0">
                <a:solidFill>
                  <a:schemeClr val="accent2"/>
                </a:solidFill>
              </a:rPr>
              <a:t>Not caring about them</a:t>
            </a:r>
          </a:p>
          <a:p>
            <a:r>
              <a:rPr lang="en-US" sz="2400" dirty="0">
                <a:solidFill>
                  <a:schemeClr val="accent2"/>
                </a:solidFill>
              </a:rPr>
              <a:t>Inspired by them</a:t>
            </a:r>
          </a:p>
          <a:p>
            <a:r>
              <a:rPr lang="en-US" sz="2400" dirty="0">
                <a:solidFill>
                  <a:schemeClr val="accent2"/>
                </a:solidFill>
              </a:rPr>
              <a:t>Disbelieving of what they are saying</a:t>
            </a:r>
          </a:p>
          <a:p>
            <a:r>
              <a:rPr lang="en-US" sz="2400" dirty="0">
                <a:solidFill>
                  <a:schemeClr val="accent2"/>
                </a:solidFill>
              </a:rPr>
              <a:t>Sexually turned on by them</a:t>
            </a:r>
          </a:p>
          <a:p>
            <a:pPr marL="114300" indent="0" algn="ctr">
              <a:buNone/>
            </a:pPr>
            <a:endParaRPr lang="en-US" sz="1200" dirty="0"/>
          </a:p>
        </p:txBody>
      </p:sp>
      <p:sp>
        <p:nvSpPr>
          <p:cNvPr id="3" name="TextBox 2">
            <a:extLst>
              <a:ext uri="{FF2B5EF4-FFF2-40B4-BE49-F238E27FC236}">
                <a16:creationId xmlns:a16="http://schemas.microsoft.com/office/drawing/2014/main" id="{01F31DF3-C3BB-4F62-8989-E87E7FB13E5C}"/>
              </a:ext>
            </a:extLst>
          </p:cNvPr>
          <p:cNvSpPr txBox="1"/>
          <p:nvPr/>
        </p:nvSpPr>
        <p:spPr>
          <a:xfrm>
            <a:off x="1192213" y="1148576"/>
            <a:ext cx="6502128" cy="861774"/>
          </a:xfrm>
          <a:prstGeom prst="rect">
            <a:avLst/>
          </a:prstGeom>
          <a:noFill/>
        </p:spPr>
        <p:txBody>
          <a:bodyPr wrap="square" rtlCol="0">
            <a:spAutoFit/>
          </a:bodyPr>
          <a:lstStyle/>
          <a:p>
            <a:r>
              <a:rPr lang="en-US" sz="3200" b="1" dirty="0"/>
              <a:t>We can feel:</a:t>
            </a:r>
          </a:p>
          <a:p>
            <a:endParaRPr lang="en-US" dirty="0"/>
          </a:p>
        </p:txBody>
      </p:sp>
      <p:cxnSp>
        <p:nvCxnSpPr>
          <p:cNvPr id="8" name="Straight Connector 7">
            <a:extLst>
              <a:ext uri="{FF2B5EF4-FFF2-40B4-BE49-F238E27FC236}">
                <a16:creationId xmlns:a16="http://schemas.microsoft.com/office/drawing/2014/main" id="{916032F0-4C5E-499F-8336-594C8C0DCE61}"/>
              </a:ext>
            </a:extLst>
          </p:cNvPr>
          <p:cNvCxnSpPr/>
          <p:nvPr/>
        </p:nvCxnSpPr>
        <p:spPr>
          <a:xfrm>
            <a:off x="6512312" y="2010350"/>
            <a:ext cx="0" cy="2509024"/>
          </a:xfrm>
          <a:prstGeom prst="line">
            <a:avLst/>
          </a:prstGeom>
          <a:ln w="2540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B09AFFD-7E75-4B20-8359-B5374D0808C0}"/>
              </a:ext>
            </a:extLst>
          </p:cNvPr>
          <p:cNvSpPr txBox="1"/>
          <p:nvPr/>
        </p:nvSpPr>
        <p:spPr>
          <a:xfrm>
            <a:off x="1280160" y="6488668"/>
            <a:ext cx="589280" cy="369332"/>
          </a:xfrm>
          <a:prstGeom prst="rect">
            <a:avLst/>
          </a:prstGeom>
          <a:noFill/>
        </p:spPr>
        <p:txBody>
          <a:bodyPr wrap="square" rtlCol="0">
            <a:spAutoFit/>
          </a:bodyPr>
          <a:lstStyle/>
          <a:p>
            <a:pPr algn="ctr"/>
            <a:r>
              <a:rPr lang="en-US" dirty="0"/>
              <a:t>222</a:t>
            </a:r>
          </a:p>
        </p:txBody>
      </p:sp>
    </p:spTree>
    <p:extLst>
      <p:ext uri="{BB962C8B-B14F-4D97-AF65-F5344CB8AC3E}">
        <p14:creationId xmlns:p14="http://schemas.microsoft.com/office/powerpoint/2010/main" val="1384442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78DDC-EF2D-4D8F-A049-E5157BB2A7C7}"/>
              </a:ext>
            </a:extLst>
          </p:cNvPr>
          <p:cNvSpPr>
            <a:spLocks noGrp="1"/>
          </p:cNvSpPr>
          <p:nvPr>
            <p:ph type="title"/>
          </p:nvPr>
        </p:nvSpPr>
        <p:spPr/>
        <p:txBody>
          <a:bodyPr>
            <a:noAutofit/>
          </a:bodyPr>
          <a:lstStyle/>
          <a:p>
            <a:r>
              <a:rPr lang="en-US" dirty="0"/>
              <a:t>How Our Reactions Help Our Work</a:t>
            </a:r>
          </a:p>
        </p:txBody>
      </p:sp>
      <p:sp>
        <p:nvSpPr>
          <p:cNvPr id="3" name="Text Placeholder 2">
            <a:extLst>
              <a:ext uri="{FF2B5EF4-FFF2-40B4-BE49-F238E27FC236}">
                <a16:creationId xmlns:a16="http://schemas.microsoft.com/office/drawing/2014/main" id="{C5AC2E0B-E89C-444D-9F03-90B55E9CC114}"/>
              </a:ext>
            </a:extLst>
          </p:cNvPr>
          <p:cNvSpPr>
            <a:spLocks noGrp="1"/>
          </p:cNvSpPr>
          <p:nvPr>
            <p:ph type="body" sz="quarter" idx="10"/>
          </p:nvPr>
        </p:nvSpPr>
        <p:spPr>
          <a:xfrm>
            <a:off x="1192213" y="1073150"/>
            <a:ext cx="6571220" cy="3543455"/>
          </a:xfrm>
        </p:spPr>
        <p:txBody>
          <a:bodyPr>
            <a:normAutofit fontScale="85000" lnSpcReduction="20000"/>
          </a:bodyPr>
          <a:lstStyle/>
          <a:p>
            <a:pPr>
              <a:lnSpc>
                <a:spcPct val="150000"/>
              </a:lnSpc>
            </a:pPr>
            <a:r>
              <a:rPr lang="en-US" sz="3100" dirty="0"/>
              <a:t>It can help you know the person better when YOU experience strong feelings that the person has felt in can’t yet feel or often feels but can’t express. </a:t>
            </a:r>
          </a:p>
          <a:p>
            <a:pPr>
              <a:lnSpc>
                <a:spcPct val="150000"/>
              </a:lnSpc>
            </a:pPr>
            <a:r>
              <a:rPr lang="en-US" sz="3100" dirty="0"/>
              <a:t>It can help you empathize with how others in the client’s life often feel. </a:t>
            </a:r>
          </a:p>
          <a:p>
            <a:endParaRPr lang="en-US" dirty="0"/>
          </a:p>
        </p:txBody>
      </p:sp>
      <p:pic>
        <p:nvPicPr>
          <p:cNvPr id="5" name="Content Placeholder 9" descr="Two women talking.jpg">
            <a:extLst>
              <a:ext uri="{FF2B5EF4-FFF2-40B4-BE49-F238E27FC236}">
                <a16:creationId xmlns:a16="http://schemas.microsoft.com/office/drawing/2014/main" id="{2AFEED8D-9020-4A7D-A693-B4E6E25B4504}"/>
              </a:ext>
            </a:extLst>
          </p:cNvPr>
          <p:cNvPicPr>
            <a:picLocks noGrp="1" noChangeAspect="1"/>
          </p:cNvPicPr>
          <p:nvPr>
            <p:ph type="pic" sz="quarter" idx="14"/>
          </p:nvPr>
        </p:nvPicPr>
        <p:blipFill rotWithShape="1">
          <a:blip r:embed="rId3" cstate="print"/>
          <a:srcRect l="15719" t="346" r="10406" b="16206"/>
          <a:stretch/>
        </p:blipFill>
        <p:spPr>
          <a:xfrm>
            <a:off x="8217598" y="1477928"/>
            <a:ext cx="2974835" cy="2913597"/>
          </a:xfrm>
          <a:prstGeom prst="ellipse">
            <a:avLst/>
          </a:prstGeom>
          <a:ln>
            <a:noFill/>
          </a:ln>
          <a:effectLst>
            <a:softEdge rad="0"/>
          </a:effectLst>
        </p:spPr>
      </p:pic>
      <p:sp>
        <p:nvSpPr>
          <p:cNvPr id="7" name="Rectangle 6">
            <a:extLst>
              <a:ext uri="{FF2B5EF4-FFF2-40B4-BE49-F238E27FC236}">
                <a16:creationId xmlns:a16="http://schemas.microsoft.com/office/drawing/2014/main" id="{30BB1FDF-87E5-4401-92B0-187DCD9ED3C1}"/>
              </a:ext>
            </a:extLst>
          </p:cNvPr>
          <p:cNvSpPr/>
          <p:nvPr/>
        </p:nvSpPr>
        <p:spPr>
          <a:xfrm>
            <a:off x="1888042" y="4731440"/>
            <a:ext cx="9608127" cy="1223819"/>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ct val="20000"/>
              </a:spcBef>
              <a:buClr>
                <a:srgbClr val="000066"/>
              </a:buClr>
            </a:pPr>
            <a:r>
              <a:rPr lang="en-US" sz="2800" b="1" dirty="0">
                <a:solidFill>
                  <a:schemeClr val="tx1"/>
                </a:solidFill>
              </a:rPr>
              <a:t>Our reactions are a window into </a:t>
            </a:r>
            <a:br>
              <a:rPr lang="en-US" sz="2800" b="1" dirty="0">
                <a:solidFill>
                  <a:schemeClr val="tx1"/>
                </a:solidFill>
              </a:rPr>
            </a:br>
            <a:r>
              <a:rPr lang="en-US" sz="2800" b="1" dirty="0">
                <a:solidFill>
                  <a:schemeClr val="tx1"/>
                </a:solidFill>
              </a:rPr>
              <a:t>important information about the person.</a:t>
            </a:r>
            <a:endParaRPr lang="en-US" sz="2800" dirty="0">
              <a:solidFill>
                <a:schemeClr val="tx1"/>
              </a:solidFill>
            </a:endParaRPr>
          </a:p>
        </p:txBody>
      </p:sp>
      <p:sp>
        <p:nvSpPr>
          <p:cNvPr id="6" name="TextBox 5">
            <a:extLst>
              <a:ext uri="{FF2B5EF4-FFF2-40B4-BE49-F238E27FC236}">
                <a16:creationId xmlns:a16="http://schemas.microsoft.com/office/drawing/2014/main" id="{DDEE9F5F-CDA2-4963-ABBC-54C1428C9257}"/>
              </a:ext>
            </a:extLst>
          </p:cNvPr>
          <p:cNvSpPr txBox="1"/>
          <p:nvPr/>
        </p:nvSpPr>
        <p:spPr>
          <a:xfrm>
            <a:off x="1280160" y="6488668"/>
            <a:ext cx="589280" cy="369332"/>
          </a:xfrm>
          <a:prstGeom prst="rect">
            <a:avLst/>
          </a:prstGeom>
          <a:noFill/>
        </p:spPr>
        <p:txBody>
          <a:bodyPr wrap="square" rtlCol="0">
            <a:spAutoFit/>
          </a:bodyPr>
          <a:lstStyle/>
          <a:p>
            <a:pPr algn="ctr"/>
            <a:r>
              <a:rPr lang="en-US" dirty="0"/>
              <a:t>223</a:t>
            </a:r>
          </a:p>
        </p:txBody>
      </p:sp>
    </p:spTree>
    <p:extLst>
      <p:ext uri="{BB962C8B-B14F-4D97-AF65-F5344CB8AC3E}">
        <p14:creationId xmlns:p14="http://schemas.microsoft.com/office/powerpoint/2010/main" val="1193340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215FE-9991-40A5-B5A2-A5A8BA367823}"/>
              </a:ext>
            </a:extLst>
          </p:cNvPr>
          <p:cNvSpPr>
            <a:spLocks noGrp="1"/>
          </p:cNvSpPr>
          <p:nvPr>
            <p:ph type="title"/>
          </p:nvPr>
        </p:nvSpPr>
        <p:spPr/>
        <p:txBody>
          <a:bodyPr>
            <a:normAutofit/>
          </a:bodyPr>
          <a:lstStyle/>
          <a:p>
            <a:r>
              <a:rPr lang="en-US" dirty="0"/>
              <a:t>When Our Reactions Are a Problem</a:t>
            </a:r>
          </a:p>
        </p:txBody>
      </p:sp>
      <p:sp>
        <p:nvSpPr>
          <p:cNvPr id="3" name="Text Placeholder 2">
            <a:extLst>
              <a:ext uri="{FF2B5EF4-FFF2-40B4-BE49-F238E27FC236}">
                <a16:creationId xmlns:a16="http://schemas.microsoft.com/office/drawing/2014/main" id="{17BFB5C3-6863-481E-B9D6-0C8904B0AD14}"/>
              </a:ext>
            </a:extLst>
          </p:cNvPr>
          <p:cNvSpPr>
            <a:spLocks noGrp="1"/>
          </p:cNvSpPr>
          <p:nvPr>
            <p:ph type="body" sz="quarter" idx="10"/>
          </p:nvPr>
        </p:nvSpPr>
        <p:spPr>
          <a:xfrm>
            <a:off x="1241778" y="1614312"/>
            <a:ext cx="6865158" cy="3601156"/>
          </a:xfrm>
        </p:spPr>
        <p:txBody>
          <a:bodyPr/>
          <a:lstStyle/>
          <a:p>
            <a:pPr marL="0" indent="0" defTabSz="963613">
              <a:spcBef>
                <a:spcPct val="50000"/>
              </a:spcBef>
              <a:buNone/>
            </a:pPr>
            <a:endParaRPr lang="en-US" sz="3200" b="1" kern="0" dirty="0"/>
          </a:p>
          <a:p>
            <a:pPr marL="0" indent="0" defTabSz="963613">
              <a:spcBef>
                <a:spcPct val="50000"/>
              </a:spcBef>
              <a:buNone/>
            </a:pPr>
            <a:r>
              <a:rPr lang="en-US" sz="3200" b="1" kern="0" dirty="0"/>
              <a:t>Our reactions are a problem when they:</a:t>
            </a:r>
          </a:p>
          <a:p>
            <a:pPr defTabSz="963613">
              <a:spcBef>
                <a:spcPct val="50000"/>
              </a:spcBef>
            </a:pPr>
            <a:r>
              <a:rPr lang="en-US" kern="0" dirty="0"/>
              <a:t>Interfere with understanding the person</a:t>
            </a:r>
          </a:p>
          <a:p>
            <a:pPr defTabSz="963613">
              <a:spcBef>
                <a:spcPct val="50000"/>
              </a:spcBef>
            </a:pPr>
            <a:r>
              <a:rPr lang="en-US" dirty="0"/>
              <a:t>Prevent us from responding in a therapeutic or RICH way</a:t>
            </a:r>
          </a:p>
          <a:p>
            <a:endParaRPr lang="en-US" dirty="0"/>
          </a:p>
        </p:txBody>
      </p:sp>
      <p:pic>
        <p:nvPicPr>
          <p:cNvPr id="5" name="Picture Placeholder 4" descr="Puzzled.jpg">
            <a:extLst>
              <a:ext uri="{FF2B5EF4-FFF2-40B4-BE49-F238E27FC236}">
                <a16:creationId xmlns:a16="http://schemas.microsoft.com/office/drawing/2014/main" id="{AA872AF7-3E71-4107-B0A1-656AC2EFD7AC}"/>
              </a:ext>
            </a:extLst>
          </p:cNvPr>
          <p:cNvPicPr>
            <a:picLocks noGrp="1" noChangeAspect="1"/>
          </p:cNvPicPr>
          <p:nvPr>
            <p:ph type="pic" sz="quarter" idx="14"/>
          </p:nvPr>
        </p:nvPicPr>
        <p:blipFill>
          <a:blip r:embed="rId3" cstate="print"/>
          <a:srcRect l="2805" r="2805"/>
          <a:stretch>
            <a:fillRect/>
          </a:stretch>
        </p:blipFill>
        <p:spPr>
          <a:xfrm>
            <a:off x="8392010" y="1358396"/>
            <a:ext cx="2607777" cy="4141207"/>
          </a:xfrm>
          <a:prstGeom prst="rect">
            <a:avLst/>
          </a:prstGeom>
        </p:spPr>
      </p:pic>
      <p:sp>
        <p:nvSpPr>
          <p:cNvPr id="6" name="TextBox 5">
            <a:extLst>
              <a:ext uri="{FF2B5EF4-FFF2-40B4-BE49-F238E27FC236}">
                <a16:creationId xmlns:a16="http://schemas.microsoft.com/office/drawing/2014/main" id="{3749B873-3790-4773-AF12-0AF6BB59C236}"/>
              </a:ext>
            </a:extLst>
          </p:cNvPr>
          <p:cNvSpPr txBox="1"/>
          <p:nvPr/>
        </p:nvSpPr>
        <p:spPr>
          <a:xfrm>
            <a:off x="1280160" y="6488668"/>
            <a:ext cx="589280" cy="369332"/>
          </a:xfrm>
          <a:prstGeom prst="rect">
            <a:avLst/>
          </a:prstGeom>
          <a:noFill/>
        </p:spPr>
        <p:txBody>
          <a:bodyPr wrap="square" rtlCol="0">
            <a:spAutoFit/>
          </a:bodyPr>
          <a:lstStyle/>
          <a:p>
            <a:pPr algn="ctr"/>
            <a:r>
              <a:rPr lang="en-US" dirty="0"/>
              <a:t>224</a:t>
            </a:r>
          </a:p>
        </p:txBody>
      </p:sp>
    </p:spTree>
    <p:extLst>
      <p:ext uri="{BB962C8B-B14F-4D97-AF65-F5344CB8AC3E}">
        <p14:creationId xmlns:p14="http://schemas.microsoft.com/office/powerpoint/2010/main" val="1140906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030BE-B295-4749-9BBC-E4192DBE1B05}"/>
              </a:ext>
            </a:extLst>
          </p:cNvPr>
          <p:cNvSpPr>
            <a:spLocks noGrp="1"/>
          </p:cNvSpPr>
          <p:nvPr>
            <p:ph type="title"/>
          </p:nvPr>
        </p:nvSpPr>
        <p:spPr/>
        <p:txBody>
          <a:bodyPr>
            <a:normAutofit/>
          </a:bodyPr>
          <a:lstStyle/>
          <a:p>
            <a:r>
              <a:rPr lang="en-US" kern="0" dirty="0"/>
              <a:t>Reactions that Can Create Problems</a:t>
            </a:r>
            <a:endParaRPr lang="en-US" dirty="0"/>
          </a:p>
        </p:txBody>
      </p:sp>
      <p:sp>
        <p:nvSpPr>
          <p:cNvPr id="3" name="Text Placeholder 2">
            <a:extLst>
              <a:ext uri="{FF2B5EF4-FFF2-40B4-BE49-F238E27FC236}">
                <a16:creationId xmlns:a16="http://schemas.microsoft.com/office/drawing/2014/main" id="{4EFEA808-1B7F-4392-966D-FD8E0E4535FC}"/>
              </a:ext>
            </a:extLst>
          </p:cNvPr>
          <p:cNvSpPr>
            <a:spLocks noGrp="1"/>
          </p:cNvSpPr>
          <p:nvPr>
            <p:ph type="body" sz="quarter" idx="10"/>
          </p:nvPr>
        </p:nvSpPr>
        <p:spPr>
          <a:xfrm>
            <a:off x="1264356" y="1200726"/>
            <a:ext cx="10927644" cy="5657274"/>
          </a:xfrm>
        </p:spPr>
        <p:txBody>
          <a:bodyPr>
            <a:normAutofit/>
          </a:bodyPr>
          <a:lstStyle/>
          <a:p>
            <a:pPr marL="228600" indent="-228600" defTabSz="963613">
              <a:lnSpc>
                <a:spcPct val="120000"/>
              </a:lnSpc>
              <a:spcBef>
                <a:spcPts val="400"/>
              </a:spcBef>
              <a:buNone/>
            </a:pPr>
            <a:r>
              <a:rPr lang="en-US" sz="2600" b="1" kern="0" dirty="0"/>
              <a:t>Over-Identification: </a:t>
            </a:r>
            <a:r>
              <a:rPr lang="en-US" sz="2600" b="0" kern="0" dirty="0"/>
              <a:t>“I understand because you’re just like me.”</a:t>
            </a:r>
            <a:r>
              <a:rPr lang="en-US" sz="2600" kern="0" dirty="0"/>
              <a:t/>
            </a:r>
            <a:br>
              <a:rPr lang="en-US" sz="2600" kern="0" dirty="0"/>
            </a:br>
            <a:endParaRPr lang="en-US" sz="2600" kern="0" dirty="0"/>
          </a:p>
          <a:p>
            <a:pPr marL="228600" indent="-228600" defTabSz="963613">
              <a:lnSpc>
                <a:spcPct val="120000"/>
              </a:lnSpc>
              <a:spcBef>
                <a:spcPts val="400"/>
              </a:spcBef>
              <a:buNone/>
            </a:pPr>
            <a:r>
              <a:rPr lang="en-US" sz="2600" b="1" kern="0" dirty="0"/>
              <a:t>Blaming: </a:t>
            </a:r>
            <a:r>
              <a:rPr lang="en-US" sz="2600" b="0" kern="0" dirty="0"/>
              <a:t>“It must have been her fault.” “He doesn’t want to get better.”</a:t>
            </a:r>
            <a:br>
              <a:rPr lang="en-US" sz="2600" b="0" kern="0" dirty="0"/>
            </a:br>
            <a:endParaRPr lang="en-US" sz="2600" b="0" kern="0" dirty="0"/>
          </a:p>
          <a:p>
            <a:pPr marL="228600" indent="-1371600" defTabSz="963613">
              <a:lnSpc>
                <a:spcPct val="120000"/>
              </a:lnSpc>
              <a:spcBef>
                <a:spcPts val="400"/>
              </a:spcBef>
              <a:buNone/>
            </a:pPr>
            <a:r>
              <a:rPr lang="en-US" sz="2600" b="1" kern="0" dirty="0"/>
              <a:t>Distancing: </a:t>
            </a:r>
            <a:r>
              <a:rPr lang="en-US" sz="2600" b="0" kern="0" dirty="0"/>
              <a:t>“He’s hopeless, people like that never change,” or, “She gets on my every nerve.”</a:t>
            </a:r>
            <a:r>
              <a:rPr lang="en-US" sz="2600" kern="0" dirty="0"/>
              <a:t/>
            </a:r>
            <a:br>
              <a:rPr lang="en-US" sz="2600" kern="0" dirty="0"/>
            </a:br>
            <a:endParaRPr lang="en-US" sz="2600" kern="0" dirty="0"/>
          </a:p>
          <a:p>
            <a:pPr marL="228600" indent="-228600" defTabSz="963613">
              <a:lnSpc>
                <a:spcPct val="120000"/>
              </a:lnSpc>
              <a:spcBef>
                <a:spcPts val="400"/>
              </a:spcBef>
              <a:buNone/>
            </a:pPr>
            <a:r>
              <a:rPr lang="en-US" sz="2600" b="1" kern="0" dirty="0"/>
              <a:t>Denial: </a:t>
            </a:r>
            <a:r>
              <a:rPr lang="en-US" sz="2600" b="0" kern="0" dirty="0"/>
              <a:t>“What they are saying couldn’t be true.”</a:t>
            </a:r>
          </a:p>
          <a:p>
            <a:pPr lvl="1" defTabSz="963613">
              <a:spcBef>
                <a:spcPts val="400"/>
              </a:spcBef>
              <a:buNone/>
            </a:pPr>
            <a:endParaRPr lang="en-US" sz="2600" kern="0" dirty="0"/>
          </a:p>
          <a:p>
            <a:pPr marL="228600" indent="-228600" defTabSz="963613">
              <a:lnSpc>
                <a:spcPct val="120000"/>
              </a:lnSpc>
              <a:spcBef>
                <a:spcPts val="400"/>
              </a:spcBef>
              <a:buNone/>
            </a:pPr>
            <a:r>
              <a:rPr lang="en-US" sz="2600" b="1" kern="0" dirty="0"/>
              <a:t>Unexamined Bias: </a:t>
            </a:r>
            <a:r>
              <a:rPr lang="en-US" sz="2600" b="0" kern="0" dirty="0"/>
              <a:t>“He’s a gang banger.”</a:t>
            </a:r>
          </a:p>
          <a:p>
            <a:endParaRPr lang="en-US" dirty="0"/>
          </a:p>
        </p:txBody>
      </p:sp>
      <p:sp>
        <p:nvSpPr>
          <p:cNvPr id="4" name="TextBox 3">
            <a:extLst>
              <a:ext uri="{FF2B5EF4-FFF2-40B4-BE49-F238E27FC236}">
                <a16:creationId xmlns:a16="http://schemas.microsoft.com/office/drawing/2014/main" id="{777EA484-6587-48EA-8FD4-19EFA3DD0134}"/>
              </a:ext>
            </a:extLst>
          </p:cNvPr>
          <p:cNvSpPr txBox="1"/>
          <p:nvPr/>
        </p:nvSpPr>
        <p:spPr>
          <a:xfrm>
            <a:off x="1280160" y="6488668"/>
            <a:ext cx="589280" cy="369332"/>
          </a:xfrm>
          <a:prstGeom prst="rect">
            <a:avLst/>
          </a:prstGeom>
          <a:noFill/>
        </p:spPr>
        <p:txBody>
          <a:bodyPr wrap="square" rtlCol="0">
            <a:spAutoFit/>
          </a:bodyPr>
          <a:lstStyle/>
          <a:p>
            <a:pPr algn="ctr"/>
            <a:r>
              <a:rPr lang="en-US" dirty="0"/>
              <a:t>225</a:t>
            </a:r>
          </a:p>
        </p:txBody>
      </p:sp>
    </p:spTree>
    <p:extLst>
      <p:ext uri="{BB962C8B-B14F-4D97-AF65-F5344CB8AC3E}">
        <p14:creationId xmlns:p14="http://schemas.microsoft.com/office/powerpoint/2010/main" val="1697486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2F2F3BC-353C-4B27-8719-6ADE2BA8B789}"/>
              </a:ext>
            </a:extLst>
          </p:cNvPr>
          <p:cNvSpPr>
            <a:spLocks noGrp="1"/>
          </p:cNvSpPr>
          <p:nvPr>
            <p:ph type="body" sz="quarter" idx="10"/>
          </p:nvPr>
        </p:nvSpPr>
        <p:spPr>
          <a:xfrm>
            <a:off x="1230489" y="1335024"/>
            <a:ext cx="6699683" cy="5166360"/>
          </a:xfrm>
        </p:spPr>
        <p:txBody>
          <a:bodyPr/>
          <a:lstStyle/>
          <a:p>
            <a:pPr>
              <a:lnSpc>
                <a:spcPct val="120000"/>
              </a:lnSpc>
              <a:spcBef>
                <a:spcPts val="400"/>
              </a:spcBef>
              <a:buNone/>
            </a:pPr>
            <a:r>
              <a:rPr lang="en-US" sz="3200" b="1" dirty="0"/>
              <a:t>Three Steps:</a:t>
            </a:r>
          </a:p>
          <a:p>
            <a:pPr>
              <a:lnSpc>
                <a:spcPct val="120000"/>
              </a:lnSpc>
              <a:spcBef>
                <a:spcPts val="400"/>
              </a:spcBef>
            </a:pPr>
            <a:r>
              <a:rPr lang="en-US" sz="3000" dirty="0"/>
              <a:t>Notice them</a:t>
            </a:r>
          </a:p>
          <a:p>
            <a:pPr marL="0" indent="0">
              <a:lnSpc>
                <a:spcPct val="120000"/>
              </a:lnSpc>
              <a:spcBef>
                <a:spcPts val="400"/>
              </a:spcBef>
              <a:buNone/>
            </a:pPr>
            <a:endParaRPr lang="en-US" sz="3000" dirty="0"/>
          </a:p>
          <a:p>
            <a:pPr>
              <a:lnSpc>
                <a:spcPct val="120000"/>
              </a:lnSpc>
              <a:spcBef>
                <a:spcPts val="400"/>
              </a:spcBef>
            </a:pPr>
            <a:r>
              <a:rPr lang="en-US" sz="3000" dirty="0"/>
              <a:t>Understand them</a:t>
            </a:r>
          </a:p>
          <a:p>
            <a:pPr marL="0" indent="0">
              <a:lnSpc>
                <a:spcPct val="120000"/>
              </a:lnSpc>
              <a:spcBef>
                <a:spcPts val="400"/>
              </a:spcBef>
              <a:buNone/>
            </a:pPr>
            <a:endParaRPr lang="en-US" sz="3000" dirty="0"/>
          </a:p>
          <a:p>
            <a:pPr>
              <a:lnSpc>
                <a:spcPct val="120000"/>
              </a:lnSpc>
              <a:spcBef>
                <a:spcPts val="400"/>
              </a:spcBef>
            </a:pPr>
            <a:r>
              <a:rPr lang="en-US" sz="3000" dirty="0"/>
              <a:t>Employ them to make </a:t>
            </a:r>
            <a:br>
              <a:rPr lang="en-US" sz="3000" dirty="0"/>
            </a:br>
            <a:r>
              <a:rPr lang="en-US" sz="3000" dirty="0"/>
              <a:t>the relationship stronger</a:t>
            </a:r>
          </a:p>
        </p:txBody>
      </p:sp>
      <p:sp>
        <p:nvSpPr>
          <p:cNvPr id="4" name="Title 3">
            <a:extLst>
              <a:ext uri="{FF2B5EF4-FFF2-40B4-BE49-F238E27FC236}">
                <a16:creationId xmlns:a16="http://schemas.microsoft.com/office/drawing/2014/main" id="{4AFBB271-5C41-42FA-BAB3-45D637D32A26}"/>
              </a:ext>
            </a:extLst>
          </p:cNvPr>
          <p:cNvSpPr>
            <a:spLocks noGrp="1"/>
          </p:cNvSpPr>
          <p:nvPr>
            <p:ph type="title"/>
          </p:nvPr>
        </p:nvSpPr>
        <p:spPr/>
        <p:txBody>
          <a:bodyPr>
            <a:normAutofit/>
          </a:bodyPr>
          <a:lstStyle/>
          <a:p>
            <a:r>
              <a:rPr lang="en-US" dirty="0"/>
              <a:t>Using Our Reactions as a Tool</a:t>
            </a:r>
          </a:p>
        </p:txBody>
      </p:sp>
      <p:pic>
        <p:nvPicPr>
          <p:cNvPr id="7" name="Picture 5" descr="Woman thinking2">
            <a:extLst>
              <a:ext uri="{FF2B5EF4-FFF2-40B4-BE49-F238E27FC236}">
                <a16:creationId xmlns:a16="http://schemas.microsoft.com/office/drawing/2014/main" id="{1B4E7B95-0682-4882-81E7-4B3CE6A66896}"/>
              </a:ext>
            </a:extLst>
          </p:cNvPr>
          <p:cNvPicPr>
            <a:picLocks noGrp="1" noChangeAspect="1" noChangeArrowheads="1"/>
          </p:cNvPicPr>
          <p:nvPr>
            <p:ph type="pic" sz="quarter" idx="14"/>
          </p:nvPr>
        </p:nvPicPr>
        <p:blipFill>
          <a:blip r:embed="rId3" cstate="print"/>
          <a:srcRect l="4054" r="4054"/>
          <a:stretch>
            <a:fillRect/>
          </a:stretch>
        </p:blipFill>
        <p:spPr>
          <a:xfrm>
            <a:off x="7078133" y="3406423"/>
            <a:ext cx="2245565" cy="2444835"/>
          </a:xfrm>
          <a:noFill/>
        </p:spPr>
      </p:pic>
      <p:pic>
        <p:nvPicPr>
          <p:cNvPr id="6" name="Picture Placeholder 5">
            <a:extLst>
              <a:ext uri="{FF2B5EF4-FFF2-40B4-BE49-F238E27FC236}">
                <a16:creationId xmlns:a16="http://schemas.microsoft.com/office/drawing/2014/main" id="{33E73907-6ECA-4182-8C83-D51F3A7C8CEB}"/>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a:fillRect/>
          </a:stretch>
        </p:blipFill>
        <p:spPr/>
      </p:pic>
      <p:sp>
        <p:nvSpPr>
          <p:cNvPr id="8" name="TextBox 7">
            <a:extLst>
              <a:ext uri="{FF2B5EF4-FFF2-40B4-BE49-F238E27FC236}">
                <a16:creationId xmlns:a16="http://schemas.microsoft.com/office/drawing/2014/main" id="{2BBDF8AC-6EC2-4127-9426-36C13EDAEE5E}"/>
              </a:ext>
            </a:extLst>
          </p:cNvPr>
          <p:cNvSpPr txBox="1"/>
          <p:nvPr/>
        </p:nvSpPr>
        <p:spPr>
          <a:xfrm>
            <a:off x="1280160" y="6488668"/>
            <a:ext cx="589280" cy="369332"/>
          </a:xfrm>
          <a:prstGeom prst="rect">
            <a:avLst/>
          </a:prstGeom>
          <a:noFill/>
        </p:spPr>
        <p:txBody>
          <a:bodyPr wrap="square" rtlCol="0">
            <a:spAutoFit/>
          </a:bodyPr>
          <a:lstStyle/>
          <a:p>
            <a:pPr algn="ctr"/>
            <a:r>
              <a:rPr lang="en-US" dirty="0"/>
              <a:t>226</a:t>
            </a:r>
          </a:p>
        </p:txBody>
      </p:sp>
    </p:spTree>
    <p:extLst>
      <p:ext uri="{BB962C8B-B14F-4D97-AF65-F5344CB8AC3E}">
        <p14:creationId xmlns:p14="http://schemas.microsoft.com/office/powerpoint/2010/main" val="3486172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609A-9E76-453D-8064-6C3705B42BC4}"/>
              </a:ext>
            </a:extLst>
          </p:cNvPr>
          <p:cNvSpPr>
            <a:spLocks noGrp="1"/>
          </p:cNvSpPr>
          <p:nvPr>
            <p:ph type="title"/>
          </p:nvPr>
        </p:nvSpPr>
        <p:spPr/>
        <p:txBody>
          <a:bodyPr/>
          <a:lstStyle/>
          <a:p>
            <a:r>
              <a:rPr lang="en-US" dirty="0"/>
              <a:t>Exercise: Noticing Our Reactions</a:t>
            </a:r>
          </a:p>
        </p:txBody>
      </p:sp>
      <p:pic>
        <p:nvPicPr>
          <p:cNvPr id="5" name="Picture Placeholder 13">
            <a:extLst>
              <a:ext uri="{FF2B5EF4-FFF2-40B4-BE49-F238E27FC236}">
                <a16:creationId xmlns:a16="http://schemas.microsoft.com/office/drawing/2014/main" id="{4E5E0A42-3271-4DF4-A4F8-F59E963A2299}"/>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4473840" y="1688710"/>
            <a:ext cx="4436529" cy="4436529"/>
          </a:xfrm>
        </p:spPr>
      </p:pic>
      <p:pic>
        <p:nvPicPr>
          <p:cNvPr id="6" name="Picture Placeholder 13">
            <a:extLst>
              <a:ext uri="{FF2B5EF4-FFF2-40B4-BE49-F238E27FC236}">
                <a16:creationId xmlns:a16="http://schemas.microsoft.com/office/drawing/2014/main" id="{1EE780AE-CC9F-42C0-8354-909FEA865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6923" y="1603516"/>
            <a:ext cx="4180051" cy="4180051"/>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7" name="TextBox 6">
            <a:extLst>
              <a:ext uri="{FF2B5EF4-FFF2-40B4-BE49-F238E27FC236}">
                <a16:creationId xmlns:a16="http://schemas.microsoft.com/office/drawing/2014/main" id="{2AE58720-F1CD-4B30-BBE8-8B03BFDFDA8F}"/>
              </a:ext>
            </a:extLst>
          </p:cNvPr>
          <p:cNvSpPr txBox="1"/>
          <p:nvPr/>
        </p:nvSpPr>
        <p:spPr>
          <a:xfrm>
            <a:off x="1280160" y="6488668"/>
            <a:ext cx="589280" cy="369332"/>
          </a:xfrm>
          <a:prstGeom prst="rect">
            <a:avLst/>
          </a:prstGeom>
          <a:noFill/>
        </p:spPr>
        <p:txBody>
          <a:bodyPr wrap="square" rtlCol="0">
            <a:spAutoFit/>
          </a:bodyPr>
          <a:lstStyle/>
          <a:p>
            <a:pPr algn="ctr"/>
            <a:r>
              <a:rPr lang="en-US" dirty="0"/>
              <a:t>227</a:t>
            </a:r>
          </a:p>
        </p:txBody>
      </p:sp>
    </p:spTree>
    <p:extLst>
      <p:ext uri="{BB962C8B-B14F-4D97-AF65-F5344CB8AC3E}">
        <p14:creationId xmlns:p14="http://schemas.microsoft.com/office/powerpoint/2010/main" val="1614663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C51C65-6806-48A5-83AE-3593044E9472}"/>
              </a:ext>
            </a:extLst>
          </p:cNvPr>
          <p:cNvSpPr>
            <a:spLocks noGrp="1"/>
          </p:cNvSpPr>
          <p:nvPr>
            <p:ph type="body" sz="quarter" idx="10"/>
          </p:nvPr>
        </p:nvSpPr>
        <p:spPr>
          <a:xfrm>
            <a:off x="1192213" y="1335024"/>
            <a:ext cx="7171202" cy="5166360"/>
          </a:xfrm>
        </p:spPr>
        <p:txBody>
          <a:bodyPr>
            <a:normAutofit/>
          </a:bodyPr>
          <a:lstStyle/>
          <a:p>
            <a:pPr marL="0" indent="0">
              <a:buNone/>
            </a:pPr>
            <a:r>
              <a:rPr lang="en-US" sz="3200" b="1" dirty="0"/>
              <a:t>Supervision should:</a:t>
            </a:r>
          </a:p>
          <a:p>
            <a:pPr defTabSz="963613">
              <a:lnSpc>
                <a:spcPct val="120000"/>
              </a:lnSpc>
              <a:spcBef>
                <a:spcPts val="400"/>
              </a:spcBef>
            </a:pPr>
            <a:r>
              <a:rPr lang="en-US" dirty="0"/>
              <a:t>Be RICH</a:t>
            </a:r>
          </a:p>
          <a:p>
            <a:pPr defTabSz="963613">
              <a:lnSpc>
                <a:spcPct val="120000"/>
              </a:lnSpc>
              <a:spcBef>
                <a:spcPts val="400"/>
              </a:spcBef>
            </a:pPr>
            <a:r>
              <a:rPr lang="en-US" dirty="0"/>
              <a:t>Be for all staff, not just clinicians</a:t>
            </a:r>
          </a:p>
          <a:p>
            <a:pPr defTabSz="963613">
              <a:lnSpc>
                <a:spcPct val="120000"/>
              </a:lnSpc>
              <a:spcBef>
                <a:spcPts val="400"/>
              </a:spcBef>
            </a:pPr>
            <a:r>
              <a:rPr lang="en-US" dirty="0"/>
              <a:t>Discuss actual people served, not just administrative tasks</a:t>
            </a:r>
          </a:p>
          <a:p>
            <a:pPr defTabSz="963613">
              <a:lnSpc>
                <a:spcPct val="120000"/>
              </a:lnSpc>
              <a:spcBef>
                <a:spcPts val="400"/>
              </a:spcBef>
            </a:pPr>
            <a:r>
              <a:rPr lang="en-US" dirty="0"/>
              <a:t>Be a safe, confidential place to talk about your reactions to clients (and those you work with)</a:t>
            </a:r>
          </a:p>
          <a:p>
            <a:pPr defTabSz="963613">
              <a:lnSpc>
                <a:spcPct val="120000"/>
              </a:lnSpc>
              <a:spcBef>
                <a:spcPts val="400"/>
              </a:spcBef>
            </a:pPr>
            <a:r>
              <a:rPr lang="en-US" dirty="0"/>
              <a:t>Attend to VT and give support for self-care</a:t>
            </a:r>
          </a:p>
        </p:txBody>
      </p:sp>
      <p:sp>
        <p:nvSpPr>
          <p:cNvPr id="4" name="Title 3">
            <a:extLst>
              <a:ext uri="{FF2B5EF4-FFF2-40B4-BE49-F238E27FC236}">
                <a16:creationId xmlns:a16="http://schemas.microsoft.com/office/drawing/2014/main" id="{3886FBFF-9DF1-4A24-B15F-381814BF4120}"/>
              </a:ext>
            </a:extLst>
          </p:cNvPr>
          <p:cNvSpPr>
            <a:spLocks noGrp="1"/>
          </p:cNvSpPr>
          <p:nvPr>
            <p:ph type="title"/>
          </p:nvPr>
        </p:nvSpPr>
        <p:spPr/>
        <p:txBody>
          <a:bodyPr/>
          <a:lstStyle/>
          <a:p>
            <a:r>
              <a:rPr lang="en-US" dirty="0"/>
              <a:t>Supervision </a:t>
            </a:r>
          </a:p>
        </p:txBody>
      </p:sp>
      <p:pic>
        <p:nvPicPr>
          <p:cNvPr id="9" name="Picture Placeholder 8">
            <a:extLst>
              <a:ext uri="{FF2B5EF4-FFF2-40B4-BE49-F238E27FC236}">
                <a16:creationId xmlns:a16="http://schemas.microsoft.com/office/drawing/2014/main" id="{92BEDB7C-0418-4507-9137-83D86A30D3A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022040" y="3297252"/>
            <a:ext cx="2660406" cy="2660757"/>
          </a:xfrm>
        </p:spPr>
      </p:pic>
      <p:pic>
        <p:nvPicPr>
          <p:cNvPr id="14" name="Picture Placeholder 13">
            <a:extLst>
              <a:ext uri="{FF2B5EF4-FFF2-40B4-BE49-F238E27FC236}">
                <a16:creationId xmlns:a16="http://schemas.microsoft.com/office/drawing/2014/main" id="{4B62E33F-CAEA-4BFE-A1AB-0F1FE895628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054" r="4054"/>
          <a:stretch>
            <a:fillRect/>
          </a:stretch>
        </p:blipFill>
        <p:spPr>
          <a:xfrm>
            <a:off x="7930173" y="709428"/>
            <a:ext cx="2947240" cy="3208776"/>
          </a:xfrm>
        </p:spPr>
      </p:pic>
      <p:sp>
        <p:nvSpPr>
          <p:cNvPr id="6" name="TextBox 5">
            <a:extLst>
              <a:ext uri="{FF2B5EF4-FFF2-40B4-BE49-F238E27FC236}">
                <a16:creationId xmlns:a16="http://schemas.microsoft.com/office/drawing/2014/main" id="{DFACC9A7-1CBF-4F57-95F0-B3AAC9573900}"/>
              </a:ext>
            </a:extLst>
          </p:cNvPr>
          <p:cNvSpPr txBox="1"/>
          <p:nvPr/>
        </p:nvSpPr>
        <p:spPr>
          <a:xfrm>
            <a:off x="1280160" y="6488668"/>
            <a:ext cx="589280" cy="369332"/>
          </a:xfrm>
          <a:prstGeom prst="rect">
            <a:avLst/>
          </a:prstGeom>
          <a:noFill/>
        </p:spPr>
        <p:txBody>
          <a:bodyPr wrap="square" rtlCol="0">
            <a:spAutoFit/>
          </a:bodyPr>
          <a:lstStyle/>
          <a:p>
            <a:pPr algn="ctr"/>
            <a:r>
              <a:rPr lang="en-US" dirty="0"/>
              <a:t>228</a:t>
            </a:r>
          </a:p>
        </p:txBody>
      </p:sp>
    </p:spTree>
    <p:extLst>
      <p:ext uri="{BB962C8B-B14F-4D97-AF65-F5344CB8AC3E}">
        <p14:creationId xmlns:p14="http://schemas.microsoft.com/office/powerpoint/2010/main" val="1856480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73BACD-BB3E-4BEE-8E30-2E2A3EB3F5DA}"/>
              </a:ext>
            </a:extLst>
          </p:cNvPr>
          <p:cNvSpPr>
            <a:spLocks noGrp="1"/>
          </p:cNvSpPr>
          <p:nvPr>
            <p:ph type="title"/>
          </p:nvPr>
        </p:nvSpPr>
        <p:spPr/>
        <p:txBody>
          <a:bodyPr/>
          <a:lstStyle/>
          <a:p>
            <a:pPr>
              <a:lnSpc>
                <a:spcPct val="150000"/>
              </a:lnSpc>
            </a:pPr>
            <a:r>
              <a:rPr lang="en-US" dirty="0"/>
              <a:t>Addressing and Transforming Vicarious Trauma</a:t>
            </a:r>
          </a:p>
        </p:txBody>
      </p:sp>
      <p:sp>
        <p:nvSpPr>
          <p:cNvPr id="3" name="TextBox 2">
            <a:extLst>
              <a:ext uri="{FF2B5EF4-FFF2-40B4-BE49-F238E27FC236}">
                <a16:creationId xmlns:a16="http://schemas.microsoft.com/office/drawing/2014/main" id="{8E061499-FC9D-4C0B-AD62-51FA162B86F4}"/>
              </a:ext>
            </a:extLst>
          </p:cNvPr>
          <p:cNvSpPr txBox="1"/>
          <p:nvPr/>
        </p:nvSpPr>
        <p:spPr>
          <a:xfrm>
            <a:off x="1280160" y="6488668"/>
            <a:ext cx="589280" cy="369332"/>
          </a:xfrm>
          <a:prstGeom prst="rect">
            <a:avLst/>
          </a:prstGeom>
          <a:noFill/>
        </p:spPr>
        <p:txBody>
          <a:bodyPr wrap="square" rtlCol="0">
            <a:spAutoFit/>
          </a:bodyPr>
          <a:lstStyle/>
          <a:p>
            <a:pPr algn="ctr"/>
            <a:r>
              <a:rPr lang="en-US" dirty="0"/>
              <a:t>229</a:t>
            </a:r>
          </a:p>
        </p:txBody>
      </p:sp>
    </p:spTree>
    <p:extLst>
      <p:ext uri="{BB962C8B-B14F-4D97-AF65-F5344CB8AC3E}">
        <p14:creationId xmlns:p14="http://schemas.microsoft.com/office/powerpoint/2010/main" val="3933243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7C2D32-5D04-4667-9736-10E24D6D2BCF}"/>
              </a:ext>
            </a:extLst>
          </p:cNvPr>
          <p:cNvSpPr>
            <a:spLocks noGrp="1"/>
          </p:cNvSpPr>
          <p:nvPr>
            <p:ph type="title"/>
          </p:nvPr>
        </p:nvSpPr>
        <p:spPr/>
        <p:txBody>
          <a:bodyPr>
            <a:normAutofit/>
          </a:bodyPr>
          <a:lstStyle/>
          <a:p>
            <a:r>
              <a:rPr lang="en-US" dirty="0">
                <a:solidFill>
                  <a:schemeClr val="accent3">
                    <a:lumMod val="75000"/>
                  </a:schemeClr>
                </a:solidFill>
              </a:rPr>
              <a:t>VT: How this Work will Change You</a:t>
            </a:r>
          </a:p>
        </p:txBody>
      </p:sp>
      <p:sp>
        <p:nvSpPr>
          <p:cNvPr id="5" name="Text Placeholder 4">
            <a:extLst>
              <a:ext uri="{FF2B5EF4-FFF2-40B4-BE49-F238E27FC236}">
                <a16:creationId xmlns:a16="http://schemas.microsoft.com/office/drawing/2014/main" id="{94A21B0F-053C-4445-87F2-24ACAFBAE376}"/>
              </a:ext>
            </a:extLst>
          </p:cNvPr>
          <p:cNvSpPr>
            <a:spLocks noGrp="1"/>
          </p:cNvSpPr>
          <p:nvPr>
            <p:ph type="body" sz="quarter" idx="10"/>
          </p:nvPr>
        </p:nvSpPr>
        <p:spPr/>
        <p:txBody>
          <a:bodyPr/>
          <a:lstStyle/>
          <a:p>
            <a:pPr defTabSz="963613">
              <a:lnSpc>
                <a:spcPct val="100000"/>
              </a:lnSpc>
              <a:spcBef>
                <a:spcPts val="600"/>
              </a:spcBef>
            </a:pPr>
            <a:r>
              <a:rPr lang="en-US" dirty="0"/>
              <a:t>Vicarious Trauma (VT) refers to the negative changes in the helper as a result of empathically engaging with and feeling responsible for traumatized clients. </a:t>
            </a:r>
          </a:p>
          <a:p>
            <a:pPr defTabSz="963613">
              <a:lnSpc>
                <a:spcPts val="3700"/>
              </a:lnSpc>
            </a:pPr>
            <a:r>
              <a:rPr lang="en-US" dirty="0"/>
              <a:t>The hallmark of VT is a disrupted sense of hope and meaning.</a:t>
            </a:r>
          </a:p>
          <a:p>
            <a:endParaRPr lang="en-US" dirty="0"/>
          </a:p>
        </p:txBody>
      </p:sp>
      <p:grpSp>
        <p:nvGrpSpPr>
          <p:cNvPr id="27" name="Group 26">
            <a:extLst>
              <a:ext uri="{FF2B5EF4-FFF2-40B4-BE49-F238E27FC236}">
                <a16:creationId xmlns:a16="http://schemas.microsoft.com/office/drawing/2014/main" id="{13AD7971-24D9-4BD4-8DF4-DB93B3EB510D}"/>
              </a:ext>
            </a:extLst>
          </p:cNvPr>
          <p:cNvGrpSpPr/>
          <p:nvPr/>
        </p:nvGrpSpPr>
        <p:grpSpPr>
          <a:xfrm>
            <a:off x="1192213" y="2660904"/>
            <a:ext cx="10443779" cy="4200211"/>
            <a:chOff x="1192213" y="2660904"/>
            <a:chExt cx="10443779" cy="4200211"/>
          </a:xfrm>
        </p:grpSpPr>
        <p:grpSp>
          <p:nvGrpSpPr>
            <p:cNvPr id="17" name="Group 16"/>
            <p:cNvGrpSpPr/>
            <p:nvPr/>
          </p:nvGrpSpPr>
          <p:grpSpPr>
            <a:xfrm>
              <a:off x="1754412" y="3998363"/>
              <a:ext cx="9881580" cy="2134692"/>
              <a:chOff x="7454886" y="1493022"/>
              <a:chExt cx="4442758" cy="4640716"/>
            </a:xfrm>
          </p:grpSpPr>
          <p:sp>
            <p:nvSpPr>
              <p:cNvPr id="12" name="Rectangle 11">
                <a:extLst>
                  <a:ext uri="{FF2B5EF4-FFF2-40B4-BE49-F238E27FC236}">
                    <a16:creationId xmlns:a16="http://schemas.microsoft.com/office/drawing/2014/main" id="{0B7809F2-4E40-49EF-8AC9-4D0B52C34C1C}"/>
                  </a:ext>
                </a:extLst>
              </p:cNvPr>
              <p:cNvSpPr/>
              <p:nvPr/>
            </p:nvSpPr>
            <p:spPr>
              <a:xfrm>
                <a:off x="7454886" y="1493022"/>
                <a:ext cx="4442758" cy="4640716"/>
              </a:xfrm>
              <a:prstGeom prst="rect">
                <a:avLst/>
              </a:prstGeom>
              <a:solidFill>
                <a:schemeClr val="bg2"/>
              </a:solidFill>
              <a:ln w="1905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45AE4CF-F1EF-4179-80F7-22CCBFAF1FAA}"/>
                  </a:ext>
                </a:extLst>
              </p:cNvPr>
              <p:cNvSpPr/>
              <p:nvPr/>
            </p:nvSpPr>
            <p:spPr>
              <a:xfrm>
                <a:off x="10054251" y="3453613"/>
                <a:ext cx="1245761" cy="1706182"/>
              </a:xfrm>
              <a:prstGeom prst="rect">
                <a:avLst/>
              </a:prstGeom>
              <a:ln>
                <a:noFill/>
                <a:miter lim="800000"/>
              </a:ln>
            </p:spPr>
            <p:txBody>
              <a:bodyPr wrap="none">
                <a:spAutoFit/>
              </a:bodyPr>
              <a:lstStyle/>
              <a:p>
                <a:pPr algn="ctr">
                  <a:spcBef>
                    <a:spcPct val="50000"/>
                  </a:spcBef>
                </a:pPr>
                <a:r>
                  <a:rPr lang="en-US" b="1" dirty="0"/>
                  <a:t>Kay </a:t>
                </a:r>
                <a:r>
                  <a:rPr lang="en-US" b="1" dirty="0" err="1"/>
                  <a:t>Saakvitne</a:t>
                </a:r>
                <a:r>
                  <a:rPr lang="en-US" b="1" dirty="0"/>
                  <a:t>, Ph.D.</a:t>
                </a:r>
              </a:p>
              <a:p>
                <a:pPr algn="ctr">
                  <a:spcBef>
                    <a:spcPct val="50000"/>
                  </a:spcBef>
                </a:pPr>
                <a:r>
                  <a:rPr lang="en-US" b="1" dirty="0"/>
                  <a:t>Laurie Pearlman, Ph.D.</a:t>
                </a:r>
              </a:p>
            </p:txBody>
          </p:sp>
          <p:sp>
            <p:nvSpPr>
              <p:cNvPr id="11" name="TextBox 10">
                <a:extLst>
                  <a:ext uri="{FF2B5EF4-FFF2-40B4-BE49-F238E27FC236}">
                    <a16:creationId xmlns:a16="http://schemas.microsoft.com/office/drawing/2014/main" id="{89EDD2BC-FDA8-47B4-BDF7-672E5B0061A1}"/>
                  </a:ext>
                </a:extLst>
              </p:cNvPr>
              <p:cNvSpPr txBox="1"/>
              <p:nvPr/>
            </p:nvSpPr>
            <p:spPr>
              <a:xfrm>
                <a:off x="9579512" y="2143012"/>
                <a:ext cx="2195238" cy="1070547"/>
              </a:xfrm>
              <a:prstGeom prst="rect">
                <a:avLst/>
              </a:prstGeom>
              <a:noFill/>
              <a:ln>
                <a:noFill/>
                <a:miter lim="800000"/>
              </a:ln>
            </p:spPr>
            <p:txBody>
              <a:bodyPr wrap="square" rtlCol="0">
                <a:spAutoFit/>
              </a:bodyPr>
              <a:lstStyle/>
              <a:p>
                <a:pPr algn="ctr"/>
                <a:r>
                  <a:rPr lang="en-US" sz="2600" b="1" dirty="0">
                    <a:solidFill>
                      <a:schemeClr val="accent2"/>
                    </a:solidFill>
                  </a:rPr>
                  <a:t>Originators of the VT Concept</a:t>
                </a:r>
              </a:p>
            </p:txBody>
          </p:sp>
        </p:grpSp>
        <p:pic>
          <p:nvPicPr>
            <p:cNvPr id="13" name="Picture 12">
              <a:extLst>
                <a:ext uri="{FF2B5EF4-FFF2-40B4-BE49-F238E27FC236}">
                  <a16:creationId xmlns:a16="http://schemas.microsoft.com/office/drawing/2014/main" id="{9F4C0DA3-18E1-401D-A298-248BEBD1A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355" y="2660904"/>
              <a:ext cx="4200211" cy="4200211"/>
            </a:xfrm>
            <a:prstGeom prst="rect">
              <a:avLst/>
            </a:prstGeom>
          </p:spPr>
        </p:pic>
        <p:pic>
          <p:nvPicPr>
            <p:cNvPr id="22" name="Picture 21">
              <a:extLst>
                <a:ext uri="{FF2B5EF4-FFF2-40B4-BE49-F238E27FC236}">
                  <a16:creationId xmlns:a16="http://schemas.microsoft.com/office/drawing/2014/main" id="{D4F0F351-E056-496B-87BB-7E6C54615C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2213" y="2724912"/>
              <a:ext cx="4134709" cy="4134709"/>
            </a:xfrm>
            <a:prstGeom prst="rect">
              <a:avLst/>
            </a:prstGeom>
          </p:spPr>
        </p:pic>
      </p:grpSp>
      <p:sp>
        <p:nvSpPr>
          <p:cNvPr id="14" name="TextBox 13">
            <a:extLst>
              <a:ext uri="{FF2B5EF4-FFF2-40B4-BE49-F238E27FC236}">
                <a16:creationId xmlns:a16="http://schemas.microsoft.com/office/drawing/2014/main" id="{EF998F06-1B6F-4E47-BF6C-641321378688}"/>
              </a:ext>
            </a:extLst>
          </p:cNvPr>
          <p:cNvSpPr txBox="1"/>
          <p:nvPr/>
        </p:nvSpPr>
        <p:spPr>
          <a:xfrm>
            <a:off x="1280160" y="6488668"/>
            <a:ext cx="589280" cy="369332"/>
          </a:xfrm>
          <a:prstGeom prst="rect">
            <a:avLst/>
          </a:prstGeom>
          <a:noFill/>
        </p:spPr>
        <p:txBody>
          <a:bodyPr wrap="square" rtlCol="0">
            <a:spAutoFit/>
          </a:bodyPr>
          <a:lstStyle/>
          <a:p>
            <a:pPr algn="ctr"/>
            <a:r>
              <a:rPr lang="en-US" dirty="0">
                <a:solidFill>
                  <a:schemeClr val="bg1"/>
                </a:solidFill>
              </a:rPr>
              <a:t>230</a:t>
            </a:r>
          </a:p>
        </p:txBody>
      </p:sp>
    </p:spTree>
    <p:extLst>
      <p:ext uri="{BB962C8B-B14F-4D97-AF65-F5344CB8AC3E}">
        <p14:creationId xmlns:p14="http://schemas.microsoft.com/office/powerpoint/2010/main" val="3253254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9C2E97-7D3C-4A2B-9CF0-BED2ED2F1973}"/>
              </a:ext>
            </a:extLst>
          </p:cNvPr>
          <p:cNvSpPr>
            <a:spLocks noGrp="1"/>
          </p:cNvSpPr>
          <p:nvPr>
            <p:ph type="title"/>
          </p:nvPr>
        </p:nvSpPr>
        <p:spPr/>
        <p:txBody>
          <a:bodyPr/>
          <a:lstStyle/>
          <a:p>
            <a:r>
              <a:rPr lang="en-US" dirty="0">
                <a:solidFill>
                  <a:schemeClr val="accent3">
                    <a:lumMod val="75000"/>
                  </a:schemeClr>
                </a:solidFill>
              </a:rPr>
              <a:t>VT: How this Work Will Change You</a:t>
            </a:r>
            <a:endParaRPr lang="en-US" dirty="0"/>
          </a:p>
        </p:txBody>
      </p:sp>
      <p:pic>
        <p:nvPicPr>
          <p:cNvPr id="11" name="Picture 10">
            <a:extLst>
              <a:ext uri="{FF2B5EF4-FFF2-40B4-BE49-F238E27FC236}">
                <a16:creationId xmlns:a16="http://schemas.microsoft.com/office/drawing/2014/main" id="{B5589AA7-F354-4A7D-9CD9-F3A8E37BBC4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grpSp>
        <p:nvGrpSpPr>
          <p:cNvPr id="2" name="Group 1">
            <a:extLst>
              <a:ext uri="{FF2B5EF4-FFF2-40B4-BE49-F238E27FC236}">
                <a16:creationId xmlns:a16="http://schemas.microsoft.com/office/drawing/2014/main" id="{DE22BAAD-2D2C-447E-AD79-BED14CBDC8EC}"/>
              </a:ext>
            </a:extLst>
          </p:cNvPr>
          <p:cNvGrpSpPr/>
          <p:nvPr/>
        </p:nvGrpSpPr>
        <p:grpSpPr>
          <a:xfrm>
            <a:off x="1460938" y="1072693"/>
            <a:ext cx="10447283" cy="5029200"/>
            <a:chOff x="1460938" y="1230922"/>
            <a:chExt cx="10447283" cy="5029200"/>
          </a:xfrm>
        </p:grpSpPr>
        <p:sp>
          <p:nvSpPr>
            <p:cNvPr id="6" name="Rectangle 5"/>
            <p:cNvSpPr/>
            <p:nvPr/>
          </p:nvSpPr>
          <p:spPr>
            <a:xfrm>
              <a:off x="1460938" y="1230922"/>
              <a:ext cx="10447283" cy="5029200"/>
            </a:xfrm>
            <a:prstGeom prst="rect">
              <a:avLst/>
            </a:prstGeom>
            <a:solidFill>
              <a:schemeClr val="bg2"/>
            </a:solidFill>
            <a:ln w="2540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tIns="274320" rtlCol="0" anchor="t"/>
            <a:lstStyle/>
            <a:p>
              <a:pPr algn="ctr">
                <a:lnSpc>
                  <a:spcPct val="103000"/>
                </a:lnSpc>
                <a:spcBef>
                  <a:spcPts val="600"/>
                </a:spcBef>
              </a:pPr>
              <a:r>
                <a:rPr lang="en-US" sz="2800" dirty="0">
                  <a:solidFill>
                    <a:schemeClr val="tx1"/>
                  </a:solidFill>
                </a:rPr>
                <a:t>“</a:t>
              </a:r>
              <a:r>
                <a:rPr lang="en-US" sz="2800" dirty="0">
                  <a:solidFill>
                    <a:srgbClr val="444444"/>
                  </a:solidFill>
                  <a:ea typeface="Calibri" panose="020F0502020204030204" pitchFamily="34" charset="0"/>
                  <a:cs typeface="Times New Roman" panose="02020603050405020304" pitchFamily="18" charset="0"/>
                </a:rPr>
                <a:t>The expectation that we can be immersed in suffering and loss daily and not be touched by it is as unrealistic as expecting to be able to walk through water without getting wet…We burn out not because we don’t care but because we don’t grieve. We burn out</a:t>
              </a:r>
            </a:p>
            <a:p>
              <a:pPr algn="ctr">
                <a:spcBef>
                  <a:spcPts val="1800"/>
                </a:spcBef>
              </a:pPr>
              <a:endParaRPr lang="en-US" sz="2800" b="1" dirty="0">
                <a:solidFill>
                  <a:srgbClr val="444444"/>
                </a:solidFill>
                <a:ea typeface="Calibri" panose="020F0502020204030204" pitchFamily="34" charset="0"/>
                <a:cs typeface="Times New Roman" panose="02020603050405020304" pitchFamily="18" charset="0"/>
              </a:endParaRPr>
            </a:p>
            <a:p>
              <a:pPr algn="ctr">
                <a:spcBef>
                  <a:spcPts val="1800"/>
                </a:spcBef>
              </a:pPr>
              <a:endParaRPr lang="en-US" sz="1000" b="1" dirty="0">
                <a:solidFill>
                  <a:schemeClr val="accent2"/>
                </a:solidFill>
              </a:endParaRPr>
            </a:p>
            <a:p>
              <a:pPr algn="ctr">
                <a:spcBef>
                  <a:spcPts val="1800"/>
                </a:spcBef>
              </a:pPr>
              <a:r>
                <a:rPr lang="en-US" sz="2400" b="1" dirty="0">
                  <a:solidFill>
                    <a:schemeClr val="accent2"/>
                  </a:solidFill>
                </a:rPr>
                <a:t>– Rachel Naomi </a:t>
              </a:r>
              <a:r>
                <a:rPr lang="en-US" sz="2400" b="1" dirty="0" err="1">
                  <a:solidFill>
                    <a:schemeClr val="accent2"/>
                  </a:solidFill>
                </a:rPr>
                <a:t>Remen</a:t>
              </a:r>
              <a:r>
                <a:rPr lang="en-US" sz="2400" b="1" dirty="0">
                  <a:solidFill>
                    <a:schemeClr val="accent2"/>
                  </a:solidFill>
                </a:rPr>
                <a:t>, M.D.</a:t>
              </a:r>
              <a:r>
                <a:rPr lang="en-US" sz="2400" b="1" i="1" dirty="0">
                  <a:solidFill>
                    <a:schemeClr val="accent2"/>
                  </a:solidFill>
                </a:rPr>
                <a:t/>
              </a:r>
              <a:br>
                <a:rPr lang="en-US" sz="2400" b="1" i="1" dirty="0">
                  <a:solidFill>
                    <a:schemeClr val="accent2"/>
                  </a:solidFill>
                </a:rPr>
              </a:br>
              <a:r>
                <a:rPr lang="en-US" dirty="0">
                  <a:solidFill>
                    <a:schemeClr val="tx1"/>
                  </a:solidFill>
                </a:rPr>
                <a:t>Physician, clinical professor of family and </a:t>
              </a:r>
              <a:br>
                <a:rPr lang="en-US" dirty="0">
                  <a:solidFill>
                    <a:schemeClr val="tx1"/>
                  </a:solidFill>
                </a:rPr>
              </a:br>
              <a:r>
                <a:rPr lang="en-US" dirty="0">
                  <a:solidFill>
                    <a:schemeClr val="tx1"/>
                  </a:solidFill>
                </a:rPr>
                <a:t>community medicine at the University of California</a:t>
              </a:r>
            </a:p>
            <a:p>
              <a:pPr lvl="0" algn="ctr">
                <a:spcBef>
                  <a:spcPts val="1800"/>
                </a:spcBef>
              </a:pPr>
              <a:endParaRPr lang="en-US" dirty="0">
                <a:solidFill>
                  <a:schemeClr val="tx1"/>
                </a:solidFill>
                <a:latin typeface="Amazon Ember"/>
              </a:endParaRPr>
            </a:p>
            <a:p>
              <a:pPr lvl="0" algn="ctr">
                <a:spcBef>
                  <a:spcPts val="1800"/>
                </a:spcBef>
              </a:pPr>
              <a:endParaRPr lang="en-US" dirty="0">
                <a:solidFill>
                  <a:schemeClr val="tx1"/>
                </a:solidFill>
                <a:latin typeface="Amazon Ember"/>
              </a:endParaRPr>
            </a:p>
            <a:p>
              <a:pPr lvl="0" algn="ctr">
                <a:spcBef>
                  <a:spcPts val="1800"/>
                </a:spcBef>
              </a:pPr>
              <a:endParaRPr lang="en-US" dirty="0">
                <a:solidFill>
                  <a:schemeClr val="tx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5624" y="3745522"/>
              <a:ext cx="1537075" cy="236677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D9055DFE-43B5-4F7C-B2F0-51DB439FDFF2}"/>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8900" t="25560" r="8803" b="25268"/>
            <a:stretch/>
          </p:blipFill>
          <p:spPr>
            <a:xfrm>
              <a:off x="6150140" y="5496244"/>
              <a:ext cx="1068877" cy="638673"/>
            </a:xfrm>
            <a:prstGeom prst="rect">
              <a:avLst/>
            </a:prstGeom>
          </p:spPr>
        </p:pic>
      </p:grpSp>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3603" b="9608"/>
          <a:stretch/>
        </p:blipFill>
        <p:spPr>
          <a:xfrm>
            <a:off x="1192213" y="2672446"/>
            <a:ext cx="2971071" cy="4185553"/>
          </a:xfrm>
          <a:prstGeom prst="rect">
            <a:avLst/>
          </a:prstGeom>
        </p:spPr>
      </p:pic>
      <p:sp>
        <p:nvSpPr>
          <p:cNvPr id="3" name="TextBox 2"/>
          <p:cNvSpPr txBox="1"/>
          <p:nvPr/>
        </p:nvSpPr>
        <p:spPr>
          <a:xfrm>
            <a:off x="3468414" y="3030334"/>
            <a:ext cx="8303172" cy="954107"/>
          </a:xfrm>
          <a:prstGeom prst="rect">
            <a:avLst/>
          </a:prstGeom>
          <a:noFill/>
        </p:spPr>
        <p:txBody>
          <a:bodyPr wrap="square" rtlCol="0">
            <a:spAutoFit/>
          </a:bodyPr>
          <a:lstStyle/>
          <a:p>
            <a:pPr lvl="0">
              <a:spcBef>
                <a:spcPts val="1800"/>
              </a:spcBef>
            </a:pPr>
            <a:r>
              <a:rPr lang="en-US" sz="2800" dirty="0">
                <a:solidFill>
                  <a:srgbClr val="444444"/>
                </a:solidFill>
                <a:ea typeface="Calibri" panose="020F0502020204030204" pitchFamily="34" charset="0"/>
                <a:cs typeface="Times New Roman" panose="02020603050405020304" pitchFamily="18" charset="0"/>
              </a:rPr>
              <a:t>because we’ve allowed our hearts to be so filled with loss that we have not room left to </a:t>
            </a:r>
          </a:p>
        </p:txBody>
      </p:sp>
      <p:sp>
        <p:nvSpPr>
          <p:cNvPr id="5" name="TextBox 4"/>
          <p:cNvSpPr txBox="1"/>
          <p:nvPr/>
        </p:nvSpPr>
        <p:spPr>
          <a:xfrm>
            <a:off x="3687298" y="3875330"/>
            <a:ext cx="6285186" cy="523220"/>
          </a:xfrm>
          <a:prstGeom prst="rect">
            <a:avLst/>
          </a:prstGeom>
          <a:noFill/>
        </p:spPr>
        <p:txBody>
          <a:bodyPr wrap="square" rtlCol="0">
            <a:spAutoFit/>
          </a:bodyPr>
          <a:lstStyle/>
          <a:p>
            <a:pPr lvl="0">
              <a:spcBef>
                <a:spcPts val="1800"/>
              </a:spcBef>
            </a:pPr>
            <a:r>
              <a:rPr lang="en-US" sz="2800" dirty="0">
                <a:solidFill>
                  <a:srgbClr val="444444"/>
                </a:solidFill>
                <a:ea typeface="Calibri" panose="020F0502020204030204" pitchFamily="34" charset="0"/>
                <a:cs typeface="Times New Roman" panose="02020603050405020304" pitchFamily="18" charset="0"/>
              </a:rPr>
              <a:t>care.”</a:t>
            </a:r>
          </a:p>
        </p:txBody>
      </p:sp>
      <p:sp>
        <p:nvSpPr>
          <p:cNvPr id="12" name="TextBox 11">
            <a:extLst>
              <a:ext uri="{FF2B5EF4-FFF2-40B4-BE49-F238E27FC236}">
                <a16:creationId xmlns:a16="http://schemas.microsoft.com/office/drawing/2014/main" id="{6706B7B3-59B6-41FD-AC74-73584EFF980D}"/>
              </a:ext>
            </a:extLst>
          </p:cNvPr>
          <p:cNvSpPr txBox="1"/>
          <p:nvPr/>
        </p:nvSpPr>
        <p:spPr>
          <a:xfrm>
            <a:off x="1280160" y="6488668"/>
            <a:ext cx="589280" cy="369332"/>
          </a:xfrm>
          <a:prstGeom prst="rect">
            <a:avLst/>
          </a:prstGeom>
          <a:noFill/>
        </p:spPr>
        <p:txBody>
          <a:bodyPr wrap="square" rtlCol="0">
            <a:spAutoFit/>
          </a:bodyPr>
          <a:lstStyle/>
          <a:p>
            <a:pPr algn="ctr"/>
            <a:r>
              <a:rPr lang="en-US" dirty="0"/>
              <a:t>231</a:t>
            </a:r>
          </a:p>
        </p:txBody>
      </p:sp>
    </p:spTree>
    <p:extLst>
      <p:ext uri="{BB962C8B-B14F-4D97-AF65-F5344CB8AC3E}">
        <p14:creationId xmlns:p14="http://schemas.microsoft.com/office/powerpoint/2010/main" val="1596282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48FAF194-C3BF-477C-8242-DCB19B677D00}"/>
              </a:ext>
            </a:extLst>
          </p:cNvPr>
          <p:cNvSpPr/>
          <p:nvPr/>
        </p:nvSpPr>
        <p:spPr>
          <a:xfrm>
            <a:off x="1546579" y="990600"/>
            <a:ext cx="5599288"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Contributing Factors to VT</a:t>
            </a:r>
          </a:p>
        </p:txBody>
      </p:sp>
      <p:sp>
        <p:nvSpPr>
          <p:cNvPr id="8" name="Oval 7">
            <a:extLst>
              <a:ext uri="{FF2B5EF4-FFF2-40B4-BE49-F238E27FC236}">
                <a16:creationId xmlns:a16="http://schemas.microsoft.com/office/drawing/2014/main" id="{98138E86-37F0-47F7-886D-01223CE21BB6}"/>
              </a:ext>
            </a:extLst>
          </p:cNvPr>
          <p:cNvSpPr/>
          <p:nvPr/>
        </p:nvSpPr>
        <p:spPr>
          <a:xfrm>
            <a:off x="6095999" y="990600"/>
            <a:ext cx="5621867" cy="5590822"/>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9B12877E-0AE7-4538-88B5-0016FD6B07B1}"/>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VT</a:t>
            </a:r>
          </a:p>
        </p:txBody>
      </p:sp>
      <p:sp>
        <p:nvSpPr>
          <p:cNvPr id="12" name="TextBox 11">
            <a:extLst>
              <a:ext uri="{FF2B5EF4-FFF2-40B4-BE49-F238E27FC236}">
                <a16:creationId xmlns:a16="http://schemas.microsoft.com/office/drawing/2014/main" id="{E437088C-8DA0-4E5D-B56F-A568B774771E}"/>
              </a:ext>
            </a:extLst>
          </p:cNvPr>
          <p:cNvSpPr txBox="1"/>
          <p:nvPr/>
        </p:nvSpPr>
        <p:spPr>
          <a:xfrm>
            <a:off x="1280160" y="6488668"/>
            <a:ext cx="589280" cy="369332"/>
          </a:xfrm>
          <a:prstGeom prst="rect">
            <a:avLst/>
          </a:prstGeom>
          <a:noFill/>
        </p:spPr>
        <p:txBody>
          <a:bodyPr wrap="square" rtlCol="0">
            <a:spAutoFit/>
          </a:bodyPr>
          <a:lstStyle/>
          <a:p>
            <a:pPr algn="ctr"/>
            <a:r>
              <a:rPr lang="en-US" dirty="0"/>
              <a:t>232</a:t>
            </a:r>
          </a:p>
        </p:txBody>
      </p:sp>
      <p:sp>
        <p:nvSpPr>
          <p:cNvPr id="14" name="TextBox 13">
            <a:extLst>
              <a:ext uri="{FF2B5EF4-FFF2-40B4-BE49-F238E27FC236}">
                <a16:creationId xmlns:a16="http://schemas.microsoft.com/office/drawing/2014/main" id="{A77E4934-B61B-418D-8BFB-1BBFC82B9683}"/>
              </a:ext>
            </a:extLst>
          </p:cNvPr>
          <p:cNvSpPr txBox="1"/>
          <p:nvPr/>
        </p:nvSpPr>
        <p:spPr>
          <a:xfrm>
            <a:off x="2269067" y="1403836"/>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Environment</a:t>
            </a:r>
          </a:p>
        </p:txBody>
      </p:sp>
      <p:sp>
        <p:nvSpPr>
          <p:cNvPr id="15" name="TextBox 14">
            <a:extLst>
              <a:ext uri="{FF2B5EF4-FFF2-40B4-BE49-F238E27FC236}">
                <a16:creationId xmlns:a16="http://schemas.microsoft.com/office/drawing/2014/main" id="{E2253275-C8B6-4180-BA14-9F64475145A5}"/>
              </a:ext>
            </a:extLst>
          </p:cNvPr>
          <p:cNvSpPr txBox="1"/>
          <p:nvPr/>
        </p:nvSpPr>
        <p:spPr>
          <a:xfrm>
            <a:off x="6859967" y="1403834"/>
            <a:ext cx="4239491"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Treater</a:t>
            </a:r>
          </a:p>
        </p:txBody>
      </p:sp>
    </p:spTree>
    <p:extLst>
      <p:ext uri="{BB962C8B-B14F-4D97-AF65-F5344CB8AC3E}">
        <p14:creationId xmlns:p14="http://schemas.microsoft.com/office/powerpoint/2010/main" val="105667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Contributing Factors to VT</a:t>
            </a:r>
          </a:p>
        </p:txBody>
      </p:sp>
      <p:sp>
        <p:nvSpPr>
          <p:cNvPr id="7" name="Oval 6">
            <a:extLst>
              <a:ext uri="{FF2B5EF4-FFF2-40B4-BE49-F238E27FC236}">
                <a16:creationId xmlns:a16="http://schemas.microsoft.com/office/drawing/2014/main" id="{2AD917C2-2ED4-4A8F-AC02-D12D0D94548D}"/>
              </a:ext>
            </a:extLst>
          </p:cNvPr>
          <p:cNvSpPr/>
          <p:nvPr/>
        </p:nvSpPr>
        <p:spPr>
          <a:xfrm>
            <a:off x="1546579" y="990600"/>
            <a:ext cx="5588000"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8" name="Oval 7">
            <a:extLst>
              <a:ext uri="{FF2B5EF4-FFF2-40B4-BE49-F238E27FC236}">
                <a16:creationId xmlns:a16="http://schemas.microsoft.com/office/drawing/2014/main" id="{98138E86-37F0-47F7-886D-01223CE21BB6}"/>
              </a:ext>
            </a:extLst>
          </p:cNvPr>
          <p:cNvSpPr/>
          <p:nvPr/>
        </p:nvSpPr>
        <p:spPr>
          <a:xfrm>
            <a:off x="6096000" y="990600"/>
            <a:ext cx="5610578" cy="5566831"/>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dirty="0"/>
          </a:p>
        </p:txBody>
      </p:sp>
      <p:sp>
        <p:nvSpPr>
          <p:cNvPr id="9" name="TextBox 8">
            <a:extLst>
              <a:ext uri="{FF2B5EF4-FFF2-40B4-BE49-F238E27FC236}">
                <a16:creationId xmlns:a16="http://schemas.microsoft.com/office/drawing/2014/main" id="{0224CBFE-6B3B-4393-9E83-8B3884D2B1FD}"/>
              </a:ext>
            </a:extLst>
          </p:cNvPr>
          <p:cNvSpPr txBox="1"/>
          <p:nvPr/>
        </p:nvSpPr>
        <p:spPr>
          <a:xfrm>
            <a:off x="2269067" y="1403836"/>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Environment</a:t>
            </a:r>
          </a:p>
        </p:txBody>
      </p:sp>
      <p:sp>
        <p:nvSpPr>
          <p:cNvPr id="10" name="TextBox 9">
            <a:extLst>
              <a:ext uri="{FF2B5EF4-FFF2-40B4-BE49-F238E27FC236}">
                <a16:creationId xmlns:a16="http://schemas.microsoft.com/office/drawing/2014/main" id="{FD8E0758-3F54-4374-BE39-18928834B59F}"/>
              </a:ext>
            </a:extLst>
          </p:cNvPr>
          <p:cNvSpPr txBox="1"/>
          <p:nvPr/>
        </p:nvSpPr>
        <p:spPr>
          <a:xfrm>
            <a:off x="6859967" y="1403834"/>
            <a:ext cx="4239491"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Treater</a:t>
            </a:r>
          </a:p>
        </p:txBody>
      </p:sp>
      <p:sp>
        <p:nvSpPr>
          <p:cNvPr id="2" name="TextBox 1">
            <a:extLst>
              <a:ext uri="{FF2B5EF4-FFF2-40B4-BE49-F238E27FC236}">
                <a16:creationId xmlns:a16="http://schemas.microsoft.com/office/drawing/2014/main" id="{FA21D5AE-9F1D-4C3E-B28F-34EBD8AEE770}"/>
              </a:ext>
            </a:extLst>
          </p:cNvPr>
          <p:cNvSpPr txBox="1"/>
          <p:nvPr/>
        </p:nvSpPr>
        <p:spPr>
          <a:xfrm>
            <a:off x="7551239" y="2109758"/>
            <a:ext cx="3866280" cy="3647152"/>
          </a:xfrm>
          <a:prstGeom prst="rect">
            <a:avLst/>
          </a:prstGeom>
          <a:noFill/>
        </p:spPr>
        <p:txBody>
          <a:bodyPr wrap="square" rtlCol="0">
            <a:spAutoFit/>
          </a:bodyPr>
          <a:lstStyle/>
          <a:p>
            <a:r>
              <a:rPr lang="en-US" sz="2100" b="1" u="sng" dirty="0"/>
              <a:t>Examples:</a:t>
            </a:r>
          </a:p>
          <a:p>
            <a:pPr marL="228600" indent="-228600">
              <a:buFont typeface="Arial" panose="020B0604020202020204" pitchFamily="34" charset="0"/>
              <a:buChar char="•"/>
            </a:pPr>
            <a:r>
              <a:rPr lang="en-US" sz="2100" b="1" dirty="0"/>
              <a:t>Current life stressors</a:t>
            </a:r>
          </a:p>
          <a:p>
            <a:pPr marL="228600" indent="-228600">
              <a:buFont typeface="Arial" panose="020B0604020202020204" pitchFamily="34" charset="0"/>
              <a:buChar char="•"/>
            </a:pPr>
            <a:r>
              <a:rPr lang="en-US" sz="2100" b="1" dirty="0"/>
              <a:t>Treater’s own history of </a:t>
            </a:r>
            <a:br>
              <a:rPr lang="en-US" sz="2100" b="1" dirty="0"/>
            </a:br>
            <a:r>
              <a:rPr lang="en-US" sz="2100" b="1" dirty="0"/>
              <a:t>ACEs and trauma</a:t>
            </a:r>
          </a:p>
          <a:p>
            <a:pPr marL="228600" indent="-228600">
              <a:buFont typeface="Arial" panose="020B0604020202020204" pitchFamily="34" charset="0"/>
              <a:buChar char="•"/>
            </a:pPr>
            <a:r>
              <a:rPr lang="en-US" sz="2100" b="1" dirty="0"/>
              <a:t>Shared trauma </a:t>
            </a:r>
          </a:p>
          <a:p>
            <a:pPr marL="228600" indent="-228600">
              <a:buFont typeface="Arial" panose="020B0604020202020204" pitchFamily="34" charset="0"/>
              <a:buChar char="•"/>
            </a:pPr>
            <a:r>
              <a:rPr lang="en-US" sz="2100" b="1" dirty="0"/>
              <a:t>Interests outside of work</a:t>
            </a:r>
          </a:p>
          <a:p>
            <a:pPr marL="228600" indent="-228600">
              <a:buFont typeface="Arial" panose="020B0604020202020204" pitchFamily="34" charset="0"/>
              <a:buChar char="•"/>
            </a:pPr>
            <a:r>
              <a:rPr lang="en-US" sz="2100" b="1" dirty="0"/>
              <a:t>Investment in the mission </a:t>
            </a:r>
            <a:br>
              <a:rPr lang="en-US" sz="2100" b="1" dirty="0"/>
            </a:br>
            <a:r>
              <a:rPr lang="en-US" sz="2100" b="1" dirty="0"/>
              <a:t>of the work</a:t>
            </a:r>
          </a:p>
          <a:p>
            <a:pPr marL="228600" indent="-228600">
              <a:buFont typeface="Arial" panose="020B0604020202020204" pitchFamily="34" charset="0"/>
              <a:buChar char="•"/>
            </a:pPr>
            <a:r>
              <a:rPr lang="en-US" sz="2100" b="1" dirty="0"/>
              <a:t>Self-care</a:t>
            </a:r>
          </a:p>
          <a:p>
            <a:pPr marL="228600" indent="-228600">
              <a:buFont typeface="Arial" panose="020B0604020202020204" pitchFamily="34" charset="0"/>
              <a:buChar char="•"/>
            </a:pPr>
            <a:r>
              <a:rPr lang="en-US" sz="2100" b="1" dirty="0"/>
              <a:t>Longevity doing trauma work</a:t>
            </a:r>
            <a:endParaRPr lang="en-US" sz="2100" dirty="0"/>
          </a:p>
        </p:txBody>
      </p:sp>
      <p:sp>
        <p:nvSpPr>
          <p:cNvPr id="3" name="TextBox 2">
            <a:extLst>
              <a:ext uri="{FF2B5EF4-FFF2-40B4-BE49-F238E27FC236}">
                <a16:creationId xmlns:a16="http://schemas.microsoft.com/office/drawing/2014/main" id="{5049D167-1C27-4283-BC0A-6811786DC996}"/>
              </a:ext>
            </a:extLst>
          </p:cNvPr>
          <p:cNvSpPr txBox="1"/>
          <p:nvPr/>
        </p:nvSpPr>
        <p:spPr>
          <a:xfrm>
            <a:off x="2754829" y="2109758"/>
            <a:ext cx="3427336" cy="3970318"/>
          </a:xfrm>
          <a:prstGeom prst="rect">
            <a:avLst/>
          </a:prstGeom>
          <a:noFill/>
        </p:spPr>
        <p:txBody>
          <a:bodyPr wrap="square" rtlCol="0">
            <a:spAutoFit/>
          </a:bodyPr>
          <a:lstStyle/>
          <a:p>
            <a:r>
              <a:rPr lang="en-US" sz="2100" b="1" u="sng" dirty="0"/>
              <a:t>Examples:</a:t>
            </a:r>
          </a:p>
          <a:p>
            <a:pPr marL="228600" indent="-228600">
              <a:buFont typeface="Arial" panose="020B0604020202020204" pitchFamily="34" charset="0"/>
              <a:buChar char="•"/>
            </a:pPr>
            <a:r>
              <a:rPr lang="en-US" sz="2100" b="1" dirty="0"/>
              <a:t>Exposure to trauma stories</a:t>
            </a:r>
          </a:p>
          <a:p>
            <a:pPr marL="228600" indent="-228600">
              <a:buFont typeface="Arial" panose="020B0604020202020204" pitchFamily="34" charset="0"/>
              <a:buChar char="•"/>
            </a:pPr>
            <a:r>
              <a:rPr lang="en-US" sz="2100" b="1" dirty="0"/>
              <a:t>Support of peers</a:t>
            </a:r>
          </a:p>
          <a:p>
            <a:pPr marL="228600" indent="-228600">
              <a:buFont typeface="Arial" panose="020B0604020202020204" pitchFamily="34" charset="0"/>
              <a:buChar char="•"/>
            </a:pPr>
            <a:r>
              <a:rPr lang="en-US" sz="2100" b="1" dirty="0"/>
              <a:t>Supervision</a:t>
            </a:r>
          </a:p>
          <a:p>
            <a:pPr marL="228600" indent="-228600">
              <a:buFont typeface="Arial" panose="020B0604020202020204" pitchFamily="34" charset="0"/>
              <a:buChar char="•"/>
            </a:pPr>
            <a:r>
              <a:rPr lang="en-US" sz="2100" b="1" dirty="0"/>
              <a:t>Org culture promotes discussion of VT</a:t>
            </a:r>
          </a:p>
          <a:p>
            <a:pPr marL="228600" indent="-228600">
              <a:buFont typeface="Arial" panose="020B0604020202020204" pitchFamily="34" charset="0"/>
              <a:buChar char="•"/>
            </a:pPr>
            <a:r>
              <a:rPr lang="en-US" sz="2100" b="1" dirty="0"/>
              <a:t>Wider system failures</a:t>
            </a:r>
          </a:p>
          <a:p>
            <a:pPr marL="228600" indent="-228600">
              <a:buFont typeface="Arial" panose="020B0604020202020204" pitchFamily="34" charset="0"/>
              <a:buChar char="•"/>
            </a:pPr>
            <a:r>
              <a:rPr lang="en-US" sz="2100" b="1" dirty="0"/>
              <a:t>Staffing levels</a:t>
            </a:r>
          </a:p>
          <a:p>
            <a:pPr marL="228600" indent="-228600">
              <a:buFont typeface="Arial" panose="020B0604020202020204" pitchFamily="34" charset="0"/>
              <a:buChar char="•"/>
            </a:pPr>
            <a:r>
              <a:rPr lang="en-US" sz="2100" b="1" dirty="0"/>
              <a:t>Budget cuts</a:t>
            </a:r>
          </a:p>
          <a:p>
            <a:pPr marL="228600" indent="-228600">
              <a:buFont typeface="Arial" panose="020B0604020202020204" pitchFamily="34" charset="0"/>
              <a:buChar char="•"/>
            </a:pPr>
            <a:r>
              <a:rPr lang="en-US" sz="2100" b="1" dirty="0"/>
              <a:t>Bias (i.e. racism, sexism, homophobia)</a:t>
            </a:r>
          </a:p>
        </p:txBody>
      </p:sp>
      <p:sp>
        <p:nvSpPr>
          <p:cNvPr id="12" name="TextBox 11">
            <a:extLst>
              <a:ext uri="{FF2B5EF4-FFF2-40B4-BE49-F238E27FC236}">
                <a16:creationId xmlns:a16="http://schemas.microsoft.com/office/drawing/2014/main" id="{09AA76E4-F334-4FC7-B313-D6F706EC1B5C}"/>
              </a:ext>
            </a:extLst>
          </p:cNvPr>
          <p:cNvSpPr txBox="1"/>
          <p:nvPr/>
        </p:nvSpPr>
        <p:spPr>
          <a:xfrm>
            <a:off x="1280160" y="6488668"/>
            <a:ext cx="589280" cy="369332"/>
          </a:xfrm>
          <a:prstGeom prst="rect">
            <a:avLst/>
          </a:prstGeom>
          <a:noFill/>
        </p:spPr>
        <p:txBody>
          <a:bodyPr wrap="square" rtlCol="0">
            <a:spAutoFit/>
          </a:bodyPr>
          <a:lstStyle/>
          <a:p>
            <a:pPr algn="ctr"/>
            <a:r>
              <a:rPr lang="en-US" dirty="0"/>
              <a:t>233</a:t>
            </a:r>
          </a:p>
        </p:txBody>
      </p:sp>
      <p:sp>
        <p:nvSpPr>
          <p:cNvPr id="14" name="TextBox 13">
            <a:extLst>
              <a:ext uri="{FF2B5EF4-FFF2-40B4-BE49-F238E27FC236}">
                <a16:creationId xmlns:a16="http://schemas.microsoft.com/office/drawing/2014/main" id="{718225D9-BAE5-4140-B07C-45FA5619A720}"/>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VT</a:t>
            </a:r>
          </a:p>
        </p:txBody>
      </p:sp>
    </p:spTree>
    <p:extLst>
      <p:ext uri="{BB962C8B-B14F-4D97-AF65-F5344CB8AC3E}">
        <p14:creationId xmlns:p14="http://schemas.microsoft.com/office/powerpoint/2010/main" val="370771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3" grpId="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C71A053E-27CA-4239-8094-F193C5E13357}"/>
              </a:ext>
            </a:extLst>
          </p:cNvPr>
          <p:cNvSpPr/>
          <p:nvPr/>
        </p:nvSpPr>
        <p:spPr>
          <a:xfrm>
            <a:off x="1523999" y="990600"/>
            <a:ext cx="5610579"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14" name="Oval 13">
            <a:extLst>
              <a:ext uri="{FF2B5EF4-FFF2-40B4-BE49-F238E27FC236}">
                <a16:creationId xmlns:a16="http://schemas.microsoft.com/office/drawing/2014/main" id="{946CE2A3-B2F5-48EC-A422-86416B575497}"/>
              </a:ext>
            </a:extLst>
          </p:cNvPr>
          <p:cNvSpPr/>
          <p:nvPr/>
        </p:nvSpPr>
        <p:spPr>
          <a:xfrm>
            <a:off x="6096000" y="990600"/>
            <a:ext cx="5621867" cy="5566831"/>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dirty="0"/>
          </a:p>
        </p:txBody>
      </p:sp>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What To Do About VT</a:t>
            </a:r>
          </a:p>
        </p:txBody>
      </p:sp>
      <p:sp>
        <p:nvSpPr>
          <p:cNvPr id="2" name="TextBox 1">
            <a:extLst>
              <a:ext uri="{FF2B5EF4-FFF2-40B4-BE49-F238E27FC236}">
                <a16:creationId xmlns:a16="http://schemas.microsoft.com/office/drawing/2014/main" id="{FA21D5AE-9F1D-4C3E-B28F-34EBD8AEE770}"/>
              </a:ext>
            </a:extLst>
          </p:cNvPr>
          <p:cNvSpPr txBox="1"/>
          <p:nvPr/>
        </p:nvSpPr>
        <p:spPr>
          <a:xfrm>
            <a:off x="7381907" y="2121046"/>
            <a:ext cx="3866280" cy="1938992"/>
          </a:xfrm>
          <a:prstGeom prst="rect">
            <a:avLst/>
          </a:prstGeom>
          <a:noFill/>
        </p:spPr>
        <p:txBody>
          <a:bodyPr wrap="square" rtlCol="0">
            <a:spAutoFit/>
          </a:bodyPr>
          <a:lstStyle/>
          <a:p>
            <a:r>
              <a:rPr lang="en-US" sz="2000" b="1" u="sng" dirty="0"/>
              <a:t>Themes to Address</a:t>
            </a:r>
            <a:r>
              <a:rPr lang="en-US" sz="2000" b="1" dirty="0"/>
              <a:t>:</a:t>
            </a:r>
          </a:p>
          <a:p>
            <a:pPr marL="228600" indent="-228600">
              <a:buFont typeface="Arial" panose="020B0604020202020204" pitchFamily="34" charset="0"/>
              <a:buChar char="•"/>
            </a:pPr>
            <a:r>
              <a:rPr lang="en-US" sz="2000" b="1" dirty="0"/>
              <a:t>Anticipate VT and build in protection</a:t>
            </a:r>
          </a:p>
          <a:p>
            <a:pPr marL="228600" indent="-228600">
              <a:buFont typeface="Arial" panose="020B0604020202020204" pitchFamily="34" charset="0"/>
              <a:buChar char="•"/>
            </a:pPr>
            <a:r>
              <a:rPr lang="en-US" sz="2000" b="1" dirty="0"/>
              <a:t>Address signs of VT when they arise</a:t>
            </a:r>
          </a:p>
          <a:p>
            <a:pPr marL="228600" indent="-228600">
              <a:buFont typeface="Arial" panose="020B0604020202020204" pitchFamily="34" charset="0"/>
              <a:buChar char="•"/>
            </a:pPr>
            <a:r>
              <a:rPr lang="en-US" sz="2000" b="1" dirty="0"/>
              <a:t>Transform the pain of VT</a:t>
            </a:r>
          </a:p>
        </p:txBody>
      </p:sp>
      <p:sp>
        <p:nvSpPr>
          <p:cNvPr id="3" name="TextBox 2">
            <a:extLst>
              <a:ext uri="{FF2B5EF4-FFF2-40B4-BE49-F238E27FC236}">
                <a16:creationId xmlns:a16="http://schemas.microsoft.com/office/drawing/2014/main" id="{5049D167-1C27-4283-BC0A-6811786DC996}"/>
              </a:ext>
            </a:extLst>
          </p:cNvPr>
          <p:cNvSpPr txBox="1"/>
          <p:nvPr/>
        </p:nvSpPr>
        <p:spPr>
          <a:xfrm>
            <a:off x="2156177" y="2101498"/>
            <a:ext cx="4233334" cy="3647152"/>
          </a:xfrm>
          <a:prstGeom prst="rect">
            <a:avLst/>
          </a:prstGeom>
          <a:noFill/>
        </p:spPr>
        <p:txBody>
          <a:bodyPr wrap="square" rtlCol="0">
            <a:spAutoFit/>
          </a:bodyPr>
          <a:lstStyle/>
          <a:p>
            <a:r>
              <a:rPr lang="en-US" sz="2100" b="1" u="sng" dirty="0"/>
              <a:t>Examples</a:t>
            </a:r>
            <a:r>
              <a:rPr lang="en-US" sz="2100" b="1" dirty="0"/>
              <a:t>:</a:t>
            </a:r>
          </a:p>
          <a:p>
            <a:pPr marL="228600" indent="-228600">
              <a:buFont typeface="Arial" panose="020B0604020202020204" pitchFamily="34" charset="0"/>
              <a:buChar char="•"/>
            </a:pPr>
            <a:r>
              <a:rPr lang="en-US" sz="2100" b="1" dirty="0"/>
              <a:t>Organization communicates that VT is normal, inevitable, and should be discussed </a:t>
            </a:r>
          </a:p>
          <a:p>
            <a:pPr marL="228600" indent="-228600">
              <a:buFont typeface="Arial" panose="020B0604020202020204" pitchFamily="34" charset="0"/>
              <a:buChar char="•"/>
            </a:pPr>
            <a:r>
              <a:rPr lang="en-US" sz="2100" b="1" dirty="0"/>
              <a:t>Staff recognition and celebration</a:t>
            </a:r>
          </a:p>
          <a:p>
            <a:pPr marL="228600" indent="-228600">
              <a:buFont typeface="Arial" panose="020B0604020202020204" pitchFamily="34" charset="0"/>
              <a:buChar char="•"/>
            </a:pPr>
            <a:r>
              <a:rPr lang="en-US" sz="2100" b="1" dirty="0"/>
              <a:t>Control for overtime worked</a:t>
            </a:r>
          </a:p>
          <a:p>
            <a:pPr marL="228600" indent="-228600">
              <a:buFont typeface="Arial" panose="020B0604020202020204" pitchFamily="34" charset="0"/>
              <a:buChar char="•"/>
            </a:pPr>
            <a:r>
              <a:rPr lang="en-US" sz="2100" b="1" dirty="0"/>
              <a:t>Regular supervision</a:t>
            </a:r>
          </a:p>
          <a:p>
            <a:pPr marL="228600" indent="-228600">
              <a:buFont typeface="Arial" panose="020B0604020202020204" pitchFamily="34" charset="0"/>
              <a:buChar char="•"/>
            </a:pPr>
            <a:r>
              <a:rPr lang="en-US" sz="2100" b="1" dirty="0"/>
              <a:t>Foster teams that give </a:t>
            </a:r>
            <a:br>
              <a:rPr lang="en-US" sz="2100" b="1" dirty="0"/>
            </a:br>
            <a:r>
              <a:rPr lang="en-US" sz="2100" b="1" dirty="0"/>
              <a:t>and accept help</a:t>
            </a:r>
          </a:p>
          <a:p>
            <a:pPr marL="228600" indent="-228600">
              <a:buFont typeface="Arial" panose="020B0604020202020204" pitchFamily="34" charset="0"/>
              <a:buChar char="•"/>
            </a:pPr>
            <a:r>
              <a:rPr lang="en-US" sz="2100" b="1" dirty="0"/>
              <a:t>Address organizational bias</a:t>
            </a:r>
          </a:p>
        </p:txBody>
      </p:sp>
      <p:cxnSp>
        <p:nvCxnSpPr>
          <p:cNvPr id="5" name="Straight Arrow Connector 4">
            <a:extLst>
              <a:ext uri="{FF2B5EF4-FFF2-40B4-BE49-F238E27FC236}">
                <a16:creationId xmlns:a16="http://schemas.microsoft.com/office/drawing/2014/main" id="{3F240E68-C8BC-4CE9-889E-B1B7D18498A8}"/>
              </a:ext>
            </a:extLst>
          </p:cNvPr>
          <p:cNvCxnSpPr>
            <a:cxnSpLocks/>
          </p:cNvCxnSpPr>
          <p:nvPr/>
        </p:nvCxnSpPr>
        <p:spPr>
          <a:xfrm>
            <a:off x="6498724" y="4052712"/>
            <a:ext cx="0" cy="2453794"/>
          </a:xfrm>
          <a:prstGeom prst="straightConnector1">
            <a:avLst/>
          </a:prstGeom>
          <a:ln w="762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071B7135-3BDB-4FA3-AD50-7CDECFD21D41}"/>
              </a:ext>
            </a:extLst>
          </p:cNvPr>
          <p:cNvSpPr txBox="1"/>
          <p:nvPr/>
        </p:nvSpPr>
        <p:spPr>
          <a:xfrm>
            <a:off x="1280160" y="6488668"/>
            <a:ext cx="589280" cy="369332"/>
          </a:xfrm>
          <a:prstGeom prst="rect">
            <a:avLst/>
          </a:prstGeom>
          <a:noFill/>
        </p:spPr>
        <p:txBody>
          <a:bodyPr wrap="square" rtlCol="0">
            <a:spAutoFit/>
          </a:bodyPr>
          <a:lstStyle/>
          <a:p>
            <a:pPr algn="ctr"/>
            <a:r>
              <a:rPr lang="en-US" dirty="0"/>
              <a:t>234</a:t>
            </a:r>
          </a:p>
        </p:txBody>
      </p:sp>
      <p:sp>
        <p:nvSpPr>
          <p:cNvPr id="15" name="TextBox 14">
            <a:extLst>
              <a:ext uri="{FF2B5EF4-FFF2-40B4-BE49-F238E27FC236}">
                <a16:creationId xmlns:a16="http://schemas.microsoft.com/office/drawing/2014/main" id="{6ABE4F6B-215F-408B-A47E-CCFAC4C0CB98}"/>
              </a:ext>
            </a:extLst>
          </p:cNvPr>
          <p:cNvSpPr txBox="1"/>
          <p:nvPr/>
        </p:nvSpPr>
        <p:spPr>
          <a:xfrm>
            <a:off x="2269067" y="1403836"/>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Environment</a:t>
            </a:r>
          </a:p>
        </p:txBody>
      </p:sp>
      <p:sp>
        <p:nvSpPr>
          <p:cNvPr id="16" name="TextBox 15">
            <a:extLst>
              <a:ext uri="{FF2B5EF4-FFF2-40B4-BE49-F238E27FC236}">
                <a16:creationId xmlns:a16="http://schemas.microsoft.com/office/drawing/2014/main" id="{D5FE3FB7-FCBD-4F4B-AFDD-CFB618056E34}"/>
              </a:ext>
            </a:extLst>
          </p:cNvPr>
          <p:cNvSpPr txBox="1"/>
          <p:nvPr/>
        </p:nvSpPr>
        <p:spPr>
          <a:xfrm>
            <a:off x="6859967" y="1403834"/>
            <a:ext cx="4239491"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Treater</a:t>
            </a:r>
          </a:p>
        </p:txBody>
      </p:sp>
      <p:sp>
        <p:nvSpPr>
          <p:cNvPr id="19" name="TextBox 18">
            <a:extLst>
              <a:ext uri="{FF2B5EF4-FFF2-40B4-BE49-F238E27FC236}">
                <a16:creationId xmlns:a16="http://schemas.microsoft.com/office/drawing/2014/main" id="{CD4D1B18-A2E3-4741-91BA-CA6D629FC0A6}"/>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VT</a:t>
            </a:r>
          </a:p>
        </p:txBody>
      </p:sp>
      <p:sp>
        <p:nvSpPr>
          <p:cNvPr id="21" name="TextBox 20">
            <a:extLst>
              <a:ext uri="{FF2B5EF4-FFF2-40B4-BE49-F238E27FC236}">
                <a16:creationId xmlns:a16="http://schemas.microsoft.com/office/drawing/2014/main" id="{3C1DAF52-AF4C-4263-BD57-757BCC369386}"/>
              </a:ext>
            </a:extLst>
          </p:cNvPr>
          <p:cNvSpPr txBox="1"/>
          <p:nvPr/>
        </p:nvSpPr>
        <p:spPr>
          <a:xfrm>
            <a:off x="6694311" y="3973689"/>
            <a:ext cx="169334" cy="2554545"/>
          </a:xfrm>
          <a:prstGeom prst="rect">
            <a:avLst/>
          </a:prstGeom>
          <a:noFill/>
        </p:spPr>
        <p:txBody>
          <a:bodyPr wrap="square" rtlCol="0">
            <a:spAutoFit/>
          </a:bodyPr>
          <a:lstStyle/>
          <a:p>
            <a:pPr algn="ctr"/>
            <a:r>
              <a:rPr lang="en-US" sz="1600" b="1" dirty="0" err="1"/>
              <a:t>decreas</a:t>
            </a:r>
            <a:r>
              <a:rPr lang="en-US" sz="1600" b="1" dirty="0"/>
              <a:t> </a:t>
            </a:r>
            <a:r>
              <a:rPr lang="en-US" sz="1600" b="1" dirty="0" err="1"/>
              <a:t>ing</a:t>
            </a:r>
            <a:endParaRPr lang="en-US" sz="1600" b="1" dirty="0"/>
          </a:p>
        </p:txBody>
      </p:sp>
    </p:spTree>
    <p:extLst>
      <p:ext uri="{BB962C8B-B14F-4D97-AF65-F5344CB8AC3E}">
        <p14:creationId xmlns:p14="http://schemas.microsoft.com/office/powerpoint/2010/main" val="16985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7"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fade">
                                      <p:cBhvr>
                                        <p:cTn id="19" dur="2000"/>
                                        <p:tgtEl>
                                          <p:spTgt spid="21">
                                            <p:txEl>
                                              <p:pRg st="0" end="0"/>
                                            </p:txEl>
                                          </p:spTgt>
                                        </p:tgtEl>
                                      </p:cBhvr>
                                    </p:animEffect>
                                    <p:anim calcmode="lin" valueType="num">
                                      <p:cBhvr>
                                        <p:cTn id="20" dur="2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1" dur="2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E86C02-C49B-49D2-A25D-D93B597617EC}"/>
              </a:ext>
            </a:extLst>
          </p:cNvPr>
          <p:cNvSpPr>
            <a:spLocks noGrp="1"/>
          </p:cNvSpPr>
          <p:nvPr>
            <p:ph type="title"/>
          </p:nvPr>
        </p:nvSpPr>
        <p:spPr>
          <a:xfrm>
            <a:off x="1192213" y="1"/>
            <a:ext cx="10999786" cy="1330035"/>
          </a:xfrm>
        </p:spPr>
        <p:txBody>
          <a:bodyPr/>
          <a:lstStyle/>
          <a:p>
            <a:r>
              <a:rPr lang="en-US" dirty="0"/>
              <a:t>The ABCs of Protecting Against VT</a:t>
            </a:r>
          </a:p>
        </p:txBody>
      </p:sp>
      <p:sp>
        <p:nvSpPr>
          <p:cNvPr id="4" name="Text Placeholder 3">
            <a:extLst>
              <a:ext uri="{FF2B5EF4-FFF2-40B4-BE49-F238E27FC236}">
                <a16:creationId xmlns:a16="http://schemas.microsoft.com/office/drawing/2014/main" id="{3180CCA6-931B-4BB1-93F2-A76F2A7A8131}"/>
              </a:ext>
            </a:extLst>
          </p:cNvPr>
          <p:cNvSpPr>
            <a:spLocks noGrp="1"/>
          </p:cNvSpPr>
          <p:nvPr>
            <p:ph type="body" sz="quarter" idx="10"/>
          </p:nvPr>
        </p:nvSpPr>
        <p:spPr>
          <a:xfrm>
            <a:off x="1192213" y="1431636"/>
            <a:ext cx="10999787" cy="5058063"/>
          </a:xfrm>
        </p:spPr>
        <p:txBody>
          <a:bodyPr/>
          <a:lstStyle/>
          <a:p>
            <a:pPr marL="361950" indent="-361950" defTabSz="963613">
              <a:buNone/>
            </a:pPr>
            <a:r>
              <a:rPr lang="en-US" sz="4000" b="1" u="sng" dirty="0"/>
              <a:t>A</a:t>
            </a:r>
            <a:r>
              <a:rPr lang="en-US" dirty="0"/>
              <a:t>wareness</a:t>
            </a:r>
          </a:p>
          <a:p>
            <a:pPr marL="914400" lvl="2" defTabSz="963613">
              <a:lnSpc>
                <a:spcPct val="120000"/>
              </a:lnSpc>
              <a:spcBef>
                <a:spcPts val="400"/>
              </a:spcBef>
            </a:pPr>
            <a:r>
              <a:rPr lang="en-US" sz="2400" dirty="0"/>
              <a:t>Be attuned to one’s needs, limits, emotions, resources</a:t>
            </a:r>
          </a:p>
          <a:p>
            <a:pPr marL="914400" lvl="2" defTabSz="963613">
              <a:lnSpc>
                <a:spcPct val="120000"/>
              </a:lnSpc>
              <a:spcBef>
                <a:spcPts val="400"/>
              </a:spcBef>
            </a:pPr>
            <a:r>
              <a:rPr lang="en-US" sz="2400" dirty="0"/>
              <a:t>Heed all sources of information—thoughts, feelings, bodily signs, intuition</a:t>
            </a:r>
          </a:p>
          <a:p>
            <a:pPr marL="914400" lvl="2" defTabSz="963613">
              <a:lnSpc>
                <a:spcPct val="120000"/>
              </a:lnSpc>
              <a:spcBef>
                <a:spcPts val="400"/>
              </a:spcBef>
            </a:pPr>
            <a:r>
              <a:rPr lang="en-US" sz="2400" dirty="0"/>
              <a:t>Practice mindfulness and acceptance</a:t>
            </a:r>
          </a:p>
          <a:p>
            <a:pPr marL="361950" indent="-361950" defTabSz="963613">
              <a:buNone/>
            </a:pPr>
            <a:r>
              <a:rPr lang="en-US" sz="4000" b="1" u="sng" dirty="0"/>
              <a:t>B</a:t>
            </a:r>
            <a:r>
              <a:rPr lang="en-US" dirty="0"/>
              <a:t>alance </a:t>
            </a:r>
          </a:p>
          <a:p>
            <a:pPr marL="914400" lvl="2" defTabSz="963613">
              <a:lnSpc>
                <a:spcPct val="120000"/>
              </a:lnSpc>
              <a:spcBef>
                <a:spcPts val="400"/>
              </a:spcBef>
            </a:pPr>
            <a:r>
              <a:rPr lang="en-US" sz="2400" dirty="0"/>
              <a:t>Between work, play, and rest</a:t>
            </a:r>
          </a:p>
          <a:p>
            <a:pPr marL="361950" indent="-361950" defTabSz="963613">
              <a:buNone/>
            </a:pPr>
            <a:r>
              <a:rPr lang="en-US" sz="4000" b="1" u="sng" dirty="0"/>
              <a:t>C</a:t>
            </a:r>
            <a:r>
              <a:rPr lang="en-US" dirty="0"/>
              <a:t>onnection</a:t>
            </a:r>
          </a:p>
          <a:p>
            <a:pPr marL="914400" lvl="2" defTabSz="963613">
              <a:lnSpc>
                <a:spcPct val="120000"/>
              </a:lnSpc>
              <a:spcBef>
                <a:spcPts val="400"/>
              </a:spcBef>
            </a:pPr>
            <a:r>
              <a:rPr lang="en-US" sz="2400" dirty="0"/>
              <a:t>To oneself, to others, and to something larger</a:t>
            </a:r>
          </a:p>
          <a:p>
            <a:endParaRPr lang="en-US" dirty="0"/>
          </a:p>
        </p:txBody>
      </p:sp>
      <p:sp>
        <p:nvSpPr>
          <p:cNvPr id="5" name="TextBox 4">
            <a:extLst>
              <a:ext uri="{FF2B5EF4-FFF2-40B4-BE49-F238E27FC236}">
                <a16:creationId xmlns:a16="http://schemas.microsoft.com/office/drawing/2014/main" id="{9CB81F22-28C9-4DE6-94E7-4F69761DD672}"/>
              </a:ext>
            </a:extLst>
          </p:cNvPr>
          <p:cNvSpPr txBox="1"/>
          <p:nvPr/>
        </p:nvSpPr>
        <p:spPr>
          <a:xfrm>
            <a:off x="1280160" y="6488668"/>
            <a:ext cx="589280" cy="369332"/>
          </a:xfrm>
          <a:prstGeom prst="rect">
            <a:avLst/>
          </a:prstGeom>
          <a:noFill/>
        </p:spPr>
        <p:txBody>
          <a:bodyPr wrap="square" rtlCol="0">
            <a:spAutoFit/>
          </a:bodyPr>
          <a:lstStyle/>
          <a:p>
            <a:pPr algn="ctr"/>
            <a:r>
              <a:rPr lang="en-US" dirty="0"/>
              <a:t>235</a:t>
            </a:r>
          </a:p>
        </p:txBody>
      </p:sp>
    </p:spTree>
    <p:extLst>
      <p:ext uri="{BB962C8B-B14F-4D97-AF65-F5344CB8AC3E}">
        <p14:creationId xmlns:p14="http://schemas.microsoft.com/office/powerpoint/2010/main" val="2059639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1DF42D-8552-441A-A30B-1E04E12AE170}"/>
              </a:ext>
            </a:extLst>
          </p:cNvPr>
          <p:cNvSpPr>
            <a:spLocks noGrp="1"/>
          </p:cNvSpPr>
          <p:nvPr>
            <p:ph type="title"/>
          </p:nvPr>
        </p:nvSpPr>
        <p:spPr>
          <a:xfrm>
            <a:off x="1192213" y="1"/>
            <a:ext cx="10999786" cy="1283854"/>
          </a:xfrm>
        </p:spPr>
        <p:txBody>
          <a:bodyPr/>
          <a:lstStyle/>
          <a:p>
            <a:r>
              <a:rPr lang="en-US" dirty="0"/>
              <a:t>Addressing VT When It Builds Up</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6734" y="1335024"/>
            <a:ext cx="8122021" cy="4873213"/>
          </a:xfrm>
          <a:prstGeom prst="rect">
            <a:avLst/>
          </a:prstGeom>
        </p:spPr>
      </p:pic>
      <p:sp>
        <p:nvSpPr>
          <p:cNvPr id="11" name="Text Placeholder 10"/>
          <p:cNvSpPr>
            <a:spLocks noGrp="1"/>
          </p:cNvSpPr>
          <p:nvPr>
            <p:ph type="body" sz="quarter" idx="10"/>
          </p:nvPr>
        </p:nvSpPr>
        <p:spPr>
          <a:xfrm>
            <a:off x="1192213" y="1549101"/>
            <a:ext cx="2394521" cy="4659136"/>
          </a:xfrm>
        </p:spPr>
        <p:txBody>
          <a:bodyPr/>
          <a:lstStyle/>
          <a:p>
            <a:r>
              <a:rPr lang="en-US" dirty="0"/>
              <a:t>Self-care</a:t>
            </a:r>
          </a:p>
          <a:p>
            <a:endParaRPr lang="en-US" dirty="0"/>
          </a:p>
          <a:p>
            <a:r>
              <a:rPr lang="en-US" dirty="0"/>
              <a:t>Self-nurture</a:t>
            </a:r>
          </a:p>
          <a:p>
            <a:endParaRPr lang="en-US" dirty="0"/>
          </a:p>
          <a:p>
            <a:r>
              <a:rPr lang="en-US" dirty="0"/>
              <a:t>Escape</a:t>
            </a:r>
          </a:p>
          <a:p>
            <a:endParaRPr lang="en-US" dirty="0"/>
          </a:p>
          <a:p>
            <a:r>
              <a:rPr lang="en-US" dirty="0"/>
              <a:t>Community</a:t>
            </a:r>
          </a:p>
          <a:p>
            <a:endParaRPr lang="en-US" dirty="0"/>
          </a:p>
          <a:p>
            <a:r>
              <a:rPr lang="en-US" dirty="0"/>
              <a:t>Celebration</a:t>
            </a:r>
          </a:p>
        </p:txBody>
      </p:sp>
      <p:sp>
        <p:nvSpPr>
          <p:cNvPr id="5" name="TextBox 4">
            <a:extLst>
              <a:ext uri="{FF2B5EF4-FFF2-40B4-BE49-F238E27FC236}">
                <a16:creationId xmlns:a16="http://schemas.microsoft.com/office/drawing/2014/main" id="{332E4004-C427-495C-B784-3CEEC3865332}"/>
              </a:ext>
            </a:extLst>
          </p:cNvPr>
          <p:cNvSpPr txBox="1"/>
          <p:nvPr/>
        </p:nvSpPr>
        <p:spPr>
          <a:xfrm>
            <a:off x="1280160" y="6488668"/>
            <a:ext cx="589280" cy="369332"/>
          </a:xfrm>
          <a:prstGeom prst="rect">
            <a:avLst/>
          </a:prstGeom>
          <a:noFill/>
        </p:spPr>
        <p:txBody>
          <a:bodyPr wrap="square" rtlCol="0">
            <a:spAutoFit/>
          </a:bodyPr>
          <a:lstStyle/>
          <a:p>
            <a:pPr algn="ctr"/>
            <a:r>
              <a:rPr lang="en-US" dirty="0"/>
              <a:t>236</a:t>
            </a:r>
          </a:p>
        </p:txBody>
      </p:sp>
    </p:spTree>
    <p:extLst>
      <p:ext uri="{BB962C8B-B14F-4D97-AF65-F5344CB8AC3E}">
        <p14:creationId xmlns:p14="http://schemas.microsoft.com/office/powerpoint/2010/main" val="4233315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9B07D3-9DD1-4D62-8796-9EF47E81D650}"/>
              </a:ext>
            </a:extLst>
          </p:cNvPr>
          <p:cNvSpPr>
            <a:spLocks noGrp="1"/>
          </p:cNvSpPr>
          <p:nvPr>
            <p:ph type="title"/>
          </p:nvPr>
        </p:nvSpPr>
        <p:spPr/>
        <p:txBody>
          <a:bodyPr/>
          <a:lstStyle/>
          <a:p>
            <a:r>
              <a:rPr lang="en-US" dirty="0"/>
              <a:t>Transforming the Pain of VT</a:t>
            </a:r>
          </a:p>
        </p:txBody>
      </p:sp>
      <p:sp>
        <p:nvSpPr>
          <p:cNvPr id="4" name="Text Placeholder 3">
            <a:extLst>
              <a:ext uri="{FF2B5EF4-FFF2-40B4-BE49-F238E27FC236}">
                <a16:creationId xmlns:a16="http://schemas.microsoft.com/office/drawing/2014/main" id="{E9215C24-4FBE-49BD-A0A1-B68EE9A5A037}"/>
              </a:ext>
            </a:extLst>
          </p:cNvPr>
          <p:cNvSpPr>
            <a:spLocks noGrp="1"/>
          </p:cNvSpPr>
          <p:nvPr>
            <p:ph type="body" sz="quarter" idx="10"/>
          </p:nvPr>
        </p:nvSpPr>
        <p:spPr/>
        <p:txBody>
          <a:bodyPr>
            <a:normAutofit/>
          </a:bodyPr>
          <a:lstStyle/>
          <a:p>
            <a:pPr>
              <a:lnSpc>
                <a:spcPct val="150000"/>
              </a:lnSpc>
            </a:pPr>
            <a:r>
              <a:rPr lang="en-US" dirty="0"/>
              <a:t>The pain of VT often leads us to search for hope and meaning.</a:t>
            </a:r>
          </a:p>
          <a:p>
            <a:pPr>
              <a:lnSpc>
                <a:spcPct val="150000"/>
              </a:lnSpc>
            </a:pPr>
            <a:r>
              <a:rPr lang="en-US" dirty="0"/>
              <a:t>Working with people who have suffered teaches us about:</a:t>
            </a:r>
          </a:p>
          <a:p>
            <a:pPr marL="457200" lvl="2"/>
            <a:r>
              <a:rPr lang="en-US" sz="2600" dirty="0">
                <a:solidFill>
                  <a:schemeClr val="accent2"/>
                </a:solidFill>
              </a:rPr>
              <a:t>Courage and human resilience </a:t>
            </a:r>
          </a:p>
          <a:p>
            <a:pPr marL="457200" lvl="2"/>
            <a:r>
              <a:rPr lang="en-US" sz="2600" dirty="0">
                <a:solidFill>
                  <a:schemeClr val="accent2"/>
                </a:solidFill>
              </a:rPr>
              <a:t>Possibility of transformation</a:t>
            </a:r>
          </a:p>
          <a:p>
            <a:pPr marL="457200" lvl="2"/>
            <a:r>
              <a:rPr lang="en-US" sz="2600" dirty="0">
                <a:solidFill>
                  <a:schemeClr val="accent2"/>
                </a:solidFill>
              </a:rPr>
              <a:t>Gratitude in our own lives</a:t>
            </a:r>
          </a:p>
          <a:p>
            <a:pPr marL="457200" lvl="2"/>
            <a:r>
              <a:rPr lang="en-US" sz="2600" dirty="0">
                <a:solidFill>
                  <a:schemeClr val="accent2"/>
                </a:solidFill>
              </a:rPr>
              <a:t>Power of hope</a:t>
            </a:r>
          </a:p>
          <a:p>
            <a:endParaRPr lang="en-US" dirty="0"/>
          </a:p>
        </p:txBody>
      </p:sp>
      <p:sp>
        <p:nvSpPr>
          <p:cNvPr id="2" name="Rectangle 1"/>
          <p:cNvSpPr/>
          <p:nvPr/>
        </p:nvSpPr>
        <p:spPr>
          <a:xfrm>
            <a:off x="1613648" y="4751208"/>
            <a:ext cx="10144460" cy="1543536"/>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0"/>
              </a:spcBef>
            </a:pPr>
            <a:r>
              <a:rPr lang="en-US" sz="2800" b="1" dirty="0">
                <a:solidFill>
                  <a:schemeClr val="tx1"/>
                </a:solidFill>
              </a:rPr>
              <a:t>Creating meaning in our lives and work helps us </a:t>
            </a:r>
            <a:br>
              <a:rPr lang="en-US" sz="2800" b="1" dirty="0">
                <a:solidFill>
                  <a:schemeClr val="tx1"/>
                </a:solidFill>
              </a:rPr>
            </a:br>
            <a:r>
              <a:rPr lang="en-US" sz="2800" b="1" dirty="0">
                <a:solidFill>
                  <a:schemeClr val="tx1"/>
                </a:solidFill>
              </a:rPr>
              <a:t>endure and transform VT.</a:t>
            </a:r>
          </a:p>
        </p:txBody>
      </p:sp>
      <p:sp>
        <p:nvSpPr>
          <p:cNvPr id="5" name="TextBox 4">
            <a:extLst>
              <a:ext uri="{FF2B5EF4-FFF2-40B4-BE49-F238E27FC236}">
                <a16:creationId xmlns:a16="http://schemas.microsoft.com/office/drawing/2014/main" id="{5FBFA29B-8B96-4503-9E95-47E7B3FA3FE2}"/>
              </a:ext>
            </a:extLst>
          </p:cNvPr>
          <p:cNvSpPr txBox="1"/>
          <p:nvPr/>
        </p:nvSpPr>
        <p:spPr>
          <a:xfrm>
            <a:off x="1280160" y="6488668"/>
            <a:ext cx="589280" cy="369332"/>
          </a:xfrm>
          <a:prstGeom prst="rect">
            <a:avLst/>
          </a:prstGeom>
          <a:noFill/>
        </p:spPr>
        <p:txBody>
          <a:bodyPr wrap="square" rtlCol="0">
            <a:spAutoFit/>
          </a:bodyPr>
          <a:lstStyle/>
          <a:p>
            <a:pPr algn="ctr"/>
            <a:r>
              <a:rPr lang="en-US" dirty="0"/>
              <a:t>237</a:t>
            </a:r>
          </a:p>
        </p:txBody>
      </p:sp>
    </p:spTree>
    <p:extLst>
      <p:ext uri="{BB962C8B-B14F-4D97-AF65-F5344CB8AC3E}">
        <p14:creationId xmlns:p14="http://schemas.microsoft.com/office/powerpoint/2010/main" val="3918545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0426" y="3238052"/>
            <a:ext cx="10184523" cy="2926080"/>
          </a:xfrm>
          <a:prstGeom prst="rect">
            <a:avLst/>
          </a:prstGeom>
          <a:solidFill>
            <a:schemeClr val="bg2"/>
          </a:solidFill>
          <a:ln w="254000">
            <a:solidFill>
              <a:schemeClr val="accent5"/>
            </a:solidFill>
            <a:miter lim="800000"/>
          </a:ln>
        </p:spPr>
        <p:txBody>
          <a:bodyPr wrap="square" lIns="182880" tIns="274320" rIns="182880" bIns="274320" rtlCol="0">
            <a:spAutoFit/>
          </a:bodyPr>
          <a:lstStyle/>
          <a:p>
            <a:pPr algn="ctr">
              <a:lnSpc>
                <a:spcPct val="140000"/>
              </a:lnSpc>
              <a:spcBef>
                <a:spcPts val="600"/>
              </a:spcBef>
            </a:pPr>
            <a:endParaRPr lang="en-US" sz="2600" b="1" dirty="0"/>
          </a:p>
        </p:txBody>
      </p:sp>
      <p:sp>
        <p:nvSpPr>
          <p:cNvPr id="12" name="Text Placeholder 11">
            <a:extLst>
              <a:ext uri="{FF2B5EF4-FFF2-40B4-BE49-F238E27FC236}">
                <a16:creationId xmlns:a16="http://schemas.microsoft.com/office/drawing/2014/main" id="{8BE16531-62AD-4534-ABFA-3921FAED9872}"/>
              </a:ext>
            </a:extLst>
          </p:cNvPr>
          <p:cNvSpPr>
            <a:spLocks noGrp="1"/>
          </p:cNvSpPr>
          <p:nvPr>
            <p:ph type="body" sz="quarter" idx="4294967295"/>
          </p:nvPr>
        </p:nvSpPr>
        <p:spPr>
          <a:xfrm>
            <a:off x="1192213" y="1095375"/>
            <a:ext cx="10999787" cy="914400"/>
          </a:xfrm>
        </p:spPr>
        <p:txBody>
          <a:bodyPr/>
          <a:lstStyle/>
          <a:p>
            <a:pPr marL="0" indent="0">
              <a:lnSpc>
                <a:spcPct val="150000"/>
              </a:lnSpc>
              <a:buNone/>
            </a:pPr>
            <a:r>
              <a:rPr lang="en-US" b="1" dirty="0"/>
              <a:t>From Vicarious </a:t>
            </a:r>
            <a:r>
              <a:rPr lang="en-US" b="1" u="sng" dirty="0"/>
              <a:t>Traumatization</a:t>
            </a:r>
            <a:r>
              <a:rPr lang="en-US" dirty="0"/>
              <a:t>                           </a:t>
            </a:r>
            <a:r>
              <a:rPr lang="en-US" b="1" dirty="0"/>
              <a:t>			</a:t>
            </a:r>
            <a:endParaRPr lang="en-US" b="1" i="1" u="sng" dirty="0"/>
          </a:p>
        </p:txBody>
      </p:sp>
      <p:sp>
        <p:nvSpPr>
          <p:cNvPr id="3" name="Title 2">
            <a:extLst>
              <a:ext uri="{FF2B5EF4-FFF2-40B4-BE49-F238E27FC236}">
                <a16:creationId xmlns:a16="http://schemas.microsoft.com/office/drawing/2014/main" id="{EC9B07D3-9DD1-4D62-8796-9EF47E81D650}"/>
              </a:ext>
            </a:extLst>
          </p:cNvPr>
          <p:cNvSpPr>
            <a:spLocks noGrp="1"/>
          </p:cNvSpPr>
          <p:nvPr>
            <p:ph type="title"/>
          </p:nvPr>
        </p:nvSpPr>
        <p:spPr/>
        <p:txBody>
          <a:bodyPr/>
          <a:lstStyle/>
          <a:p>
            <a:r>
              <a:rPr lang="en-US" dirty="0"/>
              <a:t>Transforming the Pain of VT</a:t>
            </a:r>
          </a:p>
        </p:txBody>
      </p:sp>
      <p:sp>
        <p:nvSpPr>
          <p:cNvPr id="11" name="Text Placeholder 10">
            <a:extLst>
              <a:ext uri="{FF2B5EF4-FFF2-40B4-BE49-F238E27FC236}">
                <a16:creationId xmlns:a16="http://schemas.microsoft.com/office/drawing/2014/main" id="{96E88EA3-23AD-4F28-BB04-F3D6D3033F53}"/>
              </a:ext>
            </a:extLst>
          </p:cNvPr>
          <p:cNvSpPr>
            <a:spLocks noGrp="1"/>
          </p:cNvSpPr>
          <p:nvPr>
            <p:ph type="body" sz="quarter" idx="4294967295"/>
          </p:nvPr>
        </p:nvSpPr>
        <p:spPr>
          <a:xfrm>
            <a:off x="6623946" y="5466969"/>
            <a:ext cx="4758757" cy="458788"/>
          </a:xfrm>
        </p:spPr>
        <p:txBody>
          <a:bodyPr/>
          <a:lstStyle/>
          <a:p>
            <a:pPr marL="0" indent="0">
              <a:buNone/>
            </a:pPr>
            <a:r>
              <a:rPr lang="en-US" sz="2400" b="1" dirty="0">
                <a:solidFill>
                  <a:schemeClr val="accent2"/>
                </a:solidFill>
              </a:rPr>
              <a:t>–</a:t>
            </a:r>
            <a:r>
              <a:rPr lang="en-US" sz="2400" dirty="0"/>
              <a:t> </a:t>
            </a:r>
            <a:r>
              <a:rPr lang="en-US" sz="2400" b="1" dirty="0">
                <a:solidFill>
                  <a:schemeClr val="accent2"/>
                </a:solidFill>
              </a:rPr>
              <a:t>Pearlman &amp; </a:t>
            </a:r>
            <a:r>
              <a:rPr lang="en-US" sz="2400" b="1" dirty="0" err="1">
                <a:solidFill>
                  <a:schemeClr val="accent2"/>
                </a:solidFill>
              </a:rPr>
              <a:t>Saakvitne</a:t>
            </a:r>
            <a:r>
              <a:rPr lang="en-US" sz="2400" b="1" dirty="0">
                <a:solidFill>
                  <a:schemeClr val="accent2"/>
                </a:solidFill>
              </a:rPr>
              <a:t>, 2015</a:t>
            </a:r>
          </a:p>
          <a:p>
            <a:endParaRPr lang="en-US" dirty="0"/>
          </a:p>
        </p:txBody>
      </p:sp>
      <p:sp>
        <p:nvSpPr>
          <p:cNvPr id="5" name="TextBox 4"/>
          <p:cNvSpPr txBox="1"/>
          <p:nvPr/>
        </p:nvSpPr>
        <p:spPr>
          <a:xfrm>
            <a:off x="1615324" y="3379456"/>
            <a:ext cx="9854728" cy="1833002"/>
          </a:xfrm>
          <a:prstGeom prst="rect">
            <a:avLst/>
          </a:prstGeom>
          <a:noFill/>
        </p:spPr>
        <p:txBody>
          <a:bodyPr wrap="square" rtlCol="0">
            <a:spAutoFit/>
          </a:bodyPr>
          <a:lstStyle/>
          <a:p>
            <a:pPr algn="ctr">
              <a:lnSpc>
                <a:spcPct val="140000"/>
              </a:lnSpc>
              <a:spcBef>
                <a:spcPts val="600"/>
              </a:spcBef>
            </a:pPr>
            <a:r>
              <a:rPr lang="en-US" sz="2800" b="1" dirty="0"/>
              <a:t>“Vicarious transformation describes the positive growth and </a:t>
            </a:r>
            <a:r>
              <a:rPr lang="en-US" sz="2800" b="1" dirty="0">
                <a:solidFill>
                  <a:srgbClr val="444444"/>
                </a:solidFill>
              </a:rPr>
              <a:t>transformation of treaters as people, </a:t>
            </a:r>
            <a:br>
              <a:rPr lang="en-US" sz="2800" b="1" dirty="0">
                <a:solidFill>
                  <a:srgbClr val="444444"/>
                </a:solidFill>
              </a:rPr>
            </a:br>
            <a:r>
              <a:rPr lang="en-US" sz="2800" b="1" dirty="0">
                <a:solidFill>
                  <a:srgbClr val="444444"/>
                </a:solidFill>
              </a:rPr>
              <a:t>as a result of the work they do.” </a:t>
            </a:r>
            <a:endParaRPr lang="en-US" sz="2800" b="1" dirty="0"/>
          </a:p>
        </p:txBody>
      </p:sp>
      <p:cxnSp>
        <p:nvCxnSpPr>
          <p:cNvPr id="15" name="Curved Connector 14"/>
          <p:cNvCxnSpPr>
            <a:cxnSpLocks/>
            <a:endCxn id="4" idx="1"/>
          </p:cNvCxnSpPr>
          <p:nvPr/>
        </p:nvCxnSpPr>
        <p:spPr>
          <a:xfrm rot="16200000" flipH="1">
            <a:off x="6060834" y="1810176"/>
            <a:ext cx="750886" cy="680553"/>
          </a:xfrm>
          <a:prstGeom prst="curvedConnector2">
            <a:avLst/>
          </a:prstGeom>
          <a:ln w="1016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33FA575-7454-415B-9A42-23058D84DF86}"/>
              </a:ext>
            </a:extLst>
          </p:cNvPr>
          <p:cNvSpPr/>
          <p:nvPr/>
        </p:nvSpPr>
        <p:spPr>
          <a:xfrm>
            <a:off x="6776554" y="2264286"/>
            <a:ext cx="5037405" cy="523220"/>
          </a:xfrm>
          <a:prstGeom prst="rect">
            <a:avLst/>
          </a:prstGeom>
        </p:spPr>
        <p:txBody>
          <a:bodyPr wrap="none">
            <a:spAutoFit/>
          </a:bodyPr>
          <a:lstStyle/>
          <a:p>
            <a:r>
              <a:rPr lang="en-US" sz="2800" b="1" dirty="0"/>
              <a:t>To Vicarious </a:t>
            </a:r>
            <a:r>
              <a:rPr lang="en-US" sz="2800" b="1" i="1" u="sng" dirty="0"/>
              <a:t>Transformation</a:t>
            </a:r>
            <a:endParaRPr lang="en-US" sz="2800" dirty="0"/>
          </a:p>
        </p:txBody>
      </p:sp>
      <p:sp>
        <p:nvSpPr>
          <p:cNvPr id="9" name="TextBox 8">
            <a:extLst>
              <a:ext uri="{FF2B5EF4-FFF2-40B4-BE49-F238E27FC236}">
                <a16:creationId xmlns:a16="http://schemas.microsoft.com/office/drawing/2014/main" id="{231D793D-E173-41B6-BB60-A15BDB346418}"/>
              </a:ext>
            </a:extLst>
          </p:cNvPr>
          <p:cNvSpPr txBox="1"/>
          <p:nvPr/>
        </p:nvSpPr>
        <p:spPr>
          <a:xfrm>
            <a:off x="1280160" y="6488668"/>
            <a:ext cx="589280" cy="369332"/>
          </a:xfrm>
          <a:prstGeom prst="rect">
            <a:avLst/>
          </a:prstGeom>
          <a:noFill/>
        </p:spPr>
        <p:txBody>
          <a:bodyPr wrap="square" rtlCol="0">
            <a:spAutoFit/>
          </a:bodyPr>
          <a:lstStyle/>
          <a:p>
            <a:pPr algn="ctr"/>
            <a:r>
              <a:rPr lang="en-US" dirty="0"/>
              <a:t>238</a:t>
            </a:r>
          </a:p>
        </p:txBody>
      </p:sp>
    </p:spTree>
    <p:extLst>
      <p:ext uri="{BB962C8B-B14F-4D97-AF65-F5344CB8AC3E}">
        <p14:creationId xmlns:p14="http://schemas.microsoft.com/office/powerpoint/2010/main" val="169935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E4416F-E4D9-4268-8F90-48B172AD83F3}"/>
              </a:ext>
            </a:extLst>
          </p:cNvPr>
          <p:cNvSpPr>
            <a:spLocks noGrp="1"/>
          </p:cNvSpPr>
          <p:nvPr>
            <p:ph type="title"/>
          </p:nvPr>
        </p:nvSpPr>
        <p:spPr/>
        <p:txBody>
          <a:bodyPr/>
          <a:lstStyle/>
          <a:p>
            <a:r>
              <a:rPr lang="en-US" dirty="0"/>
              <a:t>Transforming the Pain of VT</a:t>
            </a:r>
          </a:p>
        </p:txBody>
      </p:sp>
      <p:sp>
        <p:nvSpPr>
          <p:cNvPr id="12" name="Rectangle 11">
            <a:extLst>
              <a:ext uri="{FF2B5EF4-FFF2-40B4-BE49-F238E27FC236}">
                <a16:creationId xmlns:a16="http://schemas.microsoft.com/office/drawing/2014/main" id="{D128F773-72C4-4342-ACC8-C88CAC49BA07}"/>
              </a:ext>
            </a:extLst>
          </p:cNvPr>
          <p:cNvSpPr/>
          <p:nvPr/>
        </p:nvSpPr>
        <p:spPr>
          <a:xfrm>
            <a:off x="1668284" y="1828800"/>
            <a:ext cx="10047643" cy="3200400"/>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“There is a privilege working with people </a:t>
            </a:r>
            <a:br>
              <a:rPr lang="en-US" sz="2800" b="1" dirty="0">
                <a:solidFill>
                  <a:schemeClr val="tx1"/>
                </a:solidFill>
              </a:rPr>
            </a:br>
            <a:r>
              <a:rPr lang="en-US" sz="2800" b="1" dirty="0">
                <a:solidFill>
                  <a:schemeClr val="tx1"/>
                </a:solidFill>
              </a:rPr>
              <a:t>on the edge of life. The view from the edge of life </a:t>
            </a:r>
            <a:br>
              <a:rPr lang="en-US" sz="2800" b="1" dirty="0">
                <a:solidFill>
                  <a:schemeClr val="tx1"/>
                </a:solidFill>
              </a:rPr>
            </a:br>
            <a:r>
              <a:rPr lang="en-US" sz="2800" b="1" dirty="0">
                <a:solidFill>
                  <a:schemeClr val="tx1"/>
                </a:solidFill>
              </a:rPr>
              <a:t>is so much clearer.”</a:t>
            </a:r>
          </a:p>
          <a:p>
            <a:pPr algn="ctr"/>
            <a:endParaRPr lang="en-US" sz="2400" b="1" dirty="0">
              <a:solidFill>
                <a:schemeClr val="accent2"/>
              </a:solidFill>
            </a:endParaRPr>
          </a:p>
          <a:p>
            <a:pPr algn="ctr"/>
            <a:r>
              <a:rPr lang="en-US" sz="2400" b="1" dirty="0">
                <a:solidFill>
                  <a:schemeClr val="accent2"/>
                </a:solidFill>
              </a:rPr>
              <a:t>– Rachel Naomi </a:t>
            </a:r>
            <a:r>
              <a:rPr lang="en-US" sz="2400" b="1" dirty="0" err="1">
                <a:solidFill>
                  <a:schemeClr val="accent2"/>
                </a:solidFill>
              </a:rPr>
              <a:t>Remen</a:t>
            </a:r>
            <a:r>
              <a:rPr lang="en-US" sz="2400" b="1" dirty="0">
                <a:solidFill>
                  <a:schemeClr val="accent2"/>
                </a:solidFill>
              </a:rPr>
              <a:t>, M.D.</a:t>
            </a:r>
          </a:p>
          <a:p>
            <a:pPr algn="ctr"/>
            <a:r>
              <a:rPr lang="en-US" sz="2000" i="1" dirty="0">
                <a:solidFill>
                  <a:schemeClr val="tx1"/>
                </a:solidFill>
              </a:rPr>
              <a:t>Kitchen Table Wisdom: Stories that Heal</a:t>
            </a:r>
            <a:br>
              <a:rPr lang="en-US" sz="2000" i="1" dirty="0">
                <a:solidFill>
                  <a:schemeClr val="tx1"/>
                </a:solidFill>
              </a:rPr>
            </a:br>
            <a:endParaRPr lang="en-US" sz="2000" i="1" dirty="0">
              <a:solidFill>
                <a:schemeClr val="tx1"/>
              </a:solidFill>
            </a:endParaRPr>
          </a:p>
        </p:txBody>
      </p:sp>
      <p:sp>
        <p:nvSpPr>
          <p:cNvPr id="4" name="TextBox 3">
            <a:extLst>
              <a:ext uri="{FF2B5EF4-FFF2-40B4-BE49-F238E27FC236}">
                <a16:creationId xmlns:a16="http://schemas.microsoft.com/office/drawing/2014/main" id="{4C53D07E-E4F3-4691-9918-67DB4404BA2F}"/>
              </a:ext>
            </a:extLst>
          </p:cNvPr>
          <p:cNvSpPr txBox="1"/>
          <p:nvPr/>
        </p:nvSpPr>
        <p:spPr>
          <a:xfrm>
            <a:off x="1280160" y="6488668"/>
            <a:ext cx="589280" cy="369332"/>
          </a:xfrm>
          <a:prstGeom prst="rect">
            <a:avLst/>
          </a:prstGeom>
          <a:noFill/>
        </p:spPr>
        <p:txBody>
          <a:bodyPr wrap="square" rtlCol="0">
            <a:spAutoFit/>
          </a:bodyPr>
          <a:lstStyle/>
          <a:p>
            <a:pPr algn="ctr"/>
            <a:r>
              <a:rPr lang="en-US" dirty="0"/>
              <a:t>239</a:t>
            </a:r>
          </a:p>
        </p:txBody>
      </p:sp>
    </p:spTree>
    <p:extLst>
      <p:ext uri="{BB962C8B-B14F-4D97-AF65-F5344CB8AC3E}">
        <p14:creationId xmlns:p14="http://schemas.microsoft.com/office/powerpoint/2010/main" val="32389137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92214" y="1369669"/>
            <a:ext cx="10999786" cy="1073150"/>
          </a:xfrm>
        </p:spPr>
        <p:txBody>
          <a:bodyPr>
            <a:normAutofit/>
          </a:bodyPr>
          <a:lstStyle/>
          <a:p>
            <a:pPr algn="ctr"/>
            <a:r>
              <a:rPr lang="en-US" sz="5400" dirty="0"/>
              <a:t>Lunch</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1655" y="2546513"/>
            <a:ext cx="2660904" cy="2660904"/>
          </a:xfrm>
          <a:prstGeom prst="rect">
            <a:avLst/>
          </a:prstGeom>
        </p:spPr>
      </p:pic>
      <p:sp>
        <p:nvSpPr>
          <p:cNvPr id="5" name="TextBox 4">
            <a:extLst>
              <a:ext uri="{FF2B5EF4-FFF2-40B4-BE49-F238E27FC236}">
                <a16:creationId xmlns:a16="http://schemas.microsoft.com/office/drawing/2014/main" id="{3AB8095D-497A-4E2A-A3BD-A75A72587B22}"/>
              </a:ext>
            </a:extLst>
          </p:cNvPr>
          <p:cNvSpPr txBox="1"/>
          <p:nvPr/>
        </p:nvSpPr>
        <p:spPr>
          <a:xfrm>
            <a:off x="1280160" y="6488668"/>
            <a:ext cx="589280" cy="369332"/>
          </a:xfrm>
          <a:prstGeom prst="rect">
            <a:avLst/>
          </a:prstGeom>
          <a:noFill/>
        </p:spPr>
        <p:txBody>
          <a:bodyPr wrap="square" rtlCol="0">
            <a:spAutoFit/>
          </a:bodyPr>
          <a:lstStyle/>
          <a:p>
            <a:pPr algn="ctr"/>
            <a:r>
              <a:rPr lang="en-US" dirty="0"/>
              <a:t>240</a:t>
            </a:r>
          </a:p>
        </p:txBody>
      </p:sp>
    </p:spTree>
    <p:extLst>
      <p:ext uri="{BB962C8B-B14F-4D97-AF65-F5344CB8AC3E}">
        <p14:creationId xmlns:p14="http://schemas.microsoft.com/office/powerpoint/2010/main" val="167533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2DE1-9BB1-42E0-9F13-8EC1354E1403}"/>
              </a:ext>
            </a:extLst>
          </p:cNvPr>
          <p:cNvSpPr>
            <a:spLocks noGrp="1"/>
          </p:cNvSpPr>
          <p:nvPr>
            <p:ph type="title"/>
          </p:nvPr>
        </p:nvSpPr>
        <p:spPr/>
        <p:txBody>
          <a:bodyPr/>
          <a:lstStyle/>
          <a:p>
            <a:r>
              <a:rPr lang="en-US" dirty="0"/>
              <a:t>Training Evaluation</a:t>
            </a:r>
          </a:p>
        </p:txBody>
      </p:sp>
      <p:sp>
        <p:nvSpPr>
          <p:cNvPr id="3" name="Text Placeholder 2">
            <a:extLst>
              <a:ext uri="{FF2B5EF4-FFF2-40B4-BE49-F238E27FC236}">
                <a16:creationId xmlns:a16="http://schemas.microsoft.com/office/drawing/2014/main" id="{7C74C4D7-09C5-4F0A-ABD1-9EA4F799E5E4}"/>
              </a:ext>
            </a:extLst>
          </p:cNvPr>
          <p:cNvSpPr>
            <a:spLocks noGrp="1"/>
          </p:cNvSpPr>
          <p:nvPr>
            <p:ph type="body" sz="quarter" idx="10"/>
          </p:nvPr>
        </p:nvSpPr>
        <p:spPr/>
        <p:txBody>
          <a:bodyPr/>
          <a:lstStyle/>
          <a:p>
            <a:pPr marL="0" indent="0">
              <a:buNone/>
            </a:pPr>
            <a:endParaRPr lang="en-US" b="1" dirty="0"/>
          </a:p>
          <a:p>
            <a:pPr marL="0" indent="0">
              <a:buNone/>
            </a:pPr>
            <a:r>
              <a:rPr lang="en-US" b="1" dirty="0"/>
              <a:t>Please complete before the end of the training!</a:t>
            </a:r>
          </a:p>
          <a:p>
            <a:endParaRPr lang="en-US" dirty="0"/>
          </a:p>
        </p:txBody>
      </p:sp>
      <p:sp>
        <p:nvSpPr>
          <p:cNvPr id="4" name="TextBox 3">
            <a:extLst>
              <a:ext uri="{FF2B5EF4-FFF2-40B4-BE49-F238E27FC236}">
                <a16:creationId xmlns:a16="http://schemas.microsoft.com/office/drawing/2014/main" id="{D18075AF-FE7F-450F-8E56-19ACFC92115C}"/>
              </a:ext>
            </a:extLst>
          </p:cNvPr>
          <p:cNvSpPr txBox="1"/>
          <p:nvPr/>
        </p:nvSpPr>
        <p:spPr>
          <a:xfrm>
            <a:off x="1280160" y="6488668"/>
            <a:ext cx="589280" cy="369332"/>
          </a:xfrm>
          <a:prstGeom prst="rect">
            <a:avLst/>
          </a:prstGeom>
          <a:noFill/>
        </p:spPr>
        <p:txBody>
          <a:bodyPr wrap="square" rtlCol="0">
            <a:spAutoFit/>
          </a:bodyPr>
          <a:lstStyle/>
          <a:p>
            <a:pPr algn="ctr"/>
            <a:r>
              <a:rPr lang="en-US" dirty="0"/>
              <a:t>241</a:t>
            </a:r>
          </a:p>
        </p:txBody>
      </p:sp>
    </p:spTree>
    <p:extLst>
      <p:ext uri="{BB962C8B-B14F-4D97-AF65-F5344CB8AC3E}">
        <p14:creationId xmlns:p14="http://schemas.microsoft.com/office/powerpoint/2010/main" val="4274605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7226014-4F43-45E6-97C1-A57A1E95A166}"/>
              </a:ext>
            </a:extLst>
          </p:cNvPr>
          <p:cNvSpPr>
            <a:spLocks noGrp="1"/>
          </p:cNvSpPr>
          <p:nvPr>
            <p:ph type="body" sz="quarter" idx="10"/>
          </p:nvPr>
        </p:nvSpPr>
        <p:spPr>
          <a:xfrm>
            <a:off x="1192212" y="1538343"/>
            <a:ext cx="10999788" cy="4951812"/>
          </a:xfrm>
        </p:spPr>
        <p:txBody>
          <a:bodyPr/>
          <a:lstStyle/>
          <a:p>
            <a:pPr marL="0" indent="0">
              <a:buNone/>
            </a:pPr>
            <a:r>
              <a:rPr lang="en-US" dirty="0">
                <a:solidFill>
                  <a:srgbClr val="222A35"/>
                </a:solidFill>
                <a:ea typeface="Calibri" panose="020F0502020204030204" pitchFamily="34" charset="0"/>
                <a:cs typeface="Times New Roman" panose="02020603050405020304" pitchFamily="18" charset="0"/>
              </a:rPr>
              <a:t>Worksheet: Addressing and Transforming Vicarious Trauma</a:t>
            </a:r>
            <a:endParaRPr lang="en-US" b="1" dirty="0"/>
          </a:p>
        </p:txBody>
      </p:sp>
      <p:sp>
        <p:nvSpPr>
          <p:cNvPr id="4" name="Title 3">
            <a:extLst>
              <a:ext uri="{FF2B5EF4-FFF2-40B4-BE49-F238E27FC236}">
                <a16:creationId xmlns:a16="http://schemas.microsoft.com/office/drawing/2014/main" id="{DD048FB1-A223-4AEB-814A-EDB62A6EF600}"/>
              </a:ext>
            </a:extLst>
          </p:cNvPr>
          <p:cNvSpPr>
            <a:spLocks noGrp="1"/>
          </p:cNvSpPr>
          <p:nvPr>
            <p:ph type="title"/>
          </p:nvPr>
        </p:nvSpPr>
        <p:spPr>
          <a:xfrm>
            <a:off x="1192212" y="0"/>
            <a:ext cx="10999786" cy="1538343"/>
          </a:xfrm>
        </p:spPr>
        <p:txBody>
          <a:bodyPr>
            <a:normAutofit/>
          </a:bodyPr>
          <a:lstStyle/>
          <a:p>
            <a:r>
              <a:rPr lang="en-US" dirty="0"/>
              <a:t>Exercise: Addressing and Transforming VT</a:t>
            </a:r>
          </a:p>
        </p:txBody>
      </p:sp>
      <p:pic>
        <p:nvPicPr>
          <p:cNvPr id="6" name="Picture Placeholder 5">
            <a:extLst>
              <a:ext uri="{FF2B5EF4-FFF2-40B4-BE49-F238E27FC236}">
                <a16:creationId xmlns:a16="http://schemas.microsoft.com/office/drawing/2014/main" id="{4936B97A-3E50-48EA-B709-359A465071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651628" y="2174487"/>
            <a:ext cx="4080954" cy="4081492"/>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7" name="TextBox 6">
            <a:extLst>
              <a:ext uri="{FF2B5EF4-FFF2-40B4-BE49-F238E27FC236}">
                <a16:creationId xmlns:a16="http://schemas.microsoft.com/office/drawing/2014/main" id="{66AF00CA-4446-4CCE-B2D7-5DA0D13875A6}"/>
              </a:ext>
            </a:extLst>
          </p:cNvPr>
          <p:cNvSpPr txBox="1"/>
          <p:nvPr/>
        </p:nvSpPr>
        <p:spPr>
          <a:xfrm>
            <a:off x="1280160" y="6488668"/>
            <a:ext cx="589280" cy="369332"/>
          </a:xfrm>
          <a:prstGeom prst="rect">
            <a:avLst/>
          </a:prstGeom>
          <a:noFill/>
        </p:spPr>
        <p:txBody>
          <a:bodyPr wrap="square" rtlCol="0">
            <a:spAutoFit/>
          </a:bodyPr>
          <a:lstStyle/>
          <a:p>
            <a:pPr algn="ctr"/>
            <a:r>
              <a:rPr lang="en-US" dirty="0"/>
              <a:t>242</a:t>
            </a:r>
          </a:p>
        </p:txBody>
      </p:sp>
    </p:spTree>
    <p:extLst>
      <p:ext uri="{BB962C8B-B14F-4D97-AF65-F5344CB8AC3E}">
        <p14:creationId xmlns:p14="http://schemas.microsoft.com/office/powerpoint/2010/main" val="418318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ABDAE5-8084-4AAB-8B51-55A7A7F37C5F}"/>
              </a:ext>
            </a:extLst>
          </p:cNvPr>
          <p:cNvSpPr>
            <a:spLocks noGrp="1"/>
          </p:cNvSpPr>
          <p:nvPr>
            <p:ph type="title"/>
          </p:nvPr>
        </p:nvSpPr>
        <p:spPr/>
        <p:txBody>
          <a:bodyPr/>
          <a:lstStyle/>
          <a:p>
            <a:r>
              <a:rPr lang="en-US" dirty="0"/>
              <a:t>Video: What To Do About VT</a:t>
            </a:r>
          </a:p>
        </p:txBody>
      </p:sp>
      <p:pic>
        <p:nvPicPr>
          <p:cNvPr id="2" name="12._caregivers_-_clip_3 (720p)">
            <a:hlinkClick r:id="" action="ppaction://media"/>
            <a:extLst>
              <a:ext uri="{FF2B5EF4-FFF2-40B4-BE49-F238E27FC236}">
                <a16:creationId xmlns:a16="http://schemas.microsoft.com/office/drawing/2014/main" id="{A3EFB4FA-C9A0-4070-B1D3-16397EF4556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32442" y="1662057"/>
            <a:ext cx="7863840" cy="4423410"/>
          </a:xfrm>
          <a:prstGeom prst="rect">
            <a:avLst/>
          </a:prstGeom>
          <a:ln>
            <a:noFill/>
          </a:ln>
          <a:effectLst>
            <a:outerShdw blurRad="190500" algn="tl" rotWithShape="0">
              <a:srgbClr val="000000">
                <a:alpha val="70000"/>
              </a:srgbClr>
            </a:outerShdw>
          </a:effectLst>
        </p:spPr>
      </p:pic>
      <p:sp>
        <p:nvSpPr>
          <p:cNvPr id="7" name="Rectangle 6">
            <a:extLst>
              <a:ext uri="{FF2B5EF4-FFF2-40B4-BE49-F238E27FC236}">
                <a16:creationId xmlns:a16="http://schemas.microsoft.com/office/drawing/2014/main" id="{8207F42A-2AEA-42AC-8551-F1959131ECE1}"/>
              </a:ext>
            </a:extLst>
          </p:cNvPr>
          <p:cNvSpPr/>
          <p:nvPr/>
        </p:nvSpPr>
        <p:spPr>
          <a:xfrm>
            <a:off x="1197867" y="1128889"/>
            <a:ext cx="10994133" cy="461665"/>
          </a:xfrm>
          <a:prstGeom prst="rect">
            <a:avLst/>
          </a:prstGeom>
        </p:spPr>
        <p:txBody>
          <a:bodyPr wrap="square">
            <a:spAutoFit/>
          </a:bodyPr>
          <a:lstStyle/>
          <a:p>
            <a:pPr algn="ctr"/>
            <a:r>
              <a:rPr lang="en-US" sz="2400" i="1" dirty="0"/>
              <a:t>Portraits of Professional Caregivers. Their Passion. Their Pain.</a:t>
            </a:r>
          </a:p>
        </p:txBody>
      </p:sp>
      <p:sp>
        <p:nvSpPr>
          <p:cNvPr id="5" name="TextBox 4">
            <a:extLst>
              <a:ext uri="{FF2B5EF4-FFF2-40B4-BE49-F238E27FC236}">
                <a16:creationId xmlns:a16="http://schemas.microsoft.com/office/drawing/2014/main" id="{5BF02C84-F277-4D73-9C15-40C3A2EAD376}"/>
              </a:ext>
            </a:extLst>
          </p:cNvPr>
          <p:cNvSpPr txBox="1"/>
          <p:nvPr/>
        </p:nvSpPr>
        <p:spPr>
          <a:xfrm>
            <a:off x="1280160" y="6488668"/>
            <a:ext cx="589280" cy="369332"/>
          </a:xfrm>
          <a:prstGeom prst="rect">
            <a:avLst/>
          </a:prstGeom>
          <a:noFill/>
        </p:spPr>
        <p:txBody>
          <a:bodyPr wrap="square" rtlCol="0">
            <a:spAutoFit/>
          </a:bodyPr>
          <a:lstStyle/>
          <a:p>
            <a:pPr algn="ctr"/>
            <a:r>
              <a:rPr lang="en-US" dirty="0"/>
              <a:t>243</a:t>
            </a:r>
          </a:p>
        </p:txBody>
      </p:sp>
      <p:sp>
        <p:nvSpPr>
          <p:cNvPr id="6" name="TextBox 6">
            <a:extLst>
              <a:ext uri="{FF2B5EF4-FFF2-40B4-BE49-F238E27FC236}">
                <a16:creationId xmlns:a16="http://schemas.microsoft.com/office/drawing/2014/main" id="{183DB5AE-93CD-48CA-8563-30001F6DF884}"/>
              </a:ext>
            </a:extLst>
          </p:cNvPr>
          <p:cNvSpPr txBox="1"/>
          <p:nvPr/>
        </p:nvSpPr>
        <p:spPr>
          <a:xfrm>
            <a:off x="2655897" y="6195221"/>
            <a:ext cx="380351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hlinkClick r:id="rId6"/>
              </a:rPr>
              <a:t>Closed Caption/Subtitle version</a:t>
            </a:r>
            <a:r>
              <a:rPr lang="en-US" sz="1400" dirty="0"/>
              <a:t> </a:t>
            </a:r>
          </a:p>
        </p:txBody>
      </p:sp>
    </p:spTree>
    <p:extLst>
      <p:ext uri="{BB962C8B-B14F-4D97-AF65-F5344CB8AC3E}">
        <p14:creationId xmlns:p14="http://schemas.microsoft.com/office/powerpoint/2010/main" val="399913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4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31090F-C692-4509-800D-16929E8E8907}"/>
              </a:ext>
            </a:extLst>
          </p:cNvPr>
          <p:cNvSpPr>
            <a:spLocks noGrp="1"/>
          </p:cNvSpPr>
          <p:nvPr>
            <p:ph type="title"/>
          </p:nvPr>
        </p:nvSpPr>
        <p:spPr/>
        <p:txBody>
          <a:bodyPr/>
          <a:lstStyle/>
          <a:p>
            <a:r>
              <a:rPr lang="en-US" dirty="0"/>
              <a:t>Putting It All Together</a:t>
            </a:r>
          </a:p>
        </p:txBody>
      </p:sp>
      <p:sp>
        <p:nvSpPr>
          <p:cNvPr id="4" name="TextBox 3">
            <a:extLst>
              <a:ext uri="{FF2B5EF4-FFF2-40B4-BE49-F238E27FC236}">
                <a16:creationId xmlns:a16="http://schemas.microsoft.com/office/drawing/2014/main" id="{B5FCDD36-C15F-4057-8192-6C9BBA1893F5}"/>
              </a:ext>
            </a:extLst>
          </p:cNvPr>
          <p:cNvSpPr txBox="1"/>
          <p:nvPr/>
        </p:nvSpPr>
        <p:spPr>
          <a:xfrm>
            <a:off x="1280160" y="6488668"/>
            <a:ext cx="589280" cy="369332"/>
          </a:xfrm>
          <a:prstGeom prst="rect">
            <a:avLst/>
          </a:prstGeom>
          <a:noFill/>
        </p:spPr>
        <p:txBody>
          <a:bodyPr wrap="square" rtlCol="0">
            <a:spAutoFit/>
          </a:bodyPr>
          <a:lstStyle/>
          <a:p>
            <a:pPr algn="ctr"/>
            <a:r>
              <a:rPr lang="en-US" dirty="0"/>
              <a:t>244</a:t>
            </a:r>
          </a:p>
        </p:txBody>
      </p:sp>
    </p:spTree>
    <p:extLst>
      <p:ext uri="{BB962C8B-B14F-4D97-AF65-F5344CB8AC3E}">
        <p14:creationId xmlns:p14="http://schemas.microsoft.com/office/powerpoint/2010/main" val="1128604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9DB59B-97D4-47D1-BCBB-66DB23B189E4}"/>
              </a:ext>
            </a:extLst>
          </p:cNvPr>
          <p:cNvSpPr>
            <a:spLocks noGrp="1"/>
          </p:cNvSpPr>
          <p:nvPr>
            <p:ph type="title"/>
          </p:nvPr>
        </p:nvSpPr>
        <p:spPr/>
        <p:txBody>
          <a:bodyPr>
            <a:normAutofit/>
          </a:bodyPr>
          <a:lstStyle/>
          <a:p>
            <a:r>
              <a:rPr lang="en-US" dirty="0"/>
              <a:t>Exercise: Indicators of Trauma-Informed Staff Behavior</a:t>
            </a:r>
          </a:p>
        </p:txBody>
      </p:sp>
      <p:pic>
        <p:nvPicPr>
          <p:cNvPr id="7" name="Picture 6">
            <a:extLst>
              <a:ext uri="{FF2B5EF4-FFF2-40B4-BE49-F238E27FC236}">
                <a16:creationId xmlns:a16="http://schemas.microsoft.com/office/drawing/2014/main" id="{73161552-E4B6-46F2-8A77-B2A37A05C1C5}"/>
              </a:ext>
            </a:extLst>
          </p:cNvPr>
          <p:cNvPicPr>
            <a:picLocks noChangeAspect="1"/>
          </p:cNvPicPr>
          <p:nvPr/>
        </p:nvPicPr>
        <p:blipFill rotWithShape="1">
          <a:blip r:embed="rId3">
            <a:extLst>
              <a:ext uri="{28A0092B-C50C-407E-A947-70E740481C1C}">
                <a14:useLocalDpi xmlns:a14="http://schemas.microsoft.com/office/drawing/2010/main" val="0"/>
              </a:ext>
            </a:extLst>
          </a:blip>
          <a:srcRect r="13704" b="25103"/>
          <a:stretch/>
        </p:blipFill>
        <p:spPr>
          <a:xfrm>
            <a:off x="2582757" y="1636864"/>
            <a:ext cx="8218695" cy="4279842"/>
          </a:xfrm>
          <a:prstGeom prst="rect">
            <a:avLst/>
          </a:prstGeom>
        </p:spPr>
      </p:pic>
      <p:sp>
        <p:nvSpPr>
          <p:cNvPr id="4" name="TextBox 3">
            <a:extLst>
              <a:ext uri="{FF2B5EF4-FFF2-40B4-BE49-F238E27FC236}">
                <a16:creationId xmlns:a16="http://schemas.microsoft.com/office/drawing/2014/main" id="{EEC45785-8B73-42C5-93D8-89013589BD09}"/>
              </a:ext>
            </a:extLst>
          </p:cNvPr>
          <p:cNvSpPr txBox="1"/>
          <p:nvPr/>
        </p:nvSpPr>
        <p:spPr>
          <a:xfrm>
            <a:off x="1280160" y="6488668"/>
            <a:ext cx="589280" cy="369332"/>
          </a:xfrm>
          <a:prstGeom prst="rect">
            <a:avLst/>
          </a:prstGeom>
          <a:noFill/>
        </p:spPr>
        <p:txBody>
          <a:bodyPr wrap="square" rtlCol="0">
            <a:spAutoFit/>
          </a:bodyPr>
          <a:lstStyle/>
          <a:p>
            <a:pPr algn="ctr"/>
            <a:r>
              <a:rPr lang="en-US" dirty="0"/>
              <a:t>245</a:t>
            </a:r>
          </a:p>
        </p:txBody>
      </p:sp>
    </p:spTree>
    <p:extLst>
      <p:ext uri="{BB962C8B-B14F-4D97-AF65-F5344CB8AC3E}">
        <p14:creationId xmlns:p14="http://schemas.microsoft.com/office/powerpoint/2010/main" val="27243848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C485CF-58B0-40CD-91CE-70211AEE4B4F}"/>
              </a:ext>
            </a:extLst>
          </p:cNvPr>
          <p:cNvSpPr>
            <a:spLocks noGrp="1"/>
          </p:cNvSpPr>
          <p:nvPr>
            <p:ph type="title"/>
          </p:nvPr>
        </p:nvSpPr>
        <p:spPr>
          <a:xfrm>
            <a:off x="1192214" y="1527525"/>
            <a:ext cx="10999786" cy="1073150"/>
          </a:xfrm>
        </p:spPr>
        <p:txBody>
          <a:bodyPr>
            <a:normAutofit/>
          </a:bodyPr>
          <a:lstStyle/>
          <a:p>
            <a:pPr algn="ctr"/>
            <a:r>
              <a:rPr lang="en-US" sz="5400" dirty="0"/>
              <a:t>Break Time</a:t>
            </a:r>
          </a:p>
        </p:txBody>
      </p:sp>
      <p:pic>
        <p:nvPicPr>
          <p:cNvPr id="21" name="Picture 20">
            <a:extLst>
              <a:ext uri="{FF2B5EF4-FFF2-40B4-BE49-F238E27FC236}">
                <a16:creationId xmlns:a16="http://schemas.microsoft.com/office/drawing/2014/main" id="{C6137B50-0DF9-4E12-BDAF-F4950AFD8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9275" y="2600675"/>
            <a:ext cx="2660904" cy="2660904"/>
          </a:xfrm>
          <a:prstGeom prst="rect">
            <a:avLst/>
          </a:prstGeom>
        </p:spPr>
      </p:pic>
      <p:sp>
        <p:nvSpPr>
          <p:cNvPr id="5" name="TextBox 4">
            <a:extLst>
              <a:ext uri="{FF2B5EF4-FFF2-40B4-BE49-F238E27FC236}">
                <a16:creationId xmlns:a16="http://schemas.microsoft.com/office/drawing/2014/main" id="{025576BE-9F26-4635-80BA-280CDE2542DA}"/>
              </a:ext>
            </a:extLst>
          </p:cNvPr>
          <p:cNvSpPr txBox="1"/>
          <p:nvPr/>
        </p:nvSpPr>
        <p:spPr>
          <a:xfrm>
            <a:off x="1280160" y="6488668"/>
            <a:ext cx="589280" cy="369332"/>
          </a:xfrm>
          <a:prstGeom prst="rect">
            <a:avLst/>
          </a:prstGeom>
          <a:noFill/>
        </p:spPr>
        <p:txBody>
          <a:bodyPr wrap="square" rtlCol="0">
            <a:spAutoFit/>
          </a:bodyPr>
          <a:lstStyle/>
          <a:p>
            <a:pPr algn="ctr"/>
            <a:r>
              <a:rPr lang="en-US" dirty="0"/>
              <a:t>246</a:t>
            </a:r>
          </a:p>
        </p:txBody>
      </p:sp>
    </p:spTree>
    <p:extLst>
      <p:ext uri="{BB962C8B-B14F-4D97-AF65-F5344CB8AC3E}">
        <p14:creationId xmlns:p14="http://schemas.microsoft.com/office/powerpoint/2010/main" val="2256998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AEA23-1562-42E4-AA01-10E65D9E470F}"/>
              </a:ext>
            </a:extLst>
          </p:cNvPr>
          <p:cNvSpPr>
            <a:spLocks noGrp="1"/>
          </p:cNvSpPr>
          <p:nvPr>
            <p:ph type="body" sz="quarter" idx="10"/>
          </p:nvPr>
        </p:nvSpPr>
        <p:spPr/>
        <p:txBody>
          <a:bodyPr/>
          <a:lstStyle/>
          <a:p>
            <a:pPr marL="0" indent="0" algn="ctr">
              <a:buNone/>
            </a:pPr>
            <a:r>
              <a:rPr lang="en-US" sz="3200" b="1" dirty="0"/>
              <a:t>Implementing RC as an Organization</a:t>
            </a:r>
          </a:p>
        </p:txBody>
      </p:sp>
      <p:sp>
        <p:nvSpPr>
          <p:cNvPr id="3" name="Title 2">
            <a:extLst>
              <a:ext uri="{FF2B5EF4-FFF2-40B4-BE49-F238E27FC236}">
                <a16:creationId xmlns:a16="http://schemas.microsoft.com/office/drawing/2014/main" id="{1B92A8A2-71AF-4A72-9624-4C462369FBBD}"/>
              </a:ext>
            </a:extLst>
          </p:cNvPr>
          <p:cNvSpPr>
            <a:spLocks noGrp="1"/>
          </p:cNvSpPr>
          <p:nvPr>
            <p:ph type="title"/>
          </p:nvPr>
        </p:nvSpPr>
        <p:spPr/>
        <p:txBody>
          <a:bodyPr/>
          <a:lstStyle/>
          <a:p>
            <a:r>
              <a:rPr lang="en-US" dirty="0"/>
              <a:t>Exercise: Option 1</a:t>
            </a:r>
          </a:p>
        </p:txBody>
      </p:sp>
      <p:pic>
        <p:nvPicPr>
          <p:cNvPr id="5" name="Picture 4">
            <a:extLst>
              <a:ext uri="{FF2B5EF4-FFF2-40B4-BE49-F238E27FC236}">
                <a16:creationId xmlns:a16="http://schemas.microsoft.com/office/drawing/2014/main" id="{83F64154-C869-4CD8-946A-E33C73A26738}"/>
              </a:ext>
            </a:extLst>
          </p:cNvPr>
          <p:cNvPicPr>
            <a:picLocks noChangeAspect="1"/>
          </p:cNvPicPr>
          <p:nvPr/>
        </p:nvPicPr>
        <p:blipFill rotWithShape="1">
          <a:blip r:embed="rId3">
            <a:extLst>
              <a:ext uri="{28A0092B-C50C-407E-A947-70E740481C1C}">
                <a14:useLocalDpi xmlns:a14="http://schemas.microsoft.com/office/drawing/2010/main" val="0"/>
              </a:ext>
            </a:extLst>
          </a:blip>
          <a:srcRect t="-217" b="1005"/>
          <a:stretch/>
        </p:blipFill>
        <p:spPr>
          <a:xfrm>
            <a:off x="2851698" y="1917964"/>
            <a:ext cx="7680813" cy="4572191"/>
          </a:xfrm>
          <a:prstGeom prst="rect">
            <a:avLst/>
          </a:prstGeom>
        </p:spPr>
      </p:pic>
      <p:sp>
        <p:nvSpPr>
          <p:cNvPr id="6" name="TextBox 5">
            <a:extLst>
              <a:ext uri="{FF2B5EF4-FFF2-40B4-BE49-F238E27FC236}">
                <a16:creationId xmlns:a16="http://schemas.microsoft.com/office/drawing/2014/main" id="{363832AE-5AFB-4292-8CE4-D7C17333C382}"/>
              </a:ext>
            </a:extLst>
          </p:cNvPr>
          <p:cNvSpPr txBox="1"/>
          <p:nvPr/>
        </p:nvSpPr>
        <p:spPr>
          <a:xfrm>
            <a:off x="1280160" y="6488668"/>
            <a:ext cx="589280" cy="369332"/>
          </a:xfrm>
          <a:prstGeom prst="rect">
            <a:avLst/>
          </a:prstGeom>
          <a:noFill/>
        </p:spPr>
        <p:txBody>
          <a:bodyPr wrap="square" rtlCol="0">
            <a:spAutoFit/>
          </a:bodyPr>
          <a:lstStyle/>
          <a:p>
            <a:pPr algn="ctr"/>
            <a:r>
              <a:rPr lang="en-US" dirty="0"/>
              <a:t>247</a:t>
            </a:r>
          </a:p>
        </p:txBody>
      </p:sp>
    </p:spTree>
    <p:extLst>
      <p:ext uri="{BB962C8B-B14F-4D97-AF65-F5344CB8AC3E}">
        <p14:creationId xmlns:p14="http://schemas.microsoft.com/office/powerpoint/2010/main" val="4132834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DDE8CD-62F1-44C9-BCB2-7A2115970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200" y="571857"/>
            <a:ext cx="9523809" cy="5714286"/>
          </a:xfrm>
          <a:prstGeom prst="rect">
            <a:avLst/>
          </a:prstGeom>
        </p:spPr>
      </p:pic>
      <p:sp>
        <p:nvSpPr>
          <p:cNvPr id="2" name="Text Placeholder 1">
            <a:extLst>
              <a:ext uri="{FF2B5EF4-FFF2-40B4-BE49-F238E27FC236}">
                <a16:creationId xmlns:a16="http://schemas.microsoft.com/office/drawing/2014/main" id="{2DBAEA23-1562-42E4-AA01-10E65D9E470F}"/>
              </a:ext>
            </a:extLst>
          </p:cNvPr>
          <p:cNvSpPr>
            <a:spLocks noGrp="1"/>
          </p:cNvSpPr>
          <p:nvPr>
            <p:ph type="body" sz="quarter" idx="10"/>
          </p:nvPr>
        </p:nvSpPr>
        <p:spPr/>
        <p:txBody>
          <a:bodyPr/>
          <a:lstStyle/>
          <a:p>
            <a:pPr marL="0" indent="0" algn="ctr">
              <a:lnSpc>
                <a:spcPct val="150000"/>
              </a:lnSpc>
              <a:buNone/>
            </a:pPr>
            <a:r>
              <a:rPr lang="en-US" sz="3200" b="1" dirty="0"/>
              <a:t>My Personal Contribution to a </a:t>
            </a:r>
            <a:br>
              <a:rPr lang="en-US" sz="3200" b="1" dirty="0"/>
            </a:br>
            <a:r>
              <a:rPr lang="en-US" sz="3200" b="1" dirty="0"/>
              <a:t>Trauma-Informed Work Environment</a:t>
            </a:r>
          </a:p>
        </p:txBody>
      </p:sp>
      <p:sp>
        <p:nvSpPr>
          <p:cNvPr id="3" name="Title 2">
            <a:extLst>
              <a:ext uri="{FF2B5EF4-FFF2-40B4-BE49-F238E27FC236}">
                <a16:creationId xmlns:a16="http://schemas.microsoft.com/office/drawing/2014/main" id="{1B92A8A2-71AF-4A72-9624-4C462369FBBD}"/>
              </a:ext>
            </a:extLst>
          </p:cNvPr>
          <p:cNvSpPr>
            <a:spLocks noGrp="1"/>
          </p:cNvSpPr>
          <p:nvPr>
            <p:ph type="title"/>
          </p:nvPr>
        </p:nvSpPr>
        <p:spPr/>
        <p:txBody>
          <a:bodyPr/>
          <a:lstStyle/>
          <a:p>
            <a:r>
              <a:rPr lang="en-US" dirty="0"/>
              <a:t>Exercise: Option 2</a:t>
            </a:r>
          </a:p>
        </p:txBody>
      </p:sp>
      <p:sp>
        <p:nvSpPr>
          <p:cNvPr id="6" name="TextBox 5">
            <a:extLst>
              <a:ext uri="{FF2B5EF4-FFF2-40B4-BE49-F238E27FC236}">
                <a16:creationId xmlns:a16="http://schemas.microsoft.com/office/drawing/2014/main" id="{741E07FC-A177-4BE0-9F19-ECF0CEE29028}"/>
              </a:ext>
            </a:extLst>
          </p:cNvPr>
          <p:cNvSpPr txBox="1"/>
          <p:nvPr/>
        </p:nvSpPr>
        <p:spPr>
          <a:xfrm>
            <a:off x="1280160" y="6488668"/>
            <a:ext cx="589280" cy="369332"/>
          </a:xfrm>
          <a:prstGeom prst="rect">
            <a:avLst/>
          </a:prstGeom>
          <a:noFill/>
        </p:spPr>
        <p:txBody>
          <a:bodyPr wrap="square" rtlCol="0">
            <a:spAutoFit/>
          </a:bodyPr>
          <a:lstStyle/>
          <a:p>
            <a:pPr algn="ctr"/>
            <a:r>
              <a:rPr lang="en-US" dirty="0"/>
              <a:t>248</a:t>
            </a:r>
          </a:p>
        </p:txBody>
      </p:sp>
    </p:spTree>
    <p:extLst>
      <p:ext uri="{BB962C8B-B14F-4D97-AF65-F5344CB8AC3E}">
        <p14:creationId xmlns:p14="http://schemas.microsoft.com/office/powerpoint/2010/main" val="1883708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DB8459-25E4-4DC6-8F47-9BDBC1F40E9B}"/>
              </a:ext>
            </a:extLst>
          </p:cNvPr>
          <p:cNvSpPr>
            <a:spLocks noGrp="1"/>
          </p:cNvSpPr>
          <p:nvPr>
            <p:ph type="title"/>
          </p:nvPr>
        </p:nvSpPr>
        <p:spPr/>
        <p:txBody>
          <a:bodyPr/>
          <a:lstStyle/>
          <a:p>
            <a:r>
              <a:rPr lang="en-US" dirty="0"/>
              <a:t>Summary and Closing</a:t>
            </a:r>
          </a:p>
        </p:txBody>
      </p:sp>
      <p:sp>
        <p:nvSpPr>
          <p:cNvPr id="3" name="TextBox 2">
            <a:extLst>
              <a:ext uri="{FF2B5EF4-FFF2-40B4-BE49-F238E27FC236}">
                <a16:creationId xmlns:a16="http://schemas.microsoft.com/office/drawing/2014/main" id="{E0D873B8-4ABC-480B-91E6-822379DFBC52}"/>
              </a:ext>
            </a:extLst>
          </p:cNvPr>
          <p:cNvSpPr txBox="1"/>
          <p:nvPr/>
        </p:nvSpPr>
        <p:spPr>
          <a:xfrm>
            <a:off x="1280160" y="6488668"/>
            <a:ext cx="589280" cy="369332"/>
          </a:xfrm>
          <a:prstGeom prst="rect">
            <a:avLst/>
          </a:prstGeom>
          <a:noFill/>
        </p:spPr>
        <p:txBody>
          <a:bodyPr wrap="square" rtlCol="0">
            <a:spAutoFit/>
          </a:bodyPr>
          <a:lstStyle/>
          <a:p>
            <a:pPr algn="ctr"/>
            <a:r>
              <a:rPr lang="en-US" dirty="0"/>
              <a:t>249</a:t>
            </a:r>
          </a:p>
        </p:txBody>
      </p:sp>
    </p:spTree>
    <p:extLst>
      <p:ext uri="{BB962C8B-B14F-4D97-AF65-F5344CB8AC3E}">
        <p14:creationId xmlns:p14="http://schemas.microsoft.com/office/powerpoint/2010/main" val="3674168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7E4F02-83E1-4094-81AA-9A153E77A3FF}"/>
              </a:ext>
            </a:extLst>
          </p:cNvPr>
          <p:cNvSpPr>
            <a:spLocks noGrp="1"/>
          </p:cNvSpPr>
          <p:nvPr>
            <p:ph type="title"/>
          </p:nvPr>
        </p:nvSpPr>
        <p:spPr/>
        <p:txBody>
          <a:bodyPr/>
          <a:lstStyle/>
          <a:p>
            <a:r>
              <a:rPr lang="en-US" kern="0" dirty="0"/>
              <a:t>Summary of the Training</a:t>
            </a:r>
            <a:endParaRPr lang="en-US" dirty="0"/>
          </a:p>
        </p:txBody>
      </p:sp>
      <p:sp>
        <p:nvSpPr>
          <p:cNvPr id="4" name="Text Placeholder 3">
            <a:extLst>
              <a:ext uri="{FF2B5EF4-FFF2-40B4-BE49-F238E27FC236}">
                <a16:creationId xmlns:a16="http://schemas.microsoft.com/office/drawing/2014/main" id="{0F5EA54C-5B33-4022-BB2E-B54D8D82785A}"/>
              </a:ext>
            </a:extLst>
          </p:cNvPr>
          <p:cNvSpPr>
            <a:spLocks noGrp="1"/>
          </p:cNvSpPr>
          <p:nvPr>
            <p:ph type="body" sz="quarter" idx="10"/>
          </p:nvPr>
        </p:nvSpPr>
        <p:spPr>
          <a:xfrm>
            <a:off x="1192213" y="1072694"/>
            <a:ext cx="10670604" cy="5288973"/>
          </a:xfrm>
        </p:spPr>
        <p:txBody>
          <a:bodyPr>
            <a:normAutofit fontScale="85000" lnSpcReduction="20000"/>
          </a:bodyPr>
          <a:lstStyle/>
          <a:p>
            <a:pPr marL="228600" indent="-228600" defTabSz="963613">
              <a:lnSpc>
                <a:spcPct val="130000"/>
              </a:lnSpc>
              <a:spcBef>
                <a:spcPts val="400"/>
              </a:spcBef>
              <a:buFont typeface="Arial" panose="020B0604020202020204" pitchFamily="34" charset="0"/>
              <a:buChar char="•"/>
            </a:pPr>
            <a:r>
              <a:rPr lang="en-US" b="0" kern="0" dirty="0"/>
              <a:t>Adversity and trauma are common and can have a lifelong impact. But hope exists for trauma survivors. </a:t>
            </a:r>
          </a:p>
          <a:p>
            <a:pPr marL="228600" indent="-228600" defTabSz="963613">
              <a:lnSpc>
                <a:spcPct val="130000"/>
              </a:lnSpc>
              <a:spcBef>
                <a:spcPts val="400"/>
              </a:spcBef>
              <a:buFont typeface="Arial" panose="020B0604020202020204" pitchFamily="34" charset="0"/>
              <a:buChar char="•"/>
            </a:pPr>
            <a:r>
              <a:rPr lang="en-US" b="0" kern="0" dirty="0"/>
              <a:t>One can’t discuss trauma without including the trauma of racism and other isms. </a:t>
            </a:r>
          </a:p>
          <a:p>
            <a:pPr marL="228600" indent="-228600" defTabSz="963613">
              <a:lnSpc>
                <a:spcPct val="130000"/>
              </a:lnSpc>
              <a:spcBef>
                <a:spcPts val="400"/>
              </a:spcBef>
              <a:buFont typeface="Arial" panose="020B0604020202020204" pitchFamily="34" charset="0"/>
              <a:buChar char="•"/>
            </a:pPr>
            <a:r>
              <a:rPr lang="en-US" b="0" kern="0" dirty="0"/>
              <a:t>Symptoms and behaviors are adaptations clients use to survive current problems (even if they also create more problems).</a:t>
            </a:r>
          </a:p>
          <a:p>
            <a:pPr marL="228600" indent="-228600" defTabSz="963613">
              <a:lnSpc>
                <a:spcPct val="130000"/>
              </a:lnSpc>
              <a:spcBef>
                <a:spcPts val="400"/>
              </a:spcBef>
              <a:buFont typeface="Arial" panose="020B0604020202020204" pitchFamily="34" charset="0"/>
              <a:buChar char="•"/>
            </a:pPr>
            <a:r>
              <a:rPr lang="en-US" b="0" kern="0" dirty="0"/>
              <a:t>RICH relationships are critical to healing. </a:t>
            </a:r>
          </a:p>
          <a:p>
            <a:pPr marL="228600" indent="-228600" defTabSz="963613">
              <a:lnSpc>
                <a:spcPct val="130000"/>
              </a:lnSpc>
              <a:spcBef>
                <a:spcPts val="400"/>
              </a:spcBef>
              <a:buFont typeface="Arial" panose="020B0604020202020204" pitchFamily="34" charset="0"/>
              <a:buChar char="•"/>
            </a:pPr>
            <a:r>
              <a:rPr lang="en-US" b="0" kern="0" dirty="0"/>
              <a:t>When clients learn to rely on others, calm their body and brain, and manage feelings, symptoms and crises lessen.</a:t>
            </a:r>
          </a:p>
          <a:p>
            <a:pPr marL="228600" indent="-228600" defTabSz="963613">
              <a:lnSpc>
                <a:spcPct val="130000"/>
              </a:lnSpc>
              <a:spcBef>
                <a:spcPts val="400"/>
              </a:spcBef>
              <a:buFont typeface="Arial" panose="020B0604020202020204" pitchFamily="34" charset="0"/>
              <a:buChar char="•"/>
            </a:pPr>
            <a:r>
              <a:rPr lang="en-US" b="0" kern="0" dirty="0"/>
              <a:t>Effective treaters are self-aware and notice their reactions to clients. </a:t>
            </a:r>
          </a:p>
          <a:p>
            <a:pPr marL="228600" indent="-228600" defTabSz="963613">
              <a:lnSpc>
                <a:spcPct val="130000"/>
              </a:lnSpc>
              <a:spcBef>
                <a:spcPts val="400"/>
              </a:spcBef>
              <a:buFont typeface="Arial" panose="020B0604020202020204" pitchFamily="34" charset="0"/>
              <a:buChar char="•"/>
            </a:pPr>
            <a:r>
              <a:rPr lang="en-US" b="0" kern="0" dirty="0"/>
              <a:t>Vicarious trauma changes the person of the treater; we must work to transform the negative impact of trauma work</a:t>
            </a:r>
          </a:p>
          <a:p>
            <a:endParaRPr lang="en-US" dirty="0"/>
          </a:p>
        </p:txBody>
      </p:sp>
      <p:sp>
        <p:nvSpPr>
          <p:cNvPr id="5" name="TextBox 4">
            <a:extLst>
              <a:ext uri="{FF2B5EF4-FFF2-40B4-BE49-F238E27FC236}">
                <a16:creationId xmlns:a16="http://schemas.microsoft.com/office/drawing/2014/main" id="{BF68F1F2-D1EE-45C9-B0AB-CE2211B3CA88}"/>
              </a:ext>
            </a:extLst>
          </p:cNvPr>
          <p:cNvSpPr txBox="1"/>
          <p:nvPr/>
        </p:nvSpPr>
        <p:spPr>
          <a:xfrm>
            <a:off x="1280160" y="6488668"/>
            <a:ext cx="589280" cy="369332"/>
          </a:xfrm>
          <a:prstGeom prst="rect">
            <a:avLst/>
          </a:prstGeom>
          <a:noFill/>
        </p:spPr>
        <p:txBody>
          <a:bodyPr wrap="square" rtlCol="0">
            <a:spAutoFit/>
          </a:bodyPr>
          <a:lstStyle/>
          <a:p>
            <a:pPr algn="ctr"/>
            <a:r>
              <a:rPr lang="en-US" dirty="0"/>
              <a:t>250</a:t>
            </a:r>
          </a:p>
        </p:txBody>
      </p:sp>
    </p:spTree>
    <p:extLst>
      <p:ext uri="{BB962C8B-B14F-4D97-AF65-F5344CB8AC3E}">
        <p14:creationId xmlns:p14="http://schemas.microsoft.com/office/powerpoint/2010/main" val="428655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E59FF6A-614C-4661-95C7-44EB25E9096F}"/>
              </a:ext>
            </a:extLst>
          </p:cNvPr>
          <p:cNvSpPr>
            <a:spLocks noGrp="1"/>
          </p:cNvSpPr>
          <p:nvPr>
            <p:ph type="body" sz="quarter" idx="10"/>
          </p:nvPr>
        </p:nvSpPr>
        <p:spPr/>
        <p:txBody>
          <a:bodyPr>
            <a:normAutofit/>
          </a:bodyPr>
          <a:lstStyle/>
          <a:p>
            <a:pPr marL="0" indent="0" algn="ctr">
              <a:buNone/>
            </a:pPr>
            <a:r>
              <a:rPr lang="en-US" sz="3200" b="1" dirty="0"/>
              <a:t>Goodbye and Closing Ritual</a:t>
            </a:r>
          </a:p>
        </p:txBody>
      </p:sp>
      <p:sp>
        <p:nvSpPr>
          <p:cNvPr id="3" name="Title 2">
            <a:extLst>
              <a:ext uri="{FF2B5EF4-FFF2-40B4-BE49-F238E27FC236}">
                <a16:creationId xmlns:a16="http://schemas.microsoft.com/office/drawing/2014/main" id="{2B2EBF67-0AF4-4AF1-A405-A6C58A72E2BA}"/>
              </a:ext>
            </a:extLst>
          </p:cNvPr>
          <p:cNvSpPr>
            <a:spLocks noGrp="1"/>
          </p:cNvSpPr>
          <p:nvPr>
            <p:ph type="title"/>
          </p:nvPr>
        </p:nvSpPr>
        <p:spPr/>
        <p:txBody>
          <a:bodyPr/>
          <a:lstStyle/>
          <a:p>
            <a:r>
              <a:rPr lang="en-US" dirty="0"/>
              <a:t>Exercise</a:t>
            </a:r>
          </a:p>
        </p:txBody>
      </p:sp>
      <p:pic>
        <p:nvPicPr>
          <p:cNvPr id="5" name="Picture 4">
            <a:extLst>
              <a:ext uri="{FF2B5EF4-FFF2-40B4-BE49-F238E27FC236}">
                <a16:creationId xmlns:a16="http://schemas.microsoft.com/office/drawing/2014/main" id="{B7B1235E-360F-4CD3-BEE7-1837E8C90FC2}"/>
              </a:ext>
            </a:extLst>
          </p:cNvPr>
          <p:cNvPicPr>
            <a:picLocks noChangeAspect="1"/>
          </p:cNvPicPr>
          <p:nvPr/>
        </p:nvPicPr>
        <p:blipFill rotWithShape="1">
          <a:blip r:embed="rId3">
            <a:extLst>
              <a:ext uri="{28A0092B-C50C-407E-A947-70E740481C1C}">
                <a14:useLocalDpi xmlns:a14="http://schemas.microsoft.com/office/drawing/2010/main" val="0"/>
              </a:ext>
            </a:extLst>
          </a:blip>
          <a:srcRect t="10337"/>
          <a:stretch/>
        </p:blipFill>
        <p:spPr>
          <a:xfrm>
            <a:off x="2476040" y="1867807"/>
            <a:ext cx="8432130" cy="4536286"/>
          </a:xfrm>
          <a:prstGeom prst="rect">
            <a:avLst/>
          </a:prstGeom>
        </p:spPr>
      </p:pic>
      <p:sp>
        <p:nvSpPr>
          <p:cNvPr id="6" name="TextBox 5">
            <a:extLst>
              <a:ext uri="{FF2B5EF4-FFF2-40B4-BE49-F238E27FC236}">
                <a16:creationId xmlns:a16="http://schemas.microsoft.com/office/drawing/2014/main" id="{4586D89C-BCF3-4018-BF87-1A0661AE835F}"/>
              </a:ext>
            </a:extLst>
          </p:cNvPr>
          <p:cNvSpPr txBox="1"/>
          <p:nvPr/>
        </p:nvSpPr>
        <p:spPr>
          <a:xfrm>
            <a:off x="1280160" y="6488668"/>
            <a:ext cx="589280" cy="369332"/>
          </a:xfrm>
          <a:prstGeom prst="rect">
            <a:avLst/>
          </a:prstGeom>
          <a:noFill/>
        </p:spPr>
        <p:txBody>
          <a:bodyPr wrap="square" rtlCol="0">
            <a:spAutoFit/>
          </a:bodyPr>
          <a:lstStyle/>
          <a:p>
            <a:pPr algn="ctr"/>
            <a:r>
              <a:rPr lang="en-US" dirty="0"/>
              <a:t>251</a:t>
            </a:r>
          </a:p>
        </p:txBody>
      </p:sp>
    </p:spTree>
    <p:extLst>
      <p:ext uri="{BB962C8B-B14F-4D97-AF65-F5344CB8AC3E}">
        <p14:creationId xmlns:p14="http://schemas.microsoft.com/office/powerpoint/2010/main" val="3238050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77BA1E-44F0-47CF-9272-136763A6FE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870309705"/>
      </p:ext>
    </p:extLst>
  </p:cSld>
  <p:clrMapOvr>
    <a:masterClrMapping/>
  </p:clrMapOvr>
</p:sld>
</file>

<file path=ppt/theme/theme1.xml><?xml version="1.0" encoding="utf-8"?>
<a:theme xmlns:a="http://schemas.openxmlformats.org/drawingml/2006/main" name="Office Theme">
  <a:themeElements>
    <a:clrScheme name="TSI">
      <a:dk1>
        <a:srgbClr val="444444"/>
      </a:dk1>
      <a:lt1>
        <a:sysClr val="window" lastClr="FFFFFF"/>
      </a:lt1>
      <a:dk2>
        <a:srgbClr val="93968D"/>
      </a:dk2>
      <a:lt2>
        <a:srgbClr val="F7F8D4"/>
      </a:lt2>
      <a:accent1>
        <a:srgbClr val="E98610"/>
      </a:accent1>
      <a:accent2>
        <a:srgbClr val="638A09"/>
      </a:accent2>
      <a:accent3>
        <a:srgbClr val="9DC433"/>
      </a:accent3>
      <a:accent4>
        <a:srgbClr val="D6E882"/>
      </a:accent4>
      <a:accent5>
        <a:srgbClr val="F1F1BB"/>
      </a:accent5>
      <a:accent6>
        <a:srgbClr val="D6E882"/>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SI">
      <a:dk1>
        <a:srgbClr val="444444"/>
      </a:dk1>
      <a:lt1>
        <a:sysClr val="window" lastClr="FFFFFF"/>
      </a:lt1>
      <a:dk2>
        <a:srgbClr val="93968D"/>
      </a:dk2>
      <a:lt2>
        <a:srgbClr val="F7F8D4"/>
      </a:lt2>
      <a:accent1>
        <a:srgbClr val="E98610"/>
      </a:accent1>
      <a:accent2>
        <a:srgbClr val="E98610"/>
      </a:accent2>
      <a:accent3>
        <a:srgbClr val="9DC433"/>
      </a:accent3>
      <a:accent4>
        <a:srgbClr val="638A09"/>
      </a:accent4>
      <a:accent5>
        <a:srgbClr val="F1F1BB"/>
      </a:accent5>
      <a:accent6>
        <a:srgbClr val="70AD47"/>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18241</TotalTime>
  <Words>9494</Words>
  <Application>Microsoft Office PowerPoint</Application>
  <PresentationFormat>Widescreen</PresentationFormat>
  <Paragraphs>724</Paragraphs>
  <Slides>48</Slides>
  <Notes>48</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Amazon Ember</vt:lpstr>
      <vt:lpstr>Arial</vt:lpstr>
      <vt:lpstr>Calibri</vt:lpstr>
      <vt:lpstr>Courier New</vt:lpstr>
      <vt:lpstr>PT Sans</vt:lpstr>
      <vt:lpstr>Symbol</vt:lpstr>
      <vt:lpstr>Times New Roman</vt:lpstr>
      <vt:lpstr>Office Theme</vt:lpstr>
      <vt:lpstr>PowerPoint Presentation</vt:lpstr>
      <vt:lpstr>Introduction</vt:lpstr>
      <vt:lpstr>Exercise: What Makes Us Who We Are?</vt:lpstr>
      <vt:lpstr>Exercise: Letter to Kay</vt:lpstr>
      <vt:lpstr>Dissociation and Grounding</vt:lpstr>
      <vt:lpstr>Dissociation</vt:lpstr>
      <vt:lpstr>How Problematic Dissociation Develops</vt:lpstr>
      <vt:lpstr> Signs of Dissociation You May Notice </vt:lpstr>
      <vt:lpstr>Responding to Flashbacks</vt:lpstr>
      <vt:lpstr>Grounding</vt:lpstr>
      <vt:lpstr>Grounding</vt:lpstr>
      <vt:lpstr>Break Time</vt:lpstr>
      <vt:lpstr>Noticing Our Reactions</vt:lpstr>
      <vt:lpstr>What Reactions We Must Notice</vt:lpstr>
      <vt:lpstr>Exercise: Noticing Our Reactions</vt:lpstr>
      <vt:lpstr>Exercise: Noticing Our Reactions</vt:lpstr>
      <vt:lpstr>Why We Have These Strong Reactions</vt:lpstr>
      <vt:lpstr>Common Reactions</vt:lpstr>
      <vt:lpstr>How Our Reactions Help Our Work</vt:lpstr>
      <vt:lpstr>When Our Reactions Are a Problem</vt:lpstr>
      <vt:lpstr>Reactions that Can Create Problems</vt:lpstr>
      <vt:lpstr>Using Our Reactions as a Tool</vt:lpstr>
      <vt:lpstr>Exercise: Noticing Our Reactions</vt:lpstr>
      <vt:lpstr>Supervision </vt:lpstr>
      <vt:lpstr>Addressing and Transforming Vicarious Trauma</vt:lpstr>
      <vt:lpstr>VT: How this Work will Change You</vt:lpstr>
      <vt:lpstr>VT: How this Work Will Change You</vt:lpstr>
      <vt:lpstr>Contributing Factors to VT</vt:lpstr>
      <vt:lpstr>Contributing Factors to VT</vt:lpstr>
      <vt:lpstr>What To Do About VT</vt:lpstr>
      <vt:lpstr>The ABCs of Protecting Against VT</vt:lpstr>
      <vt:lpstr>Addressing VT When It Builds Up</vt:lpstr>
      <vt:lpstr>Transforming the Pain of VT</vt:lpstr>
      <vt:lpstr>Transforming the Pain of VT</vt:lpstr>
      <vt:lpstr>Transforming the Pain of VT</vt:lpstr>
      <vt:lpstr>Lunch</vt:lpstr>
      <vt:lpstr>Training Evaluation</vt:lpstr>
      <vt:lpstr>Exercise: Addressing and Transforming VT</vt:lpstr>
      <vt:lpstr>Video: What To Do About VT</vt:lpstr>
      <vt:lpstr>Putting It All Together</vt:lpstr>
      <vt:lpstr>Exercise: Indicators of Trauma-Informed Staff Behavior</vt:lpstr>
      <vt:lpstr>Break Time</vt:lpstr>
      <vt:lpstr>Exercise: Option 1</vt:lpstr>
      <vt:lpstr>Exercise: Option 2</vt:lpstr>
      <vt:lpstr>Summary and Closing</vt:lpstr>
      <vt:lpstr>Summary of the Training</vt:lpstr>
      <vt:lpstr>Exercise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Greene</dc:creator>
  <cp:lastModifiedBy>temp</cp:lastModifiedBy>
  <cp:revision>571</cp:revision>
  <cp:lastPrinted>2024-03-13T19:56:30Z</cp:lastPrinted>
  <dcterms:created xsi:type="dcterms:W3CDTF">2023-11-07T13:14:18Z</dcterms:created>
  <dcterms:modified xsi:type="dcterms:W3CDTF">2025-02-03T17:52:52Z</dcterms:modified>
</cp:coreProperties>
</file>