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omments/comment1.xml" ContentType="application/vnd.openxmlformats-officedocument.presentationml.comment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comments/comment2.xml" ContentType="application/vnd.openxmlformats-officedocument.presentationml.comments+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comments/comment3.xml" ContentType="application/vnd.openxmlformats-officedocument.presentationml.comments+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comments/comment4.xml" ContentType="application/vnd.openxmlformats-officedocument.presentationml.comments+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06" r:id="rId2"/>
  </p:sldMasterIdLst>
  <p:notesMasterIdLst>
    <p:notesMasterId r:id="rId226"/>
  </p:notesMasterIdLst>
  <p:handoutMasterIdLst>
    <p:handoutMasterId r:id="rId227"/>
  </p:handoutMasterIdLst>
  <p:sldIdLst>
    <p:sldId id="256" r:id="rId3"/>
    <p:sldId id="667" r:id="rId4"/>
    <p:sldId id="258" r:id="rId5"/>
    <p:sldId id="697" r:id="rId6"/>
    <p:sldId id="792" r:id="rId7"/>
    <p:sldId id="341" r:id="rId8"/>
    <p:sldId id="276" r:id="rId9"/>
    <p:sldId id="334" r:id="rId10"/>
    <p:sldId id="661" r:id="rId11"/>
    <p:sldId id="662" r:id="rId12"/>
    <p:sldId id="663" r:id="rId13"/>
    <p:sldId id="664" r:id="rId14"/>
    <p:sldId id="651" r:id="rId15"/>
    <p:sldId id="665" r:id="rId16"/>
    <p:sldId id="660" r:id="rId17"/>
    <p:sldId id="425" r:id="rId18"/>
    <p:sldId id="426" r:id="rId19"/>
    <p:sldId id="427" r:id="rId20"/>
    <p:sldId id="794" r:id="rId21"/>
    <p:sldId id="428" r:id="rId22"/>
    <p:sldId id="656" r:id="rId23"/>
    <p:sldId id="646" r:id="rId24"/>
    <p:sldId id="729" r:id="rId25"/>
    <p:sldId id="723" r:id="rId26"/>
    <p:sldId id="724" r:id="rId27"/>
    <p:sldId id="725" r:id="rId28"/>
    <p:sldId id="726" r:id="rId29"/>
    <p:sldId id="727" r:id="rId30"/>
    <p:sldId id="728" r:id="rId31"/>
    <p:sldId id="790" r:id="rId32"/>
    <p:sldId id="778" r:id="rId33"/>
    <p:sldId id="730" r:id="rId34"/>
    <p:sldId id="734" r:id="rId35"/>
    <p:sldId id="430" r:id="rId36"/>
    <p:sldId id="432" r:id="rId37"/>
    <p:sldId id="433" r:id="rId38"/>
    <p:sldId id="434" r:id="rId39"/>
    <p:sldId id="435" r:id="rId40"/>
    <p:sldId id="436" r:id="rId41"/>
    <p:sldId id="438" r:id="rId42"/>
    <p:sldId id="440" r:id="rId43"/>
    <p:sldId id="441" r:id="rId44"/>
    <p:sldId id="767" r:id="rId45"/>
    <p:sldId id="447" r:id="rId46"/>
    <p:sldId id="448" r:id="rId47"/>
    <p:sldId id="449" r:id="rId48"/>
    <p:sldId id="450" r:id="rId49"/>
    <p:sldId id="454" r:id="rId50"/>
    <p:sldId id="455" r:id="rId51"/>
    <p:sldId id="453" r:id="rId52"/>
    <p:sldId id="768" r:id="rId53"/>
    <p:sldId id="457" r:id="rId54"/>
    <p:sldId id="460" r:id="rId55"/>
    <p:sldId id="459" r:id="rId56"/>
    <p:sldId id="288" r:id="rId57"/>
    <p:sldId id="463" r:id="rId58"/>
    <p:sldId id="769" r:id="rId59"/>
    <p:sldId id="770" r:id="rId60"/>
    <p:sldId id="469" r:id="rId61"/>
    <p:sldId id="471" r:id="rId62"/>
    <p:sldId id="473" r:id="rId63"/>
    <p:sldId id="476" r:id="rId64"/>
    <p:sldId id="477" r:id="rId65"/>
    <p:sldId id="478" r:id="rId66"/>
    <p:sldId id="771" r:id="rId67"/>
    <p:sldId id="796" r:id="rId68"/>
    <p:sldId id="779" r:id="rId69"/>
    <p:sldId id="772" r:id="rId70"/>
    <p:sldId id="775" r:id="rId71"/>
    <p:sldId id="507" r:id="rId72"/>
    <p:sldId id="713" r:id="rId73"/>
    <p:sldId id="714" r:id="rId74"/>
    <p:sldId id="509" r:id="rId75"/>
    <p:sldId id="510" r:id="rId76"/>
    <p:sldId id="511" r:id="rId77"/>
    <p:sldId id="802" r:id="rId78"/>
    <p:sldId id="803" r:id="rId79"/>
    <p:sldId id="804" r:id="rId80"/>
    <p:sldId id="513" r:id="rId81"/>
    <p:sldId id="683" r:id="rId82"/>
    <p:sldId id="666" r:id="rId83"/>
    <p:sldId id="798" r:id="rId84"/>
    <p:sldId id="515" r:id="rId85"/>
    <p:sldId id="517" r:id="rId86"/>
    <p:sldId id="518" r:id="rId87"/>
    <p:sldId id="519" r:id="rId88"/>
    <p:sldId id="521" r:id="rId89"/>
    <p:sldId id="780" r:id="rId90"/>
    <p:sldId id="532" r:id="rId91"/>
    <p:sldId id="754" r:id="rId92"/>
    <p:sldId id="716" r:id="rId93"/>
    <p:sldId id="799" r:id="rId94"/>
    <p:sldId id="773" r:id="rId95"/>
    <p:sldId id="806" r:id="rId96"/>
    <p:sldId id="807" r:id="rId97"/>
    <p:sldId id="805" r:id="rId98"/>
    <p:sldId id="774" r:id="rId99"/>
    <p:sldId id="800" r:id="rId100"/>
    <p:sldId id="808" r:id="rId101"/>
    <p:sldId id="809" r:id="rId102"/>
    <p:sldId id="702" r:id="rId103"/>
    <p:sldId id="708" r:id="rId104"/>
    <p:sldId id="755" r:id="rId105"/>
    <p:sldId id="706" r:id="rId106"/>
    <p:sldId id="540" r:id="rId107"/>
    <p:sldId id="801" r:id="rId108"/>
    <p:sldId id="539" r:id="rId109"/>
    <p:sldId id="541" r:id="rId110"/>
    <p:sldId id="543" r:id="rId111"/>
    <p:sldId id="759" r:id="rId112"/>
    <p:sldId id="811" r:id="rId113"/>
    <p:sldId id="549" r:id="rId114"/>
    <p:sldId id="548" r:id="rId115"/>
    <p:sldId id="551" r:id="rId116"/>
    <p:sldId id="553" r:id="rId117"/>
    <p:sldId id="556" r:id="rId118"/>
    <p:sldId id="557" r:id="rId119"/>
    <p:sldId id="558" r:id="rId120"/>
    <p:sldId id="559" r:id="rId121"/>
    <p:sldId id="560" r:id="rId122"/>
    <p:sldId id="561" r:id="rId123"/>
    <p:sldId id="562" r:id="rId124"/>
    <p:sldId id="810" r:id="rId125"/>
    <p:sldId id="781" r:id="rId126"/>
    <p:sldId id="489" r:id="rId127"/>
    <p:sldId id="671" r:id="rId128"/>
    <p:sldId id="490" r:id="rId129"/>
    <p:sldId id="812" r:id="rId130"/>
    <p:sldId id="740" r:id="rId131"/>
    <p:sldId id="741" r:id="rId132"/>
    <p:sldId id="742" r:id="rId133"/>
    <p:sldId id="743" r:id="rId134"/>
    <p:sldId id="744" r:id="rId135"/>
    <p:sldId id="745" r:id="rId136"/>
    <p:sldId id="746" r:id="rId137"/>
    <p:sldId id="747" r:id="rId138"/>
    <p:sldId id="748" r:id="rId139"/>
    <p:sldId id="749" r:id="rId140"/>
    <p:sldId id="750" r:id="rId141"/>
    <p:sldId id="751" r:id="rId142"/>
    <p:sldId id="752" r:id="rId143"/>
    <p:sldId id="753" r:id="rId144"/>
    <p:sldId id="783" r:id="rId145"/>
    <p:sldId id="593" r:id="rId146"/>
    <p:sldId id="673" r:id="rId147"/>
    <p:sldId id="568" r:id="rId148"/>
    <p:sldId id="674" r:id="rId149"/>
    <p:sldId id="659" r:id="rId150"/>
    <p:sldId id="813" r:id="rId151"/>
    <p:sldId id="571" r:id="rId152"/>
    <p:sldId id="574" r:id="rId153"/>
    <p:sldId id="575" r:id="rId154"/>
    <p:sldId id="577" r:id="rId155"/>
    <p:sldId id="576" r:id="rId156"/>
    <p:sldId id="578" r:id="rId157"/>
    <p:sldId id="579" r:id="rId158"/>
    <p:sldId id="580" r:id="rId159"/>
    <p:sldId id="581" r:id="rId160"/>
    <p:sldId id="582" r:id="rId161"/>
    <p:sldId id="583" r:id="rId162"/>
    <p:sldId id="584" r:id="rId163"/>
    <p:sldId id="585" r:id="rId164"/>
    <p:sldId id="815" r:id="rId165"/>
    <p:sldId id="586" r:id="rId166"/>
    <p:sldId id="587" r:id="rId167"/>
    <p:sldId id="589" r:id="rId168"/>
    <p:sldId id="590" r:id="rId169"/>
    <p:sldId id="816" r:id="rId170"/>
    <p:sldId id="784" r:id="rId171"/>
    <p:sldId id="416" r:id="rId172"/>
    <p:sldId id="776" r:id="rId173"/>
    <p:sldId id="626" r:id="rId174"/>
    <p:sldId id="629" r:id="rId175"/>
    <p:sldId id="630" r:id="rId176"/>
    <p:sldId id="632" r:id="rId177"/>
    <p:sldId id="634" r:id="rId178"/>
    <p:sldId id="635" r:id="rId179"/>
    <p:sldId id="636" r:id="rId180"/>
    <p:sldId id="628" r:id="rId181"/>
    <p:sldId id="481" r:id="rId182"/>
    <p:sldId id="482" r:id="rId183"/>
    <p:sldId id="483" r:id="rId184"/>
    <p:sldId id="484" r:id="rId185"/>
    <p:sldId id="312" r:id="rId186"/>
    <p:sldId id="487" r:id="rId187"/>
    <p:sldId id="488" r:id="rId188"/>
    <p:sldId id="638" r:id="rId189"/>
    <p:sldId id="640" r:id="rId190"/>
    <p:sldId id="641" r:id="rId191"/>
    <p:sldId id="644" r:id="rId192"/>
    <p:sldId id="645" r:id="rId193"/>
    <p:sldId id="648" r:id="rId194"/>
    <p:sldId id="653" r:id="rId195"/>
    <p:sldId id="682" r:id="rId196"/>
    <p:sldId id="817" r:id="rId197"/>
    <p:sldId id="785" r:id="rId198"/>
    <p:sldId id="417" r:id="rId199"/>
    <p:sldId id="777" r:id="rId200"/>
    <p:sldId id="594" r:id="rId201"/>
    <p:sldId id="596" r:id="rId202"/>
    <p:sldId id="388" r:id="rId203"/>
    <p:sldId id="597" r:id="rId204"/>
    <p:sldId id="599" r:id="rId205"/>
    <p:sldId id="598" r:id="rId206"/>
    <p:sldId id="600" r:id="rId207"/>
    <p:sldId id="601" r:id="rId208"/>
    <p:sldId id="604" r:id="rId209"/>
    <p:sldId id="606" r:id="rId210"/>
    <p:sldId id="608" r:id="rId211"/>
    <p:sldId id="609" r:id="rId212"/>
    <p:sldId id="611" r:id="rId213"/>
    <p:sldId id="612" r:id="rId214"/>
    <p:sldId id="613" r:id="rId215"/>
    <p:sldId id="614" r:id="rId216"/>
    <p:sldId id="615" r:id="rId217"/>
    <p:sldId id="616" r:id="rId218"/>
    <p:sldId id="619" r:id="rId219"/>
    <p:sldId id="620" r:id="rId220"/>
    <p:sldId id="624" r:id="rId221"/>
    <p:sldId id="818" r:id="rId222"/>
    <p:sldId id="621" r:id="rId223"/>
    <p:sldId id="819" r:id="rId224"/>
    <p:sldId id="786" r:id="rId225"/>
  </p:sldIdLst>
  <p:sldSz cx="9144000" cy="6858000" type="screen4x3"/>
  <p:notesSz cx="7077075" cy="9363075"/>
  <p:custDataLst>
    <p:tags r:id="rId2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 Jo Harwood" initials="MJH" lastIdx="19" clrIdx="0"/>
  <p:cmAuthor id="2" name="Steven Brown" initials="SB" lastIdx="7" clrIdx="1"/>
  <p:cmAuthor id="3" name="stmbrown" initials="s" lastIdx="34"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5D1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9958" autoAdjust="0"/>
    <p:restoredTop sz="56391" autoAdjust="0"/>
  </p:normalViewPr>
  <p:slideViewPr>
    <p:cSldViewPr>
      <p:cViewPr varScale="1">
        <p:scale>
          <a:sx n="48" d="100"/>
          <a:sy n="48" d="100"/>
        </p:scale>
        <p:origin x="2261" y="53"/>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51492"/>
    </p:cViewPr>
  </p:sorterViewPr>
  <p:notesViewPr>
    <p:cSldViewPr>
      <p:cViewPr varScale="1">
        <p:scale>
          <a:sx n="64" d="100"/>
          <a:sy n="64" d="100"/>
        </p:scale>
        <p:origin x="3149" y="5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handoutMaster" Target="handoutMasters/handoutMaster1.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tags" Target="tags/tag1.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commentAuthors" Target="commentAuthors.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presProps" Target="presProp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6" Type="http://schemas.openxmlformats.org/officeDocument/2006/relationships/slide" Target="slides/slide24.xml"/><Relationship Id="rId231" Type="http://schemas.openxmlformats.org/officeDocument/2006/relationships/viewProps" Target="viewProps.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theme" Target="theme/theme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tableStyles" Target="tableStyles.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 Type="http://schemas.openxmlformats.org/officeDocument/2006/relationships/slideMaster" Target="slideMasters/slideMaster2.xml"/><Relationship Id="rId29" Type="http://schemas.openxmlformats.org/officeDocument/2006/relationships/slide" Target="slides/slide27.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view3D>
      <c:rotX val="15"/>
      <c:rotY val="20"/>
      <c:rAngAx val="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Aces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0</c:v>
                </c:pt>
                <c:pt idx="1">
                  <c:v>1</c:v>
                </c:pt>
                <c:pt idx="2">
                  <c:v>2</c:v>
                </c:pt>
                <c:pt idx="3">
                  <c:v>3</c:v>
                </c:pt>
                <c:pt idx="4">
                  <c:v>4+</c:v>
                </c:pt>
              </c:strCache>
            </c:strRef>
          </c:cat>
          <c:val>
            <c:numRef>
              <c:f>Sheet1!$B$2:$B$6</c:f>
              <c:numCache>
                <c:formatCode>General</c:formatCode>
                <c:ptCount val="5"/>
                <c:pt idx="0">
                  <c:v>36.1</c:v>
                </c:pt>
                <c:pt idx="1">
                  <c:v>26</c:v>
                </c:pt>
                <c:pt idx="2">
                  <c:v>15.9</c:v>
                </c:pt>
                <c:pt idx="3">
                  <c:v>9.5</c:v>
                </c:pt>
                <c:pt idx="4">
                  <c:v>12.5</c:v>
                </c:pt>
              </c:numCache>
            </c:numRef>
          </c:val>
          <c:extLst>
            <c:ext xmlns:c16="http://schemas.microsoft.com/office/drawing/2014/chart" uri="{C3380CC4-5D6E-409C-BE32-E72D297353CC}">
              <c16:uniqueId val="{00000000-C455-413C-994D-DF4B67708A73}"/>
            </c:ext>
          </c:extLst>
        </c:ser>
        <c:dLbls>
          <c:showLegendKey val="0"/>
          <c:showVal val="0"/>
          <c:showCatName val="0"/>
          <c:showSerName val="0"/>
          <c:showPercent val="0"/>
          <c:showBubbleSize val="0"/>
        </c:dLbls>
        <c:gapWidth val="100"/>
        <c:shape val="box"/>
        <c:axId val="41380480"/>
        <c:axId val="41382656"/>
        <c:axId val="0"/>
      </c:bar3DChart>
      <c:catAx>
        <c:axId val="41380480"/>
        <c:scaling>
          <c:orientation val="minMax"/>
        </c:scaling>
        <c:delete val="0"/>
        <c:axPos val="b"/>
        <c:title>
          <c:tx>
            <c:rich>
              <a:bodyPr/>
              <a:lstStyle/>
              <a:p>
                <a:pPr>
                  <a:defRPr/>
                </a:pPr>
                <a:r>
                  <a:rPr lang="en-US" sz="1600" dirty="0"/>
                  <a:t>Number of ACEs</a:t>
                </a:r>
              </a:p>
            </c:rich>
          </c:tx>
          <c:overlay val="0"/>
        </c:title>
        <c:numFmt formatCode="General" sourceLinked="0"/>
        <c:majorTickMark val="out"/>
        <c:minorTickMark val="none"/>
        <c:tickLblPos val="nextTo"/>
        <c:crossAx val="41382656"/>
        <c:crosses val="autoZero"/>
        <c:auto val="1"/>
        <c:lblAlgn val="ctr"/>
        <c:lblOffset val="100"/>
        <c:noMultiLvlLbl val="0"/>
      </c:catAx>
      <c:valAx>
        <c:axId val="41382656"/>
        <c:scaling>
          <c:orientation val="minMax"/>
        </c:scaling>
        <c:delete val="0"/>
        <c:axPos val="l"/>
        <c:majorGridlines/>
        <c:title>
          <c:tx>
            <c:rich>
              <a:bodyPr rot="-5400000" vert="horz"/>
              <a:lstStyle/>
              <a:p>
                <a:pPr>
                  <a:defRPr/>
                </a:pPr>
                <a:r>
                  <a:rPr lang="en-US" sz="1600" dirty="0"/>
                  <a:t>Percentage </a:t>
                </a:r>
              </a:p>
            </c:rich>
          </c:tx>
          <c:layout>
            <c:manualLayout>
              <c:xMode val="edge"/>
              <c:yMode val="edge"/>
              <c:x val="7.0434502396249918E-2"/>
              <c:y val="0.24072470107903204"/>
            </c:manualLayout>
          </c:layout>
          <c:overlay val="0"/>
        </c:title>
        <c:numFmt formatCode="General" sourceLinked="1"/>
        <c:majorTickMark val="out"/>
        <c:minorTickMark val="none"/>
        <c:tickLblPos val="nextTo"/>
        <c:crossAx val="4138048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view3D>
      <c:rotX val="15"/>
      <c:rotY val="20"/>
      <c:rAngAx val="0"/>
    </c:view3D>
    <c:floor>
      <c:thickness val="0"/>
    </c:floor>
    <c:sideWall>
      <c:thickness val="0"/>
    </c:sideWall>
    <c:backWall>
      <c:thickness val="0"/>
    </c:backWall>
    <c:plotArea>
      <c:layout>
        <c:manualLayout>
          <c:layoutTarget val="inner"/>
          <c:xMode val="edge"/>
          <c:yMode val="edge"/>
          <c:x val="0.11831783527059098"/>
          <c:y val="4.1761874068781603E-2"/>
          <c:w val="0.68181252343457299"/>
          <c:h val="0.78478544956867813"/>
        </c:manualLayout>
      </c:layout>
      <c:bar3DChart>
        <c:barDir val="col"/>
        <c:grouping val="clustered"/>
        <c:varyColors val="0"/>
        <c:ser>
          <c:idx val="0"/>
          <c:order val="0"/>
          <c:tx>
            <c:strRef>
              <c:f>Sheet1!$B$1</c:f>
              <c:strCache>
                <c:ptCount val="1"/>
                <c:pt idx="0">
                  <c:v>Attempted Suicide</c:v>
                </c:pt>
              </c:strCache>
            </c:strRef>
          </c:tx>
          <c:invertIfNegative val="0"/>
          <c:cat>
            <c:strRef>
              <c:f>Sheet1!$A$2:$A$6</c:f>
              <c:strCache>
                <c:ptCount val="5"/>
                <c:pt idx="0">
                  <c:v>0</c:v>
                </c:pt>
                <c:pt idx="1">
                  <c:v>1</c:v>
                </c:pt>
                <c:pt idx="2">
                  <c:v>2</c:v>
                </c:pt>
                <c:pt idx="3">
                  <c:v>3</c:v>
                </c:pt>
                <c:pt idx="4">
                  <c:v>4+</c:v>
                </c:pt>
              </c:strCache>
            </c:strRef>
          </c:cat>
          <c:val>
            <c:numRef>
              <c:f>Sheet1!$B$2:$B$6</c:f>
              <c:numCache>
                <c:formatCode>General</c:formatCode>
                <c:ptCount val="5"/>
                <c:pt idx="0">
                  <c:v>1.2</c:v>
                </c:pt>
                <c:pt idx="1">
                  <c:v>2.4</c:v>
                </c:pt>
                <c:pt idx="2">
                  <c:v>4.3</c:v>
                </c:pt>
                <c:pt idx="3">
                  <c:v>9.5</c:v>
                </c:pt>
                <c:pt idx="4">
                  <c:v>18.3</c:v>
                </c:pt>
              </c:numCache>
            </c:numRef>
          </c:val>
          <c:extLst>
            <c:ext xmlns:c16="http://schemas.microsoft.com/office/drawing/2014/chart" uri="{C3380CC4-5D6E-409C-BE32-E72D297353CC}">
              <c16:uniqueId val="{00000000-677E-4761-BAF2-F035DFBF2ECB}"/>
            </c:ext>
          </c:extLst>
        </c:ser>
        <c:ser>
          <c:idx val="1"/>
          <c:order val="1"/>
          <c:tx>
            <c:strRef>
              <c:f>Sheet1!$C$1</c:f>
              <c:strCache>
                <c:ptCount val="1"/>
                <c:pt idx="0">
                  <c:v>Alcoholism</c:v>
                </c:pt>
              </c:strCache>
            </c:strRef>
          </c:tx>
          <c:invertIfNegative val="0"/>
          <c:cat>
            <c:strRef>
              <c:f>Sheet1!$A$2:$A$6</c:f>
              <c:strCache>
                <c:ptCount val="5"/>
                <c:pt idx="0">
                  <c:v>0</c:v>
                </c:pt>
                <c:pt idx="1">
                  <c:v>1</c:v>
                </c:pt>
                <c:pt idx="2">
                  <c:v>2</c:v>
                </c:pt>
                <c:pt idx="3">
                  <c:v>3</c:v>
                </c:pt>
                <c:pt idx="4">
                  <c:v>4+</c:v>
                </c:pt>
              </c:strCache>
            </c:strRef>
          </c:cat>
          <c:val>
            <c:numRef>
              <c:f>Sheet1!$C$2:$C$6</c:f>
              <c:numCache>
                <c:formatCode>General</c:formatCode>
                <c:ptCount val="5"/>
                <c:pt idx="0">
                  <c:v>2.9</c:v>
                </c:pt>
                <c:pt idx="1">
                  <c:v>5.7</c:v>
                </c:pt>
                <c:pt idx="2">
                  <c:v>10.3</c:v>
                </c:pt>
                <c:pt idx="3">
                  <c:v>11.3</c:v>
                </c:pt>
                <c:pt idx="4">
                  <c:v>16.100000000000001</c:v>
                </c:pt>
              </c:numCache>
            </c:numRef>
          </c:val>
          <c:extLst>
            <c:ext xmlns:c16="http://schemas.microsoft.com/office/drawing/2014/chart" uri="{C3380CC4-5D6E-409C-BE32-E72D297353CC}">
              <c16:uniqueId val="{00000001-677E-4761-BAF2-F035DFBF2ECB}"/>
            </c:ext>
          </c:extLst>
        </c:ser>
        <c:ser>
          <c:idx val="2"/>
          <c:order val="2"/>
          <c:tx>
            <c:strRef>
              <c:f>Sheet1!$D$1</c:f>
              <c:strCache>
                <c:ptCount val="1"/>
                <c:pt idx="0">
                  <c:v>Depression</c:v>
                </c:pt>
              </c:strCache>
            </c:strRef>
          </c:tx>
          <c:spPr>
            <a:solidFill>
              <a:srgbClr val="D0F4A0"/>
            </a:solidFill>
          </c:spPr>
          <c:invertIfNegative val="0"/>
          <c:cat>
            <c:strRef>
              <c:f>Sheet1!$A$2:$A$6</c:f>
              <c:strCache>
                <c:ptCount val="5"/>
                <c:pt idx="0">
                  <c:v>0</c:v>
                </c:pt>
                <c:pt idx="1">
                  <c:v>1</c:v>
                </c:pt>
                <c:pt idx="2">
                  <c:v>2</c:v>
                </c:pt>
                <c:pt idx="3">
                  <c:v>3</c:v>
                </c:pt>
                <c:pt idx="4">
                  <c:v>4+</c:v>
                </c:pt>
              </c:strCache>
            </c:strRef>
          </c:cat>
          <c:val>
            <c:numRef>
              <c:f>Sheet1!$D$2:$D$6</c:f>
              <c:numCache>
                <c:formatCode>General</c:formatCode>
                <c:ptCount val="5"/>
                <c:pt idx="0">
                  <c:v>14.2</c:v>
                </c:pt>
                <c:pt idx="1">
                  <c:v>21.4</c:v>
                </c:pt>
                <c:pt idx="2">
                  <c:v>31.5</c:v>
                </c:pt>
                <c:pt idx="3">
                  <c:v>36.200000000000003</c:v>
                </c:pt>
                <c:pt idx="4">
                  <c:v>50.7</c:v>
                </c:pt>
              </c:numCache>
            </c:numRef>
          </c:val>
          <c:extLst>
            <c:ext xmlns:c16="http://schemas.microsoft.com/office/drawing/2014/chart" uri="{C3380CC4-5D6E-409C-BE32-E72D297353CC}">
              <c16:uniqueId val="{00000002-677E-4761-BAF2-F035DFBF2ECB}"/>
            </c:ext>
          </c:extLst>
        </c:ser>
        <c:dLbls>
          <c:showLegendKey val="0"/>
          <c:showVal val="0"/>
          <c:showCatName val="0"/>
          <c:showSerName val="0"/>
          <c:showPercent val="0"/>
          <c:showBubbleSize val="0"/>
        </c:dLbls>
        <c:gapWidth val="150"/>
        <c:shape val="box"/>
        <c:axId val="118406144"/>
        <c:axId val="118408320"/>
        <c:axId val="0"/>
      </c:bar3DChart>
      <c:catAx>
        <c:axId val="118406144"/>
        <c:scaling>
          <c:orientation val="minMax"/>
        </c:scaling>
        <c:delete val="0"/>
        <c:axPos val="b"/>
        <c:title>
          <c:tx>
            <c:rich>
              <a:bodyPr/>
              <a:lstStyle/>
              <a:p>
                <a:pPr>
                  <a:defRPr/>
                </a:pPr>
                <a:r>
                  <a:rPr lang="en-US"/>
                  <a:t>Number of ACEs</a:t>
                </a:r>
              </a:p>
            </c:rich>
          </c:tx>
          <c:overlay val="0"/>
        </c:title>
        <c:numFmt formatCode="General" sourceLinked="1"/>
        <c:majorTickMark val="out"/>
        <c:minorTickMark val="none"/>
        <c:tickLblPos val="nextTo"/>
        <c:crossAx val="118408320"/>
        <c:crosses val="autoZero"/>
        <c:auto val="1"/>
        <c:lblAlgn val="ctr"/>
        <c:lblOffset val="100"/>
        <c:noMultiLvlLbl val="0"/>
      </c:catAx>
      <c:valAx>
        <c:axId val="118408320"/>
        <c:scaling>
          <c:orientation val="minMax"/>
        </c:scaling>
        <c:delete val="0"/>
        <c:axPos val="l"/>
        <c:majorGridlines/>
        <c:title>
          <c:tx>
            <c:rich>
              <a:bodyPr rot="-5400000" vert="horz"/>
              <a:lstStyle/>
              <a:p>
                <a:pPr>
                  <a:defRPr/>
                </a:pPr>
                <a:r>
                  <a:rPr lang="en-US"/>
                  <a:t>Percentage</a:t>
                </a:r>
              </a:p>
            </c:rich>
          </c:tx>
          <c:layout>
            <c:manualLayout>
              <c:xMode val="edge"/>
              <c:yMode val="edge"/>
              <c:x val="2.0630413385826843E-2"/>
              <c:y val="0.27626085333165756"/>
            </c:manualLayout>
          </c:layout>
          <c:overlay val="0"/>
        </c:title>
        <c:numFmt formatCode="General" sourceLinked="1"/>
        <c:majorTickMark val="out"/>
        <c:minorTickMark val="none"/>
        <c:tickLblPos val="nextTo"/>
        <c:crossAx val="118406144"/>
        <c:crosses val="autoZero"/>
        <c:crossBetween val="between"/>
      </c:valAx>
    </c:plotArea>
    <c:legend>
      <c:legendPos val="r"/>
      <c:layout>
        <c:manualLayout>
          <c:xMode val="edge"/>
          <c:yMode val="edge"/>
          <c:x val="0.761034940944883"/>
          <c:y val="0.36559954595981076"/>
          <c:w val="0.23737778871391088"/>
          <c:h val="0.36088313372432557"/>
        </c:manualLayout>
      </c:layout>
      <c:overlay val="0"/>
    </c:legend>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15"/>
      <c:rotY val="20"/>
      <c:rAngAx val="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Heart disease</c:v>
                </c:pt>
              </c:strCache>
            </c:strRef>
          </c:tx>
          <c:invertIfNegative val="0"/>
          <c:cat>
            <c:strRef>
              <c:f>Sheet1!$A$2:$A$6</c:f>
              <c:strCache>
                <c:ptCount val="5"/>
                <c:pt idx="0">
                  <c:v>0</c:v>
                </c:pt>
                <c:pt idx="1">
                  <c:v>1</c:v>
                </c:pt>
                <c:pt idx="2">
                  <c:v>2</c:v>
                </c:pt>
                <c:pt idx="3">
                  <c:v>3</c:v>
                </c:pt>
                <c:pt idx="4">
                  <c:v>4+</c:v>
                </c:pt>
              </c:strCache>
            </c:strRef>
          </c:cat>
          <c:val>
            <c:numRef>
              <c:f>Sheet1!$B$2:$B$6</c:f>
              <c:numCache>
                <c:formatCode>General</c:formatCode>
                <c:ptCount val="5"/>
                <c:pt idx="0">
                  <c:v>3.7</c:v>
                </c:pt>
                <c:pt idx="1">
                  <c:v>3.5</c:v>
                </c:pt>
                <c:pt idx="2">
                  <c:v>3.4</c:v>
                </c:pt>
                <c:pt idx="3">
                  <c:v>4.5999999999999996</c:v>
                </c:pt>
                <c:pt idx="4">
                  <c:v>5.6</c:v>
                </c:pt>
              </c:numCache>
            </c:numRef>
          </c:val>
          <c:extLst>
            <c:ext xmlns:c16="http://schemas.microsoft.com/office/drawing/2014/chart" uri="{C3380CC4-5D6E-409C-BE32-E72D297353CC}">
              <c16:uniqueId val="{00000000-D393-44CF-9689-E1E20E1B0001}"/>
            </c:ext>
          </c:extLst>
        </c:ser>
        <c:ser>
          <c:idx val="1"/>
          <c:order val="1"/>
          <c:tx>
            <c:strRef>
              <c:f>Sheet1!$C$1</c:f>
              <c:strCache>
                <c:ptCount val="1"/>
                <c:pt idx="0">
                  <c:v>Lung disease</c:v>
                </c:pt>
              </c:strCache>
            </c:strRef>
          </c:tx>
          <c:invertIfNegative val="0"/>
          <c:cat>
            <c:strRef>
              <c:f>Sheet1!$A$2:$A$6</c:f>
              <c:strCache>
                <c:ptCount val="5"/>
                <c:pt idx="0">
                  <c:v>0</c:v>
                </c:pt>
                <c:pt idx="1">
                  <c:v>1</c:v>
                </c:pt>
                <c:pt idx="2">
                  <c:v>2</c:v>
                </c:pt>
                <c:pt idx="3">
                  <c:v>3</c:v>
                </c:pt>
                <c:pt idx="4">
                  <c:v>4+</c:v>
                </c:pt>
              </c:strCache>
            </c:strRef>
          </c:cat>
          <c:val>
            <c:numRef>
              <c:f>Sheet1!$C$2:$C$6</c:f>
              <c:numCache>
                <c:formatCode>General</c:formatCode>
                <c:ptCount val="5"/>
                <c:pt idx="0">
                  <c:v>2.8</c:v>
                </c:pt>
                <c:pt idx="1">
                  <c:v>4.4000000000000004</c:v>
                </c:pt>
                <c:pt idx="2">
                  <c:v>4.4000000000000004</c:v>
                </c:pt>
                <c:pt idx="3">
                  <c:v>5.7</c:v>
                </c:pt>
                <c:pt idx="4">
                  <c:v>8.6999999999999993</c:v>
                </c:pt>
              </c:numCache>
            </c:numRef>
          </c:val>
          <c:extLst>
            <c:ext xmlns:c16="http://schemas.microsoft.com/office/drawing/2014/chart" uri="{C3380CC4-5D6E-409C-BE32-E72D297353CC}">
              <c16:uniqueId val="{00000001-D393-44CF-9689-E1E20E1B0001}"/>
            </c:ext>
          </c:extLst>
        </c:ser>
        <c:ser>
          <c:idx val="2"/>
          <c:order val="2"/>
          <c:tx>
            <c:strRef>
              <c:f>Sheet1!$D$1</c:f>
              <c:strCache>
                <c:ptCount val="1"/>
                <c:pt idx="0">
                  <c:v>Obesity</c:v>
                </c:pt>
              </c:strCache>
            </c:strRef>
          </c:tx>
          <c:spPr>
            <a:solidFill>
              <a:srgbClr val="D0F4A0"/>
            </a:solidFill>
          </c:spPr>
          <c:invertIfNegative val="0"/>
          <c:cat>
            <c:strRef>
              <c:f>Sheet1!$A$2:$A$6</c:f>
              <c:strCache>
                <c:ptCount val="5"/>
                <c:pt idx="0">
                  <c:v>0</c:v>
                </c:pt>
                <c:pt idx="1">
                  <c:v>1</c:v>
                </c:pt>
                <c:pt idx="2">
                  <c:v>2</c:v>
                </c:pt>
                <c:pt idx="3">
                  <c:v>3</c:v>
                </c:pt>
                <c:pt idx="4">
                  <c:v>4+</c:v>
                </c:pt>
              </c:strCache>
            </c:strRef>
          </c:cat>
          <c:val>
            <c:numRef>
              <c:f>Sheet1!$D$2:$D$6</c:f>
              <c:numCache>
                <c:formatCode>General</c:formatCode>
                <c:ptCount val="5"/>
                <c:pt idx="0">
                  <c:v>5.4</c:v>
                </c:pt>
                <c:pt idx="1">
                  <c:v>7</c:v>
                </c:pt>
                <c:pt idx="2">
                  <c:v>9.5</c:v>
                </c:pt>
                <c:pt idx="3">
                  <c:v>10.3</c:v>
                </c:pt>
                <c:pt idx="4">
                  <c:v>12</c:v>
                </c:pt>
              </c:numCache>
            </c:numRef>
          </c:val>
          <c:extLst>
            <c:ext xmlns:c16="http://schemas.microsoft.com/office/drawing/2014/chart" uri="{C3380CC4-5D6E-409C-BE32-E72D297353CC}">
              <c16:uniqueId val="{00000002-D393-44CF-9689-E1E20E1B0001}"/>
            </c:ext>
          </c:extLst>
        </c:ser>
        <c:dLbls>
          <c:showLegendKey val="0"/>
          <c:showVal val="0"/>
          <c:showCatName val="0"/>
          <c:showSerName val="0"/>
          <c:showPercent val="0"/>
          <c:showBubbleSize val="0"/>
        </c:dLbls>
        <c:gapWidth val="150"/>
        <c:shape val="box"/>
        <c:axId val="118353920"/>
        <c:axId val="118355840"/>
        <c:axId val="0"/>
      </c:bar3DChart>
      <c:catAx>
        <c:axId val="118353920"/>
        <c:scaling>
          <c:orientation val="minMax"/>
        </c:scaling>
        <c:delete val="0"/>
        <c:axPos val="b"/>
        <c:title>
          <c:tx>
            <c:rich>
              <a:bodyPr/>
              <a:lstStyle/>
              <a:p>
                <a:pPr>
                  <a:defRPr/>
                </a:pPr>
                <a:r>
                  <a:rPr lang="en-US" dirty="0"/>
                  <a:t>Number of</a:t>
                </a:r>
                <a:r>
                  <a:rPr lang="en-US" baseline="0" dirty="0"/>
                  <a:t> ACEs</a:t>
                </a:r>
                <a:endParaRPr lang="en-US" dirty="0"/>
              </a:p>
            </c:rich>
          </c:tx>
          <c:overlay val="0"/>
        </c:title>
        <c:numFmt formatCode="General" sourceLinked="1"/>
        <c:majorTickMark val="out"/>
        <c:minorTickMark val="none"/>
        <c:tickLblPos val="nextTo"/>
        <c:crossAx val="118355840"/>
        <c:crosses val="autoZero"/>
        <c:auto val="1"/>
        <c:lblAlgn val="ctr"/>
        <c:lblOffset val="100"/>
        <c:noMultiLvlLbl val="0"/>
      </c:catAx>
      <c:valAx>
        <c:axId val="118355840"/>
        <c:scaling>
          <c:orientation val="minMax"/>
        </c:scaling>
        <c:delete val="0"/>
        <c:axPos val="l"/>
        <c:majorGridlines/>
        <c:title>
          <c:tx>
            <c:rich>
              <a:bodyPr rot="-5400000" vert="horz"/>
              <a:lstStyle/>
              <a:p>
                <a:pPr>
                  <a:defRPr/>
                </a:pPr>
                <a:r>
                  <a:rPr lang="en-US" dirty="0"/>
                  <a:t>Percentage</a:t>
                </a:r>
              </a:p>
            </c:rich>
          </c:tx>
          <c:overlay val="0"/>
        </c:title>
        <c:numFmt formatCode="General" sourceLinked="1"/>
        <c:majorTickMark val="out"/>
        <c:minorTickMark val="none"/>
        <c:tickLblPos val="nextTo"/>
        <c:crossAx val="118353920"/>
        <c:crosses val="autoZero"/>
        <c:crossBetween val="between"/>
      </c:valAx>
    </c:plotArea>
    <c:legend>
      <c:legendPos val="r"/>
      <c:layout>
        <c:manualLayout>
          <c:xMode val="edge"/>
          <c:yMode val="edge"/>
          <c:x val="0.70009108236470763"/>
          <c:y val="0.3938158857192065"/>
          <c:w val="0.286552397413738"/>
          <c:h val="0.35990899703110957"/>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manualLayout>
          <c:layoutTarget val="inner"/>
          <c:xMode val="edge"/>
          <c:yMode val="edge"/>
          <c:x val="0.10993201863280598"/>
          <c:y val="6.2295056867891503E-2"/>
          <c:w val="0.71897661440968863"/>
          <c:h val="0.71322397200350263"/>
        </c:manualLayout>
      </c:layout>
      <c:bar3DChart>
        <c:barDir val="col"/>
        <c:grouping val="clustered"/>
        <c:varyColors val="0"/>
        <c:ser>
          <c:idx val="0"/>
          <c:order val="0"/>
          <c:tx>
            <c:strRef>
              <c:f>Sheet1!$B$1</c:f>
              <c:strCache>
                <c:ptCount val="1"/>
                <c:pt idx="0">
                  <c:v>Original Sample</c:v>
                </c:pt>
              </c:strCache>
            </c:strRef>
          </c:tx>
          <c:invertIfNegative val="0"/>
          <c:cat>
            <c:strRef>
              <c:f>Sheet1!$A$2:$A$6</c:f>
              <c:strCache>
                <c:ptCount val="5"/>
                <c:pt idx="0">
                  <c:v>0</c:v>
                </c:pt>
                <c:pt idx="1">
                  <c:v>1</c:v>
                </c:pt>
                <c:pt idx="2">
                  <c:v>2</c:v>
                </c:pt>
                <c:pt idx="3">
                  <c:v>3</c:v>
                </c:pt>
                <c:pt idx="4">
                  <c:v>4+</c:v>
                </c:pt>
              </c:strCache>
            </c:strRef>
          </c:cat>
          <c:val>
            <c:numRef>
              <c:f>Sheet1!$B$2:$B$6</c:f>
              <c:numCache>
                <c:formatCode>General</c:formatCode>
                <c:ptCount val="5"/>
                <c:pt idx="0">
                  <c:v>36.1</c:v>
                </c:pt>
                <c:pt idx="1">
                  <c:v>26</c:v>
                </c:pt>
                <c:pt idx="2">
                  <c:v>15.9</c:v>
                </c:pt>
                <c:pt idx="3">
                  <c:v>9.5</c:v>
                </c:pt>
                <c:pt idx="4">
                  <c:v>12.9</c:v>
                </c:pt>
              </c:numCache>
            </c:numRef>
          </c:val>
          <c:extLst>
            <c:ext xmlns:c16="http://schemas.microsoft.com/office/drawing/2014/chart" uri="{C3380CC4-5D6E-409C-BE32-E72D297353CC}">
              <c16:uniqueId val="{00000000-B732-46C1-885B-2655E9CAE6A3}"/>
            </c:ext>
          </c:extLst>
        </c:ser>
        <c:ser>
          <c:idx val="1"/>
          <c:order val="1"/>
          <c:tx>
            <c:strRef>
              <c:f>Sheet1!$C$1</c:f>
              <c:strCache>
                <c:ptCount val="1"/>
                <c:pt idx="0">
                  <c:v>Foster care</c:v>
                </c:pt>
              </c:strCache>
            </c:strRef>
          </c:tx>
          <c:invertIfNegative val="0"/>
          <c:cat>
            <c:strRef>
              <c:f>Sheet1!$A$2:$A$6</c:f>
              <c:strCache>
                <c:ptCount val="5"/>
                <c:pt idx="0">
                  <c:v>0</c:v>
                </c:pt>
                <c:pt idx="1">
                  <c:v>1</c:v>
                </c:pt>
                <c:pt idx="2">
                  <c:v>2</c:v>
                </c:pt>
                <c:pt idx="3">
                  <c:v>3</c:v>
                </c:pt>
                <c:pt idx="4">
                  <c:v>4+</c:v>
                </c:pt>
              </c:strCache>
            </c:strRef>
          </c:cat>
          <c:val>
            <c:numRef>
              <c:f>Sheet1!$C$2:$C$6</c:f>
              <c:numCache>
                <c:formatCode>General</c:formatCode>
                <c:ptCount val="5"/>
                <c:pt idx="0">
                  <c:v>3.64</c:v>
                </c:pt>
                <c:pt idx="1">
                  <c:v>8.9</c:v>
                </c:pt>
                <c:pt idx="2">
                  <c:v>7.1</c:v>
                </c:pt>
                <c:pt idx="3">
                  <c:v>5.4</c:v>
                </c:pt>
                <c:pt idx="4">
                  <c:v>75.099999999999994</c:v>
                </c:pt>
              </c:numCache>
            </c:numRef>
          </c:val>
          <c:extLst>
            <c:ext xmlns:c16="http://schemas.microsoft.com/office/drawing/2014/chart" uri="{C3380CC4-5D6E-409C-BE32-E72D297353CC}">
              <c16:uniqueId val="{00000001-B732-46C1-885B-2655E9CAE6A3}"/>
            </c:ext>
          </c:extLst>
        </c:ser>
        <c:dLbls>
          <c:showLegendKey val="0"/>
          <c:showVal val="0"/>
          <c:showCatName val="0"/>
          <c:showSerName val="0"/>
          <c:showPercent val="0"/>
          <c:showBubbleSize val="0"/>
        </c:dLbls>
        <c:gapWidth val="150"/>
        <c:shape val="box"/>
        <c:axId val="118254976"/>
        <c:axId val="118257152"/>
        <c:axId val="0"/>
      </c:bar3DChart>
      <c:catAx>
        <c:axId val="118254976"/>
        <c:scaling>
          <c:orientation val="minMax"/>
        </c:scaling>
        <c:delete val="0"/>
        <c:axPos val="b"/>
        <c:title>
          <c:tx>
            <c:rich>
              <a:bodyPr/>
              <a:lstStyle/>
              <a:p>
                <a:pPr>
                  <a:defRPr/>
                </a:pPr>
                <a:r>
                  <a:rPr lang="en-US" dirty="0"/>
                  <a:t>Number of ACEs</a:t>
                </a:r>
              </a:p>
            </c:rich>
          </c:tx>
          <c:overlay val="0"/>
        </c:title>
        <c:numFmt formatCode="General" sourceLinked="0"/>
        <c:majorTickMark val="out"/>
        <c:minorTickMark val="none"/>
        <c:tickLblPos val="nextTo"/>
        <c:crossAx val="118257152"/>
        <c:crosses val="autoZero"/>
        <c:auto val="1"/>
        <c:lblAlgn val="ctr"/>
        <c:lblOffset val="100"/>
        <c:noMultiLvlLbl val="0"/>
      </c:catAx>
      <c:valAx>
        <c:axId val="118257152"/>
        <c:scaling>
          <c:orientation val="minMax"/>
        </c:scaling>
        <c:delete val="0"/>
        <c:axPos val="l"/>
        <c:majorGridlines/>
        <c:title>
          <c:tx>
            <c:rich>
              <a:bodyPr rot="-5400000" vert="horz"/>
              <a:lstStyle/>
              <a:p>
                <a:pPr>
                  <a:defRPr/>
                </a:pPr>
                <a:r>
                  <a:rPr lang="en-US" dirty="0"/>
                  <a:t>Percentage</a:t>
                </a:r>
              </a:p>
            </c:rich>
          </c:tx>
          <c:layout>
            <c:manualLayout>
              <c:xMode val="edge"/>
              <c:yMode val="edge"/>
              <c:x val="6.2055756543945503E-3"/>
              <c:y val="0.37379483814523201"/>
            </c:manualLayout>
          </c:layout>
          <c:overlay val="0"/>
        </c:title>
        <c:numFmt formatCode="General" sourceLinked="1"/>
        <c:majorTickMark val="out"/>
        <c:minorTickMark val="none"/>
        <c:tickLblPos val="nextTo"/>
        <c:crossAx val="118254976"/>
        <c:crosses val="autoZero"/>
        <c:crossBetween val="between"/>
      </c:valAx>
    </c:plotArea>
    <c:legend>
      <c:legendPos val="r"/>
      <c:layout>
        <c:manualLayout>
          <c:xMode val="edge"/>
          <c:yMode val="edge"/>
          <c:x val="0.81490203047375853"/>
          <c:y val="0.28188861260763459"/>
          <c:w val="0.18509796952624144"/>
          <c:h val="0.21529495288498837"/>
        </c:manualLayout>
      </c:layout>
      <c:overlay val="0"/>
    </c:legend>
    <c:plotVisOnly val="1"/>
    <c:dispBlanksAs val="gap"/>
    <c:showDLblsOverMax val="0"/>
  </c:chart>
  <c:txPr>
    <a:bodyPr/>
    <a:lstStyle/>
    <a:p>
      <a:pPr>
        <a:defRPr sz="1800"/>
      </a:pPr>
      <a:endParaRPr lang="en-US"/>
    </a:p>
  </c:txPr>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3" dt="2019-08-09T11:30:52.069" idx="2">
    <p:pos x="10" y="10"/>
    <p:text>This one I think coud go</p:text>
    <p:extLst>
      <p:ext uri="{C676402C-5697-4E1C-873F-D02D1690AC5C}">
        <p15:threadingInfo xmlns:p15="http://schemas.microsoft.com/office/powerpoint/2012/main" timeZoneBias="240"/>
      </p:ext>
    </p:extLst>
  </p:cm>
  <p:cm authorId="1" dt="2019-09-16T12:19:10.696" idx="17">
    <p:pos x="10" y="106"/>
    <p:text>I think it needs to stay as it is specific behavioral information helpful to what FC parents will see behaviorally.</p:text>
    <p:extLst>
      <p:ext uri="{C676402C-5697-4E1C-873F-D02D1690AC5C}">
        <p15:threadingInfo xmlns:p15="http://schemas.microsoft.com/office/powerpoint/2012/main" timeZoneBias="240">
          <p15:parentCm authorId="3" idx="2"/>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19-09-07T20:25:01.562" idx="20">
    <p:pos x="10" y="10"/>
    <p:text>I would provide some discussion questions for them to use when facilitating this handout.  If this is "My Healing Home," I wonder if the Handout should use "we" and not "I"  -- many foster homes have more that one foster parent.  Also, you may want to consider having a pair or small group part of this exercise. There is A LOT to talk about on this handout.</p:text>
    <p:extLst>
      <p:ext uri="{C676402C-5697-4E1C-873F-D02D1690AC5C}">
        <p15:threadingInfo xmlns:p15="http://schemas.microsoft.com/office/powerpoint/2012/main" timeZoneBias="2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3" dt="2019-09-18T10:55:23.681" idx="27">
    <p:pos x="10" y="10"/>
    <p:text>MJ, could you add few discussion suggested questions for the lg group discussion</p:text>
    <p:extLst>
      <p:ext uri="{C676402C-5697-4E1C-873F-D02D1690AC5C}">
        <p15:threadingInfo xmlns:p15="http://schemas.microsoft.com/office/powerpoint/2012/main" timeZoneBias="240"/>
      </p:ext>
    </p:extLst>
  </p:cm>
  <p:cm authorId="3" dt="2019-09-18T11:01:49.057" idx="28">
    <p:pos x="106" y="106"/>
    <p:text>To be consistent with other "Your Turns!" -- directions should be in the notes for Trainers, not on the slide. The slide should just list the name of the exercise or handout.</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3" dt="2019-09-18T11:52:36.545" idx="33">
    <p:pos x="10" y="10"/>
    <p:text>I notice the language in the notes has not been adapted to foster parents...ie. "giving our hearts to our work"  I think it would be better to say "giving our hearts to our role as a foster parent"</p:text>
    <p:extLst>
      <p:ext uri="{C676402C-5697-4E1C-873F-D02D1690AC5C}">
        <p15:threadingInfo xmlns:p15="http://schemas.microsoft.com/office/powerpoint/2012/main" timeZoneBias="240"/>
      </p:ext>
    </p:extLst>
  </p:cm>
  <p:cm authorId="3" dt="2019-09-18T11:54:23.877" idx="34">
    <p:pos x="106" y="106"/>
    <p:text>no picture so either include picture or don't refer to it.</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11FF2D-E55C-40AF-A8D7-D015F038DEAB}" type="doc">
      <dgm:prSet loTypeId="urn:microsoft.com/office/officeart/2005/8/layout/venn1" loCatId="relationship" qsTypeId="urn:microsoft.com/office/officeart/2005/8/quickstyle/simple1" qsCatId="simple" csTypeId="urn:microsoft.com/office/officeart/2005/8/colors/accent1_2" csCatId="accent1" phldr="1"/>
      <dgm:spPr/>
    </dgm:pt>
    <dgm:pt modelId="{BFBFA6DA-99C4-43FA-AD9C-2359D94414BB}">
      <dgm:prSet phldrT="[Text]"/>
      <dgm:spPr>
        <a:solidFill>
          <a:srgbClr val="FFFF00">
            <a:alpha val="50000"/>
          </a:srgbClr>
        </a:solidFill>
      </dgm:spPr>
      <dgm:t>
        <a:bodyPr/>
        <a:lstStyle/>
        <a:p>
          <a:r>
            <a:rPr lang="en-US" dirty="0"/>
            <a:t>Environment</a:t>
          </a:r>
        </a:p>
      </dgm:t>
    </dgm:pt>
    <dgm:pt modelId="{9CDF8761-68AA-4F4F-A203-DF36DC0E8941}" type="parTrans" cxnId="{019850E9-96BF-49D5-9FD2-0CAD1E70F5D8}">
      <dgm:prSet/>
      <dgm:spPr/>
      <dgm:t>
        <a:bodyPr/>
        <a:lstStyle/>
        <a:p>
          <a:endParaRPr lang="en-US"/>
        </a:p>
      </dgm:t>
    </dgm:pt>
    <dgm:pt modelId="{5501DADA-D471-44F1-8DFE-23B187E72913}" type="sibTrans" cxnId="{019850E9-96BF-49D5-9FD2-0CAD1E70F5D8}">
      <dgm:prSet/>
      <dgm:spPr/>
      <dgm:t>
        <a:bodyPr/>
        <a:lstStyle/>
        <a:p>
          <a:endParaRPr lang="en-US"/>
        </a:p>
      </dgm:t>
    </dgm:pt>
    <dgm:pt modelId="{690AE197-BF99-404D-86CD-A60268E8A1A1}">
      <dgm:prSet phldrT="[Text]"/>
      <dgm:spPr>
        <a:solidFill>
          <a:srgbClr val="0070C0">
            <a:alpha val="50000"/>
          </a:srgbClr>
        </a:solidFill>
      </dgm:spPr>
      <dgm:t>
        <a:bodyPr/>
        <a:lstStyle/>
        <a:p>
          <a:r>
            <a:rPr lang="en-US" dirty="0"/>
            <a:t>Foster Parent</a:t>
          </a:r>
        </a:p>
      </dgm:t>
    </dgm:pt>
    <dgm:pt modelId="{F9CBA0E4-507C-4DD2-8A70-6801AF3283F7}" type="parTrans" cxnId="{49A1EAF0-D8B4-46E8-8977-DFBDE1FE4D5B}">
      <dgm:prSet/>
      <dgm:spPr/>
      <dgm:t>
        <a:bodyPr/>
        <a:lstStyle/>
        <a:p>
          <a:endParaRPr lang="en-US"/>
        </a:p>
      </dgm:t>
    </dgm:pt>
    <dgm:pt modelId="{DD887E6D-2A6B-430B-9840-740DBC12855F}" type="sibTrans" cxnId="{49A1EAF0-D8B4-46E8-8977-DFBDE1FE4D5B}">
      <dgm:prSet/>
      <dgm:spPr/>
      <dgm:t>
        <a:bodyPr/>
        <a:lstStyle/>
        <a:p>
          <a:endParaRPr lang="en-US"/>
        </a:p>
      </dgm:t>
    </dgm:pt>
    <dgm:pt modelId="{E77B88B2-53D9-405A-A4FA-DCEE97C8AC83}" type="pres">
      <dgm:prSet presAssocID="{6A11FF2D-E55C-40AF-A8D7-D015F038DEAB}" presName="compositeShape" presStyleCnt="0">
        <dgm:presLayoutVars>
          <dgm:chMax val="7"/>
          <dgm:dir/>
          <dgm:resizeHandles val="exact"/>
        </dgm:presLayoutVars>
      </dgm:prSet>
      <dgm:spPr/>
    </dgm:pt>
    <dgm:pt modelId="{7D76C05D-9798-4D6A-9D2D-CB35091ECB82}" type="pres">
      <dgm:prSet presAssocID="{BFBFA6DA-99C4-43FA-AD9C-2359D94414BB}" presName="circ1" presStyleLbl="vennNode1" presStyleIdx="0" presStyleCnt="2" custScaleX="99465" custScaleY="100547" custLinFactNeighborX="9311" custLinFactNeighborY="-2135"/>
      <dgm:spPr/>
    </dgm:pt>
    <dgm:pt modelId="{3B6ECA54-DAB5-4434-A754-DFF65CF2A436}" type="pres">
      <dgm:prSet presAssocID="{BFBFA6DA-99C4-43FA-AD9C-2359D94414BB}" presName="circ1Tx" presStyleLbl="revTx" presStyleIdx="0" presStyleCnt="0">
        <dgm:presLayoutVars>
          <dgm:chMax val="0"/>
          <dgm:chPref val="0"/>
          <dgm:bulletEnabled val="1"/>
        </dgm:presLayoutVars>
      </dgm:prSet>
      <dgm:spPr/>
    </dgm:pt>
    <dgm:pt modelId="{AD929FBE-B430-41BB-9674-962A9D843A99}" type="pres">
      <dgm:prSet presAssocID="{690AE197-BF99-404D-86CD-A60268E8A1A1}" presName="circ2" presStyleLbl="vennNode1" presStyleIdx="1" presStyleCnt="2" custLinFactNeighborX="16757" custLinFactNeighborY="-1047"/>
      <dgm:spPr/>
    </dgm:pt>
    <dgm:pt modelId="{5FBC7B29-C4DA-43BF-BDDC-DC7183BBFB36}" type="pres">
      <dgm:prSet presAssocID="{690AE197-BF99-404D-86CD-A60268E8A1A1}" presName="circ2Tx" presStyleLbl="revTx" presStyleIdx="0" presStyleCnt="0">
        <dgm:presLayoutVars>
          <dgm:chMax val="0"/>
          <dgm:chPref val="0"/>
          <dgm:bulletEnabled val="1"/>
        </dgm:presLayoutVars>
      </dgm:prSet>
      <dgm:spPr/>
    </dgm:pt>
  </dgm:ptLst>
  <dgm:cxnLst>
    <dgm:cxn modelId="{E422A20F-B0BF-429C-A766-80F84079DFF4}" type="presOf" srcId="{6A11FF2D-E55C-40AF-A8D7-D015F038DEAB}" destId="{E77B88B2-53D9-405A-A4FA-DCEE97C8AC83}" srcOrd="0" destOrd="0" presId="urn:microsoft.com/office/officeart/2005/8/layout/venn1"/>
    <dgm:cxn modelId="{0F74C25E-1382-4837-96E3-071D4D358BBE}" type="presOf" srcId="{690AE197-BF99-404D-86CD-A60268E8A1A1}" destId="{AD929FBE-B430-41BB-9674-962A9D843A99}" srcOrd="0" destOrd="0" presId="urn:microsoft.com/office/officeart/2005/8/layout/venn1"/>
    <dgm:cxn modelId="{8C8B5CD3-A734-416F-BBAD-6C845241E8AE}" type="presOf" srcId="{690AE197-BF99-404D-86CD-A60268E8A1A1}" destId="{5FBC7B29-C4DA-43BF-BDDC-DC7183BBFB36}" srcOrd="1" destOrd="0" presId="urn:microsoft.com/office/officeart/2005/8/layout/venn1"/>
    <dgm:cxn modelId="{E5F516D7-99BF-4B20-A35E-50D11DDC92D1}" type="presOf" srcId="{BFBFA6DA-99C4-43FA-AD9C-2359D94414BB}" destId="{3B6ECA54-DAB5-4434-A754-DFF65CF2A436}" srcOrd="1" destOrd="0" presId="urn:microsoft.com/office/officeart/2005/8/layout/venn1"/>
    <dgm:cxn modelId="{019850E9-96BF-49D5-9FD2-0CAD1E70F5D8}" srcId="{6A11FF2D-E55C-40AF-A8D7-D015F038DEAB}" destId="{BFBFA6DA-99C4-43FA-AD9C-2359D94414BB}" srcOrd="0" destOrd="0" parTransId="{9CDF8761-68AA-4F4F-A203-DF36DC0E8941}" sibTransId="{5501DADA-D471-44F1-8DFE-23B187E72913}"/>
    <dgm:cxn modelId="{49A1EAF0-D8B4-46E8-8977-DFBDE1FE4D5B}" srcId="{6A11FF2D-E55C-40AF-A8D7-D015F038DEAB}" destId="{690AE197-BF99-404D-86CD-A60268E8A1A1}" srcOrd="1" destOrd="0" parTransId="{F9CBA0E4-507C-4DD2-8A70-6801AF3283F7}" sibTransId="{DD887E6D-2A6B-430B-9840-740DBC12855F}"/>
    <dgm:cxn modelId="{2A14F3F2-B711-4840-B730-76FCC121A5EC}" type="presOf" srcId="{BFBFA6DA-99C4-43FA-AD9C-2359D94414BB}" destId="{7D76C05D-9798-4D6A-9D2D-CB35091ECB82}" srcOrd="0" destOrd="0" presId="urn:microsoft.com/office/officeart/2005/8/layout/venn1"/>
    <dgm:cxn modelId="{5B2D7CE9-1B59-472E-8275-73D21F6D774C}" type="presParOf" srcId="{E77B88B2-53D9-405A-A4FA-DCEE97C8AC83}" destId="{7D76C05D-9798-4D6A-9D2D-CB35091ECB82}" srcOrd="0" destOrd="0" presId="urn:microsoft.com/office/officeart/2005/8/layout/venn1"/>
    <dgm:cxn modelId="{2CD34225-19ED-44F5-91B1-BD12FD1D0A4B}" type="presParOf" srcId="{E77B88B2-53D9-405A-A4FA-DCEE97C8AC83}" destId="{3B6ECA54-DAB5-4434-A754-DFF65CF2A436}" srcOrd="1" destOrd="0" presId="urn:microsoft.com/office/officeart/2005/8/layout/venn1"/>
    <dgm:cxn modelId="{52AB8EEC-0F00-4AB5-A2F3-59AF3FE6328E}" type="presParOf" srcId="{E77B88B2-53D9-405A-A4FA-DCEE97C8AC83}" destId="{AD929FBE-B430-41BB-9674-962A9D843A99}" srcOrd="2" destOrd="0" presId="urn:microsoft.com/office/officeart/2005/8/layout/venn1"/>
    <dgm:cxn modelId="{1D187FBA-2DC9-4AC1-8AE6-F489C98BE338}" type="presParOf" srcId="{E77B88B2-53D9-405A-A4FA-DCEE97C8AC83}" destId="{5FBC7B29-C4DA-43BF-BDDC-DC7183BBFB36}"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11FF2D-E55C-40AF-A8D7-D015F038DEAB}" type="doc">
      <dgm:prSet loTypeId="urn:microsoft.com/office/officeart/2005/8/layout/venn1" loCatId="relationship" qsTypeId="urn:microsoft.com/office/officeart/2005/8/quickstyle/simple1" qsCatId="simple" csTypeId="urn:microsoft.com/office/officeart/2005/8/colors/accent1_2" csCatId="accent1" phldr="1"/>
      <dgm:spPr/>
    </dgm:pt>
    <dgm:pt modelId="{690AE197-BF99-404D-86CD-A60268E8A1A1}">
      <dgm:prSet phldrT="[Text]"/>
      <dgm:spPr>
        <a:solidFill>
          <a:srgbClr val="0070C0">
            <a:alpha val="50000"/>
          </a:srgbClr>
        </a:solidFill>
      </dgm:spPr>
      <dgm:t>
        <a:bodyPr/>
        <a:lstStyle/>
        <a:p>
          <a:endParaRPr lang="en-US" dirty="0"/>
        </a:p>
      </dgm:t>
    </dgm:pt>
    <dgm:pt modelId="{F9CBA0E4-507C-4DD2-8A70-6801AF3283F7}" type="parTrans" cxnId="{49A1EAF0-D8B4-46E8-8977-DFBDE1FE4D5B}">
      <dgm:prSet/>
      <dgm:spPr/>
      <dgm:t>
        <a:bodyPr/>
        <a:lstStyle/>
        <a:p>
          <a:endParaRPr lang="en-US"/>
        </a:p>
      </dgm:t>
    </dgm:pt>
    <dgm:pt modelId="{DD887E6D-2A6B-430B-9840-740DBC12855F}" type="sibTrans" cxnId="{49A1EAF0-D8B4-46E8-8977-DFBDE1FE4D5B}">
      <dgm:prSet/>
      <dgm:spPr/>
      <dgm:t>
        <a:bodyPr/>
        <a:lstStyle/>
        <a:p>
          <a:endParaRPr lang="en-US"/>
        </a:p>
      </dgm:t>
    </dgm:pt>
    <dgm:pt modelId="{BFBFA6DA-99C4-43FA-AD9C-2359D94414BB}">
      <dgm:prSet phldrT="[Text]"/>
      <dgm:spPr>
        <a:solidFill>
          <a:srgbClr val="FFFF00">
            <a:alpha val="50000"/>
          </a:srgbClr>
        </a:solidFill>
      </dgm:spPr>
      <dgm:t>
        <a:bodyPr/>
        <a:lstStyle/>
        <a:p>
          <a:endParaRPr lang="en-US" dirty="0"/>
        </a:p>
      </dgm:t>
    </dgm:pt>
    <dgm:pt modelId="{5501DADA-D471-44F1-8DFE-23B187E72913}" type="sibTrans" cxnId="{019850E9-96BF-49D5-9FD2-0CAD1E70F5D8}">
      <dgm:prSet/>
      <dgm:spPr/>
      <dgm:t>
        <a:bodyPr/>
        <a:lstStyle/>
        <a:p>
          <a:endParaRPr lang="en-US"/>
        </a:p>
      </dgm:t>
    </dgm:pt>
    <dgm:pt modelId="{9CDF8761-68AA-4F4F-A203-DF36DC0E8941}" type="parTrans" cxnId="{019850E9-96BF-49D5-9FD2-0CAD1E70F5D8}">
      <dgm:prSet/>
      <dgm:spPr/>
      <dgm:t>
        <a:bodyPr/>
        <a:lstStyle/>
        <a:p>
          <a:endParaRPr lang="en-US"/>
        </a:p>
      </dgm:t>
    </dgm:pt>
    <dgm:pt modelId="{E77B88B2-53D9-405A-A4FA-DCEE97C8AC83}" type="pres">
      <dgm:prSet presAssocID="{6A11FF2D-E55C-40AF-A8D7-D015F038DEAB}" presName="compositeShape" presStyleCnt="0">
        <dgm:presLayoutVars>
          <dgm:chMax val="7"/>
          <dgm:dir/>
          <dgm:resizeHandles val="exact"/>
        </dgm:presLayoutVars>
      </dgm:prSet>
      <dgm:spPr/>
    </dgm:pt>
    <dgm:pt modelId="{7D76C05D-9798-4D6A-9D2D-CB35091ECB82}" type="pres">
      <dgm:prSet presAssocID="{BFBFA6DA-99C4-43FA-AD9C-2359D94414BB}" presName="circ1" presStyleLbl="vennNode1" presStyleIdx="0" presStyleCnt="2" custScaleX="99465" custScaleY="100547" custLinFactNeighborX="2424" custLinFactNeighborY="-889"/>
      <dgm:spPr/>
    </dgm:pt>
    <dgm:pt modelId="{3B6ECA54-DAB5-4434-A754-DFF65CF2A436}" type="pres">
      <dgm:prSet presAssocID="{BFBFA6DA-99C4-43FA-AD9C-2359D94414BB}" presName="circ1Tx" presStyleLbl="revTx" presStyleIdx="0" presStyleCnt="0">
        <dgm:presLayoutVars>
          <dgm:chMax val="0"/>
          <dgm:chPref val="0"/>
          <dgm:bulletEnabled val="1"/>
        </dgm:presLayoutVars>
      </dgm:prSet>
      <dgm:spPr/>
    </dgm:pt>
    <dgm:pt modelId="{AD929FBE-B430-41BB-9674-962A9D843A99}" type="pres">
      <dgm:prSet presAssocID="{690AE197-BF99-404D-86CD-A60268E8A1A1}" presName="circ2" presStyleLbl="vennNode1" presStyleIdx="1" presStyleCnt="2" custLinFactNeighborX="4068" custLinFactNeighborY="-3917"/>
      <dgm:spPr/>
    </dgm:pt>
    <dgm:pt modelId="{5FBC7B29-C4DA-43BF-BDDC-DC7183BBFB36}" type="pres">
      <dgm:prSet presAssocID="{690AE197-BF99-404D-86CD-A60268E8A1A1}" presName="circ2Tx" presStyleLbl="revTx" presStyleIdx="0" presStyleCnt="0">
        <dgm:presLayoutVars>
          <dgm:chMax val="0"/>
          <dgm:chPref val="0"/>
          <dgm:bulletEnabled val="1"/>
        </dgm:presLayoutVars>
      </dgm:prSet>
      <dgm:spPr/>
    </dgm:pt>
  </dgm:ptLst>
  <dgm:cxnLst>
    <dgm:cxn modelId="{5AE3F703-E06B-41D7-8FCB-4DE7F2B3D94B}" type="presOf" srcId="{BFBFA6DA-99C4-43FA-AD9C-2359D94414BB}" destId="{3B6ECA54-DAB5-4434-A754-DFF65CF2A436}" srcOrd="1" destOrd="0" presId="urn:microsoft.com/office/officeart/2005/8/layout/venn1"/>
    <dgm:cxn modelId="{16E4A078-CCE6-41E9-B2D9-D016B3D80278}" type="presOf" srcId="{690AE197-BF99-404D-86CD-A60268E8A1A1}" destId="{AD929FBE-B430-41BB-9674-962A9D843A99}" srcOrd="0" destOrd="0" presId="urn:microsoft.com/office/officeart/2005/8/layout/venn1"/>
    <dgm:cxn modelId="{C486D4A0-79D1-4484-9817-8F3E63853CA9}" type="presOf" srcId="{BFBFA6DA-99C4-43FA-AD9C-2359D94414BB}" destId="{7D76C05D-9798-4D6A-9D2D-CB35091ECB82}" srcOrd="0" destOrd="0" presId="urn:microsoft.com/office/officeart/2005/8/layout/venn1"/>
    <dgm:cxn modelId="{BBE372AD-8172-4647-9EA1-7DB03893E537}" type="presOf" srcId="{690AE197-BF99-404D-86CD-A60268E8A1A1}" destId="{5FBC7B29-C4DA-43BF-BDDC-DC7183BBFB36}" srcOrd="1" destOrd="0" presId="urn:microsoft.com/office/officeart/2005/8/layout/venn1"/>
    <dgm:cxn modelId="{45263CBA-1A93-4B0C-9596-7A75EDE1968E}" type="presOf" srcId="{6A11FF2D-E55C-40AF-A8D7-D015F038DEAB}" destId="{E77B88B2-53D9-405A-A4FA-DCEE97C8AC83}" srcOrd="0" destOrd="0" presId="urn:microsoft.com/office/officeart/2005/8/layout/venn1"/>
    <dgm:cxn modelId="{019850E9-96BF-49D5-9FD2-0CAD1E70F5D8}" srcId="{6A11FF2D-E55C-40AF-A8D7-D015F038DEAB}" destId="{BFBFA6DA-99C4-43FA-AD9C-2359D94414BB}" srcOrd="0" destOrd="0" parTransId="{9CDF8761-68AA-4F4F-A203-DF36DC0E8941}" sibTransId="{5501DADA-D471-44F1-8DFE-23B187E72913}"/>
    <dgm:cxn modelId="{49A1EAF0-D8B4-46E8-8977-DFBDE1FE4D5B}" srcId="{6A11FF2D-E55C-40AF-A8D7-D015F038DEAB}" destId="{690AE197-BF99-404D-86CD-A60268E8A1A1}" srcOrd="1" destOrd="0" parTransId="{F9CBA0E4-507C-4DD2-8A70-6801AF3283F7}" sibTransId="{DD887E6D-2A6B-430B-9840-740DBC12855F}"/>
    <dgm:cxn modelId="{8748B4AC-113A-4B23-A110-910543E37F8B}" type="presParOf" srcId="{E77B88B2-53D9-405A-A4FA-DCEE97C8AC83}" destId="{7D76C05D-9798-4D6A-9D2D-CB35091ECB82}" srcOrd="0" destOrd="0" presId="urn:microsoft.com/office/officeart/2005/8/layout/venn1"/>
    <dgm:cxn modelId="{DA1D6E0F-25EE-4A8B-A07B-2990F86C9B37}" type="presParOf" srcId="{E77B88B2-53D9-405A-A4FA-DCEE97C8AC83}" destId="{3B6ECA54-DAB5-4434-A754-DFF65CF2A436}" srcOrd="1" destOrd="0" presId="urn:microsoft.com/office/officeart/2005/8/layout/venn1"/>
    <dgm:cxn modelId="{C48F2649-43FB-41C7-8D1F-0D376837BC62}" type="presParOf" srcId="{E77B88B2-53D9-405A-A4FA-DCEE97C8AC83}" destId="{AD929FBE-B430-41BB-9674-962A9D843A99}" srcOrd="2" destOrd="0" presId="urn:microsoft.com/office/officeart/2005/8/layout/venn1"/>
    <dgm:cxn modelId="{CCCDF32B-4281-4A92-BC23-105A8E346A38}" type="presParOf" srcId="{E77B88B2-53D9-405A-A4FA-DCEE97C8AC83}" destId="{5FBC7B29-C4DA-43BF-BDDC-DC7183BBFB36}"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11FF2D-E55C-40AF-A8D7-D015F038DEAB}" type="doc">
      <dgm:prSet loTypeId="urn:microsoft.com/office/officeart/2005/8/layout/venn1" loCatId="relationship" qsTypeId="urn:microsoft.com/office/officeart/2005/8/quickstyle/simple1" qsCatId="simple" csTypeId="urn:microsoft.com/office/officeart/2005/8/colors/accent1_2" csCatId="accent1" phldr="1"/>
      <dgm:spPr/>
    </dgm:pt>
    <dgm:pt modelId="{690AE197-BF99-404D-86CD-A60268E8A1A1}">
      <dgm:prSet phldrT="[Text]"/>
      <dgm:spPr>
        <a:solidFill>
          <a:srgbClr val="0070C0">
            <a:alpha val="50000"/>
          </a:srgbClr>
        </a:solidFill>
      </dgm:spPr>
      <dgm:t>
        <a:bodyPr/>
        <a:lstStyle/>
        <a:p>
          <a:endParaRPr lang="en-US" dirty="0"/>
        </a:p>
      </dgm:t>
    </dgm:pt>
    <dgm:pt modelId="{F9CBA0E4-507C-4DD2-8A70-6801AF3283F7}" type="parTrans" cxnId="{49A1EAF0-D8B4-46E8-8977-DFBDE1FE4D5B}">
      <dgm:prSet/>
      <dgm:spPr/>
      <dgm:t>
        <a:bodyPr/>
        <a:lstStyle/>
        <a:p>
          <a:endParaRPr lang="en-US"/>
        </a:p>
      </dgm:t>
    </dgm:pt>
    <dgm:pt modelId="{DD887E6D-2A6B-430B-9840-740DBC12855F}" type="sibTrans" cxnId="{49A1EAF0-D8B4-46E8-8977-DFBDE1FE4D5B}">
      <dgm:prSet/>
      <dgm:spPr/>
      <dgm:t>
        <a:bodyPr/>
        <a:lstStyle/>
        <a:p>
          <a:endParaRPr lang="en-US"/>
        </a:p>
      </dgm:t>
    </dgm:pt>
    <dgm:pt modelId="{BFBFA6DA-99C4-43FA-AD9C-2359D94414BB}">
      <dgm:prSet phldrT="[Text]"/>
      <dgm:spPr>
        <a:solidFill>
          <a:srgbClr val="FFFF00">
            <a:alpha val="50000"/>
          </a:srgbClr>
        </a:solidFill>
      </dgm:spPr>
      <dgm:t>
        <a:bodyPr/>
        <a:lstStyle/>
        <a:p>
          <a:endParaRPr lang="en-US" dirty="0"/>
        </a:p>
      </dgm:t>
    </dgm:pt>
    <dgm:pt modelId="{5501DADA-D471-44F1-8DFE-23B187E72913}" type="sibTrans" cxnId="{019850E9-96BF-49D5-9FD2-0CAD1E70F5D8}">
      <dgm:prSet/>
      <dgm:spPr/>
      <dgm:t>
        <a:bodyPr/>
        <a:lstStyle/>
        <a:p>
          <a:endParaRPr lang="en-US"/>
        </a:p>
      </dgm:t>
    </dgm:pt>
    <dgm:pt modelId="{9CDF8761-68AA-4F4F-A203-DF36DC0E8941}" type="parTrans" cxnId="{019850E9-96BF-49D5-9FD2-0CAD1E70F5D8}">
      <dgm:prSet/>
      <dgm:spPr/>
      <dgm:t>
        <a:bodyPr/>
        <a:lstStyle/>
        <a:p>
          <a:endParaRPr lang="en-US"/>
        </a:p>
      </dgm:t>
    </dgm:pt>
    <dgm:pt modelId="{E77B88B2-53D9-405A-A4FA-DCEE97C8AC83}" type="pres">
      <dgm:prSet presAssocID="{6A11FF2D-E55C-40AF-A8D7-D015F038DEAB}" presName="compositeShape" presStyleCnt="0">
        <dgm:presLayoutVars>
          <dgm:chMax val="7"/>
          <dgm:dir/>
          <dgm:resizeHandles val="exact"/>
        </dgm:presLayoutVars>
      </dgm:prSet>
      <dgm:spPr/>
    </dgm:pt>
    <dgm:pt modelId="{7D76C05D-9798-4D6A-9D2D-CB35091ECB82}" type="pres">
      <dgm:prSet presAssocID="{BFBFA6DA-99C4-43FA-AD9C-2359D94414BB}" presName="circ1" presStyleLbl="vennNode1" presStyleIdx="0" presStyleCnt="2" custScaleX="99465" custScaleY="100547" custLinFactNeighborX="-49" custLinFactNeighborY="-13"/>
      <dgm:spPr/>
    </dgm:pt>
    <dgm:pt modelId="{3B6ECA54-DAB5-4434-A754-DFF65CF2A436}" type="pres">
      <dgm:prSet presAssocID="{BFBFA6DA-99C4-43FA-AD9C-2359D94414BB}" presName="circ1Tx" presStyleLbl="revTx" presStyleIdx="0" presStyleCnt="0">
        <dgm:presLayoutVars>
          <dgm:chMax val="0"/>
          <dgm:chPref val="0"/>
          <dgm:bulletEnabled val="1"/>
        </dgm:presLayoutVars>
      </dgm:prSet>
      <dgm:spPr/>
    </dgm:pt>
    <dgm:pt modelId="{AD929FBE-B430-41BB-9674-962A9D843A99}" type="pres">
      <dgm:prSet presAssocID="{690AE197-BF99-404D-86CD-A60268E8A1A1}" presName="circ2" presStyleLbl="vennNode1" presStyleIdx="1" presStyleCnt="2" custScaleX="99147" custLinFactNeighborX="18413" custLinFactNeighborY="399"/>
      <dgm:spPr/>
    </dgm:pt>
    <dgm:pt modelId="{5FBC7B29-C4DA-43BF-BDDC-DC7183BBFB36}" type="pres">
      <dgm:prSet presAssocID="{690AE197-BF99-404D-86CD-A60268E8A1A1}" presName="circ2Tx" presStyleLbl="revTx" presStyleIdx="0" presStyleCnt="0">
        <dgm:presLayoutVars>
          <dgm:chMax val="0"/>
          <dgm:chPref val="0"/>
          <dgm:bulletEnabled val="1"/>
        </dgm:presLayoutVars>
      </dgm:prSet>
      <dgm:spPr/>
    </dgm:pt>
  </dgm:ptLst>
  <dgm:cxnLst>
    <dgm:cxn modelId="{8F888014-6B13-4A27-A8A7-5FE4A4585824}" type="presOf" srcId="{BFBFA6DA-99C4-43FA-AD9C-2359D94414BB}" destId="{7D76C05D-9798-4D6A-9D2D-CB35091ECB82}" srcOrd="0" destOrd="0" presId="urn:microsoft.com/office/officeart/2005/8/layout/venn1"/>
    <dgm:cxn modelId="{A53D646E-98FC-47DA-9D8B-37F03763ADE4}" type="presOf" srcId="{690AE197-BF99-404D-86CD-A60268E8A1A1}" destId="{5FBC7B29-C4DA-43BF-BDDC-DC7183BBFB36}" srcOrd="1" destOrd="0" presId="urn:microsoft.com/office/officeart/2005/8/layout/venn1"/>
    <dgm:cxn modelId="{D16414D9-C3C1-452E-A0A3-5444E931F928}" type="presOf" srcId="{690AE197-BF99-404D-86CD-A60268E8A1A1}" destId="{AD929FBE-B430-41BB-9674-962A9D843A99}" srcOrd="0" destOrd="0" presId="urn:microsoft.com/office/officeart/2005/8/layout/venn1"/>
    <dgm:cxn modelId="{019850E9-96BF-49D5-9FD2-0CAD1E70F5D8}" srcId="{6A11FF2D-E55C-40AF-A8D7-D015F038DEAB}" destId="{BFBFA6DA-99C4-43FA-AD9C-2359D94414BB}" srcOrd="0" destOrd="0" parTransId="{9CDF8761-68AA-4F4F-A203-DF36DC0E8941}" sibTransId="{5501DADA-D471-44F1-8DFE-23B187E72913}"/>
    <dgm:cxn modelId="{49A1EAF0-D8B4-46E8-8977-DFBDE1FE4D5B}" srcId="{6A11FF2D-E55C-40AF-A8D7-D015F038DEAB}" destId="{690AE197-BF99-404D-86CD-A60268E8A1A1}" srcOrd="1" destOrd="0" parTransId="{F9CBA0E4-507C-4DD2-8A70-6801AF3283F7}" sibTransId="{DD887E6D-2A6B-430B-9840-740DBC12855F}"/>
    <dgm:cxn modelId="{15B1EEF0-72C9-40BC-A48F-2524F93BE373}" type="presOf" srcId="{BFBFA6DA-99C4-43FA-AD9C-2359D94414BB}" destId="{3B6ECA54-DAB5-4434-A754-DFF65CF2A436}" srcOrd="1" destOrd="0" presId="urn:microsoft.com/office/officeart/2005/8/layout/venn1"/>
    <dgm:cxn modelId="{FCF58EF8-BE57-4945-8D3F-042B0BE07BDD}" type="presOf" srcId="{6A11FF2D-E55C-40AF-A8D7-D015F038DEAB}" destId="{E77B88B2-53D9-405A-A4FA-DCEE97C8AC83}" srcOrd="0" destOrd="0" presId="urn:microsoft.com/office/officeart/2005/8/layout/venn1"/>
    <dgm:cxn modelId="{774916F1-8B74-499A-BF18-3B04A0165E5F}" type="presParOf" srcId="{E77B88B2-53D9-405A-A4FA-DCEE97C8AC83}" destId="{7D76C05D-9798-4D6A-9D2D-CB35091ECB82}" srcOrd="0" destOrd="0" presId="urn:microsoft.com/office/officeart/2005/8/layout/venn1"/>
    <dgm:cxn modelId="{B9B334C0-55BD-45A8-99B0-FD464B192319}" type="presParOf" srcId="{E77B88B2-53D9-405A-A4FA-DCEE97C8AC83}" destId="{3B6ECA54-DAB5-4434-A754-DFF65CF2A436}" srcOrd="1" destOrd="0" presId="urn:microsoft.com/office/officeart/2005/8/layout/venn1"/>
    <dgm:cxn modelId="{978EE844-4C37-413C-8834-5967679405BC}" type="presParOf" srcId="{E77B88B2-53D9-405A-A4FA-DCEE97C8AC83}" destId="{AD929FBE-B430-41BB-9674-962A9D843A99}" srcOrd="2" destOrd="0" presId="urn:microsoft.com/office/officeart/2005/8/layout/venn1"/>
    <dgm:cxn modelId="{D541B63A-1BBE-4A46-B4CD-3F90135A455D}" type="presParOf" srcId="{E77B88B2-53D9-405A-A4FA-DCEE97C8AC83}" destId="{5FBC7B29-C4DA-43BF-BDDC-DC7183BBFB36}"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6C05D-9798-4D6A-9D2D-CB35091ECB82}">
      <dsp:nvSpPr>
        <dsp:cNvPr id="0" name=""/>
        <dsp:cNvSpPr/>
      </dsp:nvSpPr>
      <dsp:spPr>
        <a:xfrm>
          <a:off x="866066" y="0"/>
          <a:ext cx="4070521" cy="4114801"/>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Environment</a:t>
          </a:r>
        </a:p>
      </dsp:txBody>
      <dsp:txXfrm>
        <a:off x="1434472" y="485222"/>
        <a:ext cx="2346967" cy="3144354"/>
      </dsp:txXfrm>
    </dsp:sp>
    <dsp:sp modelId="{AD929FBE-B430-41BB-9674-962A9D843A99}">
      <dsp:nvSpPr>
        <dsp:cNvPr id="0" name=""/>
        <dsp:cNvSpPr/>
      </dsp:nvSpPr>
      <dsp:spPr>
        <a:xfrm>
          <a:off x="3908584" y="0"/>
          <a:ext cx="4092415" cy="4092415"/>
        </a:xfrm>
        <a:prstGeom prst="ellipse">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kern="1200" dirty="0"/>
            <a:t>Foster Parent</a:t>
          </a:r>
        </a:p>
      </dsp:txBody>
      <dsp:txXfrm>
        <a:off x="5069945" y="482583"/>
        <a:ext cx="2359590" cy="3127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6C05D-9798-4D6A-9D2D-CB35091ECB82}">
      <dsp:nvSpPr>
        <dsp:cNvPr id="0" name=""/>
        <dsp:cNvSpPr/>
      </dsp:nvSpPr>
      <dsp:spPr>
        <a:xfrm>
          <a:off x="317368" y="58785"/>
          <a:ext cx="4774348" cy="4826284"/>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984056" y="627908"/>
        <a:ext cx="2752777" cy="3688039"/>
      </dsp:txXfrm>
    </dsp:sp>
    <dsp:sp modelId="{AD929FBE-B430-41BB-9674-962A9D843A99}">
      <dsp:nvSpPr>
        <dsp:cNvPr id="0" name=""/>
        <dsp:cNvSpPr/>
      </dsp:nvSpPr>
      <dsp:spPr>
        <a:xfrm>
          <a:off x="3842920" y="0"/>
          <a:ext cx="4800028" cy="4800028"/>
        </a:xfrm>
        <a:prstGeom prst="ellipse">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205091" y="566026"/>
        <a:ext cx="2767584" cy="36679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6C05D-9798-4D6A-9D2D-CB35091ECB82}">
      <dsp:nvSpPr>
        <dsp:cNvPr id="0" name=""/>
        <dsp:cNvSpPr/>
      </dsp:nvSpPr>
      <dsp:spPr>
        <a:xfrm>
          <a:off x="209820" y="204500"/>
          <a:ext cx="4795380" cy="4847545"/>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879445" y="776130"/>
        <a:ext cx="2764904" cy="3704286"/>
      </dsp:txXfrm>
    </dsp:sp>
    <dsp:sp modelId="{AD929FBE-B430-41BB-9674-962A9D843A99}">
      <dsp:nvSpPr>
        <dsp:cNvPr id="0" name=""/>
        <dsp:cNvSpPr/>
      </dsp:nvSpPr>
      <dsp:spPr>
        <a:xfrm>
          <a:off x="3906750" y="237549"/>
          <a:ext cx="4780049" cy="4821173"/>
        </a:xfrm>
        <a:prstGeom prst="ellipse">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263251" y="806069"/>
        <a:ext cx="2756064" cy="368413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21" tIns="46960" rIns="93921" bIns="46960" rtlCol="0"/>
          <a:lstStyle>
            <a:lvl1pPr algn="l">
              <a:defRPr sz="1300"/>
            </a:lvl1pPr>
          </a:lstStyle>
          <a:p>
            <a:endParaRPr lang="en-US"/>
          </a:p>
        </p:txBody>
      </p:sp>
      <p:sp>
        <p:nvSpPr>
          <p:cNvPr id="3" name="Date Placeholder 2"/>
          <p:cNvSpPr>
            <a:spLocks noGrp="1"/>
          </p:cNvSpPr>
          <p:nvPr>
            <p:ph type="dt" sz="quarter" idx="1"/>
          </p:nvPr>
        </p:nvSpPr>
        <p:spPr>
          <a:xfrm>
            <a:off x="4008704" y="0"/>
            <a:ext cx="3066733" cy="468154"/>
          </a:xfrm>
          <a:prstGeom prst="rect">
            <a:avLst/>
          </a:prstGeom>
        </p:spPr>
        <p:txBody>
          <a:bodyPr vert="horz" lIns="93921" tIns="46960" rIns="93921" bIns="46960" rtlCol="0"/>
          <a:lstStyle>
            <a:lvl1pPr algn="r">
              <a:defRPr sz="1300"/>
            </a:lvl1pPr>
          </a:lstStyle>
          <a:p>
            <a:fld id="{2F60FF2A-BE2D-4AD8-A283-F57B8AA47F4C}" type="datetimeFigureOut">
              <a:rPr lang="en-US" smtClean="0"/>
              <a:pPr/>
              <a:t>11/20/2019</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21" tIns="46960" rIns="93921" bIns="46960" rtlCol="0" anchor="b"/>
          <a:lstStyle>
            <a:lvl1pPr algn="l">
              <a:defRPr sz="1300"/>
            </a:lvl1pPr>
          </a:lstStyle>
          <a:p>
            <a:r>
              <a:rPr lang="en-US"/>
              <a:t>© Sidran Institute. For training information contact: Traumatic Stress Institute of Klingberg Family Centers, tsisupport@klingberg.com</a:t>
            </a:r>
          </a:p>
        </p:txBody>
      </p:sp>
      <p:sp>
        <p:nvSpPr>
          <p:cNvPr id="5" name="Slide Number Placeholder 4"/>
          <p:cNvSpPr>
            <a:spLocks noGrp="1"/>
          </p:cNvSpPr>
          <p:nvPr>
            <p:ph type="sldNum" sz="quarter" idx="3"/>
          </p:nvPr>
        </p:nvSpPr>
        <p:spPr>
          <a:xfrm>
            <a:off x="4008704" y="8893296"/>
            <a:ext cx="3066733" cy="468154"/>
          </a:xfrm>
          <a:prstGeom prst="rect">
            <a:avLst/>
          </a:prstGeom>
        </p:spPr>
        <p:txBody>
          <a:bodyPr vert="horz" lIns="93921" tIns="46960" rIns="93921" bIns="46960" rtlCol="0" anchor="b"/>
          <a:lstStyle>
            <a:lvl1pPr algn="r">
              <a:defRPr sz="1300"/>
            </a:lvl1pPr>
          </a:lstStyle>
          <a:p>
            <a:fld id="{B044E129-6A27-4258-AB08-840097413F5B}" type="slidenum">
              <a:rPr lang="en-US" smtClean="0"/>
              <a:pPr/>
              <a:t>‹#›</a:t>
            </a:fld>
            <a:endParaRPr lang="en-US"/>
          </a:p>
        </p:txBody>
      </p:sp>
    </p:spTree>
    <p:extLst>
      <p:ext uri="{BB962C8B-B14F-4D97-AF65-F5344CB8AC3E}">
        <p14:creationId xmlns:p14="http://schemas.microsoft.com/office/powerpoint/2010/main" val="26841108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21" tIns="46960" rIns="93921" bIns="46960" rtlCol="0"/>
          <a:lstStyle>
            <a:lvl1pPr algn="l">
              <a:defRPr sz="1300"/>
            </a:lvl1pPr>
          </a:lstStyle>
          <a:p>
            <a:endParaRPr lang="en-US"/>
          </a:p>
        </p:txBody>
      </p:sp>
      <p:sp>
        <p:nvSpPr>
          <p:cNvPr id="4" name="Slide Image Placeholder 3"/>
          <p:cNvSpPr>
            <a:spLocks noGrp="1" noRot="1" noChangeAspect="1"/>
          </p:cNvSpPr>
          <p:nvPr>
            <p:ph type="sldImg" idx="2"/>
          </p:nvPr>
        </p:nvSpPr>
        <p:spPr>
          <a:xfrm>
            <a:off x="1198563" y="703263"/>
            <a:ext cx="4679950" cy="3509962"/>
          </a:xfrm>
          <a:prstGeom prst="rect">
            <a:avLst/>
          </a:prstGeom>
          <a:noFill/>
          <a:ln w="12700">
            <a:solidFill>
              <a:prstClr val="black"/>
            </a:solidFill>
          </a:ln>
        </p:spPr>
        <p:txBody>
          <a:bodyPr vert="horz" lIns="93921" tIns="46960" rIns="93921" bIns="46960"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21" tIns="46960" rIns="93921" bIns="4696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21" tIns="46960" rIns="93921" bIns="46960" rtlCol="0" anchor="b"/>
          <a:lstStyle>
            <a:lvl1pPr algn="l">
              <a:defRPr sz="1300"/>
            </a:lvl1pPr>
          </a:lstStyle>
          <a:p>
            <a:r>
              <a:rPr lang="en-US"/>
              <a:t>© Sidran Institute. For training information contact: Traumatic Stress Institute of Klingberg Family Centers, tsisupport@klingberg.com</a:t>
            </a:r>
          </a:p>
        </p:txBody>
      </p:sp>
      <p:sp>
        <p:nvSpPr>
          <p:cNvPr id="7" name="Slide Number Placeholder 6"/>
          <p:cNvSpPr>
            <a:spLocks noGrp="1"/>
          </p:cNvSpPr>
          <p:nvPr>
            <p:ph type="sldNum" sz="quarter" idx="5"/>
          </p:nvPr>
        </p:nvSpPr>
        <p:spPr>
          <a:xfrm>
            <a:off x="4008704" y="8893296"/>
            <a:ext cx="3066733" cy="468154"/>
          </a:xfrm>
          <a:prstGeom prst="rect">
            <a:avLst/>
          </a:prstGeom>
        </p:spPr>
        <p:txBody>
          <a:bodyPr vert="horz" lIns="93921" tIns="46960" rIns="93921" bIns="46960" rtlCol="0" anchor="b"/>
          <a:lstStyle>
            <a:lvl1pPr algn="r">
              <a:defRPr sz="1300"/>
            </a:lvl1pPr>
          </a:lstStyle>
          <a:p>
            <a:fld id="{C404FB8E-B12D-4193-95F0-F76C194EF481}" type="slidenum">
              <a:rPr lang="en-US" smtClean="0"/>
              <a:pPr/>
              <a:t>‹#›</a:t>
            </a:fld>
            <a:endParaRPr lang="en-US"/>
          </a:p>
        </p:txBody>
      </p:sp>
    </p:spTree>
    <p:extLst>
      <p:ext uri="{BB962C8B-B14F-4D97-AF65-F5344CB8AC3E}">
        <p14:creationId xmlns:p14="http://schemas.microsoft.com/office/powerpoint/2010/main" val="281120730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NhtpU-aSGwI"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youtube.com/watch?v=1r8hj72bfGo"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acestoohigh.com/"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www.acesconnection.co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youtube.com/watch?v=NhtpU-aSGwI"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1r8hj72bfGo"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youtube.com/watch?v=NhtpU-aSGwI"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3" Type="http://schemas.openxmlformats.org/officeDocument/2006/relationships/hyperlink" Target="https://mail.klingberg.com/owa/redir.aspx?C=2931398252524d5791a108844959ae27&amp;URL=https://self-compassion.org/guided-self-compassion-meditations-mp3-2/" TargetMode="External"/><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1752600" y="668338"/>
            <a:ext cx="3289300" cy="2468562"/>
          </a:xfrm>
          <a:ln/>
        </p:spPr>
      </p:sp>
      <p:sp>
        <p:nvSpPr>
          <p:cNvPr id="79876" name="Rectangle 3"/>
          <p:cNvSpPr>
            <a:spLocks noGrp="1" noChangeArrowheads="1"/>
          </p:cNvSpPr>
          <p:nvPr>
            <p:ph type="body" idx="1"/>
          </p:nvPr>
        </p:nvSpPr>
        <p:spPr>
          <a:xfrm>
            <a:off x="663476" y="3641197"/>
            <a:ext cx="5661660" cy="4978778"/>
          </a:xfrm>
          <a:noFill/>
          <a:ln/>
        </p:spPr>
        <p:txBody>
          <a:bodyPr/>
          <a:lstStyle/>
          <a:p>
            <a:pPr eaLnBrk="1" hangingPunct="1"/>
            <a:endParaRPr lang="en-US" dirty="0"/>
          </a:p>
        </p:txBody>
      </p:sp>
      <p:sp>
        <p:nvSpPr>
          <p:cNvPr id="6" name="Slide Number Placeholder 7">
            <a:extLst>
              <a:ext uri="{FF2B5EF4-FFF2-40B4-BE49-F238E27FC236}">
                <a16:creationId xmlns:a16="http://schemas.microsoft.com/office/drawing/2014/main" id="{4AF1ED04-D616-471B-9A99-92CD49B4BCB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a:t>
            </a:fld>
            <a:endParaRPr lang="en-US" sz="1600" b="1" dirty="0"/>
          </a:p>
        </p:txBody>
      </p:sp>
    </p:spTree>
    <p:extLst>
      <p:ext uri="{BB962C8B-B14F-4D97-AF65-F5344CB8AC3E}">
        <p14:creationId xmlns:p14="http://schemas.microsoft.com/office/powerpoint/2010/main" val="415592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06450"/>
            <a:ext cx="3292475" cy="2468563"/>
          </a:xfrm>
        </p:spPr>
      </p:sp>
      <p:sp>
        <p:nvSpPr>
          <p:cNvPr id="3" name="Notes Placeholder 2"/>
          <p:cNvSpPr>
            <a:spLocks noGrp="1"/>
          </p:cNvSpPr>
          <p:nvPr>
            <p:ph type="body" idx="1"/>
          </p:nvPr>
        </p:nvSpPr>
        <p:spPr>
          <a:xfrm>
            <a:off x="490538" y="3585646"/>
            <a:ext cx="5661660" cy="4777942"/>
          </a:xfrm>
        </p:spPr>
        <p:txBody>
          <a:bodyPr>
            <a:normAutofit fontScale="85000" lnSpcReduction="20000"/>
          </a:bodyPr>
          <a:lstStyle/>
          <a:p>
            <a:r>
              <a:rPr lang="en-US" sz="1400" b="1" dirty="0"/>
              <a:t>Welcome/Introduction</a:t>
            </a:r>
          </a:p>
          <a:p>
            <a:endParaRPr lang="en-US" sz="1400" b="1" dirty="0"/>
          </a:p>
          <a:p>
            <a:r>
              <a:rPr lang="en-US" sz="1400" b="1" dirty="0"/>
              <a:t>Materials </a:t>
            </a:r>
          </a:p>
          <a:p>
            <a:pPr marL="166615" indent="-166615">
              <a:buFont typeface="Arial" panose="020B0604020202020204" pitchFamily="34" charset="0"/>
              <a:buChar char="•"/>
            </a:pPr>
            <a:r>
              <a:rPr lang="en-US" sz="1400" dirty="0"/>
              <a:t>Module One PowerPoint Slides</a:t>
            </a:r>
          </a:p>
          <a:p>
            <a:pPr marL="166615" indent="-166615">
              <a:buFont typeface="Arial" panose="020B0604020202020204" pitchFamily="34" charset="0"/>
              <a:buChar char="•"/>
            </a:pPr>
            <a:r>
              <a:rPr lang="en-US" sz="1400" dirty="0"/>
              <a:t>White Board or Newsprint and Markers</a:t>
            </a:r>
          </a:p>
          <a:p>
            <a:pPr marL="166615" indent="-166615">
              <a:buFont typeface="Arial" panose="020B0604020202020204" pitchFamily="34" charset="0"/>
              <a:buChar char="•"/>
            </a:pPr>
            <a:r>
              <a:rPr lang="en-US" sz="1400" dirty="0"/>
              <a:t>Agenda Written on Newsprint and Posted</a:t>
            </a:r>
          </a:p>
          <a:p>
            <a:pPr marL="166615" indent="-166615">
              <a:buFont typeface="Arial" panose="020B0604020202020204" pitchFamily="34" charset="0"/>
              <a:buChar char="•"/>
            </a:pPr>
            <a:r>
              <a:rPr lang="en-US" sz="1400" dirty="0"/>
              <a:t>Video: Star Trek Next Generation</a:t>
            </a:r>
          </a:p>
          <a:p>
            <a:pPr marL="166615" indent="-166615">
              <a:buFont typeface="Arial" panose="020B0604020202020204" pitchFamily="34" charset="0"/>
              <a:buChar char="•"/>
            </a:pPr>
            <a:r>
              <a:rPr lang="en-US" sz="1400" dirty="0"/>
              <a:t>Video: Weathering: The Impact of Racism on Pregnant Mothers </a:t>
            </a:r>
            <a:r>
              <a:rPr lang="en-US" sz="1400" dirty="0">
                <a:hlinkClick r:id="rId3"/>
              </a:rPr>
              <a:t>https://www.youtube.com/watch?v=NhtpU-aSGwI</a:t>
            </a:r>
            <a:endParaRPr lang="en-US" sz="1400" dirty="0"/>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Video: In Brief: The Science of Resilience  </a:t>
            </a:r>
            <a:r>
              <a:rPr lang="en-US" sz="1400" dirty="0">
                <a:hlinkClick r:id="rId4"/>
              </a:rPr>
              <a:t>https://www.youtube.com/watch?v=1r8hj72bfGo</a:t>
            </a:r>
            <a:endParaRPr lang="en-US" sz="1400" dirty="0"/>
          </a:p>
          <a:p>
            <a:pPr marL="166615" indent="-166615">
              <a:buFont typeface="Arial" panose="020B0604020202020204" pitchFamily="34" charset="0"/>
              <a:buChar char="•"/>
            </a:pPr>
            <a:r>
              <a:rPr lang="en-US" sz="1400" dirty="0"/>
              <a:t>Participant Handouts for Module One</a:t>
            </a:r>
          </a:p>
          <a:p>
            <a:pPr marL="610922" lvl="1" indent="-166615">
              <a:buFont typeface="Wingdings" panose="05000000000000000000" pitchFamily="2" charset="2"/>
              <a:buChar char="ü"/>
            </a:pPr>
            <a:r>
              <a:rPr lang="en-US" sz="1400" dirty="0"/>
              <a:t>Participant PowerPoint Slides  </a:t>
            </a:r>
            <a:endParaRPr lang="en-US" sz="1400" dirty="0">
              <a:solidFill>
                <a:srgbClr val="FF0000"/>
              </a:solidFill>
            </a:endParaRPr>
          </a:p>
          <a:p>
            <a:endParaRPr lang="en-US" sz="1400" dirty="0"/>
          </a:p>
          <a:p>
            <a:r>
              <a:rPr lang="en-US" sz="1400" b="1" dirty="0"/>
              <a:t>Objectives</a:t>
            </a:r>
          </a:p>
          <a:p>
            <a:r>
              <a:rPr lang="en-US" sz="1400" b="1" dirty="0"/>
              <a:t>Participants will:</a:t>
            </a:r>
          </a:p>
          <a:p>
            <a:pPr marL="333230" indent="-333230">
              <a:buFont typeface="+mj-lt"/>
              <a:buAutoNum type="arabicPeriod"/>
            </a:pPr>
            <a:r>
              <a:rPr lang="en-US" sz="1400" dirty="0"/>
              <a:t>Recognize the connection between trauma and both mental health and physical health.</a:t>
            </a:r>
          </a:p>
          <a:p>
            <a:pPr marL="333230" indent="-333230">
              <a:buFont typeface="+mj-lt"/>
              <a:buAutoNum type="arabicPeriod"/>
            </a:pPr>
            <a:r>
              <a:rPr lang="en-US" sz="1400" dirty="0"/>
              <a:t>Understand the differences between the traditional model and the trauma-informed model of healing trauma.</a:t>
            </a:r>
          </a:p>
          <a:p>
            <a:pPr marL="333230" indent="-333230">
              <a:buFont typeface="+mj-lt"/>
              <a:buAutoNum type="arabicPeriod"/>
            </a:pPr>
            <a:r>
              <a:rPr lang="en-US" sz="1400" dirty="0"/>
              <a:t>Use role plays to demonstrate understanding.</a:t>
            </a:r>
          </a:p>
          <a:p>
            <a:endParaRPr lang="en-US" sz="1400" dirty="0"/>
          </a:p>
          <a:p>
            <a:r>
              <a:rPr lang="en-US" sz="1400" b="1" dirty="0"/>
              <a:t>Introduce the concept of “Treaters”. </a:t>
            </a:r>
            <a:r>
              <a:rPr lang="en-US" sz="1400" dirty="0"/>
              <a:t>The term used throughout the modules to describe everyone who interacts with the child to heal their wounds. We all can have a positive therapeutic impact on the children and youth we work with, not just clinical staff. </a:t>
            </a:r>
          </a:p>
          <a:p>
            <a:endParaRPr lang="en-US" sz="1400" dirty="0"/>
          </a:p>
          <a:p>
            <a:pPr marL="333230" indent="-333230">
              <a:buFont typeface="+mj-lt"/>
              <a:buAutoNum type="arabicPeriod"/>
            </a:pPr>
            <a:endParaRPr lang="en-US" sz="1400" dirty="0"/>
          </a:p>
          <a:p>
            <a:r>
              <a:rPr lang="en-US" sz="1400" b="1" dirty="0"/>
              <a:t>Time for Module</a:t>
            </a:r>
          </a:p>
          <a:p>
            <a:r>
              <a:rPr lang="en-US" sz="1400" dirty="0"/>
              <a:t>90 minutes</a:t>
            </a:r>
          </a:p>
          <a:p>
            <a:pPr marL="333230" indent="-333230">
              <a:buFont typeface="+mj-lt"/>
              <a:buAutoNum type="arabicPeriod"/>
            </a:pPr>
            <a:endParaRPr lang="en-US" sz="1300" dirty="0"/>
          </a:p>
          <a:p>
            <a:endParaRPr lang="en-US" sz="1400" b="1" dirty="0"/>
          </a:p>
        </p:txBody>
      </p:sp>
      <p:sp>
        <p:nvSpPr>
          <p:cNvPr id="12" name="TextBox 11">
            <a:extLst>
              <a:ext uri="{FF2B5EF4-FFF2-40B4-BE49-F238E27FC236}">
                <a16:creationId xmlns:a16="http://schemas.microsoft.com/office/drawing/2014/main" id="{6F8904C1-EE2C-4C62-B959-C56631C0F8D1}"/>
              </a:ext>
            </a:extLst>
          </p:cNvPr>
          <p:cNvSpPr txBox="1"/>
          <p:nvPr/>
        </p:nvSpPr>
        <p:spPr>
          <a:xfrm>
            <a:off x="4400382" y="806450"/>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
        <p:nvSpPr>
          <p:cNvPr id="7" name="Slide Number Placeholder 7">
            <a:extLst>
              <a:ext uri="{FF2B5EF4-FFF2-40B4-BE49-F238E27FC236}">
                <a16:creationId xmlns:a16="http://schemas.microsoft.com/office/drawing/2014/main" id="{975C1156-D5A6-4727-BA73-952A3A8CA9A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a:t>
            </a:fld>
            <a:endParaRPr lang="en-US" sz="1600" b="1" dirty="0"/>
          </a:p>
        </p:txBody>
      </p:sp>
    </p:spTree>
    <p:extLst>
      <p:ext uri="{BB962C8B-B14F-4D97-AF65-F5344CB8AC3E}">
        <p14:creationId xmlns:p14="http://schemas.microsoft.com/office/powerpoint/2010/main" val="647792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65175"/>
            <a:ext cx="3290887" cy="2468563"/>
          </a:xfrm>
        </p:spPr>
      </p:sp>
      <p:sp>
        <p:nvSpPr>
          <p:cNvPr id="3" name="Notes Placeholder 2"/>
          <p:cNvSpPr>
            <a:spLocks noGrp="1"/>
          </p:cNvSpPr>
          <p:nvPr>
            <p:ph type="body" idx="1"/>
          </p:nvPr>
        </p:nvSpPr>
        <p:spPr>
          <a:xfrm>
            <a:off x="433529" y="3614737"/>
            <a:ext cx="5661660" cy="4213384"/>
          </a:xfrm>
        </p:spPr>
        <p:txBody>
          <a:bodyPr>
            <a:normAutofit/>
          </a:bodyPr>
          <a:lstStyle/>
          <a:p>
            <a:r>
              <a:rPr lang="en-US" b="1" dirty="0"/>
              <a:t> Welcome and Introduction</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 introduces themselves</a:t>
            </a:r>
          </a:p>
          <a:p>
            <a:pPr marL="666460" lvl="1" indent="-222153">
              <a:buFont typeface="+mj-lt"/>
              <a:buAutoNum type="alphaLcPeriod"/>
            </a:pPr>
            <a:r>
              <a:rPr lang="en-US" dirty="0"/>
              <a:t>Participants introduce themselves and describes one thing they need from the training</a:t>
            </a:r>
          </a:p>
          <a:p>
            <a:pPr marL="666460" marR="0" lvl="1" indent="-222153" algn="l" defTabSz="914400" rtl="0" eaLnBrk="1" fontAlgn="auto" latinLnBrk="0" hangingPunct="1">
              <a:lnSpc>
                <a:spcPct val="100000"/>
              </a:lnSpc>
              <a:spcBef>
                <a:spcPts val="0"/>
              </a:spcBef>
              <a:spcAft>
                <a:spcPts val="0"/>
              </a:spcAft>
              <a:buClrTx/>
              <a:buSzTx/>
              <a:buFont typeface="+mj-lt"/>
              <a:buAutoNum type="alphaLcPeriod"/>
              <a:tabLst/>
              <a:defRPr/>
            </a:pPr>
            <a:r>
              <a:rPr lang="en-US" b="1" dirty="0"/>
              <a:t>Tell</a:t>
            </a:r>
            <a:r>
              <a:rPr lang="en-US" b="0" dirty="0"/>
              <a:t> participants that, in any room of people, there are people who have had their own experiences of trauma and adversity. If the training triggers a strong reaction in you, be sure to take care of yourself – take a break, talk to your case manager, check in with the trainer after the session, etc. </a:t>
            </a:r>
            <a:endParaRPr lang="en-US" b="1" dirty="0"/>
          </a:p>
          <a:p>
            <a:pPr marL="666460" lvl="1" indent="-222153">
              <a:buFont typeface="+mj-lt"/>
              <a:buAutoNum type="alphaLcPeriod"/>
            </a:pPr>
            <a:r>
              <a:rPr lang="en-US" dirty="0"/>
              <a:t>Trainer reviews agenda</a:t>
            </a:r>
          </a:p>
          <a:p>
            <a:endParaRPr lang="en-US" dirty="0"/>
          </a:p>
        </p:txBody>
      </p:sp>
      <p:sp>
        <p:nvSpPr>
          <p:cNvPr id="6" name="TextBox 5">
            <a:extLst>
              <a:ext uri="{FF2B5EF4-FFF2-40B4-BE49-F238E27FC236}">
                <a16:creationId xmlns:a16="http://schemas.microsoft.com/office/drawing/2014/main" id="{942E4C69-2DD7-457E-BE07-8E6321229D5C}"/>
              </a:ext>
            </a:extLst>
          </p:cNvPr>
          <p:cNvSpPr txBox="1"/>
          <p:nvPr/>
        </p:nvSpPr>
        <p:spPr>
          <a:xfrm>
            <a:off x="4389638" y="758407"/>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
        <p:nvSpPr>
          <p:cNvPr id="7" name="Slide Number Placeholder 7">
            <a:extLst>
              <a:ext uri="{FF2B5EF4-FFF2-40B4-BE49-F238E27FC236}">
                <a16:creationId xmlns:a16="http://schemas.microsoft.com/office/drawing/2014/main" id="{873EAF8E-3FAD-4405-9FF9-679A88B9B07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a:t>
            </a:fld>
            <a:endParaRPr lang="en-US" sz="1600" b="1" dirty="0"/>
          </a:p>
        </p:txBody>
      </p:sp>
    </p:spTree>
    <p:extLst>
      <p:ext uri="{BB962C8B-B14F-4D97-AF65-F5344CB8AC3E}">
        <p14:creationId xmlns:p14="http://schemas.microsoft.com/office/powerpoint/2010/main" val="21826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733425"/>
            <a:ext cx="3290888" cy="2468563"/>
          </a:xfrm>
        </p:spPr>
      </p:sp>
      <p:sp>
        <p:nvSpPr>
          <p:cNvPr id="3" name="Notes Placeholder 2"/>
          <p:cNvSpPr>
            <a:spLocks noGrp="1"/>
          </p:cNvSpPr>
          <p:nvPr>
            <p:ph type="body" idx="1"/>
          </p:nvPr>
        </p:nvSpPr>
        <p:spPr>
          <a:xfrm>
            <a:off x="567780" y="3370235"/>
            <a:ext cx="5477361" cy="5185201"/>
          </a:xfrm>
        </p:spPr>
        <p:txBody>
          <a:bodyPr/>
          <a:lstStyle/>
          <a:p>
            <a:pPr>
              <a:tabLst>
                <a:tab pos="228218" algn="l"/>
              </a:tabLst>
            </a:pPr>
            <a:r>
              <a:rPr lang="en-US" b="1" dirty="0">
                <a:ea typeface="Times New Roman" panose="02020603050405020304" pitchFamily="18" charset="0"/>
                <a:cs typeface="Arial" panose="020B0604020202020204" pitchFamily="34" charset="0"/>
              </a:rPr>
              <a:t>Welcome and Introduction</a:t>
            </a:r>
          </a:p>
          <a:p>
            <a:pPr>
              <a:tabLst>
                <a:tab pos="228218" algn="l"/>
              </a:tabLst>
            </a:pPr>
            <a:endParaRPr lang="en-US" b="1" dirty="0">
              <a:latin typeface="Arial" panose="020B0604020202020204" pitchFamily="34" charset="0"/>
              <a:ea typeface="Times New Roman" panose="02020603050405020304" pitchFamily="18" charset="0"/>
              <a:cs typeface="Arial" panose="020B0604020202020204" pitchFamily="34" charset="0"/>
            </a:endParaRPr>
          </a:p>
          <a:p>
            <a:pPr marL="228218" indent="-228218">
              <a:buFont typeface="+mj-lt"/>
              <a:buAutoNum type="arabicPeriod"/>
              <a:tabLst>
                <a:tab pos="228218" algn="l"/>
              </a:tabLst>
            </a:pPr>
            <a:r>
              <a:rPr lang="en-US" dirty="0"/>
              <a:t>Review the slide using the information below. </a:t>
            </a:r>
            <a:endParaRPr lang="en-US" b="1" dirty="0"/>
          </a:p>
          <a:p>
            <a:pPr marL="228218" indent="-228218">
              <a:buFont typeface="+mj-lt"/>
              <a:buAutoNum type="arabicPeriod"/>
              <a:tabLst>
                <a:tab pos="228218" algn="l"/>
              </a:tabLst>
            </a:pPr>
            <a:endParaRPr lang="en-US" dirty="0">
              <a:ea typeface="Times New Roman" panose="02020603050405020304" pitchFamily="18" charset="0"/>
              <a:cs typeface="Arial" panose="020B0604020202020204" pitchFamily="34" charset="0"/>
            </a:endParaRPr>
          </a:p>
          <a:p>
            <a:pPr marL="741710" lvl="1" indent="-285273">
              <a:buFont typeface="+mj-lt"/>
              <a:buAutoNum type="alphaLcPeriod"/>
              <a:tabLst>
                <a:tab pos="912873" algn="l"/>
              </a:tabLst>
            </a:pPr>
            <a:r>
              <a:rPr lang="en-US" dirty="0">
                <a:ea typeface="Times New Roman" panose="02020603050405020304" pitchFamily="18" charset="0"/>
                <a:cs typeface="Arial" panose="020B0604020202020204" pitchFamily="34" charset="0"/>
              </a:rPr>
              <a:t>Explain to the group that they will be a learning community. What agreements do they need to enhance their learning experience? </a:t>
            </a:r>
          </a:p>
          <a:p>
            <a:pPr marL="741710" lvl="1" indent="-285273">
              <a:buFont typeface="+mj-lt"/>
              <a:buAutoNum type="alphaLcPeriod"/>
              <a:tabLst>
                <a:tab pos="912873" algn="l"/>
              </a:tabLst>
            </a:pPr>
            <a:r>
              <a:rPr lang="en-US" dirty="0">
                <a:ea typeface="Times New Roman" panose="02020603050405020304" pitchFamily="18" charset="0"/>
                <a:cs typeface="Arial" panose="020B0604020202020204" pitchFamily="34" charset="0"/>
              </a:rPr>
              <a:t>If not mentioned, name these: </a:t>
            </a:r>
          </a:p>
          <a:p>
            <a:pPr marL="1186017" lvl="2" indent="-285273">
              <a:buFont typeface="+mj-lt"/>
              <a:buAutoNum type="romanLcPeriod"/>
              <a:tabLst>
                <a:tab pos="912873" algn="l"/>
              </a:tabLst>
            </a:pPr>
            <a:r>
              <a:rPr lang="en-US" dirty="0">
                <a:ea typeface="Times New Roman" panose="02020603050405020304" pitchFamily="18" charset="0"/>
                <a:cs typeface="Arial" panose="020B0604020202020204" pitchFamily="34" charset="0"/>
              </a:rPr>
              <a:t>Ask people to put cell phones on vibrate and leave the room if they need to take a call. </a:t>
            </a:r>
          </a:p>
          <a:p>
            <a:pPr marL="1186017" lvl="2" indent="-285273">
              <a:buFont typeface="+mj-lt"/>
              <a:buAutoNum type="romanLcPeriod"/>
              <a:tabLst>
                <a:tab pos="912873" algn="l"/>
              </a:tabLst>
            </a:pPr>
            <a:r>
              <a:rPr lang="en-US" dirty="0">
                <a:ea typeface="Times New Roman" panose="02020603050405020304" pitchFamily="18" charset="0"/>
                <a:cs typeface="Arial" panose="020B0604020202020204" pitchFamily="34" charset="0"/>
              </a:rPr>
              <a:t>Urge them to follow the basic rule of confidentiality. Encourage them to talk with others about the training, but they should not share any of the personal information that participants share in the training.</a:t>
            </a:r>
          </a:p>
          <a:p>
            <a:pPr marL="1186017" lvl="2" indent="-285273">
              <a:buFont typeface="+mj-lt"/>
              <a:buAutoNum type="romanLcPeriod"/>
              <a:tabLst>
                <a:tab pos="912873" algn="l"/>
              </a:tabLst>
            </a:pPr>
            <a:r>
              <a:rPr lang="en-US" dirty="0">
                <a:ea typeface="Times New Roman" panose="02020603050405020304" pitchFamily="18" charset="0"/>
                <a:cs typeface="Arial" panose="020B0604020202020204" pitchFamily="34" charset="0"/>
              </a:rPr>
              <a:t>Remind them that all participation is voluntary. People can choose the level of information they will share in the training.</a:t>
            </a:r>
          </a:p>
          <a:p>
            <a:pPr marL="741710" lvl="1" indent="-285273">
              <a:buFont typeface="+mj-lt"/>
              <a:buAutoNum type="alphaLcPeriod"/>
              <a:tabLst>
                <a:tab pos="912873" algn="l"/>
              </a:tabLst>
            </a:pPr>
            <a:r>
              <a:rPr lang="en-US" dirty="0">
                <a:ea typeface="Times New Roman" panose="02020603050405020304" pitchFamily="18" charset="0"/>
                <a:cs typeface="Arial" panose="020B0604020202020204" pitchFamily="34" charset="0"/>
              </a:rPr>
              <a:t>Acknowledge that people may be mandated to be at the training.</a:t>
            </a:r>
          </a:p>
          <a:p>
            <a:pPr marL="741710" lvl="1" indent="-285273">
              <a:buFont typeface="+mj-lt"/>
              <a:buAutoNum type="alphaLcPeriod"/>
              <a:tabLst>
                <a:tab pos="912873" algn="l"/>
              </a:tabLst>
            </a:pPr>
            <a:r>
              <a:rPr lang="en-US" dirty="0">
                <a:ea typeface="Times New Roman" panose="02020603050405020304" pitchFamily="18" charset="0"/>
                <a:cs typeface="Arial" panose="020B0604020202020204" pitchFamily="34" charset="0"/>
              </a:rPr>
              <a:t>State that we all do this work for a reason, often related to our own personal history. Studies show that there are a higher percentage of people in the helping professions with histories of trauma than the general population; it is likely that there are people in the audience with a trauma history.  Encourage them to take care of themselves.</a:t>
            </a:r>
          </a:p>
          <a:p>
            <a:pPr marL="741710" lvl="1" indent="-285273">
              <a:buFont typeface="+mj-lt"/>
              <a:buAutoNum type="alphaLcPeriod"/>
              <a:tabLst>
                <a:tab pos="912873" algn="l"/>
              </a:tabLst>
            </a:pPr>
            <a:r>
              <a:rPr lang="en-US" dirty="0">
                <a:ea typeface="Times New Roman" panose="02020603050405020304" pitchFamily="18" charset="0"/>
                <a:cs typeface="Arial" panose="020B0604020202020204" pitchFamily="34" charset="0"/>
              </a:rPr>
              <a:t>We believe that every adult who comes into contact with foster youth can provide a healing role. Therefore, we use the word “treater” to describe foster parents and all adults in their support team. </a:t>
            </a:r>
            <a:endParaRPr lang="en-US" dirty="0"/>
          </a:p>
        </p:txBody>
      </p:sp>
      <p:sp>
        <p:nvSpPr>
          <p:cNvPr id="6" name="TextBox 5">
            <a:extLst>
              <a:ext uri="{FF2B5EF4-FFF2-40B4-BE49-F238E27FC236}">
                <a16:creationId xmlns:a16="http://schemas.microsoft.com/office/drawing/2014/main" id="{6E76E25A-3C8D-48D9-855D-A10B59AC5BA2}"/>
              </a:ext>
            </a:extLst>
          </p:cNvPr>
          <p:cNvSpPr txBox="1"/>
          <p:nvPr/>
        </p:nvSpPr>
        <p:spPr>
          <a:xfrm>
            <a:off x="4452937" y="733425"/>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
        <p:nvSpPr>
          <p:cNvPr id="7" name="Slide Number Placeholder 7">
            <a:extLst>
              <a:ext uri="{FF2B5EF4-FFF2-40B4-BE49-F238E27FC236}">
                <a16:creationId xmlns:a16="http://schemas.microsoft.com/office/drawing/2014/main" id="{1277648E-FECB-4D12-9C87-7E26880633B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a:t>
            </a:fld>
            <a:endParaRPr lang="en-US" sz="1600" b="1" dirty="0"/>
          </a:p>
        </p:txBody>
      </p:sp>
    </p:spTree>
    <p:extLst>
      <p:ext uri="{BB962C8B-B14F-4D97-AF65-F5344CB8AC3E}">
        <p14:creationId xmlns:p14="http://schemas.microsoft.com/office/powerpoint/2010/main" val="1991822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5150" y="790575"/>
            <a:ext cx="3292475" cy="2468563"/>
          </a:xfrm>
        </p:spPr>
      </p:sp>
      <p:sp>
        <p:nvSpPr>
          <p:cNvPr id="3" name="Notes Placeholder 2"/>
          <p:cNvSpPr>
            <a:spLocks noGrp="1"/>
          </p:cNvSpPr>
          <p:nvPr>
            <p:ph type="body" idx="1"/>
          </p:nvPr>
        </p:nvSpPr>
        <p:spPr>
          <a:xfrm>
            <a:off x="565150" y="3386137"/>
            <a:ext cx="5661660" cy="4213384"/>
          </a:xfrm>
        </p:spPr>
        <p:txBody>
          <a:bodyPr/>
          <a:lstStyle/>
          <a:p>
            <a:r>
              <a:rPr lang="en-US" b="1" dirty="0"/>
              <a:t>Welcome and Introduction</a:t>
            </a:r>
          </a:p>
          <a:p>
            <a:endParaRPr lang="en-US" b="1" dirty="0"/>
          </a:p>
          <a:p>
            <a:r>
              <a:rPr lang="en-US" b="1" dirty="0"/>
              <a:t>Exercise: Listening Pairs</a:t>
            </a:r>
            <a:endParaRPr lang="en-US" b="0" dirty="0"/>
          </a:p>
          <a:p>
            <a:endParaRPr lang="en-US" b="0" dirty="0"/>
          </a:p>
          <a:p>
            <a:pPr marL="222153" indent="-222153">
              <a:buFont typeface="+mj-lt"/>
              <a:buAutoNum type="arabicPeriod"/>
            </a:pPr>
            <a:r>
              <a:rPr lang="en-US" b="0" dirty="0"/>
              <a:t>Invite participants to find a partner that they do not know well. </a:t>
            </a:r>
          </a:p>
          <a:p>
            <a:pPr marL="222153" indent="-222153">
              <a:buFont typeface="+mj-lt"/>
              <a:buAutoNum type="arabicPeriod"/>
            </a:pPr>
            <a:r>
              <a:rPr lang="en-US" b="1" dirty="0"/>
              <a:t>Tell </a:t>
            </a:r>
            <a:r>
              <a:rPr lang="en-US" b="0" dirty="0"/>
              <a:t>participants that each person will have 2 or 3 minutes to share their answers to the questions on the slide. The other person will listen attentively as the speaker talks, using their best active listening skills. Try to resist jumping in with your own stories – they will get their chance. The trainer will tell them to switch and the other person will talk while their partner listens. </a:t>
            </a:r>
          </a:p>
          <a:p>
            <a:pPr marL="222153" indent="-222153">
              <a:buFont typeface="+mj-lt"/>
              <a:buAutoNum type="arabicPeriod"/>
            </a:pPr>
            <a:r>
              <a:rPr lang="en-US" b="1" dirty="0"/>
              <a:t>Tell</a:t>
            </a:r>
            <a:r>
              <a:rPr lang="en-US" b="0" dirty="0"/>
              <a:t> the first person to start while the other listens. Switch after about 3 or 4 minutes. </a:t>
            </a:r>
          </a:p>
          <a:p>
            <a:pPr marL="222153" indent="-222153">
              <a:buFont typeface="+mj-lt"/>
              <a:buAutoNum type="arabicPeriod"/>
            </a:pPr>
            <a:r>
              <a:rPr lang="en-US" b="1" dirty="0"/>
              <a:t>Discuss: </a:t>
            </a:r>
          </a:p>
          <a:p>
            <a:pPr marL="666460" lvl="1" indent="-222153">
              <a:buFont typeface="+mj-lt"/>
              <a:buAutoNum type="alphaLcPeriod"/>
            </a:pPr>
            <a:r>
              <a:rPr lang="en-US" b="0" dirty="0"/>
              <a:t>How was it to just listen? Were there moments when you were pulled to jump in with what you were thinking? What was it like to not jump in?</a:t>
            </a:r>
          </a:p>
          <a:p>
            <a:pPr marL="666460" lvl="1" indent="-222153">
              <a:buFont typeface="+mj-lt"/>
              <a:buAutoNum type="alphaLcPeriod"/>
            </a:pPr>
            <a:r>
              <a:rPr lang="en-US" b="0" dirty="0"/>
              <a:t>How might this be parallel to interactions with your foster child?</a:t>
            </a:r>
          </a:p>
          <a:p>
            <a:pPr marL="666460" lvl="1" indent="-222153">
              <a:buFont typeface="+mj-lt"/>
              <a:buAutoNum type="alphaLcPeriod"/>
            </a:pPr>
            <a:r>
              <a:rPr lang="en-US" b="0" dirty="0"/>
              <a:t>What stood out for you about people’s decisions to be a foster parent?</a:t>
            </a:r>
          </a:p>
          <a:p>
            <a:pPr marL="666460" lvl="1" indent="-222153">
              <a:buFont typeface="+mj-lt"/>
              <a:buAutoNum type="alphaLcPeriod"/>
            </a:pPr>
            <a:r>
              <a:rPr lang="en-US" b="0" dirty="0"/>
              <a:t>Would anyone like to briefly share their especially rewarding moment?</a:t>
            </a:r>
          </a:p>
          <a:p>
            <a:pPr marL="666460" lvl="1" indent="-222153">
              <a:buFont typeface="+mj-lt"/>
              <a:buAutoNum type="alphaLcPeriod"/>
            </a:pPr>
            <a:endParaRPr lang="en-US" b="1" dirty="0"/>
          </a:p>
        </p:txBody>
      </p:sp>
      <p:sp>
        <p:nvSpPr>
          <p:cNvPr id="7" name="Slide Number Placeholder 7">
            <a:extLst>
              <a:ext uri="{FF2B5EF4-FFF2-40B4-BE49-F238E27FC236}">
                <a16:creationId xmlns:a16="http://schemas.microsoft.com/office/drawing/2014/main" id="{A40169EE-25AE-4484-831B-06A69CF3EC1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a:t>
            </a:fld>
            <a:endParaRPr lang="en-US" sz="1600" b="1" dirty="0"/>
          </a:p>
        </p:txBody>
      </p:sp>
      <p:sp>
        <p:nvSpPr>
          <p:cNvPr id="8" name="TextBox 7">
            <a:extLst>
              <a:ext uri="{FF2B5EF4-FFF2-40B4-BE49-F238E27FC236}">
                <a16:creationId xmlns:a16="http://schemas.microsoft.com/office/drawing/2014/main" id="{CFAE5F77-108B-4062-AC70-5CC2CAAD9FA8}"/>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1745909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14363" y="803275"/>
            <a:ext cx="3290887" cy="2468563"/>
          </a:xfrm>
        </p:spPr>
      </p:sp>
      <p:sp>
        <p:nvSpPr>
          <p:cNvPr id="3" name="Notes Placeholder 2"/>
          <p:cNvSpPr>
            <a:spLocks noGrp="1"/>
          </p:cNvSpPr>
          <p:nvPr>
            <p:ph type="body" idx="1"/>
          </p:nvPr>
        </p:nvSpPr>
        <p:spPr>
          <a:xfrm>
            <a:off x="644430" y="3453071"/>
            <a:ext cx="5661660" cy="5071666"/>
          </a:xfrm>
        </p:spPr>
        <p:txBody>
          <a:bodyPr>
            <a:noAutofit/>
          </a:bodyPr>
          <a:lstStyle/>
          <a:p>
            <a:pPr>
              <a:tabLst>
                <a:tab pos="234814" algn="l"/>
              </a:tabLst>
            </a:pPr>
            <a:r>
              <a:rPr lang="en-US" b="1" dirty="0">
                <a:ea typeface="Times New Roman" panose="02020603050405020304" pitchFamily="18" charset="0"/>
                <a:cs typeface="Arial" panose="020B0604020202020204" pitchFamily="34" charset="0"/>
              </a:rPr>
              <a:t>Welcome and Introduction</a:t>
            </a:r>
          </a:p>
          <a:p>
            <a:pPr>
              <a:tabLst>
                <a:tab pos="234814" algn="l"/>
              </a:tabLst>
            </a:pPr>
            <a:endParaRPr lang="en-US" b="1" dirty="0">
              <a:ea typeface="Times New Roman" panose="02020603050405020304" pitchFamily="18" charset="0"/>
              <a:cs typeface="Arial" panose="020B0604020202020204" pitchFamily="34" charset="0"/>
            </a:endParaRPr>
          </a:p>
          <a:p>
            <a:pPr>
              <a:tabLst>
                <a:tab pos="234814" algn="l"/>
              </a:tabLst>
            </a:pPr>
            <a:r>
              <a:rPr lang="en-US" b="1" dirty="0">
                <a:ea typeface="Times New Roman" panose="02020603050405020304" pitchFamily="18" charset="0"/>
                <a:cs typeface="Arial" panose="020B0604020202020204" pitchFamily="34" charset="0"/>
              </a:rPr>
              <a:t>The Name Risking Connection – Star Trek Video</a:t>
            </a:r>
          </a:p>
          <a:p>
            <a:pPr marL="234814" indent="-234814">
              <a:buFont typeface="+mj-lt"/>
              <a:buAutoNum type="arabicPeriod"/>
              <a:tabLst>
                <a:tab pos="234814" algn="l"/>
              </a:tabLst>
            </a:pPr>
            <a:endParaRPr lang="en-US" dirty="0">
              <a:ea typeface="Times New Roman" panose="02020603050405020304" pitchFamily="18" charset="0"/>
              <a:cs typeface="Arial" panose="020B0604020202020204" pitchFamily="34" charset="0"/>
            </a:endParaRPr>
          </a:p>
          <a:p>
            <a:pPr marL="763145" lvl="1" indent="-293518">
              <a:buFont typeface="+mj-lt"/>
              <a:buAutoNum type="arabicPeriod"/>
              <a:tabLst>
                <a:tab pos="939255" algn="l"/>
              </a:tabLst>
            </a:pPr>
            <a:r>
              <a:rPr lang="en-US" b="1" dirty="0">
                <a:ea typeface="Times New Roman" panose="02020603050405020304" pitchFamily="18" charset="0"/>
                <a:cs typeface="Arial" panose="020B0604020202020204" pitchFamily="34" charset="0"/>
              </a:rPr>
              <a:t>Ask </a:t>
            </a:r>
            <a:r>
              <a:rPr lang="en-US" dirty="0">
                <a:ea typeface="Times New Roman" panose="02020603050405020304" pitchFamily="18" charset="0"/>
                <a:cs typeface="Arial" panose="020B0604020202020204" pitchFamily="34" charset="0"/>
              </a:rPr>
              <a:t>participants why they think the program was named, “Risking Connection?” What’s risky about relationships? Given the risks, why do people still pursue relationships? What’s risky for us (as parents) about engaging in relationships with people we help?</a:t>
            </a:r>
          </a:p>
          <a:p>
            <a:pPr marL="763145" lvl="1" indent="-293518">
              <a:buFont typeface="+mj-lt"/>
              <a:buAutoNum type="arabicPeriod"/>
              <a:tabLst>
                <a:tab pos="939255" algn="l"/>
              </a:tabLst>
            </a:pPr>
            <a:r>
              <a:rPr lang="en-US" b="1" dirty="0">
                <a:cs typeface="Arial" panose="020B0604020202020204" pitchFamily="34" charset="0"/>
              </a:rPr>
              <a:t>Explain</a:t>
            </a:r>
            <a:r>
              <a:rPr lang="en-US" dirty="0">
                <a:cs typeface="Arial" panose="020B0604020202020204" pitchFamily="34" charset="0"/>
              </a:rPr>
              <a:t> that this brief video clip from Star Trek captures the dilemmas of being in relationships. Data and Captain Riker are talking about the betrayal of a crew member named Ashara. Data, an </a:t>
            </a:r>
            <a:r>
              <a:rPr lang="en-US" dirty="0">
                <a:solidFill>
                  <a:schemeClr val="tx2"/>
                </a:solidFill>
                <a:cs typeface="Arial" panose="020B0604020202020204" pitchFamily="34" charset="0"/>
              </a:rPr>
              <a:t>android, is baffled by the world of relationships. </a:t>
            </a:r>
            <a:endParaRPr lang="en-US" dirty="0">
              <a:ea typeface="Times New Roman" panose="02020603050405020304" pitchFamily="18" charset="0"/>
              <a:cs typeface="Arial" panose="020B0604020202020204" pitchFamily="34" charset="0"/>
            </a:endParaRPr>
          </a:p>
          <a:p>
            <a:pPr marL="763145" lvl="1" indent="-293518">
              <a:buFont typeface="+mj-lt"/>
              <a:buAutoNum type="arabicPeriod"/>
              <a:tabLst>
                <a:tab pos="939255" algn="l"/>
              </a:tabLst>
            </a:pPr>
            <a:r>
              <a:rPr lang="en-US" b="1" dirty="0">
                <a:ea typeface="Times New Roman" panose="02020603050405020304" pitchFamily="18" charset="0"/>
                <a:cs typeface="Arial" panose="020B0604020202020204" pitchFamily="34" charset="0"/>
              </a:rPr>
              <a:t>Show </a:t>
            </a:r>
            <a:r>
              <a:rPr lang="en-US" dirty="0">
                <a:ea typeface="Times New Roman" panose="02020603050405020304" pitchFamily="18" charset="0"/>
                <a:cs typeface="Arial" panose="020B0604020202020204" pitchFamily="34" charset="0"/>
              </a:rPr>
              <a:t>the video clip from Star Trek: The Next Generation. </a:t>
            </a:r>
          </a:p>
          <a:p>
            <a:pPr marL="763145" lvl="1" indent="-293518">
              <a:buFont typeface="+mj-lt"/>
              <a:buAutoNum type="arabicPeriod"/>
              <a:tabLst>
                <a:tab pos="939255" algn="l"/>
              </a:tabLst>
            </a:pPr>
            <a:r>
              <a:rPr lang="en-US" b="1" dirty="0">
                <a:ea typeface="Times New Roman" panose="02020603050405020304" pitchFamily="18" charset="0"/>
                <a:cs typeface="Arial" panose="020B0604020202020204" pitchFamily="34" charset="0"/>
              </a:rPr>
              <a:t>Ask: </a:t>
            </a:r>
            <a:r>
              <a:rPr lang="en-US" dirty="0">
                <a:ea typeface="Times New Roman" panose="02020603050405020304" pitchFamily="18" charset="0"/>
                <a:cs typeface="Arial" panose="020B0604020202020204" pitchFamily="34" charset="0"/>
              </a:rPr>
              <a:t>How does this video illustrate the central challenge of relationships for the children we work with?</a:t>
            </a:r>
          </a:p>
          <a:p>
            <a:pPr marL="1174069" lvl="2" indent="-234814">
              <a:buFont typeface="+mj-lt"/>
              <a:buAutoNum type="alphaLcPeriod"/>
              <a:tabLst>
                <a:tab pos="1408883" algn="l"/>
              </a:tabLst>
            </a:pPr>
            <a:endParaRPr lang="en-US" dirty="0">
              <a:latin typeface="Arial" panose="020B0604020202020204" pitchFamily="34" charset="0"/>
              <a:ea typeface="Times New Roman" panose="02020603050405020304" pitchFamily="18" charset="0"/>
              <a:cs typeface="Arial" panose="020B0604020202020204" pitchFamily="34" charset="0"/>
            </a:endParaRPr>
          </a:p>
          <a:p>
            <a:endParaRPr lang="en-US" b="1" dirty="0">
              <a:solidFill>
                <a:schemeClr val="tx2"/>
              </a:solidFill>
              <a:latin typeface="Arial" panose="020B0604020202020204" pitchFamily="34" charset="0"/>
              <a:cs typeface="Arial" panose="020B0604020202020204" pitchFamily="34" charset="0"/>
            </a:endParaRPr>
          </a:p>
        </p:txBody>
      </p:sp>
      <p:sp>
        <p:nvSpPr>
          <p:cNvPr id="7" name="Slide Number Placeholder 7">
            <a:extLst>
              <a:ext uri="{FF2B5EF4-FFF2-40B4-BE49-F238E27FC236}">
                <a16:creationId xmlns:a16="http://schemas.microsoft.com/office/drawing/2014/main" id="{EF1F95F2-8949-48F6-8365-A393E83960F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a:t>
            </a:fld>
            <a:endParaRPr lang="en-US" sz="1600" b="1" dirty="0"/>
          </a:p>
        </p:txBody>
      </p:sp>
      <p:sp>
        <p:nvSpPr>
          <p:cNvPr id="8" name="TextBox 7">
            <a:extLst>
              <a:ext uri="{FF2B5EF4-FFF2-40B4-BE49-F238E27FC236}">
                <a16:creationId xmlns:a16="http://schemas.microsoft.com/office/drawing/2014/main" id="{9721A294-5AFE-4DCE-BAC0-55BFFF9F9772}"/>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1548526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2"/>
          <p:cNvSpPr>
            <a:spLocks noGrp="1" noRot="1" noChangeAspect="1" noChangeArrowheads="1" noTextEdit="1"/>
          </p:cNvSpPr>
          <p:nvPr>
            <p:ph type="sldImg"/>
          </p:nvPr>
        </p:nvSpPr>
        <p:spPr>
          <a:xfrm>
            <a:off x="530225" y="803275"/>
            <a:ext cx="3289300" cy="2468563"/>
          </a:xfrm>
          <a:ln/>
        </p:spPr>
      </p:sp>
      <p:sp>
        <p:nvSpPr>
          <p:cNvPr id="98308" name="Rectangle 3"/>
          <p:cNvSpPr>
            <a:spLocks noGrp="1" noChangeArrowheads="1"/>
          </p:cNvSpPr>
          <p:nvPr>
            <p:ph type="body" idx="1"/>
          </p:nvPr>
        </p:nvSpPr>
        <p:spPr>
          <a:xfrm>
            <a:off x="565577" y="3462337"/>
            <a:ext cx="5020914" cy="4944295"/>
          </a:xfrm>
          <a:noFill/>
          <a:ln/>
        </p:spPr>
        <p:txBody>
          <a:bodyPr/>
          <a:lstStyle/>
          <a:p>
            <a:pPr eaLnBrk="1" hangingPunct="1"/>
            <a:r>
              <a:rPr lang="en-US" b="1" dirty="0">
                <a:cs typeface="Arial" panose="020B0604020202020204" pitchFamily="34" charset="0"/>
              </a:rPr>
              <a:t>Impact of Trauma</a:t>
            </a:r>
          </a:p>
          <a:p>
            <a:pPr eaLnBrk="1" hangingPunct="1"/>
            <a:endParaRPr lang="en-US" b="1" dirty="0">
              <a:cs typeface="Arial" panose="020B0604020202020204" pitchFamily="34" charset="0"/>
            </a:endParaRPr>
          </a:p>
          <a:p>
            <a:pPr marL="228218" indent="-228218">
              <a:buFont typeface="+mj-lt"/>
              <a:buAutoNum type="arabicPeriod"/>
            </a:pPr>
            <a:r>
              <a:rPr lang="en-US" dirty="0">
                <a:cs typeface="Arial" panose="020B0604020202020204" pitchFamily="34" charset="0"/>
              </a:rPr>
              <a:t>Review the slide using the information below. </a:t>
            </a:r>
            <a:endParaRPr lang="en-US" b="1" dirty="0">
              <a:cs typeface="Arial" panose="020B0604020202020204" pitchFamily="34" charset="0"/>
            </a:endParaRPr>
          </a:p>
          <a:p>
            <a:pPr marL="672525" lvl="1" indent="-228218">
              <a:buFont typeface="+mj-lt"/>
              <a:buAutoNum type="alphaLcPeriod"/>
            </a:pPr>
            <a:r>
              <a:rPr lang="en-US" dirty="0">
                <a:cs typeface="Arial" panose="020B0604020202020204" pitchFamily="34" charset="0"/>
              </a:rPr>
              <a:t>Review the definition, stressing that while there is the objective facts of trauma, the individual’s subjective experience is most important.</a:t>
            </a:r>
          </a:p>
          <a:p>
            <a:pPr marL="672525" lvl="1" indent="-228218">
              <a:buFont typeface="+mj-lt"/>
              <a:buAutoNum type="alphaLcPeriod"/>
            </a:pPr>
            <a:r>
              <a:rPr lang="en-US" dirty="0">
                <a:cs typeface="Arial" panose="020B0604020202020204" pitchFamily="34" charset="0"/>
              </a:rPr>
              <a:t>Two people (even in the same family) can experience the same trauma and have very different, short and long-term reactions.  </a:t>
            </a:r>
          </a:p>
          <a:p>
            <a:pPr marL="672525" lvl="1" indent="-228218">
              <a:buFont typeface="+mj-lt"/>
              <a:buAutoNum type="alphaLcPeriod"/>
            </a:pPr>
            <a:r>
              <a:rPr lang="en-US" dirty="0">
                <a:cs typeface="Arial" panose="020B0604020202020204" pitchFamily="34" charset="0"/>
              </a:rPr>
              <a:t>You can give the example of two people driving in a car together and having an accident.  For one person, it feels very traumatic.  For the other, no big deal. Ask what factors could influence these different reactions.  They could include: </a:t>
            </a:r>
          </a:p>
          <a:p>
            <a:pPr marL="1178435" lvl="2" indent="-277692">
              <a:buFont typeface="+mj-lt"/>
              <a:buAutoNum type="romanLcPeriod"/>
            </a:pPr>
            <a:r>
              <a:rPr lang="en-US" dirty="0">
                <a:cs typeface="Arial" panose="020B0604020202020204" pitchFamily="34" charset="0"/>
              </a:rPr>
              <a:t>age it occurred</a:t>
            </a:r>
          </a:p>
          <a:p>
            <a:pPr marL="1178435" lvl="2" indent="-277692">
              <a:buFont typeface="+mj-lt"/>
              <a:buAutoNum type="romanLcPeriod"/>
            </a:pPr>
            <a:r>
              <a:rPr lang="en-US" dirty="0">
                <a:cs typeface="Arial" panose="020B0604020202020204" pitchFamily="34" charset="0"/>
              </a:rPr>
              <a:t>experiences of accidents or other traumas in the past</a:t>
            </a:r>
          </a:p>
          <a:p>
            <a:pPr marL="1178435" lvl="2" indent="-277692">
              <a:buFont typeface="+mj-lt"/>
              <a:buAutoNum type="romanLcPeriod"/>
            </a:pPr>
            <a:r>
              <a:rPr lang="en-US" dirty="0">
                <a:cs typeface="Arial" panose="020B0604020202020204" pitchFamily="34" charset="0"/>
              </a:rPr>
              <a:t>history of attachment </a:t>
            </a:r>
          </a:p>
          <a:p>
            <a:pPr marL="1178435" lvl="2" indent="-277692">
              <a:buFont typeface="+mj-lt"/>
              <a:buAutoNum type="romanLcPeriod"/>
            </a:pPr>
            <a:r>
              <a:rPr lang="en-US" dirty="0">
                <a:cs typeface="Arial" panose="020B0604020202020204" pitchFamily="34" charset="0"/>
              </a:rPr>
              <a:t>current support systems</a:t>
            </a:r>
          </a:p>
          <a:p>
            <a:pPr marL="1178435" lvl="2" indent="-277692">
              <a:buFont typeface="+mj-lt"/>
              <a:buAutoNum type="romanLcPeriod"/>
            </a:pPr>
            <a:r>
              <a:rPr lang="en-US" dirty="0">
                <a:cs typeface="Arial" panose="020B0604020202020204" pitchFamily="34" charset="0"/>
              </a:rPr>
              <a:t>temperament </a:t>
            </a:r>
          </a:p>
          <a:p>
            <a:pPr marL="1178435" lvl="2" indent="-277692">
              <a:buFont typeface="+mj-lt"/>
              <a:buAutoNum type="romanLcPeriod"/>
            </a:pPr>
            <a:r>
              <a:rPr lang="en-US" dirty="0">
                <a:cs typeface="Arial" panose="020B0604020202020204" pitchFamily="34" charset="0"/>
              </a:rPr>
              <a:t>what was happening at the time of  the accident </a:t>
            </a:r>
          </a:p>
          <a:p>
            <a:pPr marL="1178435" lvl="2" indent="-277692">
              <a:buFont typeface="+mj-lt"/>
              <a:buAutoNum type="romanLcPeriod"/>
            </a:pPr>
            <a:r>
              <a:rPr lang="en-US" dirty="0">
                <a:cs typeface="Arial" panose="020B0604020202020204" pitchFamily="34" charset="0"/>
              </a:rPr>
              <a:t>other stressors in the person’s life or family</a:t>
            </a:r>
          </a:p>
          <a:p>
            <a:pPr marL="1178435" lvl="2" indent="-277692">
              <a:buFont typeface="+mj-lt"/>
              <a:buAutoNum type="romanLcPeriod"/>
            </a:pPr>
            <a:r>
              <a:rPr lang="en-US" dirty="0">
                <a:cs typeface="Arial" panose="020B0604020202020204" pitchFamily="34" charset="0"/>
              </a:rPr>
              <a:t>Etc.</a:t>
            </a:r>
          </a:p>
        </p:txBody>
      </p:sp>
      <p:sp>
        <p:nvSpPr>
          <p:cNvPr id="7" name="Slide Number Placeholder 7">
            <a:extLst>
              <a:ext uri="{FF2B5EF4-FFF2-40B4-BE49-F238E27FC236}">
                <a16:creationId xmlns:a16="http://schemas.microsoft.com/office/drawing/2014/main" id="{72C357C5-0AEE-4C39-8520-D0BA2A088AD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a:t>
            </a:fld>
            <a:endParaRPr lang="en-US" sz="1600" b="1" dirty="0"/>
          </a:p>
        </p:txBody>
      </p:sp>
      <p:sp>
        <p:nvSpPr>
          <p:cNvPr id="8" name="TextBox 7">
            <a:extLst>
              <a:ext uri="{FF2B5EF4-FFF2-40B4-BE49-F238E27FC236}">
                <a16:creationId xmlns:a16="http://schemas.microsoft.com/office/drawing/2014/main" id="{7F621FD6-A014-4A78-8323-4687BDCC04DE}"/>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u="sng" dirty="0">
                <a:cs typeface="Arial" panose="020B0604020202020204" pitchFamily="34" charset="0"/>
              </a:rPr>
              <a:t>Definitions: Slides 7-8 </a:t>
            </a:r>
          </a:p>
          <a:p>
            <a:r>
              <a:rPr lang="en-US" sz="1200" dirty="0">
                <a:cs typeface="Arial" panose="020B0604020202020204" pitchFamily="34" charset="0"/>
              </a:rPr>
              <a:t>     </a:t>
            </a:r>
            <a:r>
              <a:rPr lang="en-US" sz="1200" u="sng" dirty="0">
                <a:cs typeface="Arial" panose="020B0604020202020204" pitchFamily="34" charset="0"/>
              </a:rPr>
              <a:t>(5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2253987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801688"/>
            <a:ext cx="3292475" cy="2470150"/>
          </a:xfrm>
        </p:spPr>
      </p:sp>
      <p:sp>
        <p:nvSpPr>
          <p:cNvPr id="3" name="Notes Placeholder 2"/>
          <p:cNvSpPr>
            <a:spLocks noGrp="1"/>
          </p:cNvSpPr>
          <p:nvPr>
            <p:ph type="body" idx="1"/>
          </p:nvPr>
        </p:nvSpPr>
        <p:spPr>
          <a:xfrm>
            <a:off x="799772" y="3538537"/>
            <a:ext cx="5661660" cy="4213384"/>
          </a:xfrm>
        </p:spPr>
        <p:txBody>
          <a:bodyPr/>
          <a:lstStyle/>
          <a:p>
            <a:r>
              <a:rPr lang="en-US" b="1" dirty="0"/>
              <a:t>Impact of Trauma</a:t>
            </a:r>
          </a:p>
          <a:p>
            <a:pPr marL="222153" indent="-222153">
              <a:buFont typeface="+mj-lt"/>
              <a:buAutoNum type="arabicPeriod"/>
            </a:pPr>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Most people experience some adversity in their life. Some difficult things can be more impactful than others, and when many difficult things happen to children, they can be particularly impactful.</a:t>
            </a:r>
          </a:p>
          <a:p>
            <a:pPr marL="666460" lvl="1" indent="-222153">
              <a:buFont typeface="+mj-lt"/>
              <a:buAutoNum type="alphaLcPeriod"/>
            </a:pPr>
            <a:r>
              <a:rPr lang="en-US" dirty="0"/>
              <a:t>In our next section, we are going to look at an important study that identifies the impact of childhood adversity and trauma on the emotional and physical health of individuals. </a:t>
            </a:r>
          </a:p>
        </p:txBody>
      </p:sp>
      <p:sp>
        <p:nvSpPr>
          <p:cNvPr id="7" name="Slide Number Placeholder 7">
            <a:extLst>
              <a:ext uri="{FF2B5EF4-FFF2-40B4-BE49-F238E27FC236}">
                <a16:creationId xmlns:a16="http://schemas.microsoft.com/office/drawing/2014/main" id="{EA6A55B4-BD6E-498C-8506-C47FBE4E7D8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a:t>
            </a:fld>
            <a:endParaRPr lang="en-US" sz="1600" b="1" dirty="0"/>
          </a:p>
        </p:txBody>
      </p:sp>
      <p:sp>
        <p:nvSpPr>
          <p:cNvPr id="8" name="TextBox 7">
            <a:extLst>
              <a:ext uri="{FF2B5EF4-FFF2-40B4-BE49-F238E27FC236}">
                <a16:creationId xmlns:a16="http://schemas.microsoft.com/office/drawing/2014/main" id="{152E648F-241C-41D5-8BAA-13169247BF29}"/>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u="sng" dirty="0">
                <a:cs typeface="Arial" panose="020B0604020202020204" pitchFamily="34" charset="0"/>
              </a:rPr>
              <a:t>Definitions: Slides 7-8 </a:t>
            </a:r>
          </a:p>
          <a:p>
            <a:r>
              <a:rPr lang="en-US" sz="1200" dirty="0">
                <a:cs typeface="Arial" panose="020B0604020202020204" pitchFamily="34" charset="0"/>
              </a:rPr>
              <a:t>     </a:t>
            </a:r>
            <a:r>
              <a:rPr lang="en-US" sz="1200" u="sng" dirty="0">
                <a:cs typeface="Arial" panose="020B0604020202020204" pitchFamily="34" charset="0"/>
              </a:rPr>
              <a:t>(5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578374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93725" y="803275"/>
            <a:ext cx="3290888" cy="2468563"/>
          </a:xfrm>
        </p:spPr>
      </p:sp>
      <p:sp>
        <p:nvSpPr>
          <p:cNvPr id="3" name="Notes Placeholder 2"/>
          <p:cNvSpPr>
            <a:spLocks noGrp="1"/>
          </p:cNvSpPr>
          <p:nvPr>
            <p:ph type="body" idx="1"/>
          </p:nvPr>
        </p:nvSpPr>
        <p:spPr>
          <a:xfrm>
            <a:off x="608013" y="3690937"/>
            <a:ext cx="5661660" cy="4213384"/>
          </a:xfrm>
        </p:spPr>
        <p:txBody>
          <a:bodyPr>
            <a:normAutofit/>
          </a:bodyPr>
          <a:lstStyle/>
          <a:p>
            <a:r>
              <a:rPr lang="en-US" b="1" dirty="0">
                <a:latin typeface="+mj-lt"/>
                <a:cs typeface="Arial" panose="020B0604020202020204" pitchFamily="34" charset="0"/>
              </a:rPr>
              <a:t>Impact of Trauma</a:t>
            </a:r>
          </a:p>
          <a:p>
            <a:endParaRPr lang="en-US" dirty="0"/>
          </a:p>
          <a:p>
            <a:pPr marL="228218" indent="-228218">
              <a:buFont typeface="+mj-lt"/>
              <a:buAutoNum type="arabicPeriod"/>
            </a:pPr>
            <a:r>
              <a:rPr lang="en-US" dirty="0"/>
              <a:t>Review the slide using the information below. </a:t>
            </a:r>
            <a:endParaRPr lang="en-US" b="1" dirty="0"/>
          </a:p>
          <a:p>
            <a:pPr marL="684654" lvl="1" indent="-228218">
              <a:buFont typeface="+mj-lt"/>
              <a:buAutoNum type="alphaLcPeriod"/>
            </a:pPr>
            <a:r>
              <a:rPr lang="en-US" b="1" dirty="0"/>
              <a:t>Ask:</a:t>
            </a:r>
            <a:r>
              <a:rPr lang="en-US" dirty="0"/>
              <a:t> How many people have heard of the ACE study? </a:t>
            </a:r>
          </a:p>
          <a:p>
            <a:pPr marL="684654" lvl="1" indent="-228218">
              <a:buFont typeface="+mj-lt"/>
              <a:buAutoNum type="alphaLcPeriod"/>
            </a:pPr>
            <a:r>
              <a:rPr lang="en-US" dirty="0"/>
              <a:t>This was often described as “the most important study you never heard of” because for almost 20 years after it was published, no one knew about it. This IS now changing and many more people know about it. </a:t>
            </a:r>
          </a:p>
          <a:p>
            <a:pPr marL="684654" lvl="1" indent="-228218">
              <a:buFont typeface="+mj-lt"/>
              <a:buAutoNum type="alphaLcPeriod"/>
            </a:pPr>
            <a:r>
              <a:rPr lang="en-US" dirty="0"/>
              <a:t>We include it because the findings are remarkable AND the findings have helped foster the international movement for trauma-informed care.</a:t>
            </a:r>
          </a:p>
          <a:p>
            <a:pPr marL="684654" lvl="1" indent="-228218">
              <a:buFont typeface="+mj-lt"/>
              <a:buAutoNum type="alphaLcPeriod"/>
            </a:pPr>
            <a:r>
              <a:rPr lang="en-US" b="1" dirty="0"/>
              <a:t>Alert</a:t>
            </a:r>
            <a:r>
              <a:rPr lang="en-US" dirty="0"/>
              <a:t> people that this can be upsetting information to listen to since so many of us have had our own history of adversity – certainly some more serious than others. Many people also find the information validating because it shows how common childhood adversity and trauma is and confirms the hurt it can cause. </a:t>
            </a:r>
          </a:p>
          <a:p>
            <a:pPr marL="684654" lvl="1" indent="-228218">
              <a:buFont typeface="+mj-lt"/>
              <a:buAutoNum type="alphaLcPeriod"/>
            </a:pPr>
            <a:r>
              <a:rPr lang="en-US" dirty="0"/>
              <a:t>It is important to note that, although this study talks about the profound impact of adversity and trauma in childhood, it does not talk about resilience and all the factors that help people bounce back from trauma. </a:t>
            </a:r>
          </a:p>
        </p:txBody>
      </p:sp>
      <p:sp>
        <p:nvSpPr>
          <p:cNvPr id="7" name="Slide Number Placeholder 7">
            <a:extLst>
              <a:ext uri="{FF2B5EF4-FFF2-40B4-BE49-F238E27FC236}">
                <a16:creationId xmlns:a16="http://schemas.microsoft.com/office/drawing/2014/main" id="{FD1B4971-0008-4D35-8A99-6E872AE5013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a:t>
            </a:fld>
            <a:endParaRPr lang="en-US" sz="1600" b="1" dirty="0"/>
          </a:p>
        </p:txBody>
      </p:sp>
      <p:sp>
        <p:nvSpPr>
          <p:cNvPr id="8" name="TextBox 7">
            <a:extLst>
              <a:ext uri="{FF2B5EF4-FFF2-40B4-BE49-F238E27FC236}">
                <a16:creationId xmlns:a16="http://schemas.microsoft.com/office/drawing/2014/main" id="{8F9B52E1-300A-401D-940E-4C5D979A277A}"/>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535158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8013" y="803275"/>
            <a:ext cx="3290887" cy="2468563"/>
          </a:xfrm>
        </p:spPr>
      </p:sp>
      <p:sp>
        <p:nvSpPr>
          <p:cNvPr id="3" name="Notes Placeholder 2"/>
          <p:cNvSpPr>
            <a:spLocks noGrp="1"/>
          </p:cNvSpPr>
          <p:nvPr>
            <p:ph type="body" idx="1"/>
          </p:nvPr>
        </p:nvSpPr>
        <p:spPr>
          <a:xfrm>
            <a:off x="608013" y="3614737"/>
            <a:ext cx="5477361" cy="4108885"/>
          </a:xfrm>
        </p:spPr>
        <p:txBody>
          <a:bodyPr/>
          <a:lstStyle/>
          <a:p>
            <a:r>
              <a:rPr lang="en-US" b="1" dirty="0">
                <a:latin typeface="+mj-lt"/>
                <a:cs typeface="Arial" panose="020B0604020202020204" pitchFamily="34" charset="0"/>
              </a:rPr>
              <a:t>Impact of Trauma</a:t>
            </a:r>
          </a:p>
          <a:p>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b="1" dirty="0"/>
              <a:t>Explain</a:t>
            </a:r>
            <a:r>
              <a:rPr lang="en-US" dirty="0"/>
              <a:t> in advance that sometimes this section triggers questions about details related to the study. Be honest that you are not an expert on the study and may not be able to answer them in detail. For more information, refer people to </a:t>
            </a:r>
            <a:r>
              <a:rPr lang="en-US" dirty="0">
                <a:hlinkClick r:id="rId3"/>
              </a:rPr>
              <a:t>www.acestoohigh.com</a:t>
            </a:r>
            <a:r>
              <a:rPr lang="en-US" dirty="0"/>
              <a:t>  and </a:t>
            </a:r>
            <a:r>
              <a:rPr lang="en-US" dirty="0">
                <a:hlinkClick r:id="rId4"/>
              </a:rPr>
              <a:t>www.acesconnection.com</a:t>
            </a:r>
            <a:r>
              <a:rPr lang="en-US" dirty="0"/>
              <a:t>.</a:t>
            </a:r>
          </a:p>
          <a:p>
            <a:pPr marL="684654" lvl="1" indent="-228218">
              <a:buFont typeface="+mj-lt"/>
              <a:buAutoNum type="alphaLcPeriod"/>
            </a:pPr>
            <a:r>
              <a:rPr lang="en-US" dirty="0"/>
              <a:t>In the 1990s, a researcher at the California health organization Kaiser Permanente and a researcher at the Center for Disease Control got together and sent out a questionnaire to a huge sample of patients who were members of the HMO. The sample represented a very mainstream, middle and upper-middle class portion of society – all were insured, middle income or above, and 75% attended college. </a:t>
            </a:r>
          </a:p>
        </p:txBody>
      </p:sp>
      <p:sp>
        <p:nvSpPr>
          <p:cNvPr id="7" name="Slide Number Placeholder 7">
            <a:extLst>
              <a:ext uri="{FF2B5EF4-FFF2-40B4-BE49-F238E27FC236}">
                <a16:creationId xmlns:a16="http://schemas.microsoft.com/office/drawing/2014/main" id="{CDAA3F90-7585-4FB0-8FF3-F964E8E803E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10</a:t>
            </a:fld>
            <a:endParaRPr lang="en-US" sz="1600" b="1" dirty="0"/>
          </a:p>
        </p:txBody>
      </p:sp>
      <p:sp>
        <p:nvSpPr>
          <p:cNvPr id="8" name="TextBox 7">
            <a:extLst>
              <a:ext uri="{FF2B5EF4-FFF2-40B4-BE49-F238E27FC236}">
                <a16:creationId xmlns:a16="http://schemas.microsoft.com/office/drawing/2014/main" id="{A476EC5F-7135-42B2-B76F-BB6563C9734B}"/>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550922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22300" y="803275"/>
            <a:ext cx="3290888" cy="2468563"/>
          </a:xfrm>
        </p:spPr>
      </p:sp>
      <p:sp>
        <p:nvSpPr>
          <p:cNvPr id="3" name="Notes Placeholder 2"/>
          <p:cNvSpPr>
            <a:spLocks noGrp="1"/>
          </p:cNvSpPr>
          <p:nvPr>
            <p:ph type="body" idx="1"/>
          </p:nvPr>
        </p:nvSpPr>
        <p:spPr>
          <a:xfrm>
            <a:off x="622300" y="3538537"/>
            <a:ext cx="5661660" cy="4213384"/>
          </a:xfrm>
        </p:spPr>
        <p:txBody>
          <a:bodyPr/>
          <a:lstStyle/>
          <a:p>
            <a:r>
              <a:rPr lang="en-US" b="1" dirty="0">
                <a:latin typeface="+mj-lt"/>
                <a:cs typeface="Arial" panose="020B0604020202020204" pitchFamily="34" charset="0"/>
              </a:rPr>
              <a:t>Impact of Trauma</a:t>
            </a:r>
          </a:p>
          <a:p>
            <a:endParaRPr lang="en-US" dirty="0">
              <a:latin typeface="+mj-lt"/>
            </a:endParaRPr>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In their questionnaire, they asked about the patient’s experience with 10 different categories of adverse experiences in their childhood. Depending on the answers, the patients got an “ACE Score” of 0 to 10. If you experienced none, you got an ACE Score of 0; if you experienced 1, a score of 1, etc. </a:t>
            </a:r>
          </a:p>
          <a:p>
            <a:pPr marL="684654" lvl="1" indent="-228218">
              <a:buFont typeface="+mj-lt"/>
              <a:buAutoNum type="alphaLcPeriod"/>
            </a:pPr>
            <a:r>
              <a:rPr lang="en-US" b="1" dirty="0"/>
              <a:t>Ask: </a:t>
            </a:r>
            <a:r>
              <a:rPr lang="en-US" dirty="0"/>
              <a:t>Take a minute to calculate what your ACE Score would be. We’re not going to talk about it. As we said before, studies tend to show that there is a higher rate of adverse childhood experiences and trauma among people in our field than the general public. </a:t>
            </a:r>
          </a:p>
          <a:p>
            <a:pPr marL="684654" lvl="1" indent="-228218">
              <a:buFont typeface="+mj-lt"/>
              <a:buAutoNum type="alphaLcPeriod"/>
            </a:pPr>
            <a:r>
              <a:rPr lang="en-US" dirty="0"/>
              <a:t>It is important to note that these kinds of events are not experienced by ALL people as traumatic. People have very individualized reactions to these kinds of events. It also does not reflect the protective or resilience factors that people have in their lives. </a:t>
            </a:r>
          </a:p>
        </p:txBody>
      </p:sp>
      <p:sp>
        <p:nvSpPr>
          <p:cNvPr id="7" name="Slide Number Placeholder 7">
            <a:extLst>
              <a:ext uri="{FF2B5EF4-FFF2-40B4-BE49-F238E27FC236}">
                <a16:creationId xmlns:a16="http://schemas.microsoft.com/office/drawing/2014/main" id="{87C7534E-EA52-4961-8ADB-0DA64E35F87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11</a:t>
            </a:fld>
            <a:endParaRPr lang="en-US" sz="1600" b="1" dirty="0"/>
          </a:p>
        </p:txBody>
      </p:sp>
      <p:sp>
        <p:nvSpPr>
          <p:cNvPr id="8" name="TextBox 7">
            <a:extLst>
              <a:ext uri="{FF2B5EF4-FFF2-40B4-BE49-F238E27FC236}">
                <a16:creationId xmlns:a16="http://schemas.microsoft.com/office/drawing/2014/main" id="{6E9D6C0A-2BB2-4CDB-80F6-8890CD339AE8}"/>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2358863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823913"/>
            <a:ext cx="3290888" cy="2468562"/>
          </a:xfrm>
        </p:spPr>
      </p:sp>
      <p:sp>
        <p:nvSpPr>
          <p:cNvPr id="3" name="Notes Placeholder 2"/>
          <p:cNvSpPr>
            <a:spLocks noGrp="1"/>
          </p:cNvSpPr>
          <p:nvPr>
            <p:ph type="body" idx="1"/>
          </p:nvPr>
        </p:nvSpPr>
        <p:spPr>
          <a:xfrm>
            <a:off x="684213" y="3843337"/>
            <a:ext cx="5661660" cy="4213384"/>
          </a:xfrm>
        </p:spPr>
        <p:txBody>
          <a:bodyPr/>
          <a:lstStyle/>
          <a:p>
            <a:r>
              <a:rPr lang="en-US" b="1" dirty="0">
                <a:latin typeface="+mj-lt"/>
                <a:cs typeface="Arial" panose="020B0604020202020204" pitchFamily="34" charset="0"/>
              </a:rPr>
              <a:t>Impact of Trauma</a:t>
            </a:r>
          </a:p>
          <a:p>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When the researchers analyzed the responses, they were surprised by the prevalence of adverse childhood experiences in this generally privileged sample of people.</a:t>
            </a:r>
          </a:p>
          <a:p>
            <a:pPr marL="684654" lvl="1" indent="-228218">
              <a:buFont typeface="+mj-lt"/>
              <a:buAutoNum type="alphaLcPeriod"/>
            </a:pPr>
            <a:r>
              <a:rPr lang="en-US" b="1" dirty="0"/>
              <a:t>Click</a:t>
            </a:r>
            <a:r>
              <a:rPr lang="en-US" dirty="0"/>
              <a:t>  -- 36% had no ACEs, but…</a:t>
            </a:r>
          </a:p>
          <a:p>
            <a:pPr marL="684654" lvl="1" indent="-228218">
              <a:buFont typeface="+mj-lt"/>
              <a:buAutoNum type="alphaLcPeriod"/>
            </a:pPr>
            <a:r>
              <a:rPr lang="en-US" b="1" dirty="0"/>
              <a:t>Click </a:t>
            </a:r>
            <a:r>
              <a:rPr lang="en-US" dirty="0"/>
              <a:t> -- 64% (the next 4 blue bars added together) had a least 1 ACE and 12.5 % (1/8</a:t>
            </a:r>
            <a:r>
              <a:rPr lang="en-US" baseline="30000" dirty="0"/>
              <a:t>th</a:t>
            </a:r>
            <a:r>
              <a:rPr lang="en-US" dirty="0"/>
              <a:t>) had 4 or more ACEs. </a:t>
            </a:r>
          </a:p>
          <a:p>
            <a:pPr marL="684654" lvl="1" indent="-228218">
              <a:buFont typeface="+mj-lt"/>
              <a:buAutoNum type="alphaLcPeriod"/>
            </a:pPr>
            <a:r>
              <a:rPr lang="en-US" dirty="0"/>
              <a:t>In 25% of households there was substance abuse, and 25% of  people said they were physically abused.  Remember this was a well-to-do sample, very different from most people who, for example, grew up in the foster care system. </a:t>
            </a:r>
          </a:p>
          <a:p>
            <a:pPr marL="684654" lvl="1" indent="-228218" defTabSz="456437">
              <a:buFont typeface="+mj-lt"/>
              <a:buAutoNum type="alphaLcPeriod"/>
              <a:defRPr/>
            </a:pPr>
            <a:endParaRPr lang="en-US" dirty="0"/>
          </a:p>
          <a:p>
            <a:endParaRPr lang="en-US" dirty="0"/>
          </a:p>
        </p:txBody>
      </p:sp>
      <p:sp>
        <p:nvSpPr>
          <p:cNvPr id="7" name="Slide Number Placeholder 7">
            <a:extLst>
              <a:ext uri="{FF2B5EF4-FFF2-40B4-BE49-F238E27FC236}">
                <a16:creationId xmlns:a16="http://schemas.microsoft.com/office/drawing/2014/main" id="{A3E65BA6-C41E-49F3-9534-5FC610E5D2F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12</a:t>
            </a:fld>
            <a:endParaRPr lang="en-US" sz="1600" b="1" dirty="0"/>
          </a:p>
        </p:txBody>
      </p:sp>
      <p:sp>
        <p:nvSpPr>
          <p:cNvPr id="8" name="TextBox 7">
            <a:extLst>
              <a:ext uri="{FF2B5EF4-FFF2-40B4-BE49-F238E27FC236}">
                <a16:creationId xmlns:a16="http://schemas.microsoft.com/office/drawing/2014/main" id="{26FBC6A8-1D4F-4A51-80AF-D8655EC23C69}"/>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964273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7225" y="803275"/>
            <a:ext cx="3290888" cy="2468563"/>
          </a:xfrm>
        </p:spPr>
      </p:sp>
      <p:sp>
        <p:nvSpPr>
          <p:cNvPr id="3" name="Notes Placeholder 2"/>
          <p:cNvSpPr>
            <a:spLocks noGrp="1"/>
          </p:cNvSpPr>
          <p:nvPr>
            <p:ph type="body" idx="1"/>
          </p:nvPr>
        </p:nvSpPr>
        <p:spPr>
          <a:xfrm>
            <a:off x="684213" y="3767137"/>
            <a:ext cx="5661660" cy="4213384"/>
          </a:xfrm>
        </p:spPr>
        <p:txBody>
          <a:bodyPr/>
          <a:lstStyle/>
          <a:p>
            <a:r>
              <a:rPr lang="en-US" b="1" dirty="0">
                <a:latin typeface="+mj-lt"/>
                <a:cs typeface="Arial" panose="020B0604020202020204" pitchFamily="34" charset="0"/>
              </a:rPr>
              <a:t>Impact of Trauma</a:t>
            </a:r>
          </a:p>
          <a:p>
            <a:endParaRPr lang="en-US" dirty="0"/>
          </a:p>
          <a:p>
            <a:pPr marL="228218" indent="-228218">
              <a:buFont typeface="+mj-lt"/>
              <a:buAutoNum type="arabicPeriod"/>
            </a:pPr>
            <a:r>
              <a:rPr lang="en-US" dirty="0"/>
              <a:t> Review the slide using the information below. </a:t>
            </a:r>
          </a:p>
          <a:p>
            <a:pPr marL="684654" lvl="1" indent="-228218">
              <a:buFont typeface="+mj-lt"/>
              <a:buAutoNum type="alphaLcPeriod"/>
            </a:pPr>
            <a:r>
              <a:rPr lang="en-US" b="1" dirty="0"/>
              <a:t>Click </a:t>
            </a:r>
            <a:r>
              <a:rPr lang="en-US" dirty="0"/>
              <a:t>– Then they compared the difference between people having a lot of ACES (4 or more) with 0 ACES. </a:t>
            </a:r>
          </a:p>
          <a:p>
            <a:pPr marL="684654" lvl="1" indent="-228218">
              <a:buFont typeface="+mj-lt"/>
              <a:buAutoNum type="alphaLcPeriod"/>
            </a:pPr>
            <a:r>
              <a:rPr lang="en-US" b="1" dirty="0"/>
              <a:t>Click </a:t>
            </a:r>
            <a:r>
              <a:rPr lang="en-US" dirty="0"/>
              <a:t>-- (bars 1, 2, and 3 ACES fall away) – When you just look at 4+ as compared to 0, the risk for these problems skyrockets. </a:t>
            </a:r>
          </a:p>
          <a:p>
            <a:pPr marL="684654" lvl="1" indent="-228218">
              <a:buFont typeface="+mj-lt"/>
              <a:buAutoNum type="alphaLcPeriod"/>
            </a:pPr>
            <a:r>
              <a:rPr lang="en-US" dirty="0"/>
              <a:t>People with 4 or more ACEs were 6x more likely to attempt suicide, 7x more likely to be alcoholic, 7x more likely to have sex by age 15, 46x more likely to use injected street drugs. </a:t>
            </a:r>
          </a:p>
        </p:txBody>
      </p:sp>
      <p:sp>
        <p:nvSpPr>
          <p:cNvPr id="7" name="Slide Number Placeholder 7">
            <a:extLst>
              <a:ext uri="{FF2B5EF4-FFF2-40B4-BE49-F238E27FC236}">
                <a16:creationId xmlns:a16="http://schemas.microsoft.com/office/drawing/2014/main" id="{5F02ACD7-9344-4BC2-B43D-19B164105F1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13</a:t>
            </a:fld>
            <a:endParaRPr lang="en-US" sz="1600" b="1" dirty="0"/>
          </a:p>
        </p:txBody>
      </p:sp>
      <p:sp>
        <p:nvSpPr>
          <p:cNvPr id="8" name="TextBox 7">
            <a:extLst>
              <a:ext uri="{FF2B5EF4-FFF2-40B4-BE49-F238E27FC236}">
                <a16:creationId xmlns:a16="http://schemas.microsoft.com/office/drawing/2014/main" id="{6D5F5099-0F60-40E8-B552-3CEBF0299AEA}"/>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116244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803275"/>
            <a:ext cx="3290888" cy="2468563"/>
          </a:xfrm>
        </p:spPr>
      </p:sp>
      <p:sp>
        <p:nvSpPr>
          <p:cNvPr id="3" name="Notes Placeholder 2"/>
          <p:cNvSpPr>
            <a:spLocks noGrp="1"/>
          </p:cNvSpPr>
          <p:nvPr>
            <p:ph type="body" idx="1"/>
          </p:nvPr>
        </p:nvSpPr>
        <p:spPr>
          <a:xfrm>
            <a:off x="698355" y="3614737"/>
            <a:ext cx="5661660" cy="4213384"/>
          </a:xfrm>
        </p:spPr>
        <p:txBody>
          <a:bodyPr/>
          <a:lstStyle/>
          <a:p>
            <a:r>
              <a:rPr lang="en-US" b="1" dirty="0">
                <a:cs typeface="Arial" panose="020B0604020202020204" pitchFamily="34" charset="0"/>
              </a:rPr>
              <a:t>Impact of Trauma</a:t>
            </a:r>
          </a:p>
          <a:p>
            <a:endParaRPr lang="en-US" dirty="0"/>
          </a:p>
          <a:p>
            <a:pPr marL="228218" indent="-228218">
              <a:buFont typeface="+mj-lt"/>
              <a:buAutoNum type="arabicPeriod"/>
            </a:pPr>
            <a:r>
              <a:rPr lang="en-US" dirty="0"/>
              <a:t>Review the slide using the information below. </a:t>
            </a:r>
            <a:endParaRPr lang="en-US" b="1" dirty="0"/>
          </a:p>
          <a:p>
            <a:pPr marL="684654" lvl="1" indent="-228218">
              <a:buFont typeface="+mj-lt"/>
              <a:buAutoNum type="alphaLcPeriod"/>
            </a:pPr>
            <a:r>
              <a:rPr lang="en-US" b="0" dirty="0"/>
              <a:t>What was also unique about this study is that since they had the health records of these people, they looked at the impact of ACES on their physical health. These findings also astounded them. The graphs looked the same – the higher the ACES, the higher the risk of MANY negative health outcomes. We show heart disease, lung disease, and obesity here, but we could show the exact same pattern of graphs for cancer, diabetes, high blood pressures, etc. </a:t>
            </a:r>
          </a:p>
          <a:p>
            <a:pPr marL="684654" lvl="1" indent="-228218">
              <a:buFont typeface="+mj-lt"/>
              <a:buAutoNum type="alphaLcPeriod"/>
            </a:pPr>
            <a:r>
              <a:rPr lang="en-US" b="1" dirty="0"/>
              <a:t>Click </a:t>
            </a:r>
            <a:r>
              <a:rPr lang="en-US" dirty="0"/>
              <a:t>-- Then, with physical health issues they compared people with 4+ ACES to 0 ACES.</a:t>
            </a:r>
          </a:p>
          <a:p>
            <a:pPr marL="684654" lvl="1" indent="-228218">
              <a:buFont typeface="+mj-lt"/>
              <a:buAutoNum type="alphaLcPeriod"/>
            </a:pPr>
            <a:r>
              <a:rPr lang="en-US" b="1" dirty="0"/>
              <a:t>Click </a:t>
            </a:r>
            <a:r>
              <a:rPr lang="en-US" dirty="0"/>
              <a:t>– (bars 1, 2, and 3 ACES fall away). They are 2 times more likely to have cancer, 2 times more likely to have heart disease, and more than 2 times more likely to be obese. </a:t>
            </a:r>
          </a:p>
          <a:p>
            <a:endParaRPr lang="en-US" dirty="0"/>
          </a:p>
        </p:txBody>
      </p:sp>
      <p:sp>
        <p:nvSpPr>
          <p:cNvPr id="7" name="Slide Number Placeholder 7">
            <a:extLst>
              <a:ext uri="{FF2B5EF4-FFF2-40B4-BE49-F238E27FC236}">
                <a16:creationId xmlns:a16="http://schemas.microsoft.com/office/drawing/2014/main" id="{A38B7087-AF6F-4063-B11C-53422FD2843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14</a:t>
            </a:fld>
            <a:endParaRPr lang="en-US" sz="1600" b="1" dirty="0"/>
          </a:p>
        </p:txBody>
      </p:sp>
      <p:sp>
        <p:nvSpPr>
          <p:cNvPr id="8" name="TextBox 7">
            <a:extLst>
              <a:ext uri="{FF2B5EF4-FFF2-40B4-BE49-F238E27FC236}">
                <a16:creationId xmlns:a16="http://schemas.microsoft.com/office/drawing/2014/main" id="{44164000-5D2B-4910-BD64-D00F1419D21D}"/>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86204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842963"/>
            <a:ext cx="3290888" cy="2468562"/>
          </a:xfrm>
        </p:spPr>
      </p:sp>
      <p:sp>
        <p:nvSpPr>
          <p:cNvPr id="3" name="Notes Placeholder 2"/>
          <p:cNvSpPr>
            <a:spLocks noGrp="1"/>
          </p:cNvSpPr>
          <p:nvPr>
            <p:ph type="body" idx="1"/>
          </p:nvPr>
        </p:nvSpPr>
        <p:spPr>
          <a:xfrm>
            <a:off x="707707" y="3767137"/>
            <a:ext cx="5661660" cy="4213384"/>
          </a:xfrm>
        </p:spPr>
        <p:txBody>
          <a:bodyPr/>
          <a:lstStyle/>
          <a:p>
            <a:r>
              <a:rPr lang="en-US" b="1" dirty="0">
                <a:cs typeface="Arial" panose="020B0604020202020204" pitchFamily="34" charset="0"/>
              </a:rPr>
              <a:t>Impact of  Trauma</a:t>
            </a:r>
          </a:p>
          <a:p>
            <a:endParaRPr lang="en-US" dirty="0">
              <a:cs typeface="Arial" panose="020B0604020202020204" pitchFamily="34" charset="0"/>
            </a:endParaRPr>
          </a:p>
          <a:p>
            <a:pPr marL="228218" indent="-228218">
              <a:buAutoNum type="arabicPeriod"/>
            </a:pPr>
            <a:r>
              <a:rPr lang="en-US" dirty="0">
                <a:cs typeface="Arial" panose="020B0604020202020204" pitchFamily="34" charset="0"/>
              </a:rPr>
              <a:t>Review the slide using the information below. </a:t>
            </a:r>
          </a:p>
          <a:p>
            <a:pPr marL="684654" lvl="1" indent="-228218">
              <a:buFont typeface="+mj-lt"/>
              <a:buAutoNum type="alphaLcPeriod"/>
            </a:pPr>
            <a:r>
              <a:rPr lang="en-US" b="1" dirty="0">
                <a:cs typeface="Arial" panose="020B0604020202020204" pitchFamily="34" charset="0"/>
              </a:rPr>
              <a:t>Click</a:t>
            </a:r>
            <a:r>
              <a:rPr lang="en-US" dirty="0">
                <a:cs typeface="Arial" panose="020B0604020202020204" pitchFamily="34" charset="0"/>
              </a:rPr>
              <a:t> – Here is the original Kaiser sample compared to adult women raised in the foster care system.  As you can see, the number of women with four or more ACES is extremely high, over 70%. </a:t>
            </a:r>
          </a:p>
          <a:p>
            <a:pPr marL="684654" lvl="1" indent="-228218">
              <a:buFont typeface="+mj-lt"/>
              <a:buAutoNum type="alphaLcPeriod"/>
            </a:pPr>
            <a:r>
              <a:rPr lang="en-US" dirty="0">
                <a:cs typeface="Arial" panose="020B0604020202020204" pitchFamily="34" charset="0"/>
              </a:rPr>
              <a:t>Again, we can assume that for the populations commonly served in the public mental health system,  the negative health outcomes are numerous. </a:t>
            </a:r>
            <a:endParaRPr lang="en-US" kern="1200" dirty="0">
              <a:solidFill>
                <a:schemeClr val="tx1"/>
              </a:solidFill>
              <a:cs typeface="Arial" panose="020B0604020202020204" pitchFamily="34" charset="0"/>
            </a:endParaRPr>
          </a:p>
          <a:p>
            <a:pPr marL="684654" lvl="1" indent="-228218">
              <a:buFont typeface="+mj-lt"/>
              <a:buAutoNum type="alphaLcPeriod"/>
            </a:pPr>
            <a:endParaRPr lang="en-US" kern="1200" dirty="0">
              <a:solidFill>
                <a:schemeClr val="tx1"/>
              </a:solidFill>
              <a:latin typeface="+mn-lt"/>
              <a:ea typeface="+mn-ea"/>
              <a:cs typeface="+mn-cs"/>
            </a:endParaRPr>
          </a:p>
          <a:p>
            <a:endParaRPr lang="en-US" dirty="0">
              <a:latin typeface="+mn-lt"/>
            </a:endParaRPr>
          </a:p>
          <a:p>
            <a:endParaRPr lang="en-US" dirty="0"/>
          </a:p>
        </p:txBody>
      </p:sp>
      <p:sp>
        <p:nvSpPr>
          <p:cNvPr id="7" name="Slide Number Placeholder 7">
            <a:extLst>
              <a:ext uri="{FF2B5EF4-FFF2-40B4-BE49-F238E27FC236}">
                <a16:creationId xmlns:a16="http://schemas.microsoft.com/office/drawing/2014/main" id="{BB178068-B068-445B-997C-8F7DE362FD2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15</a:t>
            </a:fld>
            <a:endParaRPr lang="en-US" sz="1600" b="1" dirty="0"/>
          </a:p>
        </p:txBody>
      </p:sp>
      <p:sp>
        <p:nvSpPr>
          <p:cNvPr id="8" name="TextBox 7">
            <a:extLst>
              <a:ext uri="{FF2B5EF4-FFF2-40B4-BE49-F238E27FC236}">
                <a16:creationId xmlns:a16="http://schemas.microsoft.com/office/drawing/2014/main" id="{5D2FB309-C120-4C79-951E-B2AF4CF37175}"/>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2384921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2475" y="947738"/>
            <a:ext cx="3292475" cy="2468562"/>
          </a:xfrm>
        </p:spPr>
      </p:sp>
      <p:sp>
        <p:nvSpPr>
          <p:cNvPr id="3" name="Notes Placeholder 2"/>
          <p:cNvSpPr>
            <a:spLocks noGrp="1"/>
          </p:cNvSpPr>
          <p:nvPr>
            <p:ph type="body" idx="1"/>
          </p:nvPr>
        </p:nvSpPr>
        <p:spPr>
          <a:xfrm>
            <a:off x="752475" y="3690937"/>
            <a:ext cx="5661660" cy="4213384"/>
          </a:xfrm>
        </p:spPr>
        <p:txBody>
          <a:bodyPr/>
          <a:lstStyle/>
          <a:p>
            <a:r>
              <a:rPr lang="en-US" b="1" dirty="0">
                <a:latin typeface="+mj-lt"/>
                <a:cs typeface="Arial" panose="020B0604020202020204" pitchFamily="34" charset="0"/>
              </a:rPr>
              <a:t>Impact of Trauma</a:t>
            </a:r>
          </a:p>
          <a:p>
            <a:endParaRPr lang="en-US" dirty="0"/>
          </a:p>
          <a:p>
            <a:pPr marL="234814" indent="-234814">
              <a:buFont typeface="+mj-lt"/>
              <a:buAutoNum type="arabicPeriod"/>
            </a:pPr>
            <a:r>
              <a:rPr lang="en-US" dirty="0"/>
              <a:t>Review the slide using the information below. </a:t>
            </a:r>
          </a:p>
          <a:p>
            <a:pPr marL="704441" lvl="1" indent="-234814">
              <a:buFont typeface="+mj-lt"/>
              <a:buAutoNum type="alphaLcPeriod"/>
            </a:pPr>
            <a:r>
              <a:rPr lang="en-US" dirty="0"/>
              <a:t>The newest thinking and research about ACEs has expanded the ACE categories to include 5 more areas of adverse experiences. </a:t>
            </a:r>
          </a:p>
          <a:p>
            <a:pPr marL="704441" lvl="1" indent="-234814">
              <a:buFont typeface="+mj-lt"/>
              <a:buAutoNum type="alphaLcPeriod"/>
            </a:pPr>
            <a:r>
              <a:rPr lang="en-US" dirty="0"/>
              <a:t>It is likely that these issues are as impactful, if not more impactful, than some of the original 10 ACE categories like divorce. </a:t>
            </a:r>
          </a:p>
          <a:p>
            <a:pPr marL="704441" lvl="1" indent="-234814">
              <a:buFont typeface="+mj-lt"/>
              <a:buAutoNum type="alphaLcPeriod"/>
            </a:pPr>
            <a:r>
              <a:rPr lang="en-US" dirty="0"/>
              <a:t>It is really important that these are added because many of them solely or especially impact people of color. You can’t talk about childhood adversity without recognizing that things like racism, living in unsafe neighborhoods, or witnessing violence are highly stressful and often traumatic. </a:t>
            </a:r>
          </a:p>
          <a:p>
            <a:pPr marL="704441" lvl="1" indent="-234814">
              <a:buFont typeface="+mj-lt"/>
              <a:buAutoNum type="alphaLcPeriod"/>
            </a:pPr>
            <a:r>
              <a:rPr lang="en-US" dirty="0"/>
              <a:t>The ACE study shows that adversity and trauma impact everyone. It is also  true that because of issues like racism, the impact may be greater on people of color. Therefore, trauma-informed care goes hand in hand with work on equity and multicultural issues.</a:t>
            </a:r>
          </a:p>
          <a:p>
            <a:pPr marL="704441" lvl="1" indent="-234814">
              <a:buFont typeface="+mj-lt"/>
              <a:buAutoNum type="alphaLcPeriod"/>
            </a:pPr>
            <a:endParaRPr lang="en-US" dirty="0"/>
          </a:p>
          <a:p>
            <a:endParaRPr lang="en-US" dirty="0"/>
          </a:p>
        </p:txBody>
      </p:sp>
      <p:sp>
        <p:nvSpPr>
          <p:cNvPr id="9" name="Slide Number Placeholder 7">
            <a:extLst>
              <a:ext uri="{FF2B5EF4-FFF2-40B4-BE49-F238E27FC236}">
                <a16:creationId xmlns:a16="http://schemas.microsoft.com/office/drawing/2014/main" id="{F75892F2-7806-46D3-8085-1970D9287A2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16</a:t>
            </a:fld>
            <a:endParaRPr lang="en-US" sz="1600" b="1" dirty="0"/>
          </a:p>
        </p:txBody>
      </p:sp>
      <p:sp>
        <p:nvSpPr>
          <p:cNvPr id="6" name="TextBox 5">
            <a:extLst>
              <a:ext uri="{FF2B5EF4-FFF2-40B4-BE49-F238E27FC236}">
                <a16:creationId xmlns:a16="http://schemas.microsoft.com/office/drawing/2014/main" id="{AD20F257-0013-4238-952C-99C974DD9774}"/>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778229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803275"/>
            <a:ext cx="3292475" cy="2468563"/>
          </a:xfrm>
        </p:spPr>
      </p:sp>
      <p:sp>
        <p:nvSpPr>
          <p:cNvPr id="8" name="Notes Placeholder 2"/>
          <p:cNvSpPr>
            <a:spLocks noGrp="1"/>
          </p:cNvSpPr>
          <p:nvPr>
            <p:ph type="body" idx="3"/>
          </p:nvPr>
        </p:nvSpPr>
        <p:spPr>
          <a:xfrm>
            <a:off x="566738" y="3614737"/>
            <a:ext cx="5661660" cy="4213384"/>
          </a:xfrm>
        </p:spPr>
        <p:txBody>
          <a:bodyPr/>
          <a:lstStyle/>
          <a:p>
            <a:r>
              <a:rPr lang="en-US" b="1" dirty="0">
                <a:latin typeface="+mj-lt"/>
                <a:cs typeface="Arial" panose="020B0604020202020204" pitchFamily="34" charset="0"/>
              </a:rPr>
              <a:t>Impact of Trauma</a:t>
            </a:r>
          </a:p>
          <a:p>
            <a:pPr marL="234814" indent="-234814">
              <a:buFont typeface="+mj-lt"/>
              <a:buAutoNum type="arabicPeriod"/>
            </a:pPr>
            <a:endParaRPr lang="en-US" dirty="0"/>
          </a:p>
          <a:p>
            <a:pPr marL="234814" indent="-234814">
              <a:buFont typeface="+mj-lt"/>
              <a:buAutoNum type="arabicPeriod"/>
            </a:pPr>
            <a:r>
              <a:rPr lang="en-US" dirty="0"/>
              <a:t>Review the slide using the information below. </a:t>
            </a:r>
          </a:p>
          <a:p>
            <a:pPr marL="704441" lvl="1" indent="-234814">
              <a:buFont typeface="+mj-lt"/>
              <a:buAutoNum type="alphaLcPeriod"/>
            </a:pPr>
            <a:r>
              <a:rPr lang="en-US" dirty="0"/>
              <a:t>A true understanding of adversity and trauma must be linked to awareness of the impact on health outcomes of systematic racism, homophobia, sexism, poverty, etc. Persistent subtle and not so subtle discrimination are chronic stressors that accumulate over time. It’s like lifelong “wear and tear” on the mind and body. </a:t>
            </a:r>
          </a:p>
          <a:p>
            <a:pPr marL="704441" lvl="1" indent="-234814">
              <a:buFont typeface="+mj-lt"/>
              <a:buAutoNum type="alphaLcPeriod"/>
            </a:pPr>
            <a:r>
              <a:rPr lang="en-US" dirty="0"/>
              <a:t>Tell participants that this video talks about one example of how racism, regardless of education and income status, impacts pregnant mothers. </a:t>
            </a:r>
          </a:p>
          <a:p>
            <a:pPr marL="704441" lvl="1" indent="-234814">
              <a:buFont typeface="+mj-lt"/>
              <a:buAutoNum type="alphaLcPeriod"/>
            </a:pPr>
            <a:r>
              <a:rPr lang="en-US" dirty="0"/>
              <a:t>Show video. </a:t>
            </a:r>
            <a:r>
              <a:rPr lang="en-US" dirty="0">
                <a:hlinkClick r:id="rId3"/>
              </a:rPr>
              <a:t>https://www.youtube.com/watch?v=NhtpU-aSGwI</a:t>
            </a:r>
            <a:endParaRPr lang="en-US" dirty="0"/>
          </a:p>
          <a:p>
            <a:pPr marL="704441" lvl="1" indent="-234814">
              <a:buFont typeface="+mj-lt"/>
              <a:buAutoNum type="alphaLcPeriod"/>
            </a:pPr>
            <a:r>
              <a:rPr lang="en-US" b="1" dirty="0"/>
              <a:t>Ask</a:t>
            </a:r>
            <a:r>
              <a:rPr lang="en-US" dirty="0"/>
              <a:t> for reactions to the video.</a:t>
            </a:r>
          </a:p>
          <a:p>
            <a:pPr marL="704441" lvl="1" indent="-234814">
              <a:buFont typeface="+mj-lt"/>
              <a:buAutoNum type="alphaLcPeriod"/>
            </a:pPr>
            <a:endParaRPr lang="en-US" dirty="0"/>
          </a:p>
          <a:p>
            <a:endParaRPr lang="en-US" dirty="0"/>
          </a:p>
        </p:txBody>
      </p:sp>
      <p:sp>
        <p:nvSpPr>
          <p:cNvPr id="9" name="Slide Number Placeholder 7">
            <a:extLst>
              <a:ext uri="{FF2B5EF4-FFF2-40B4-BE49-F238E27FC236}">
                <a16:creationId xmlns:a16="http://schemas.microsoft.com/office/drawing/2014/main" id="{05EDEE65-8517-4E06-A800-47AE1F76833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17</a:t>
            </a:fld>
            <a:endParaRPr lang="en-US" sz="1600" b="1" dirty="0"/>
          </a:p>
        </p:txBody>
      </p:sp>
      <p:sp>
        <p:nvSpPr>
          <p:cNvPr id="6" name="TextBox 5">
            <a:extLst>
              <a:ext uri="{FF2B5EF4-FFF2-40B4-BE49-F238E27FC236}">
                <a16:creationId xmlns:a16="http://schemas.microsoft.com/office/drawing/2014/main" id="{0D994D32-C3D8-4256-9B58-86ABC51AFAB1}"/>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1044062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974725"/>
            <a:ext cx="3289300" cy="2468563"/>
          </a:xfrm>
        </p:spPr>
      </p:sp>
      <p:sp>
        <p:nvSpPr>
          <p:cNvPr id="3" name="Notes Placeholder 2"/>
          <p:cNvSpPr>
            <a:spLocks noGrp="1"/>
          </p:cNvSpPr>
          <p:nvPr>
            <p:ph type="body" idx="1"/>
          </p:nvPr>
        </p:nvSpPr>
        <p:spPr>
          <a:xfrm>
            <a:off x="642938" y="3614737"/>
            <a:ext cx="5661660" cy="4213384"/>
          </a:xfrm>
        </p:spPr>
        <p:txBody>
          <a:bodyPr/>
          <a:lstStyle/>
          <a:p>
            <a:r>
              <a:rPr lang="en-US" b="1" dirty="0">
                <a:latin typeface="+mj-lt"/>
                <a:cs typeface="Arial" panose="020B0604020202020204" pitchFamily="34" charset="0"/>
              </a:rPr>
              <a:t>Impact of Trauma</a:t>
            </a:r>
          </a:p>
          <a:p>
            <a:endParaRPr lang="en-US" dirty="0"/>
          </a:p>
          <a:p>
            <a:pPr marL="234814" indent="-234814">
              <a:buFont typeface="+mj-lt"/>
              <a:buAutoNum type="arabicPeriod"/>
            </a:pPr>
            <a:r>
              <a:rPr lang="en-US" dirty="0"/>
              <a:t>Review the slide using the information below. </a:t>
            </a:r>
          </a:p>
          <a:p>
            <a:pPr marL="704441" lvl="1" indent="-234814" defTabSz="914295" eaLnBrk="0" fontAlgn="base" hangingPunct="0">
              <a:spcBef>
                <a:spcPct val="30000"/>
              </a:spcBef>
              <a:spcAft>
                <a:spcPct val="0"/>
              </a:spcAft>
              <a:buFont typeface="+mj-lt"/>
              <a:buAutoNum type="alphaLcPeriod"/>
              <a:defRPr/>
            </a:pPr>
            <a:r>
              <a:rPr lang="en-US" dirty="0"/>
              <a:t>The thing that the ACE study doesn’t talk about -- that is SO important -- is resiliency. Resiliency describes all the factors that strengthen well-being and help people endure adversity and trauma. </a:t>
            </a:r>
          </a:p>
          <a:p>
            <a:pPr marL="704441" lvl="1" indent="-234814" defTabSz="914295" eaLnBrk="0" fontAlgn="base" hangingPunct="0">
              <a:spcBef>
                <a:spcPct val="30000"/>
              </a:spcBef>
              <a:spcAft>
                <a:spcPct val="0"/>
              </a:spcAft>
              <a:buFont typeface="+mj-lt"/>
              <a:buAutoNum type="alphaLcPeriod"/>
              <a:defRPr/>
            </a:pPr>
            <a:r>
              <a:rPr lang="en-US" b="0" dirty="0"/>
              <a:t>Research has identified a common set of factors that predispose children to positive outcomes in the face of significant adversity. </a:t>
            </a:r>
            <a:r>
              <a:rPr lang="en-US" dirty="0"/>
              <a:t>A</a:t>
            </a:r>
            <a:r>
              <a:rPr lang="en-US" b="0" dirty="0"/>
              <a:t>sk if the audience can identify others.</a:t>
            </a:r>
          </a:p>
          <a:p>
            <a:pPr marL="704441" lvl="1" indent="-234814">
              <a:buFont typeface="+mj-lt"/>
              <a:buAutoNum type="alphaLcPeriod"/>
            </a:pPr>
            <a:r>
              <a:rPr lang="en-US" b="0" i="0" kern="1200" dirty="0">
                <a:solidFill>
                  <a:schemeClr val="tx1"/>
                </a:solidFill>
                <a:effectLst/>
                <a:ea typeface="+mn-ea"/>
                <a:cs typeface="+mn-cs"/>
              </a:rPr>
              <a:t>Notice that one</a:t>
            </a:r>
            <a:r>
              <a:rPr lang="en-US" b="0" i="0" kern="1200" baseline="0" dirty="0">
                <a:solidFill>
                  <a:schemeClr val="tx1"/>
                </a:solidFill>
                <a:effectLst/>
                <a:ea typeface="+mn-ea"/>
                <a:cs typeface="+mn-cs"/>
              </a:rPr>
              <a:t> factor is the existence of at least one committed relationship with an adult. Many adults later in life </a:t>
            </a:r>
            <a:r>
              <a:rPr lang="en-US" dirty="0"/>
              <a:t>say</a:t>
            </a:r>
            <a:r>
              <a:rPr lang="en-US" b="0" i="0" kern="1200" baseline="0" dirty="0">
                <a:solidFill>
                  <a:schemeClr val="tx1"/>
                </a:solidFill>
                <a:effectLst/>
                <a:ea typeface="+mn-ea"/>
                <a:cs typeface="+mn-cs"/>
              </a:rPr>
              <a:t> “If it wasn’t for my…(coach, teacher, neighbor, my friend’s mother, etc.)…I wouldn’t be who I am today.”</a:t>
            </a:r>
          </a:p>
          <a:p>
            <a:pPr marL="704441" lvl="1" indent="-234814">
              <a:buFont typeface="+mj-lt"/>
              <a:buAutoNum type="alphaLcPeriod"/>
            </a:pPr>
            <a:r>
              <a:rPr lang="en-US" dirty="0"/>
              <a:t>Especially with the help of supportive relationships, people generally are able to overcome the impact of trauma and adversity and have lives worth living. </a:t>
            </a:r>
          </a:p>
          <a:p>
            <a:pPr marL="704441" lvl="1" indent="-234814">
              <a:buFont typeface="+mj-lt"/>
              <a:buAutoNum type="alphaLcPeriod"/>
            </a:pPr>
            <a:r>
              <a:rPr lang="en-US" dirty="0"/>
              <a:t>During this training, we want you to think about BOTH addressing trauma and strengthening resiliency.</a:t>
            </a:r>
          </a:p>
        </p:txBody>
      </p:sp>
      <p:sp>
        <p:nvSpPr>
          <p:cNvPr id="7" name="Slide Number Placeholder 7">
            <a:extLst>
              <a:ext uri="{FF2B5EF4-FFF2-40B4-BE49-F238E27FC236}">
                <a16:creationId xmlns:a16="http://schemas.microsoft.com/office/drawing/2014/main" id="{07E10AC1-D4BC-48AB-A45C-327DF197524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18</a:t>
            </a:fld>
            <a:endParaRPr lang="en-US" sz="1600" b="1" dirty="0"/>
          </a:p>
        </p:txBody>
      </p:sp>
      <p:sp>
        <p:nvSpPr>
          <p:cNvPr id="8" name="TextBox 7">
            <a:extLst>
              <a:ext uri="{FF2B5EF4-FFF2-40B4-BE49-F238E27FC236}">
                <a16:creationId xmlns:a16="http://schemas.microsoft.com/office/drawing/2014/main" id="{80330C52-DE77-4B05-BED7-A8C5F40BF2C9}"/>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7510574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808038"/>
            <a:ext cx="3290888" cy="2468562"/>
          </a:xfrm>
        </p:spPr>
      </p:sp>
      <p:sp>
        <p:nvSpPr>
          <p:cNvPr id="3" name="Notes Placeholder 2"/>
          <p:cNvSpPr>
            <a:spLocks noGrp="1"/>
          </p:cNvSpPr>
          <p:nvPr>
            <p:ph type="body" idx="1"/>
          </p:nvPr>
        </p:nvSpPr>
        <p:spPr>
          <a:xfrm>
            <a:off x="704850" y="3614737"/>
            <a:ext cx="5661660" cy="4213384"/>
          </a:xfrm>
        </p:spPr>
        <p:txBody>
          <a:bodyPr/>
          <a:lstStyle/>
          <a:p>
            <a:r>
              <a:rPr lang="en-US" b="1" dirty="0"/>
              <a:t>Impact of Trauma</a:t>
            </a:r>
          </a:p>
          <a:p>
            <a:pPr marL="222153" indent="-222153">
              <a:buFont typeface="+mj-lt"/>
              <a:buAutoNum type="arabicPeriod"/>
            </a:pPr>
            <a:endParaRPr lang="en-US" dirty="0"/>
          </a:p>
          <a:p>
            <a:pPr marL="222153" indent="-222153">
              <a:buFont typeface="+mj-lt"/>
              <a:buAutoNum type="arabicPeriod"/>
            </a:pPr>
            <a:r>
              <a:rPr lang="en-US" dirty="0"/>
              <a:t>Introduce the video on resilience.</a:t>
            </a:r>
          </a:p>
          <a:p>
            <a:pPr marL="666460" lvl="1" indent="-222153">
              <a:buFont typeface="+mj-lt"/>
              <a:buAutoNum type="alphaLcPeriod"/>
            </a:pPr>
            <a:r>
              <a:rPr lang="en-US" b="1" dirty="0"/>
              <a:t>Ask </a:t>
            </a:r>
            <a:r>
              <a:rPr lang="en-US" dirty="0"/>
              <a:t>participants to be thinking about the characteristics of resilient people as they watch the video.</a:t>
            </a:r>
          </a:p>
          <a:p>
            <a:pPr marL="666460" lvl="1" indent="-222153" defTabSz="888614">
              <a:buFont typeface="+mj-lt"/>
              <a:buAutoNum type="alphaLcPeriod"/>
              <a:defRPr/>
            </a:pPr>
            <a:r>
              <a:rPr lang="en-US" dirty="0"/>
              <a:t>Play video called “In Brief: The Science of Resilience” </a:t>
            </a:r>
            <a:r>
              <a:rPr lang="en-US" dirty="0">
                <a:hlinkClick r:id="rId3"/>
              </a:rPr>
              <a:t>https://www.youtube.com/watch?v=1r8hj72bfGo</a:t>
            </a:r>
            <a:endParaRPr lang="en-US" dirty="0"/>
          </a:p>
          <a:p>
            <a:pPr marL="666460" lvl="1" indent="-222153">
              <a:buFont typeface="+mj-lt"/>
              <a:buAutoNum type="alphaLcPeriod"/>
            </a:pPr>
            <a:r>
              <a:rPr lang="en-US" b="1" dirty="0"/>
              <a:t>Ask</a:t>
            </a:r>
            <a:r>
              <a:rPr lang="en-US" dirty="0"/>
              <a:t> participants for their reaction to the video.</a:t>
            </a:r>
          </a:p>
          <a:p>
            <a:pPr marL="666460" lvl="1" indent="-222153">
              <a:buFont typeface="+mj-lt"/>
              <a:buAutoNum type="alphaLcPeriod"/>
            </a:pPr>
            <a:r>
              <a:rPr lang="en-US" b="1" dirty="0"/>
              <a:t>Ask:</a:t>
            </a:r>
            <a:r>
              <a:rPr lang="en-US" dirty="0"/>
              <a:t> what characteristic of resilience can you most relate to?</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7" name="Slide Number Placeholder 7">
            <a:extLst>
              <a:ext uri="{FF2B5EF4-FFF2-40B4-BE49-F238E27FC236}">
                <a16:creationId xmlns:a16="http://schemas.microsoft.com/office/drawing/2014/main" id="{4F09B021-6089-443E-B3B5-272AEF7B048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19</a:t>
            </a:fld>
            <a:endParaRPr lang="en-US" sz="1600" b="1" dirty="0"/>
          </a:p>
        </p:txBody>
      </p:sp>
      <p:sp>
        <p:nvSpPr>
          <p:cNvPr id="8" name="TextBox 7">
            <a:extLst>
              <a:ext uri="{FF2B5EF4-FFF2-40B4-BE49-F238E27FC236}">
                <a16:creationId xmlns:a16="http://schemas.microsoft.com/office/drawing/2014/main" id="{56748370-1002-4A66-A78B-7C6D11BEBE08}"/>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4267102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7238" y="871538"/>
            <a:ext cx="3289300" cy="2468562"/>
          </a:xfrm>
        </p:spPr>
      </p:sp>
      <p:sp>
        <p:nvSpPr>
          <p:cNvPr id="3" name="Notes Placeholder 2"/>
          <p:cNvSpPr>
            <a:spLocks noGrp="1"/>
          </p:cNvSpPr>
          <p:nvPr>
            <p:ph type="body" idx="1"/>
          </p:nvPr>
        </p:nvSpPr>
        <p:spPr>
          <a:xfrm>
            <a:off x="787732" y="3690937"/>
            <a:ext cx="5661660" cy="4213384"/>
          </a:xfrm>
        </p:spPr>
        <p:txBody>
          <a:bodyPr>
            <a:normAutofit/>
          </a:bodyPr>
          <a:lstStyle/>
          <a:p>
            <a:r>
              <a:rPr lang="en-US" b="1" dirty="0">
                <a:cs typeface="Arial" panose="020B0604020202020204" pitchFamily="34" charset="0"/>
              </a:rPr>
              <a:t>Impact of Trauma</a:t>
            </a:r>
          </a:p>
          <a:p>
            <a:pPr marL="228218" indent="-228218">
              <a:buFont typeface="+mj-lt"/>
              <a:buAutoNum type="arabicPeriod"/>
            </a:pPr>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This is a quote adapted from</a:t>
            </a:r>
            <a:r>
              <a:rPr lang="en-US" baseline="0" dirty="0"/>
              <a:t> a</a:t>
            </a:r>
            <a:r>
              <a:rPr lang="en-US" dirty="0"/>
              <a:t> well-known trauma researcher, John Briere. </a:t>
            </a:r>
          </a:p>
          <a:p>
            <a:pPr marL="684654" lvl="1" indent="-228218">
              <a:buFont typeface="+mj-lt"/>
              <a:buAutoNum type="alphaLcPeriod"/>
            </a:pPr>
            <a:r>
              <a:rPr lang="en-US" dirty="0"/>
              <a:t>It is interesting to think about what would change if child abuse was greatly reduced or eliminated. </a:t>
            </a:r>
          </a:p>
          <a:p>
            <a:endParaRPr lang="en-US" dirty="0"/>
          </a:p>
        </p:txBody>
      </p:sp>
      <p:sp>
        <p:nvSpPr>
          <p:cNvPr id="7" name="Slide Number Placeholder 7">
            <a:extLst>
              <a:ext uri="{FF2B5EF4-FFF2-40B4-BE49-F238E27FC236}">
                <a16:creationId xmlns:a16="http://schemas.microsoft.com/office/drawing/2014/main" id="{2381E0E6-A7B6-4DEA-94C3-E33ED58C58E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20</a:t>
            </a:fld>
            <a:endParaRPr lang="en-US" sz="1600" b="1" dirty="0"/>
          </a:p>
        </p:txBody>
      </p:sp>
      <p:sp>
        <p:nvSpPr>
          <p:cNvPr id="8" name="TextBox 7">
            <a:extLst>
              <a:ext uri="{FF2B5EF4-FFF2-40B4-BE49-F238E27FC236}">
                <a16:creationId xmlns:a16="http://schemas.microsoft.com/office/drawing/2014/main" id="{1B24783B-97A2-43AF-A713-A54ECC9CF4CA}"/>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81102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0413" y="803275"/>
            <a:ext cx="3290887" cy="2468563"/>
          </a:xfrm>
        </p:spPr>
      </p:sp>
      <p:sp>
        <p:nvSpPr>
          <p:cNvPr id="3" name="Notes Placeholder 2"/>
          <p:cNvSpPr>
            <a:spLocks noGrp="1"/>
          </p:cNvSpPr>
          <p:nvPr>
            <p:ph type="body" idx="1"/>
          </p:nvPr>
        </p:nvSpPr>
        <p:spPr>
          <a:xfrm>
            <a:off x="760413" y="3614737"/>
            <a:ext cx="5661660" cy="4213384"/>
          </a:xfrm>
        </p:spPr>
        <p:txBody>
          <a:bodyPr>
            <a:normAutofit/>
          </a:bodyPr>
          <a:lstStyle/>
          <a:p>
            <a:r>
              <a:rPr lang="en-US" b="1" dirty="0">
                <a:cs typeface="Arial" panose="020B0604020202020204" pitchFamily="34" charset="0"/>
              </a:rPr>
              <a:t>Impact of Trauma</a:t>
            </a:r>
          </a:p>
          <a:p>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The sheer number of ACEs and childhood trauma are vast, making it a public health epidemic.  </a:t>
            </a:r>
          </a:p>
          <a:p>
            <a:pPr marL="684654" lvl="1" indent="-228218">
              <a:buFont typeface="+mj-lt"/>
              <a:buAutoNum type="alphaLcPeriod"/>
            </a:pPr>
            <a:r>
              <a:rPr lang="en-US" dirty="0"/>
              <a:t>It is often at the root of poor health and this is rarely seen. </a:t>
            </a:r>
          </a:p>
          <a:p>
            <a:pPr marL="684654" lvl="1" indent="-228218">
              <a:buFont typeface="+mj-lt"/>
              <a:buAutoNum type="alphaLcPeriod"/>
            </a:pPr>
            <a:r>
              <a:rPr lang="en-US" dirty="0"/>
              <a:t>ACEs and trauma have a physiological impact that can be broad and lifelong. This can help to take the blame off of survivors.</a:t>
            </a:r>
          </a:p>
          <a:p>
            <a:pPr marL="684654" lvl="1" indent="-228218">
              <a:buFont typeface="+mj-lt"/>
              <a:buAutoNum type="alphaLcPeriod"/>
            </a:pPr>
            <a:r>
              <a:rPr lang="en-US" dirty="0"/>
              <a:t>Implementation of trauma-informed care across service sectors is critical – mental health, medical, corrections, police, courts, education, first responders, etc.</a:t>
            </a:r>
          </a:p>
          <a:p>
            <a:pPr marL="684654" lvl="1" indent="-228218">
              <a:buFont typeface="+mj-lt"/>
              <a:buAutoNum type="alphaLcPeriod"/>
            </a:pPr>
            <a:r>
              <a:rPr lang="en-US" dirty="0"/>
              <a:t>Providing support and healing for foster kids through a trauma-informed lens helps Foster Parents take behaviors less personally and provides hope for both kids and parents.</a:t>
            </a:r>
          </a:p>
        </p:txBody>
      </p:sp>
      <p:sp>
        <p:nvSpPr>
          <p:cNvPr id="7" name="Slide Number Placeholder 7">
            <a:extLst>
              <a:ext uri="{FF2B5EF4-FFF2-40B4-BE49-F238E27FC236}">
                <a16:creationId xmlns:a16="http://schemas.microsoft.com/office/drawing/2014/main" id="{31AC802E-884D-494B-A998-FECF4275C7F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21</a:t>
            </a:fld>
            <a:endParaRPr lang="en-US" sz="1600" b="1" dirty="0"/>
          </a:p>
        </p:txBody>
      </p:sp>
      <p:sp>
        <p:nvSpPr>
          <p:cNvPr id="8" name="TextBox 7">
            <a:extLst>
              <a:ext uri="{FF2B5EF4-FFF2-40B4-BE49-F238E27FC236}">
                <a16:creationId xmlns:a16="http://schemas.microsoft.com/office/drawing/2014/main" id="{4612AC32-55CE-416B-8835-78DDED9FBA0B}"/>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424902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4213" y="803275"/>
            <a:ext cx="3290887" cy="2468563"/>
          </a:xfrm>
        </p:spPr>
      </p:sp>
      <p:sp>
        <p:nvSpPr>
          <p:cNvPr id="3" name="Notes Placeholder 2"/>
          <p:cNvSpPr>
            <a:spLocks noGrp="1"/>
          </p:cNvSpPr>
          <p:nvPr>
            <p:ph type="body" idx="1"/>
          </p:nvPr>
        </p:nvSpPr>
        <p:spPr>
          <a:xfrm>
            <a:off x="684671" y="3652343"/>
            <a:ext cx="5477361" cy="4108885"/>
          </a:xfrm>
        </p:spPr>
        <p:txBody>
          <a:bodyPr>
            <a:normAutofit/>
          </a:bodyPr>
          <a:lstStyle/>
          <a:p>
            <a:r>
              <a:rPr lang="en-US" b="1" dirty="0">
                <a:cs typeface="Arial" panose="020B0604020202020204" pitchFamily="34" charset="0"/>
              </a:rPr>
              <a:t>Impact of Trauma</a:t>
            </a:r>
          </a:p>
          <a:p>
            <a:endParaRPr lang="en-US" dirty="0"/>
          </a:p>
          <a:p>
            <a:pPr marL="228218" indent="-228218">
              <a:buFont typeface="+mj-lt"/>
              <a:buAutoNum type="arabicPeriod"/>
            </a:pPr>
            <a:r>
              <a:rPr lang="en-US" dirty="0"/>
              <a:t>Review the slide using the information below. </a:t>
            </a:r>
            <a:endParaRPr lang="en-US" b="1" dirty="0"/>
          </a:p>
          <a:p>
            <a:pPr marL="684654" lvl="1" indent="-228218">
              <a:buFont typeface="+mj-lt"/>
              <a:buAutoNum type="alphaLcPeriod"/>
            </a:pPr>
            <a:r>
              <a:rPr lang="en-US" dirty="0"/>
              <a:t>Trauma-informed care has become a buzzword that everyone uses, but the definition is often vague and varied. </a:t>
            </a:r>
          </a:p>
          <a:p>
            <a:pPr marL="684654" lvl="1" indent="-228218">
              <a:buFont typeface="+mj-lt"/>
              <a:buAutoNum type="alphaLcPeriod"/>
            </a:pPr>
            <a:r>
              <a:rPr lang="en-US" dirty="0"/>
              <a:t>Therefore, we like to define it. Here is probably the most broadly used definition of trauma-informed care created by SAMHSA (The Substance Abuse and Mental Health Services Administration).</a:t>
            </a:r>
          </a:p>
          <a:p>
            <a:pPr marL="684654" lvl="1" indent="-228218">
              <a:buFont typeface="+mj-lt"/>
              <a:buAutoNum type="alphaLcPeriod"/>
            </a:pPr>
            <a:r>
              <a:rPr lang="en-US" dirty="0"/>
              <a:t>Review “The 4 Rs.” </a:t>
            </a:r>
          </a:p>
          <a:p>
            <a:pPr marL="684654" lvl="1" indent="-228218">
              <a:buFont typeface="+mj-lt"/>
              <a:buAutoNum type="alphaLcPeriod"/>
            </a:pPr>
            <a:r>
              <a:rPr lang="en-US" dirty="0"/>
              <a:t>Stress again that trauma-informed care also stresses building resiliency. </a:t>
            </a:r>
          </a:p>
          <a:p>
            <a:pPr marL="684654" lvl="1" indent="-228218">
              <a:buFont typeface="+mj-lt"/>
              <a:buAutoNum type="alphaLcPeriod"/>
            </a:pPr>
            <a:r>
              <a:rPr lang="en-US" dirty="0"/>
              <a:t>foster parents are in a great position as treaters to practice the 4 R’s stated in the slide. </a:t>
            </a:r>
          </a:p>
          <a:p>
            <a:pPr marL="684654" lvl="1" indent="-228218">
              <a:buFont typeface="+mj-lt"/>
              <a:buAutoNum type="alphaLcPeriod"/>
            </a:pPr>
            <a:r>
              <a:rPr lang="en-US" b="1" dirty="0"/>
              <a:t>Ask:</a:t>
            </a:r>
            <a:r>
              <a:rPr lang="en-US" dirty="0"/>
              <a:t> What are ways that you can avoid re-traumatization of the foster children you work with?</a:t>
            </a:r>
          </a:p>
        </p:txBody>
      </p:sp>
      <p:sp>
        <p:nvSpPr>
          <p:cNvPr id="6" name="TextBox 5">
            <a:extLst>
              <a:ext uri="{FF2B5EF4-FFF2-40B4-BE49-F238E27FC236}">
                <a16:creationId xmlns:a16="http://schemas.microsoft.com/office/drawing/2014/main" id="{EB96A602-BC9D-4B6E-9A11-CCBFEE8894D9}"/>
              </a:ext>
            </a:extLst>
          </p:cNvPr>
          <p:cNvSpPr txBox="1"/>
          <p:nvPr/>
        </p:nvSpPr>
        <p:spPr>
          <a:xfrm>
            <a:off x="4400382" y="803275"/>
            <a:ext cx="2283375" cy="2675053"/>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7-8 (5 Minutes)</a:t>
            </a:r>
          </a:p>
          <a:p>
            <a:pPr marL="166615" indent="-166615">
              <a:buFont typeface="Arial" panose="020B0604020202020204" pitchFamily="34" charset="0"/>
              <a:buChar char="•"/>
            </a:pPr>
            <a:r>
              <a:rPr lang="en-US" sz="1200" u="sng"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 30-31 (20 minutes)</a:t>
            </a:r>
          </a:p>
        </p:txBody>
      </p:sp>
      <p:sp>
        <p:nvSpPr>
          <p:cNvPr id="7" name="Slide Number Placeholder 7">
            <a:extLst>
              <a:ext uri="{FF2B5EF4-FFF2-40B4-BE49-F238E27FC236}">
                <a16:creationId xmlns:a16="http://schemas.microsoft.com/office/drawing/2014/main" id="{1599E6FC-34DC-4BD3-A2FD-31D6B299C3E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22</a:t>
            </a:fld>
            <a:endParaRPr lang="en-US" sz="1600" b="1" dirty="0"/>
          </a:p>
        </p:txBody>
      </p:sp>
    </p:spTree>
    <p:extLst>
      <p:ext uri="{BB962C8B-B14F-4D97-AF65-F5344CB8AC3E}">
        <p14:creationId xmlns:p14="http://schemas.microsoft.com/office/powerpoint/2010/main" val="1049872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Rot="1" noChangeAspect="1" noChangeArrowheads="1" noTextEdit="1"/>
          </p:cNvSpPr>
          <p:nvPr>
            <p:ph type="sldImg"/>
          </p:nvPr>
        </p:nvSpPr>
        <p:spPr>
          <a:xfrm>
            <a:off x="660400" y="936625"/>
            <a:ext cx="3290888" cy="2468563"/>
          </a:xfrm>
          <a:ln/>
        </p:spPr>
      </p:sp>
      <p:sp>
        <p:nvSpPr>
          <p:cNvPr id="90116" name="Rectangle 3"/>
          <p:cNvSpPr>
            <a:spLocks noGrp="1" noChangeArrowheads="1"/>
          </p:cNvSpPr>
          <p:nvPr>
            <p:ph type="body" idx="1"/>
          </p:nvPr>
        </p:nvSpPr>
        <p:spPr>
          <a:xfrm>
            <a:off x="660039" y="3538537"/>
            <a:ext cx="5020914" cy="4108885"/>
          </a:xfrm>
          <a:noFill/>
          <a:ln/>
        </p:spPr>
        <p:txBody>
          <a:bodyPr/>
          <a:lstStyle/>
          <a:p>
            <a:r>
              <a:rPr lang="en-US" b="1" dirty="0">
                <a:solidFill>
                  <a:srgbClr val="0070C0"/>
                </a:solidFill>
                <a:latin typeface="Arial" panose="020B0604020202020204" pitchFamily="34" charset="0"/>
                <a:cs typeface="Arial" panose="020B0604020202020204" pitchFamily="34" charset="0"/>
              </a:rPr>
              <a:t> </a:t>
            </a:r>
            <a:r>
              <a:rPr lang="en-US" b="1" dirty="0">
                <a:latin typeface="+mj-lt"/>
                <a:cs typeface="Arial" panose="020B0604020202020204" pitchFamily="34" charset="0"/>
              </a:rPr>
              <a:t>Underlying Assumptions</a:t>
            </a:r>
          </a:p>
          <a:p>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A trauma-informed model represents a paradigm shift from traditional models, often used in human services like a medical model or behavior modification model.</a:t>
            </a:r>
          </a:p>
          <a:p>
            <a:pPr marL="684654" lvl="1" indent="-228218">
              <a:buFont typeface="+mj-lt"/>
              <a:buAutoNum type="alphaLcPeriod"/>
            </a:pPr>
            <a:r>
              <a:rPr lang="en-US" dirty="0"/>
              <a:t>A paradigm shift means a fundamentally different worldview of how to approach something, like when Galileo asserted that the sun, rather than the earth, was the center of the universe.</a:t>
            </a:r>
          </a:p>
          <a:p>
            <a:pPr marL="684654" lvl="1" indent="-228218">
              <a:buFont typeface="+mj-lt"/>
              <a:buAutoNum type="alphaLcPeriod"/>
            </a:pPr>
            <a:r>
              <a:rPr lang="en-US" dirty="0"/>
              <a:t>This paradigm shift also is relevant to those who don’t do direct service with the youth. For example, you can apply this to how foster parents interact with agency staff.</a:t>
            </a:r>
          </a:p>
          <a:p>
            <a:pPr marL="684654" lvl="1" indent="-228218">
              <a:buFont typeface="+mj-lt"/>
              <a:buAutoNum type="alphaLcPeriod"/>
            </a:pPr>
            <a:r>
              <a:rPr lang="en-US" dirty="0"/>
              <a:t>We will now take a look at the differences between a “traditional” model and a trauma-informed model.</a:t>
            </a:r>
          </a:p>
          <a:p>
            <a:pPr eaLnBrk="1" hangingPunct="1"/>
            <a:endParaRPr lang="en-US" dirty="0"/>
          </a:p>
        </p:txBody>
      </p:sp>
      <p:sp>
        <p:nvSpPr>
          <p:cNvPr id="7" name="Slide Number Placeholder 7">
            <a:extLst>
              <a:ext uri="{FF2B5EF4-FFF2-40B4-BE49-F238E27FC236}">
                <a16:creationId xmlns:a16="http://schemas.microsoft.com/office/drawing/2014/main" id="{A03B3F75-74CF-480D-8A86-067073B34FC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23</a:t>
            </a:fld>
            <a:endParaRPr lang="en-US" sz="1600" b="1" dirty="0"/>
          </a:p>
        </p:txBody>
      </p:sp>
      <p:sp>
        <p:nvSpPr>
          <p:cNvPr id="8" name="TextBox 7">
            <a:extLst>
              <a:ext uri="{FF2B5EF4-FFF2-40B4-BE49-F238E27FC236}">
                <a16:creationId xmlns:a16="http://schemas.microsoft.com/office/drawing/2014/main" id="{20BFBBC8-4888-436E-B4E8-6948E0631DF4}"/>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281289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Rot="1" noChangeAspect="1" noChangeArrowheads="1" noTextEdit="1"/>
          </p:cNvSpPr>
          <p:nvPr>
            <p:ph type="sldImg"/>
          </p:nvPr>
        </p:nvSpPr>
        <p:spPr>
          <a:xfrm>
            <a:off x="688975" y="820738"/>
            <a:ext cx="3290888" cy="2468562"/>
          </a:xfrm>
          <a:ln/>
        </p:spPr>
      </p:sp>
      <p:sp>
        <p:nvSpPr>
          <p:cNvPr id="91140" name="Rectangle 3"/>
          <p:cNvSpPr>
            <a:spLocks noGrp="1" noChangeArrowheads="1"/>
          </p:cNvSpPr>
          <p:nvPr>
            <p:ph type="body" idx="1"/>
          </p:nvPr>
        </p:nvSpPr>
        <p:spPr>
          <a:xfrm>
            <a:off x="689117" y="3614737"/>
            <a:ext cx="5020914" cy="4108885"/>
          </a:xfrm>
          <a:noFill/>
          <a:ln/>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kern="1200" dirty="0">
                <a:solidFill>
                  <a:schemeClr val="tx1"/>
                </a:solidFill>
                <a:latin typeface="+mn-lt"/>
                <a:ea typeface="+mn-ea"/>
                <a:cs typeface="Arial" panose="020B0604020202020204" pitchFamily="34" charset="0"/>
              </a:rPr>
              <a:t>Underlying Assumptions</a:t>
            </a:r>
          </a:p>
          <a:p>
            <a:pPr marL="0" indent="0">
              <a:buFont typeface="+mj-lt"/>
              <a:buNone/>
            </a:pPr>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Some describe the change as a shift from “What’s wrong with you?” to “What happened to you?”  A traditional model is “power over” and trauma model is “power with.”</a:t>
            </a:r>
          </a:p>
        </p:txBody>
      </p:sp>
      <p:sp>
        <p:nvSpPr>
          <p:cNvPr id="7" name="Slide Number Placeholder 7">
            <a:extLst>
              <a:ext uri="{FF2B5EF4-FFF2-40B4-BE49-F238E27FC236}">
                <a16:creationId xmlns:a16="http://schemas.microsoft.com/office/drawing/2014/main" id="{C9126CB8-F026-4496-80A9-82C694E32EA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24</a:t>
            </a:fld>
            <a:endParaRPr lang="en-US" sz="1600" b="1" dirty="0"/>
          </a:p>
        </p:txBody>
      </p:sp>
      <p:sp>
        <p:nvSpPr>
          <p:cNvPr id="8" name="TextBox 7">
            <a:extLst>
              <a:ext uri="{FF2B5EF4-FFF2-40B4-BE49-F238E27FC236}">
                <a16:creationId xmlns:a16="http://schemas.microsoft.com/office/drawing/2014/main" id="{46072EFD-2937-410C-A214-111AD6C55BC2}"/>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4275267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Rot="1" noChangeAspect="1" noChangeArrowheads="1" noTextEdit="1"/>
          </p:cNvSpPr>
          <p:nvPr>
            <p:ph type="sldImg"/>
          </p:nvPr>
        </p:nvSpPr>
        <p:spPr>
          <a:xfrm>
            <a:off x="711200" y="860425"/>
            <a:ext cx="3290888" cy="2468563"/>
          </a:xfrm>
          <a:ln/>
        </p:spPr>
      </p:sp>
      <p:sp>
        <p:nvSpPr>
          <p:cNvPr id="91140" name="Rectangle 3"/>
          <p:cNvSpPr>
            <a:spLocks noGrp="1" noChangeArrowheads="1"/>
          </p:cNvSpPr>
          <p:nvPr>
            <p:ph type="body" idx="1"/>
          </p:nvPr>
        </p:nvSpPr>
        <p:spPr>
          <a:xfrm>
            <a:off x="668429" y="3690937"/>
            <a:ext cx="5020914" cy="4108885"/>
          </a:xfrm>
          <a:noFill/>
          <a:ln/>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b="1" kern="1200" dirty="0">
                <a:solidFill>
                  <a:schemeClr val="tx1"/>
                </a:solidFill>
                <a:latin typeface="+mn-lt"/>
                <a:ea typeface="+mn-ea"/>
                <a:cs typeface="Arial" panose="020B0604020202020204" pitchFamily="34" charset="0"/>
              </a:rPr>
              <a:t>Underlying Assumptions</a:t>
            </a:r>
          </a:p>
          <a:p>
            <a:pPr marL="0" indent="0">
              <a:buFont typeface="+mj-lt"/>
              <a:buNone/>
            </a:pPr>
            <a:endParaRPr lang="en-US" dirty="0"/>
          </a:p>
          <a:p>
            <a:pPr marL="228218" indent="-228218">
              <a:buFont typeface="+mj-lt"/>
              <a:buAutoNum type="arabicPeriod"/>
            </a:pPr>
            <a:r>
              <a:rPr lang="en-US" dirty="0"/>
              <a:t>Review the slide using the information below. </a:t>
            </a:r>
            <a:endParaRPr lang="en-US" b="1" dirty="0"/>
          </a:p>
          <a:p>
            <a:pPr marL="684654" lvl="1" indent="-228218">
              <a:buFont typeface="+mj-lt"/>
              <a:buAutoNum type="alphaLcPeriod"/>
            </a:pPr>
            <a:r>
              <a:rPr lang="en-US" dirty="0"/>
              <a:t>A traditional model puts emphasis on controlling dangerous,  unusual or problem behavior -- get people to stop doing what they are doing; “If you are not able to control your behavior, we will need to take control of the behavior.” </a:t>
            </a:r>
          </a:p>
          <a:p>
            <a:pPr marL="684654" lvl="1" indent="-228218">
              <a:buFont typeface="+mj-lt"/>
              <a:buAutoNum type="alphaLcPeriod"/>
            </a:pPr>
            <a:r>
              <a:rPr lang="en-US" dirty="0"/>
              <a:t>A trauma-informed model stresses collaboration, inviting collaboration whenever possible -- “We’re on the same side of the fence with you, looking to solve your challenges together.”</a:t>
            </a:r>
          </a:p>
          <a:p>
            <a:pPr eaLnBrk="1" hangingPunct="1"/>
            <a:endParaRPr lang="en-US" dirty="0"/>
          </a:p>
        </p:txBody>
      </p:sp>
      <p:sp>
        <p:nvSpPr>
          <p:cNvPr id="7" name="Slide Number Placeholder 7">
            <a:extLst>
              <a:ext uri="{FF2B5EF4-FFF2-40B4-BE49-F238E27FC236}">
                <a16:creationId xmlns:a16="http://schemas.microsoft.com/office/drawing/2014/main" id="{F34B6F23-42F4-4361-A33C-A3F7D70C54F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25</a:t>
            </a:fld>
            <a:endParaRPr lang="en-US" sz="1600" b="1" dirty="0"/>
          </a:p>
        </p:txBody>
      </p:sp>
      <p:sp>
        <p:nvSpPr>
          <p:cNvPr id="8" name="TextBox 7">
            <a:extLst>
              <a:ext uri="{FF2B5EF4-FFF2-40B4-BE49-F238E27FC236}">
                <a16:creationId xmlns:a16="http://schemas.microsoft.com/office/drawing/2014/main" id="{0CCC5A60-01F5-49C2-92B6-05C7484B04D9}"/>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1982204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2"/>
          <p:cNvSpPr>
            <a:spLocks noGrp="1" noRot="1" noChangeAspect="1" noChangeArrowheads="1" noTextEdit="1"/>
          </p:cNvSpPr>
          <p:nvPr>
            <p:ph type="sldImg"/>
          </p:nvPr>
        </p:nvSpPr>
        <p:spPr>
          <a:xfrm>
            <a:off x="641350" y="836613"/>
            <a:ext cx="3290888" cy="2468562"/>
          </a:xfrm>
          <a:ln/>
        </p:spPr>
      </p:sp>
      <p:sp>
        <p:nvSpPr>
          <p:cNvPr id="92164" name="Rectangle 3"/>
          <p:cNvSpPr>
            <a:spLocks noGrp="1" noChangeArrowheads="1"/>
          </p:cNvSpPr>
          <p:nvPr>
            <p:ph type="body" idx="1"/>
          </p:nvPr>
        </p:nvSpPr>
        <p:spPr>
          <a:xfrm>
            <a:off x="608013" y="3690937"/>
            <a:ext cx="5020914" cy="4108885"/>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anose="020B0604020202020204" pitchFamily="34" charset="0"/>
              </a:rPr>
              <a:t>Underlying Assumptions</a:t>
            </a:r>
          </a:p>
          <a:p>
            <a:pPr eaLnBrk="1" hangingPunct="1">
              <a:buFontTx/>
              <a:buChar char="•"/>
            </a:pPr>
            <a:endParaRPr lang="en-US" dirty="0"/>
          </a:p>
          <a:p>
            <a:pPr marL="228218" indent="-228218">
              <a:buFont typeface="+mj-lt"/>
              <a:buAutoNum type="arabicPeriod"/>
            </a:pPr>
            <a:r>
              <a:rPr lang="en-US" dirty="0"/>
              <a:t>Review the slide using the information below. </a:t>
            </a:r>
            <a:endParaRPr lang="en-US" b="1" dirty="0"/>
          </a:p>
          <a:p>
            <a:pPr marL="684654" lvl="1" indent="-228218">
              <a:buFont typeface="+mj-lt"/>
              <a:buAutoNum type="alphaLcPeriod"/>
            </a:pPr>
            <a:r>
              <a:rPr lang="en-US" dirty="0"/>
              <a:t>A traditional model stresses changing the behavior, often as quickly as possible. </a:t>
            </a:r>
          </a:p>
          <a:p>
            <a:pPr marL="684654" lvl="1" indent="-228218">
              <a:buFont typeface="+mj-lt"/>
              <a:buAutoNum type="alphaLcPeriod"/>
            </a:pPr>
            <a:r>
              <a:rPr lang="en-US" dirty="0"/>
              <a:t>A trauma-informed model also has the goal of changing behavior, but it stresses taking a step back and seeing the behavior as adaptive, existing for a reason, and meeting a need. </a:t>
            </a:r>
          </a:p>
          <a:p>
            <a:pPr marL="684654" lvl="1" indent="-228218">
              <a:buFont typeface="+mj-lt"/>
              <a:buAutoNum type="alphaLcPeriod"/>
            </a:pPr>
            <a:r>
              <a:rPr lang="en-US" dirty="0"/>
              <a:t>If we move too quickly to eliminating the behavior, we often don’t think about what need it serves. If we don’t understand what need it serves, we don’t know how to help that person meet that need with less negative consequences. </a:t>
            </a:r>
          </a:p>
        </p:txBody>
      </p:sp>
      <p:sp>
        <p:nvSpPr>
          <p:cNvPr id="7" name="Slide Number Placeholder 7">
            <a:extLst>
              <a:ext uri="{FF2B5EF4-FFF2-40B4-BE49-F238E27FC236}">
                <a16:creationId xmlns:a16="http://schemas.microsoft.com/office/drawing/2014/main" id="{15CBD082-F773-4C57-B93A-8601E5296F1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26</a:t>
            </a:fld>
            <a:endParaRPr lang="en-US" sz="1600" b="1" dirty="0"/>
          </a:p>
        </p:txBody>
      </p:sp>
      <p:sp>
        <p:nvSpPr>
          <p:cNvPr id="8" name="TextBox 7">
            <a:extLst>
              <a:ext uri="{FF2B5EF4-FFF2-40B4-BE49-F238E27FC236}">
                <a16:creationId xmlns:a16="http://schemas.microsoft.com/office/drawing/2014/main" id="{2354EC56-5C24-470D-84BF-C83C35C28BE7}"/>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1669416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Rot="1" noChangeAspect="1" noChangeArrowheads="1" noTextEdit="1"/>
          </p:cNvSpPr>
          <p:nvPr>
            <p:ph type="sldImg"/>
          </p:nvPr>
        </p:nvSpPr>
        <p:spPr>
          <a:xfrm>
            <a:off x="717550" y="836613"/>
            <a:ext cx="3290888" cy="2468562"/>
          </a:xfrm>
          <a:ln/>
        </p:spPr>
      </p:sp>
      <p:sp>
        <p:nvSpPr>
          <p:cNvPr id="94212" name="Rectangle 3"/>
          <p:cNvSpPr>
            <a:spLocks noGrp="1" noChangeArrowheads="1"/>
          </p:cNvSpPr>
          <p:nvPr>
            <p:ph type="body" idx="1"/>
          </p:nvPr>
        </p:nvSpPr>
        <p:spPr>
          <a:xfrm>
            <a:off x="738188" y="3690937"/>
            <a:ext cx="5020914" cy="4108885"/>
          </a:xfrm>
          <a:noFill/>
          <a:ln/>
        </p:spPr>
        <p:txBody>
          <a:bodyPr/>
          <a:lstStyle/>
          <a:p>
            <a:r>
              <a:rPr lang="en-US" b="1" dirty="0">
                <a:latin typeface="+mj-lt"/>
                <a:cs typeface="Arial" panose="020B0604020202020204" pitchFamily="34" charset="0"/>
              </a:rPr>
              <a:t>Underlying Assumptions</a:t>
            </a:r>
          </a:p>
          <a:p>
            <a:endParaRPr lang="en-US" b="1"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A traditional model tends to rely on punishments and rewards to get rid of problem behavior.  </a:t>
            </a:r>
          </a:p>
          <a:p>
            <a:pPr marL="684654" lvl="1" indent="-228218">
              <a:buFont typeface="+mj-lt"/>
              <a:buAutoNum type="alphaLcPeriod"/>
            </a:pPr>
            <a:r>
              <a:rPr lang="en-US" dirty="0"/>
              <a:t>A trauma-informed model stresses relationships as the primary agent of change; since people are hurt in relationships, the healing happens in relationships and a strong relationship provides relationship-based rewards and consequences that are much more powerful than a restriction.</a:t>
            </a:r>
          </a:p>
          <a:p>
            <a:pPr eaLnBrk="1" hangingPunct="1"/>
            <a:endParaRPr lang="en-US" dirty="0"/>
          </a:p>
        </p:txBody>
      </p:sp>
      <p:sp>
        <p:nvSpPr>
          <p:cNvPr id="7" name="Slide Number Placeholder 7">
            <a:extLst>
              <a:ext uri="{FF2B5EF4-FFF2-40B4-BE49-F238E27FC236}">
                <a16:creationId xmlns:a16="http://schemas.microsoft.com/office/drawing/2014/main" id="{3760FDE5-847D-4C22-A2A0-28CAF09AC4E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27</a:t>
            </a:fld>
            <a:endParaRPr lang="en-US" sz="1600" b="1" dirty="0"/>
          </a:p>
        </p:txBody>
      </p:sp>
      <p:sp>
        <p:nvSpPr>
          <p:cNvPr id="8" name="TextBox 7">
            <a:extLst>
              <a:ext uri="{FF2B5EF4-FFF2-40B4-BE49-F238E27FC236}">
                <a16:creationId xmlns:a16="http://schemas.microsoft.com/office/drawing/2014/main" id="{791EE337-DBA3-4F30-8625-FA5818E44BCA}"/>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4258615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2"/>
          <p:cNvSpPr>
            <a:spLocks noGrp="1" noRot="1" noChangeAspect="1" noChangeArrowheads="1" noTextEdit="1"/>
          </p:cNvSpPr>
          <p:nvPr>
            <p:ph type="sldImg"/>
          </p:nvPr>
        </p:nvSpPr>
        <p:spPr>
          <a:xfrm>
            <a:off x="668338" y="803275"/>
            <a:ext cx="3290887" cy="2468563"/>
          </a:xfrm>
          <a:ln/>
        </p:spPr>
      </p:sp>
      <p:sp>
        <p:nvSpPr>
          <p:cNvPr id="95236" name="Rectangle 3"/>
          <p:cNvSpPr>
            <a:spLocks noGrp="1" noChangeArrowheads="1"/>
          </p:cNvSpPr>
          <p:nvPr>
            <p:ph type="body" idx="1"/>
          </p:nvPr>
        </p:nvSpPr>
        <p:spPr>
          <a:xfrm>
            <a:off x="669038" y="3538537"/>
            <a:ext cx="5020914" cy="4108885"/>
          </a:xfrm>
          <a:noFill/>
          <a:ln/>
        </p:spPr>
        <p:txBody>
          <a:bodyPr/>
          <a:lstStyle/>
          <a:p>
            <a:r>
              <a:rPr lang="en-US" b="1" dirty="0">
                <a:latin typeface="+mj-lt"/>
                <a:cs typeface="Arial" panose="020B0604020202020204" pitchFamily="34" charset="0"/>
              </a:rPr>
              <a:t>Underlying Assumptions</a:t>
            </a:r>
          </a:p>
          <a:p>
            <a:pPr marL="228218" indent="-228218">
              <a:buFont typeface="+mj-lt"/>
              <a:buAutoNum type="arabicPeriod"/>
            </a:pPr>
            <a:endParaRPr lang="en-US" dirty="0"/>
          </a:p>
          <a:p>
            <a:pPr marL="228218" indent="-228218">
              <a:buFont typeface="+mj-lt"/>
              <a:buAutoNum type="arabicPeriod"/>
            </a:pPr>
            <a:r>
              <a:rPr lang="en-US" dirty="0"/>
              <a:t>Review the slide using the information below. </a:t>
            </a:r>
            <a:endParaRPr lang="en-US" b="1" dirty="0"/>
          </a:p>
          <a:p>
            <a:pPr marL="684654" lvl="1" indent="-228218">
              <a:buFont typeface="+mj-lt"/>
              <a:buAutoNum type="alphaLcPeriod"/>
            </a:pPr>
            <a:r>
              <a:rPr lang="en-US" dirty="0"/>
              <a:t>In a traditional model, the treater has knowledge and wisdom that they impart to the person, who then uses it to change. </a:t>
            </a:r>
          </a:p>
          <a:p>
            <a:pPr marL="684654" lvl="1" indent="-228218">
              <a:buFont typeface="+mj-lt"/>
              <a:buAutoNum type="alphaLcPeriod"/>
            </a:pPr>
            <a:r>
              <a:rPr lang="en-US" dirty="0"/>
              <a:t>While in a trauma-informed model, parents recognize that the people they help know important things about  themselves, their family, and what they have been through. We invite them to bring that knowledge and combine it with what we know about healing.  </a:t>
            </a:r>
          </a:p>
        </p:txBody>
      </p:sp>
      <p:sp>
        <p:nvSpPr>
          <p:cNvPr id="7" name="Slide Number Placeholder 7">
            <a:extLst>
              <a:ext uri="{FF2B5EF4-FFF2-40B4-BE49-F238E27FC236}">
                <a16:creationId xmlns:a16="http://schemas.microsoft.com/office/drawing/2014/main" id="{29FD8E38-FD76-42BD-B836-1181B41933B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28</a:t>
            </a:fld>
            <a:endParaRPr lang="en-US" sz="1600" b="1" dirty="0"/>
          </a:p>
        </p:txBody>
      </p:sp>
      <p:sp>
        <p:nvSpPr>
          <p:cNvPr id="8" name="TextBox 7">
            <a:extLst>
              <a:ext uri="{FF2B5EF4-FFF2-40B4-BE49-F238E27FC236}">
                <a16:creationId xmlns:a16="http://schemas.microsoft.com/office/drawing/2014/main" id="{CC58C7E4-74AF-46F7-BA35-DC81E651642D}"/>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2732767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2"/>
          <p:cNvSpPr>
            <a:spLocks noGrp="1" noRot="1" noChangeAspect="1" noChangeArrowheads="1" noTextEdit="1"/>
          </p:cNvSpPr>
          <p:nvPr>
            <p:ph type="sldImg"/>
          </p:nvPr>
        </p:nvSpPr>
        <p:spPr>
          <a:xfrm>
            <a:off x="617538" y="871538"/>
            <a:ext cx="3290887" cy="2468562"/>
          </a:xfrm>
          <a:ln/>
        </p:spPr>
      </p:sp>
      <p:sp>
        <p:nvSpPr>
          <p:cNvPr id="96260" name="Rectangle 3"/>
          <p:cNvSpPr>
            <a:spLocks noGrp="1" noChangeArrowheads="1"/>
          </p:cNvSpPr>
          <p:nvPr>
            <p:ph type="body" idx="1"/>
          </p:nvPr>
        </p:nvSpPr>
        <p:spPr>
          <a:xfrm>
            <a:off x="608013" y="3690937"/>
            <a:ext cx="5020914" cy="4108885"/>
          </a:xfrm>
          <a:noFill/>
          <a:ln/>
        </p:spPr>
        <p:txBody>
          <a:bodyPr/>
          <a:lstStyle/>
          <a:p>
            <a:r>
              <a:rPr lang="en-US" b="1" dirty="0">
                <a:latin typeface="+mj-lt"/>
                <a:cs typeface="Arial" panose="020B0604020202020204" pitchFamily="34" charset="0"/>
              </a:rPr>
              <a:t>Underlying Assumptions</a:t>
            </a:r>
          </a:p>
          <a:p>
            <a:pPr marL="228218" indent="-228218">
              <a:buFont typeface="+mj-lt"/>
              <a:buAutoNum type="arabicPeriod"/>
            </a:pPr>
            <a:endParaRPr lang="en-US"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In a traditional model, strong reactions to the work is often viewed as weak, unprofessional, a sign that work is getting to you too much, and that you need to toughen up.  If you have strong feelings, you certainly shouldn’t show them, much less talk about them.</a:t>
            </a:r>
          </a:p>
          <a:p>
            <a:pPr marL="684654" lvl="1" indent="-228218">
              <a:buFont typeface="+mj-lt"/>
              <a:buAutoNum type="alphaLcPeriod"/>
            </a:pPr>
            <a:r>
              <a:rPr lang="en-US" dirty="0"/>
              <a:t>In a trauma-informed model, the culture stresses that of course one is going to have strong feelings. </a:t>
            </a:r>
          </a:p>
          <a:p>
            <a:pPr marL="684654" lvl="1" indent="-228218">
              <a:buFont typeface="+mj-lt"/>
              <a:buAutoNum type="alphaLcPeriod"/>
            </a:pPr>
            <a:r>
              <a:rPr lang="en-US" b="1" dirty="0"/>
              <a:t>Ask: </a:t>
            </a:r>
            <a:r>
              <a:rPr lang="en-US" dirty="0"/>
              <a:t>How can one do this difficult work and NOT have these feelings? Organizations need to create climates where parents can admit, talk about, and manage these feelings. Parents need to develop strategies to address these feelings. </a:t>
            </a:r>
          </a:p>
        </p:txBody>
      </p:sp>
      <p:sp>
        <p:nvSpPr>
          <p:cNvPr id="7" name="Slide Number Placeholder 7">
            <a:extLst>
              <a:ext uri="{FF2B5EF4-FFF2-40B4-BE49-F238E27FC236}">
                <a16:creationId xmlns:a16="http://schemas.microsoft.com/office/drawing/2014/main" id="{ACF0D0FA-73BC-4061-AA16-7359E98A9BE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29</a:t>
            </a:fld>
            <a:endParaRPr lang="en-US" sz="1600" b="1" dirty="0"/>
          </a:p>
        </p:txBody>
      </p:sp>
      <p:sp>
        <p:nvSpPr>
          <p:cNvPr id="8" name="TextBox 7">
            <a:extLst>
              <a:ext uri="{FF2B5EF4-FFF2-40B4-BE49-F238E27FC236}">
                <a16:creationId xmlns:a16="http://schemas.microsoft.com/office/drawing/2014/main" id="{A8FD8BD1-B8DB-419C-9545-89F4BAFDAABA}"/>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u="sng"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11335247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844550"/>
            <a:ext cx="3292475" cy="2470150"/>
          </a:xfrm>
        </p:spPr>
      </p:sp>
      <p:sp>
        <p:nvSpPr>
          <p:cNvPr id="3" name="Notes Placeholder 2"/>
          <p:cNvSpPr>
            <a:spLocks noGrp="1"/>
          </p:cNvSpPr>
          <p:nvPr>
            <p:ph type="body" idx="1"/>
          </p:nvPr>
        </p:nvSpPr>
        <p:spPr>
          <a:xfrm>
            <a:off x="566737" y="3533101"/>
            <a:ext cx="6271261" cy="4998918"/>
          </a:xfrm>
        </p:spPr>
        <p:txBody>
          <a:bodyPr>
            <a:normAutofit fontScale="85000" lnSpcReduction="20000"/>
          </a:bodyPr>
          <a:lstStyle/>
          <a:p>
            <a:r>
              <a:rPr lang="en-US" sz="1400" b="1" dirty="0"/>
              <a:t>Underlying Assumptions</a:t>
            </a:r>
          </a:p>
          <a:p>
            <a:endParaRPr lang="en-US" sz="1400" b="1" dirty="0"/>
          </a:p>
          <a:p>
            <a:pPr>
              <a:tabLst>
                <a:tab pos="228218" algn="l"/>
              </a:tabLst>
            </a:pPr>
            <a:r>
              <a:rPr lang="en-US" sz="1400" b="1" dirty="0">
                <a:ea typeface="Times New Roman" panose="02020603050405020304" pitchFamily="18" charset="0"/>
                <a:cs typeface="Arial" panose="020B0604020202020204" pitchFamily="34" charset="0"/>
              </a:rPr>
              <a:t>Paradigm Shift – Role Play Exercise: Meeting a child for the first time.</a:t>
            </a:r>
          </a:p>
          <a:p>
            <a:pPr>
              <a:tabLst>
                <a:tab pos="228218" algn="l"/>
              </a:tabLst>
            </a:pPr>
            <a:endParaRPr lang="en-US" sz="1400" b="1" dirty="0">
              <a:ea typeface="Times New Roman" panose="02020603050405020304" pitchFamily="18" charset="0"/>
              <a:cs typeface="Arial" panose="020B0604020202020204" pitchFamily="34" charset="0"/>
            </a:endParaRPr>
          </a:p>
          <a:p>
            <a:pPr>
              <a:tabLst>
                <a:tab pos="228218" algn="l"/>
              </a:tabLst>
            </a:pPr>
            <a:r>
              <a:rPr lang="en-US" sz="1400" b="1" dirty="0">
                <a:ea typeface="Times New Roman" panose="02020603050405020304" pitchFamily="18" charset="0"/>
                <a:cs typeface="Arial" panose="020B0604020202020204" pitchFamily="34" charset="0"/>
              </a:rPr>
              <a:t>Trainers may want to model the role play before asking participants to do the role play.</a:t>
            </a:r>
          </a:p>
          <a:p>
            <a:pPr>
              <a:tabLst>
                <a:tab pos="228218" algn="l"/>
              </a:tabLst>
            </a:pPr>
            <a:endParaRPr lang="en-US" sz="1400" dirty="0">
              <a:ea typeface="Times New Roman" panose="02020603050405020304" pitchFamily="18" charset="0"/>
              <a:cs typeface="Arial" panose="020B0604020202020204" pitchFamily="34" charset="0"/>
            </a:endParaRPr>
          </a:p>
          <a:p>
            <a:pPr marL="285273" indent="-285273">
              <a:buFont typeface="+mj-lt"/>
              <a:buAutoNum type="arabicPeriod"/>
              <a:tabLst>
                <a:tab pos="912873" algn="l"/>
              </a:tabLst>
            </a:pPr>
            <a:r>
              <a:rPr lang="en-US" sz="1400" b="1" dirty="0">
                <a:ea typeface="Times New Roman" panose="02020603050405020304" pitchFamily="18" charset="0"/>
                <a:cs typeface="Arial" panose="020B0604020202020204" pitchFamily="34" charset="0"/>
              </a:rPr>
              <a:t>Ask </a:t>
            </a:r>
            <a:r>
              <a:rPr lang="en-US" sz="1400" dirty="0">
                <a:ea typeface="Times New Roman" panose="02020603050405020304" pitchFamily="18" charset="0"/>
                <a:cs typeface="Arial" panose="020B0604020202020204" pitchFamily="34" charset="0"/>
              </a:rPr>
              <a:t>participants to partner with someone sitting near them.</a:t>
            </a:r>
          </a:p>
          <a:p>
            <a:pPr marL="285273" indent="-285273">
              <a:buFont typeface="+mj-lt"/>
              <a:buAutoNum type="arabicPeriod"/>
              <a:tabLst>
                <a:tab pos="912873" algn="l"/>
              </a:tabLst>
            </a:pPr>
            <a:r>
              <a:rPr lang="en-US" sz="1400" b="1" dirty="0">
                <a:ea typeface="Times New Roman" panose="02020603050405020304" pitchFamily="18" charset="0"/>
                <a:cs typeface="Arial" panose="020B0604020202020204" pitchFamily="34" charset="0"/>
              </a:rPr>
              <a:t>Explain</a:t>
            </a:r>
            <a:r>
              <a:rPr lang="en-US" sz="1400" dirty="0">
                <a:ea typeface="Times New Roman" panose="02020603050405020304" pitchFamily="18" charset="0"/>
                <a:cs typeface="Arial" panose="020B0604020202020204" pitchFamily="34" charset="0"/>
              </a:rPr>
              <a:t> that the RC model stresses the use of role play because it is one of the best ways of really understanding how a trauma-informed model contrasts with ways of interacting with children that are not trauma-informed. Tell them you do understand that some people find role play difficult AND you are going to ask them to stretch their comfort zone. </a:t>
            </a:r>
          </a:p>
          <a:p>
            <a:pPr marL="285273" indent="-285273">
              <a:buFont typeface="+mj-lt"/>
              <a:buAutoNum type="arabicPeriod"/>
              <a:tabLst>
                <a:tab pos="912873" algn="l"/>
              </a:tabLst>
            </a:pPr>
            <a:r>
              <a:rPr lang="en-US" sz="1400" b="1" dirty="0">
                <a:ea typeface="Times New Roman" panose="02020603050405020304" pitchFamily="18" charset="0"/>
                <a:cs typeface="Arial" panose="020B0604020202020204" pitchFamily="34" charset="0"/>
              </a:rPr>
              <a:t>Ask</a:t>
            </a:r>
            <a:r>
              <a:rPr lang="en-US" sz="1400" dirty="0">
                <a:ea typeface="Times New Roman" panose="02020603050405020304" pitchFamily="18" charset="0"/>
                <a:cs typeface="Arial" panose="020B0604020202020204" pitchFamily="34" charset="0"/>
              </a:rPr>
              <a:t> pairs to decide who will be the child and who will be the parent. </a:t>
            </a:r>
          </a:p>
          <a:p>
            <a:pPr marL="285273" indent="-285273">
              <a:buFont typeface="+mj-lt"/>
              <a:buAutoNum type="arabicPeriod"/>
              <a:tabLst>
                <a:tab pos="912873" algn="l"/>
              </a:tabLst>
            </a:pPr>
            <a:r>
              <a:rPr lang="en-US" sz="1400" b="1" dirty="0">
                <a:ea typeface="Times New Roman" panose="02020603050405020304" pitchFamily="18" charset="0"/>
                <a:cs typeface="Arial" panose="020B0604020202020204" pitchFamily="34" charset="0"/>
              </a:rPr>
              <a:t>Explain</a:t>
            </a:r>
            <a:r>
              <a:rPr lang="en-US" sz="1400" dirty="0">
                <a:ea typeface="Times New Roman" panose="02020603050405020304" pitchFamily="18" charset="0"/>
                <a:cs typeface="Arial" panose="020B0604020202020204" pitchFamily="34" charset="0"/>
              </a:rPr>
              <a:t> that they will role play an initial dialogue between a parent and a child two times – first in a traditional (but realistic) way and second in a more trauma-informed way.</a:t>
            </a:r>
          </a:p>
          <a:p>
            <a:pPr marL="228218" indent="-228218">
              <a:buFont typeface="+mj-lt"/>
              <a:buAutoNum type="arabicPeriod"/>
              <a:tabLst>
                <a:tab pos="1369310" algn="l"/>
              </a:tabLst>
            </a:pPr>
            <a:r>
              <a:rPr lang="en-US" sz="1400" b="1" dirty="0">
                <a:ea typeface="Times New Roman" panose="02020603050405020304" pitchFamily="18" charset="0"/>
                <a:cs typeface="Arial" panose="020B0604020202020204" pitchFamily="34" charset="0"/>
              </a:rPr>
              <a:t>  Explain </a:t>
            </a:r>
            <a:r>
              <a:rPr lang="en-US" sz="1400" dirty="0">
                <a:ea typeface="Times New Roman" panose="02020603050405020304" pitchFamily="18" charset="0"/>
                <a:cs typeface="Arial" panose="020B0604020202020204" pitchFamily="34" charset="0"/>
              </a:rPr>
              <a:t>to the participants that they are role playing meeting and getting to know their child.  </a:t>
            </a:r>
          </a:p>
          <a:p>
            <a:pPr>
              <a:tabLst>
                <a:tab pos="1369310" algn="l"/>
              </a:tabLst>
            </a:pPr>
            <a:r>
              <a:rPr lang="en-US" sz="1400" dirty="0">
                <a:ea typeface="Times New Roman" panose="02020603050405020304" pitchFamily="18" charset="0"/>
                <a:cs typeface="Arial" panose="020B0604020202020204" pitchFamily="34" charset="0"/>
              </a:rPr>
              <a:t>         Explain that as parents they are meeting with a child for the first time and all they know is</a:t>
            </a:r>
          </a:p>
          <a:p>
            <a:pPr>
              <a:tabLst>
                <a:tab pos="1369310" algn="l"/>
              </a:tabLst>
            </a:pPr>
            <a:r>
              <a:rPr lang="en-US" sz="1400" dirty="0">
                <a:ea typeface="Times New Roman" panose="02020603050405020304" pitchFamily="18" charset="0"/>
                <a:cs typeface="Arial" panose="020B0604020202020204" pitchFamily="34" charset="0"/>
              </a:rPr>
              <a:t>         that the child has a history of abuse, neglect and trauma. Ask them to role play the traditional</a:t>
            </a:r>
          </a:p>
          <a:p>
            <a:pPr>
              <a:tabLst>
                <a:tab pos="1369310" algn="l"/>
              </a:tabLst>
            </a:pPr>
            <a:r>
              <a:rPr lang="en-US" sz="1400" dirty="0">
                <a:ea typeface="Times New Roman" panose="02020603050405020304" pitchFamily="18" charset="0"/>
                <a:cs typeface="Arial" panose="020B0604020202020204" pitchFamily="34" charset="0"/>
              </a:rPr>
              <a:t>         way and </a:t>
            </a:r>
            <a:r>
              <a:rPr lang="en-US" sz="1400" b="1" dirty="0">
                <a:ea typeface="Times New Roman" panose="02020603050405020304" pitchFamily="18" charset="0"/>
                <a:cs typeface="Arial" panose="020B0604020202020204" pitchFamily="34" charset="0"/>
              </a:rPr>
              <a:t>tell them you will stop them after 2-3 minutes.</a:t>
            </a:r>
          </a:p>
          <a:p>
            <a:pPr marL="333230" indent="-333230">
              <a:buAutoNum type="arabicPeriod" startAt="6"/>
              <a:tabLst>
                <a:tab pos="1369310" algn="l"/>
              </a:tabLst>
            </a:pPr>
            <a:r>
              <a:rPr lang="en-US" sz="1400" b="1" dirty="0">
                <a:ea typeface="Times New Roman" panose="02020603050405020304" pitchFamily="18" charset="0"/>
                <a:cs typeface="Arial" panose="020B0604020202020204" pitchFamily="34" charset="0"/>
              </a:rPr>
              <a:t>Ask</a:t>
            </a:r>
            <a:r>
              <a:rPr lang="en-US" sz="1400" dirty="0">
                <a:ea typeface="Times New Roman" panose="02020603050405020304" pitchFamily="18" charset="0"/>
                <a:cs typeface="Arial" panose="020B0604020202020204" pitchFamily="34" charset="0"/>
              </a:rPr>
              <a:t> them to switch to role playing the trauma-informed way and tell them you will stop them after 2-3 minutes. </a:t>
            </a:r>
          </a:p>
          <a:p>
            <a:pPr marL="333230" indent="-333230">
              <a:buFont typeface="+mj-lt"/>
              <a:buAutoNum type="arabicPeriod" startAt="7"/>
              <a:tabLst>
                <a:tab pos="912873" algn="l"/>
              </a:tabLst>
            </a:pPr>
            <a:r>
              <a:rPr lang="en-US" sz="1400" b="1" dirty="0">
                <a:ea typeface="Times New Roman" panose="02020603050405020304" pitchFamily="18" charset="0"/>
                <a:cs typeface="Arial" panose="020B0604020202020204" pitchFamily="34" charset="0"/>
              </a:rPr>
              <a:t>Discuss:</a:t>
            </a:r>
            <a:r>
              <a:rPr lang="en-US" sz="1400" dirty="0">
                <a:ea typeface="Times New Roman" panose="02020603050405020304" pitchFamily="18" charset="0"/>
                <a:cs typeface="Arial" panose="020B0604020202020204" pitchFamily="34" charset="0"/>
              </a:rPr>
              <a:t> </a:t>
            </a:r>
          </a:p>
          <a:p>
            <a:pPr marL="622030" lvl="2" indent="-228218">
              <a:buFont typeface="+mj-lt"/>
              <a:buAutoNum type="alphaLcPeriod"/>
              <a:tabLst>
                <a:tab pos="1369310" algn="l"/>
              </a:tabLst>
            </a:pPr>
            <a:r>
              <a:rPr lang="en-US" sz="1400" dirty="0">
                <a:ea typeface="Times New Roman" panose="02020603050405020304" pitchFamily="18" charset="0"/>
                <a:cs typeface="Arial" panose="020B0604020202020204" pitchFamily="34" charset="0"/>
              </a:rPr>
              <a:t>For the child, how did the two scenarios feel different for you?  What did you notice about how you reacted in your body – did the interaction activate you further or help you stay more calm? </a:t>
            </a:r>
          </a:p>
          <a:p>
            <a:pPr marL="622030" lvl="2" indent="-228218">
              <a:buFont typeface="+mj-lt"/>
              <a:buAutoNum type="alphaLcPeriod"/>
              <a:tabLst>
                <a:tab pos="1369310" algn="l"/>
              </a:tabLst>
            </a:pPr>
            <a:r>
              <a:rPr lang="en-US" sz="1400" dirty="0">
                <a:ea typeface="Times New Roman" panose="02020603050405020304" pitchFamily="18" charset="0"/>
                <a:cs typeface="Arial" panose="020B0604020202020204" pitchFamily="34" charset="0"/>
              </a:rPr>
              <a:t>For parents, how does the role of parent feel different in the two models? Are there particular situations that call for one model as opposed to the other? (i.e., life threatening crisis)</a:t>
            </a:r>
          </a:p>
          <a:p>
            <a:pPr marL="622030" lvl="2" indent="-228218">
              <a:buFont typeface="+mj-lt"/>
              <a:buAutoNum type="alphaLcPeriod"/>
              <a:tabLst>
                <a:tab pos="1369310" algn="l"/>
              </a:tabLst>
            </a:pPr>
            <a:r>
              <a:rPr lang="en-US" sz="1400" dirty="0">
                <a:ea typeface="Times New Roman" panose="02020603050405020304" pitchFamily="18" charset="0"/>
                <a:cs typeface="Arial" panose="020B0604020202020204" pitchFamily="34" charset="0"/>
              </a:rPr>
              <a:t>What are examples of questions you asked using a traditional model lens? A trauma-informed  model lens?</a:t>
            </a:r>
          </a:p>
          <a:p>
            <a:pPr marL="622030" lvl="2" indent="-228218">
              <a:buFont typeface="+mj-lt"/>
              <a:buAutoNum type="alphaLcPeriod"/>
              <a:tabLst>
                <a:tab pos="1369310" algn="l"/>
              </a:tabLst>
            </a:pPr>
            <a:r>
              <a:rPr lang="en-US" sz="1400" dirty="0">
                <a:ea typeface="Times New Roman" panose="02020603050405020304" pitchFamily="18" charset="0"/>
                <a:cs typeface="Arial" panose="020B0604020202020204" pitchFamily="34" charset="0"/>
              </a:rPr>
              <a:t>What are the advantages and disadvantages of each model? </a:t>
            </a:r>
            <a:endParaRPr lang="en-US" sz="1400" b="1" dirty="0"/>
          </a:p>
          <a:p>
            <a:endParaRPr lang="en-US" dirty="0"/>
          </a:p>
        </p:txBody>
      </p:sp>
      <p:sp>
        <p:nvSpPr>
          <p:cNvPr id="7" name="Slide Number Placeholder 7">
            <a:extLst>
              <a:ext uri="{FF2B5EF4-FFF2-40B4-BE49-F238E27FC236}">
                <a16:creationId xmlns:a16="http://schemas.microsoft.com/office/drawing/2014/main" id="{D62DB8B6-52A8-43B9-A4BA-E0403C74A8A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30</a:t>
            </a:fld>
            <a:endParaRPr lang="en-US" sz="1600" b="1" dirty="0"/>
          </a:p>
        </p:txBody>
      </p:sp>
      <p:sp>
        <p:nvSpPr>
          <p:cNvPr id="8" name="TextBox 7">
            <a:extLst>
              <a:ext uri="{FF2B5EF4-FFF2-40B4-BE49-F238E27FC236}">
                <a16:creationId xmlns:a16="http://schemas.microsoft.com/office/drawing/2014/main" id="{F48687AA-536E-41F3-8E25-2B52273F2136}"/>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u="sng" dirty="0">
                <a:cs typeface="Arial" panose="020B0604020202020204" pitchFamily="34" charset="0"/>
              </a:rPr>
              <a:t>Paradigm Shift Role Play and Closing: Slides 30-31 (20 </a:t>
            </a:r>
            <a:r>
              <a:rPr lang="en-US" sz="1200" dirty="0">
                <a:cs typeface="Arial" panose="020B0604020202020204" pitchFamily="34" charset="0"/>
              </a:rPr>
              <a:t>minutes)</a:t>
            </a:r>
          </a:p>
        </p:txBody>
      </p:sp>
    </p:spTree>
    <p:extLst>
      <p:ext uri="{BB962C8B-B14F-4D97-AF65-F5344CB8AC3E}">
        <p14:creationId xmlns:p14="http://schemas.microsoft.com/office/powerpoint/2010/main" val="35792417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812800"/>
            <a:ext cx="3292475" cy="2468563"/>
          </a:xfrm>
        </p:spPr>
      </p:sp>
      <p:sp>
        <p:nvSpPr>
          <p:cNvPr id="3" name="Notes Placeholder 2"/>
          <p:cNvSpPr>
            <a:spLocks noGrp="1"/>
          </p:cNvSpPr>
          <p:nvPr>
            <p:ph type="body" idx="1"/>
          </p:nvPr>
        </p:nvSpPr>
        <p:spPr>
          <a:xfrm>
            <a:off x="566738" y="3386137"/>
            <a:ext cx="6487319" cy="4469754"/>
          </a:xfrm>
        </p:spPr>
        <p:txBody>
          <a:bodyPr>
            <a:normAutofit/>
          </a:bodyPr>
          <a:lstStyle/>
          <a:p>
            <a:pPr marL="222153" indent="-222153">
              <a:buFont typeface="+mj-lt"/>
              <a:buAutoNum type="arabicPeriod"/>
            </a:pPr>
            <a:endParaRPr lang="en-US" sz="1400" dirty="0"/>
          </a:p>
          <a:p>
            <a:pPr marL="0" indent="0">
              <a:buFont typeface="+mj-lt"/>
              <a:buNone/>
            </a:pPr>
            <a:r>
              <a:rPr lang="en-US" b="1" dirty="0"/>
              <a:t>Closing</a:t>
            </a:r>
          </a:p>
          <a:p>
            <a:pPr marL="0" indent="0">
              <a:buFont typeface="+mj-lt"/>
              <a:buNone/>
            </a:pPr>
            <a:endParaRPr lang="en-US" b="1" dirty="0"/>
          </a:p>
          <a:p>
            <a:pPr marL="215707" lvl="0" indent="-228600">
              <a:buFont typeface="+mj-lt"/>
              <a:buAutoNum type="arabicPeriod"/>
            </a:pPr>
            <a:r>
              <a:rPr lang="en-US" b="1" dirty="0"/>
              <a:t>Ask</a:t>
            </a:r>
            <a:r>
              <a:rPr lang="en-US" dirty="0"/>
              <a:t> participants to reflect on moments of joy in their life.</a:t>
            </a:r>
          </a:p>
          <a:p>
            <a:pPr marL="215707" lvl="0" indent="-228600">
              <a:buFont typeface="+mj-lt"/>
              <a:buAutoNum type="arabicPeriod"/>
            </a:pPr>
            <a:r>
              <a:rPr lang="en-US" b="1" dirty="0"/>
              <a:t>Ask</a:t>
            </a:r>
            <a:r>
              <a:rPr lang="en-US" dirty="0"/>
              <a:t> participants to share one of their moments of joy with one other person.</a:t>
            </a:r>
          </a:p>
          <a:p>
            <a:pPr marL="215707" lvl="0" indent="-228600">
              <a:buFont typeface="+mj-lt"/>
              <a:buAutoNum type="arabicPeriod"/>
            </a:pPr>
            <a:r>
              <a:rPr lang="en-US" b="1" dirty="0"/>
              <a:t>Ask </a:t>
            </a:r>
            <a:r>
              <a:rPr lang="en-US" dirty="0"/>
              <a:t>participants to state how they will remember that moment of joy in the weeks ahead. </a:t>
            </a:r>
          </a:p>
          <a:p>
            <a:pPr marL="215707" lvl="0" indent="-228600">
              <a:buFont typeface="+mj-lt"/>
              <a:buAutoNum type="arabicPeriod"/>
            </a:pPr>
            <a:r>
              <a:rPr lang="en-US" b="1" dirty="0"/>
              <a:t>Ask </a:t>
            </a:r>
            <a:r>
              <a:rPr lang="en-US" dirty="0"/>
              <a:t>for a few volunteers to share their moment of joy with the larger group.</a:t>
            </a:r>
          </a:p>
          <a:p>
            <a:pPr marL="444307" lvl="1"/>
            <a:endParaRPr lang="en-US" dirty="0"/>
          </a:p>
        </p:txBody>
      </p:sp>
      <p:sp>
        <p:nvSpPr>
          <p:cNvPr id="7" name="Slide Number Placeholder 7">
            <a:extLst>
              <a:ext uri="{FF2B5EF4-FFF2-40B4-BE49-F238E27FC236}">
                <a16:creationId xmlns:a16="http://schemas.microsoft.com/office/drawing/2014/main" id="{0A87E05B-6C09-4D0A-ABF0-6FEF8C1DAFB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31</a:t>
            </a:fld>
            <a:endParaRPr lang="en-US" sz="1600" b="1" dirty="0"/>
          </a:p>
        </p:txBody>
      </p:sp>
      <p:sp>
        <p:nvSpPr>
          <p:cNvPr id="8" name="TextBox 7">
            <a:extLst>
              <a:ext uri="{FF2B5EF4-FFF2-40B4-BE49-F238E27FC236}">
                <a16:creationId xmlns:a16="http://schemas.microsoft.com/office/drawing/2014/main" id="{3EAED598-0E53-4C60-8783-FB3B7788B184}"/>
              </a:ext>
            </a:extLst>
          </p:cNvPr>
          <p:cNvSpPr txBox="1"/>
          <p:nvPr/>
        </p:nvSpPr>
        <p:spPr>
          <a:xfrm>
            <a:off x="4400382" y="734678"/>
            <a:ext cx="2283375" cy="2859719"/>
          </a:xfrm>
          <a:prstGeom prst="rect">
            <a:avLst/>
          </a:prstGeom>
          <a:noFill/>
          <a:ln>
            <a:solidFill>
              <a:schemeClr val="tx1"/>
            </a:solidFill>
          </a:ln>
        </p:spPr>
        <p:txBody>
          <a:bodyPr wrap="square" lIns="88861" tIns="44431" rIns="88861" bIns="44431" rtlCol="0">
            <a:spAutoFit/>
          </a:bodyPr>
          <a:lstStyle/>
          <a:p>
            <a:r>
              <a:rPr lang="en-US" sz="1200" b="1" dirty="0">
                <a:cs typeface="Arial" panose="020B0604020202020204" pitchFamily="34" charset="0"/>
              </a:rPr>
              <a:t>Module One</a:t>
            </a:r>
            <a:r>
              <a:rPr lang="en-US" sz="1200" dirty="0">
                <a:cs typeface="Arial" panose="020B0604020202020204" pitchFamily="34" charset="0"/>
              </a:rPr>
              <a:t>: </a:t>
            </a:r>
            <a:r>
              <a:rPr lang="en-US" sz="1200" b="1" dirty="0">
                <a:cs typeface="Arial" panose="020B0604020202020204" pitchFamily="34" charset="0"/>
              </a:rPr>
              <a:t>Impact of Trauma and Trauma Informed-Care</a:t>
            </a:r>
          </a:p>
          <a:p>
            <a:r>
              <a:rPr lang="en-US" sz="1200" b="1" dirty="0">
                <a:cs typeface="Arial" panose="020B0604020202020204" pitchFamily="34" charset="0"/>
              </a:rPr>
              <a:t>90 Minutes</a:t>
            </a:r>
          </a:p>
          <a:p>
            <a:endParaRPr lang="en-US" sz="1200" b="1" dirty="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Introductions: Slides 2-6 (20 Minutes)</a:t>
            </a:r>
          </a:p>
          <a:p>
            <a:pPr marL="166615" indent="-166615">
              <a:buFont typeface="Arial" panose="020B0604020202020204" pitchFamily="34" charset="0"/>
              <a:buChar char="•"/>
            </a:pPr>
            <a:r>
              <a:rPr lang="en-US" sz="1200" dirty="0">
                <a:cs typeface="Arial" panose="020B0604020202020204" pitchFamily="34" charset="0"/>
              </a:rPr>
              <a:t>Definitions: Slides 7-8 </a:t>
            </a:r>
          </a:p>
          <a:p>
            <a:r>
              <a:rPr lang="en-US" sz="1200" dirty="0">
                <a:cs typeface="Arial" panose="020B0604020202020204" pitchFamily="34" charset="0"/>
              </a:rPr>
              <a:t>     (5 Minutes)</a:t>
            </a:r>
          </a:p>
          <a:p>
            <a:pPr marL="166615" indent="-166615">
              <a:buFont typeface="Arial" panose="020B0604020202020204" pitchFamily="34" charset="0"/>
              <a:buChar char="•"/>
            </a:pPr>
            <a:r>
              <a:rPr lang="en-US" sz="1200" dirty="0">
                <a:cs typeface="Arial" panose="020B0604020202020204" pitchFamily="34" charset="0"/>
              </a:rPr>
              <a:t>Impact of Trauma: Slides 9-22 (35 Minutes)</a:t>
            </a:r>
          </a:p>
          <a:p>
            <a:pPr marL="166615" indent="-166615">
              <a:buFont typeface="Arial" panose="020B0604020202020204" pitchFamily="34" charset="0"/>
              <a:buChar char="•"/>
            </a:pPr>
            <a:r>
              <a:rPr lang="en-US" sz="1200" dirty="0">
                <a:cs typeface="Arial" panose="020B0604020202020204" pitchFamily="34" charset="0"/>
              </a:rPr>
              <a:t>Underlying Assumptions: Slides 23-29 (10 minutes)</a:t>
            </a:r>
          </a:p>
          <a:p>
            <a:pPr marL="166615" indent="-166615">
              <a:buFont typeface="Arial" panose="020B0604020202020204" pitchFamily="34" charset="0"/>
              <a:buChar char="•"/>
            </a:pPr>
            <a:r>
              <a:rPr lang="en-US" sz="1200" u="sng" dirty="0">
                <a:cs typeface="Arial" panose="020B0604020202020204" pitchFamily="34" charset="0"/>
              </a:rPr>
              <a:t>Paradigm Shift Role Play and Closing: Slides 30-31 (20 minutes)</a:t>
            </a:r>
          </a:p>
        </p:txBody>
      </p:sp>
    </p:spTree>
    <p:extLst>
      <p:ext uri="{BB962C8B-B14F-4D97-AF65-F5344CB8AC3E}">
        <p14:creationId xmlns:p14="http://schemas.microsoft.com/office/powerpoint/2010/main" val="37351255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933450"/>
            <a:ext cx="3290887" cy="2468563"/>
          </a:xfrm>
        </p:spPr>
      </p:sp>
      <p:sp>
        <p:nvSpPr>
          <p:cNvPr id="3" name="Notes Placeholder 2"/>
          <p:cNvSpPr>
            <a:spLocks noGrp="1"/>
          </p:cNvSpPr>
          <p:nvPr>
            <p:ph type="body" idx="1"/>
          </p:nvPr>
        </p:nvSpPr>
        <p:spPr>
          <a:xfrm>
            <a:off x="490538" y="3984207"/>
            <a:ext cx="6487320" cy="4445836"/>
          </a:xfrm>
        </p:spPr>
        <p:txBody>
          <a:bodyPr>
            <a:normAutofit fontScale="92500" lnSpcReduction="10000"/>
          </a:bodyPr>
          <a:lstStyle/>
          <a:p>
            <a:r>
              <a:rPr lang="en-US" b="1" dirty="0"/>
              <a:t>Welcome/Introduction</a:t>
            </a:r>
          </a:p>
          <a:p>
            <a:endParaRPr lang="en-US" sz="1400" b="1" dirty="0"/>
          </a:p>
          <a:p>
            <a:r>
              <a:rPr lang="en-US" b="1" dirty="0"/>
              <a:t>Materials </a:t>
            </a:r>
          </a:p>
          <a:p>
            <a:pPr marL="166615" indent="-166615">
              <a:buFont typeface="Arial" panose="020B0604020202020204" pitchFamily="34" charset="0"/>
              <a:buChar char="•"/>
            </a:pPr>
            <a:r>
              <a:rPr lang="en-US" dirty="0"/>
              <a:t>Module Two PowerPoint Slides</a:t>
            </a:r>
          </a:p>
          <a:p>
            <a:pPr marL="166615" indent="-166615">
              <a:buFont typeface="Arial" panose="020B0604020202020204" pitchFamily="34" charset="0"/>
              <a:buChar char="•"/>
            </a:pPr>
            <a:r>
              <a:rPr lang="en-US" dirty="0"/>
              <a:t>White Board or Newsprint and Markers</a:t>
            </a:r>
          </a:p>
          <a:p>
            <a:pPr marL="166615" indent="-166615">
              <a:buFont typeface="Arial" panose="020B0604020202020204" pitchFamily="34" charset="0"/>
              <a:buChar char="•"/>
            </a:pPr>
            <a:r>
              <a:rPr lang="en-US" dirty="0"/>
              <a:t>Agenda Written on Newsprint and Posted</a:t>
            </a:r>
          </a:p>
          <a:p>
            <a:pPr marL="166615" indent="-166615">
              <a:buFont typeface="Arial" panose="020B0604020202020204" pitchFamily="34" charset="0"/>
              <a:buChar char="•"/>
            </a:pPr>
            <a:r>
              <a:rPr lang="en-US" dirty="0"/>
              <a:t>Video: Weathering: The Impact of Racism on Pregnant Mothers </a:t>
            </a:r>
            <a:r>
              <a:rPr lang="en-US" dirty="0">
                <a:hlinkClick r:id="rId3"/>
              </a:rPr>
              <a:t>https://www.youtube.com/watch?v=NhtpU-aSGwI</a:t>
            </a:r>
            <a:endParaRPr lang="en-US" dirty="0"/>
          </a:p>
          <a:p>
            <a:pPr marL="166615" indent="-166615">
              <a:buFont typeface="Arial" panose="020B0604020202020204" pitchFamily="34" charset="0"/>
              <a:buChar char="•"/>
            </a:pPr>
            <a:r>
              <a:rPr lang="en-US" dirty="0"/>
              <a:t>Video :”Still Face Experiment” (Use either video of mother or father but not both)</a:t>
            </a:r>
          </a:p>
          <a:p>
            <a:pPr marL="166615" indent="-166615">
              <a:buFont typeface="Arial" panose="020B0604020202020204" pitchFamily="34" charset="0"/>
              <a:buChar char="•"/>
            </a:pPr>
            <a:r>
              <a:rPr lang="en-US" dirty="0"/>
              <a:t>Video: “Brain Builders”</a:t>
            </a:r>
          </a:p>
          <a:p>
            <a:pPr marL="166615" indent="-166615">
              <a:buFont typeface="Arial" panose="020B0604020202020204" pitchFamily="34" charset="0"/>
              <a:buChar char="•"/>
            </a:pPr>
            <a:r>
              <a:rPr lang="en-US" dirty="0"/>
              <a:t>Participant’s Handouts for Module Two</a:t>
            </a:r>
          </a:p>
          <a:p>
            <a:pPr marL="610922" lvl="1" indent="-166615">
              <a:buFont typeface="Wingdings" panose="05000000000000000000" pitchFamily="2" charset="2"/>
              <a:buChar char="ü"/>
            </a:pPr>
            <a:r>
              <a:rPr lang="en-US" dirty="0"/>
              <a:t> Participant PowerPoint Slides</a:t>
            </a:r>
          </a:p>
          <a:p>
            <a:pPr marL="610922" lvl="1" indent="-166615">
              <a:buFont typeface="Wingdings" panose="05000000000000000000" pitchFamily="2" charset="2"/>
              <a:buChar char="ü"/>
            </a:pPr>
            <a:r>
              <a:rPr lang="en-US" dirty="0"/>
              <a:t> “Worksheet: If Feeling Skills Could Speak.”  </a:t>
            </a:r>
          </a:p>
          <a:p>
            <a:pPr marL="166615" indent="-166615">
              <a:buFont typeface="Arial" panose="020B0604020202020204" pitchFamily="34" charset="0"/>
              <a:buChar char="•"/>
            </a:pPr>
            <a:endParaRPr lang="en-US" b="1" dirty="0"/>
          </a:p>
          <a:p>
            <a:r>
              <a:rPr lang="en-US" b="1" dirty="0"/>
              <a:t>Objectives</a:t>
            </a:r>
          </a:p>
          <a:p>
            <a:r>
              <a:rPr lang="en-US" b="1" dirty="0"/>
              <a:t>Participants will:</a:t>
            </a:r>
            <a:endParaRPr lang="en-US" dirty="0"/>
          </a:p>
          <a:p>
            <a:pPr marL="333230" indent="-333230">
              <a:buFont typeface="+mj-lt"/>
              <a:buAutoNum type="arabicPeriod"/>
            </a:pPr>
            <a:r>
              <a:rPr lang="en-US" dirty="0"/>
              <a:t>Learn how trauma impacts attachment, body and brain, and feeling skill development</a:t>
            </a:r>
          </a:p>
          <a:p>
            <a:pPr marL="333230" indent="-333230">
              <a:buFont typeface="+mj-lt"/>
              <a:buAutoNum type="arabicPeriod"/>
            </a:pPr>
            <a:r>
              <a:rPr lang="en-US" dirty="0"/>
              <a:t>Understand the importance of co-regulation.</a:t>
            </a:r>
          </a:p>
          <a:p>
            <a:pPr marL="333230" indent="-333230">
              <a:buFont typeface="+mj-lt"/>
              <a:buAutoNum type="arabicPeriod"/>
            </a:pPr>
            <a:r>
              <a:rPr lang="en-US" dirty="0"/>
              <a:t>Demonstrate understanding by applying concepts to exercises and discussion.</a:t>
            </a:r>
          </a:p>
          <a:p>
            <a:endParaRPr lang="en-US" dirty="0"/>
          </a:p>
          <a:p>
            <a:r>
              <a:rPr lang="en-US" b="1" dirty="0"/>
              <a:t>Remind participants of the concept of “Treaters”. </a:t>
            </a:r>
            <a:r>
              <a:rPr lang="en-US" dirty="0"/>
              <a:t>The term used throughout the modules to describe everyone who interacts with the child to heal their wounds. We all can have a positive therapeutic impact on the children and youth we work with, not just clinical staff. </a:t>
            </a:r>
          </a:p>
          <a:p>
            <a:endParaRPr lang="en-US" b="1" dirty="0"/>
          </a:p>
          <a:p>
            <a:endParaRPr lang="en-US" b="1" dirty="0"/>
          </a:p>
          <a:p>
            <a:r>
              <a:rPr lang="en-US" b="1" dirty="0"/>
              <a:t>Time for Module</a:t>
            </a:r>
          </a:p>
          <a:p>
            <a:r>
              <a:rPr lang="en-US" dirty="0"/>
              <a:t>90 minutes</a:t>
            </a:r>
          </a:p>
          <a:p>
            <a:pPr marL="333230" indent="-333230">
              <a:buFont typeface="+mj-lt"/>
              <a:buAutoNum type="arabicPeriod"/>
            </a:pPr>
            <a:endParaRPr lang="en-US" dirty="0"/>
          </a:p>
          <a:p>
            <a:endParaRPr lang="en-US" dirty="0"/>
          </a:p>
        </p:txBody>
      </p:sp>
      <p:sp>
        <p:nvSpPr>
          <p:cNvPr id="8" name="TextBox 7">
            <a:extLst>
              <a:ext uri="{FF2B5EF4-FFF2-40B4-BE49-F238E27FC236}">
                <a16:creationId xmlns:a16="http://schemas.microsoft.com/office/drawing/2014/main" id="{A5365A8B-627B-4EA3-B59D-7247BE953708}"/>
              </a:ext>
            </a:extLst>
          </p:cNvPr>
          <p:cNvSpPr txBox="1"/>
          <p:nvPr/>
        </p:nvSpPr>
        <p:spPr>
          <a:xfrm>
            <a:off x="3919538" y="933032"/>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
        <p:nvSpPr>
          <p:cNvPr id="7" name="Slide Number Placeholder 7">
            <a:extLst>
              <a:ext uri="{FF2B5EF4-FFF2-40B4-BE49-F238E27FC236}">
                <a16:creationId xmlns:a16="http://schemas.microsoft.com/office/drawing/2014/main" id="{4E913348-D6E8-4421-9C26-3943D0A2A25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32</a:t>
            </a:fld>
            <a:endParaRPr lang="en-US" sz="1600" b="1" dirty="0"/>
          </a:p>
        </p:txBody>
      </p:sp>
    </p:spTree>
    <p:extLst>
      <p:ext uri="{BB962C8B-B14F-4D97-AF65-F5344CB8AC3E}">
        <p14:creationId xmlns:p14="http://schemas.microsoft.com/office/powerpoint/2010/main" val="997660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962025"/>
            <a:ext cx="3290887" cy="2468563"/>
          </a:xfrm>
        </p:spPr>
      </p:sp>
      <p:sp>
        <p:nvSpPr>
          <p:cNvPr id="3" name="Notes Placeholder 2"/>
          <p:cNvSpPr>
            <a:spLocks noGrp="1"/>
          </p:cNvSpPr>
          <p:nvPr>
            <p:ph type="body" idx="1"/>
          </p:nvPr>
        </p:nvSpPr>
        <p:spPr>
          <a:xfrm>
            <a:off x="566738" y="4006410"/>
            <a:ext cx="5661660" cy="4213384"/>
          </a:xfrm>
        </p:spPr>
        <p:txBody>
          <a:bodyPr>
            <a:normAutofit/>
          </a:bodyPr>
          <a:lstStyle/>
          <a:p>
            <a:r>
              <a:rPr lang="en-US" b="1" dirty="0"/>
              <a:t>Welcome and Introductions</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 themselves.</a:t>
            </a:r>
          </a:p>
          <a:p>
            <a:pPr marL="666460" lvl="1" indent="-222153">
              <a:buFont typeface="+mj-lt"/>
              <a:buAutoNum type="alphaLcPeriod"/>
            </a:pPr>
            <a:r>
              <a:rPr lang="en-US" dirty="0"/>
              <a:t>Participants introduce themselves and share one thing they did this past week that made them smile. </a:t>
            </a:r>
          </a:p>
          <a:p>
            <a:pPr marL="666460" lvl="1" indent="-222153">
              <a:buFont typeface="+mj-lt"/>
              <a:buAutoNum type="alphaLcPeriod"/>
            </a:pPr>
            <a:r>
              <a:rPr lang="en-US" b="1" dirty="0"/>
              <a:t>Review</a:t>
            </a:r>
            <a:r>
              <a:rPr lang="en-US" dirty="0"/>
              <a:t> the agreement that the group compiled last session. </a:t>
            </a:r>
            <a:r>
              <a:rPr lang="en-US" b="1" dirty="0"/>
              <a:t>Ask </a:t>
            </a:r>
            <a:r>
              <a:rPr lang="en-US" b="0" dirty="0"/>
              <a:t>if anyone would like to make additions. </a:t>
            </a:r>
          </a:p>
          <a:p>
            <a:pPr marL="666460" lvl="1" indent="-222153">
              <a:buFont typeface="+mj-lt"/>
              <a:buAutoNum type="alphaLcPeriod"/>
            </a:pPr>
            <a:r>
              <a:rPr lang="en-US" b="1" dirty="0"/>
              <a:t>Tell</a:t>
            </a:r>
            <a:r>
              <a:rPr lang="en-US" b="0" dirty="0"/>
              <a:t> participants that in any room of people, there are people who have had their own experiences of trauma and adversity. If the training triggers a strong reaction in you, be sure to take care of yourself – take a break, talk to your case manager, check in with the trainer after the session, etc. </a:t>
            </a:r>
            <a:endParaRPr lang="en-US" b="1" dirty="0"/>
          </a:p>
          <a:p>
            <a:pPr marL="666460" lvl="1" indent="-222153">
              <a:buFont typeface="+mj-lt"/>
              <a:buAutoNum type="alphaLcPeriod"/>
            </a:pPr>
            <a:r>
              <a:rPr lang="en-US" dirty="0"/>
              <a:t>Trainer review agenda.</a:t>
            </a:r>
          </a:p>
          <a:p>
            <a:pPr marL="666460" lvl="1" indent="-222153">
              <a:buFont typeface="+mj-lt"/>
              <a:buAutoNum type="alphaLcPeriod"/>
            </a:pPr>
            <a:endParaRPr lang="en-US" dirty="0"/>
          </a:p>
          <a:p>
            <a:pPr lvl="1"/>
            <a:endParaRPr lang="en-US" dirty="0"/>
          </a:p>
          <a:p>
            <a:endParaRPr lang="en-US" dirty="0"/>
          </a:p>
        </p:txBody>
      </p:sp>
      <p:sp>
        <p:nvSpPr>
          <p:cNvPr id="7" name="Slide Number Placeholder 7">
            <a:extLst>
              <a:ext uri="{FF2B5EF4-FFF2-40B4-BE49-F238E27FC236}">
                <a16:creationId xmlns:a16="http://schemas.microsoft.com/office/drawing/2014/main" id="{68B90E18-2C89-4B34-9070-2DE4D187C2B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33</a:t>
            </a:fld>
            <a:endParaRPr lang="en-US" sz="1600" b="1" dirty="0"/>
          </a:p>
        </p:txBody>
      </p:sp>
      <p:sp>
        <p:nvSpPr>
          <p:cNvPr id="8" name="TextBox 7">
            <a:extLst>
              <a:ext uri="{FF2B5EF4-FFF2-40B4-BE49-F238E27FC236}">
                <a16:creationId xmlns:a16="http://schemas.microsoft.com/office/drawing/2014/main" id="{0371BEC9-5A36-4146-8551-4A384E3CDA86}"/>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u="sng"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1467843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17563"/>
            <a:ext cx="3289300" cy="2468562"/>
          </a:xfrm>
        </p:spPr>
      </p:sp>
      <p:sp>
        <p:nvSpPr>
          <p:cNvPr id="8" name="Rectangle 3"/>
          <p:cNvSpPr>
            <a:spLocks noGrp="1" noChangeArrowheads="1"/>
          </p:cNvSpPr>
          <p:nvPr>
            <p:ph type="body" idx="3"/>
          </p:nvPr>
        </p:nvSpPr>
        <p:spPr>
          <a:xfrm>
            <a:off x="268619" y="3919537"/>
            <a:ext cx="6500599" cy="5889490"/>
          </a:xfrm>
          <a:noFill/>
          <a:ln/>
        </p:spPr>
        <p:txBody>
          <a:bodyPr/>
          <a:lstStyle/>
          <a:p>
            <a:pPr eaLnBrk="1" hangingPunct="1"/>
            <a:r>
              <a:rPr lang="en-US" sz="1100" b="1" dirty="0">
                <a:latin typeface="Arial" panose="020B0604020202020204" pitchFamily="34" charset="0"/>
                <a:ea typeface="Times New Roman" panose="02020603050405020304" pitchFamily="18" charset="0"/>
                <a:cs typeface="Arial" panose="020B0604020202020204" pitchFamily="34" charset="0"/>
              </a:rPr>
              <a:t>Introduction to the RC Trauma Framework</a:t>
            </a:r>
          </a:p>
          <a:p>
            <a:pPr eaLnBrk="1" hangingPunct="1"/>
            <a:endParaRPr lang="en-US" sz="1100" dirty="0">
              <a:latin typeface="Arial" panose="020B0604020202020204" pitchFamily="34" charset="0"/>
              <a:ea typeface="Times New Roman" panose="02020603050405020304" pitchFamily="18" charset="0"/>
              <a:cs typeface="Arial" panose="020B0604020202020204" pitchFamily="34" charset="0"/>
            </a:endParaRPr>
          </a:p>
          <a:p>
            <a:pPr marL="234814" indent="-234814">
              <a:buFont typeface="+mj-lt"/>
              <a:buAutoNum type="arabicPeriod"/>
            </a:pPr>
            <a:r>
              <a:rPr lang="en-US" sz="1100" dirty="0">
                <a:latin typeface="Arial" panose="020B0604020202020204" pitchFamily="34" charset="0"/>
                <a:ea typeface="Times New Roman" panose="02020603050405020304" pitchFamily="18" charset="0"/>
                <a:cs typeface="Arial" panose="020B0604020202020204" pitchFamily="34" charset="0"/>
              </a:rPr>
              <a:t>Do a quick overview of the entire trauma framework using the information below. </a:t>
            </a:r>
          </a:p>
          <a:p>
            <a:pPr marL="704441" lvl="1" indent="-234814">
              <a:buFont typeface="+mj-lt"/>
              <a:buAutoNum type="alphaLcPeriod"/>
            </a:pPr>
            <a:r>
              <a:rPr lang="en-US" sz="1100" dirty="0"/>
              <a:t>Childhood traumatic events and ACEs, especially when they are chronic, disrupt the trajectory of a child’s development. </a:t>
            </a:r>
          </a:p>
          <a:p>
            <a:pPr marL="704441" lvl="1" indent="-234814">
              <a:buFont typeface="+mj-lt"/>
              <a:buAutoNum type="alphaLcPeriod"/>
            </a:pPr>
            <a:r>
              <a:rPr lang="en-US" sz="1100" dirty="0"/>
              <a:t>It does so in 3 critical areas, which we will discuss in a lot more detail.  It impacts attachment and how they connect with other people. It impacts their body and brain on a physiological level. And it impacts what we call their “feelings skills.” </a:t>
            </a:r>
          </a:p>
          <a:p>
            <a:pPr marL="704441" lvl="1" indent="-234814">
              <a:buFont typeface="+mj-lt"/>
              <a:buAutoNum type="alphaLcPeriod"/>
            </a:pPr>
            <a:r>
              <a:rPr lang="en-US" sz="1100" dirty="0"/>
              <a:t>This history and reality is what comes in our doors when a child enters our home. </a:t>
            </a:r>
          </a:p>
          <a:p>
            <a:pPr marL="704441" lvl="1" indent="-234814">
              <a:buFont typeface="+mj-lt"/>
              <a:buAutoNum type="alphaLcPeriod"/>
            </a:pPr>
            <a:r>
              <a:rPr lang="en-US" sz="1100" dirty="0"/>
              <a:t>Then, </a:t>
            </a:r>
            <a:r>
              <a:rPr lang="en-US" sz="1100" b="1" dirty="0"/>
              <a:t>in the present</a:t>
            </a:r>
            <a:r>
              <a:rPr lang="en-US" sz="1100" dirty="0"/>
              <a:t>, some current trigger or stressor happens, sometimes big, but more often </a:t>
            </a:r>
            <a:r>
              <a:rPr lang="en-US" sz="1100" b="1" dirty="0"/>
              <a:t>very</a:t>
            </a:r>
            <a:r>
              <a:rPr lang="en-US" sz="1100" dirty="0"/>
              <a:t> small. But the trigger leads to a cascade of feelings that feel intolerable. They feel intolerable because youth don’t trust others to help them with these feelings (attachment), their body and brain are jangled and supercharged to begin with (body and brain), and their feelings skills are impaired. </a:t>
            </a:r>
          </a:p>
          <a:p>
            <a:pPr marL="704441" lvl="1" indent="-234814">
              <a:buFont typeface="+mj-lt"/>
              <a:buAutoNum type="alphaLcPeriod"/>
            </a:pPr>
            <a:r>
              <a:rPr lang="en-US" sz="1100" dirty="0"/>
              <a:t>Nobody wants to feel that way, so people turn to things, often anything they can find, that will make the intolerable feelings tolerable -- at least in the moment. These are the behaviors we “know and love” – </a:t>
            </a:r>
            <a:r>
              <a:rPr lang="en-US" sz="1100" b="1" dirty="0"/>
              <a:t>retreating: </a:t>
            </a:r>
            <a:r>
              <a:rPr lang="en-US" sz="1100" dirty="0"/>
              <a:t>such as staying by themselves, becoming depressed, playing video games constantly; </a:t>
            </a:r>
            <a:r>
              <a:rPr lang="en-US" sz="1100" b="1" dirty="0"/>
              <a:t>hurting themselves: </a:t>
            </a:r>
            <a:r>
              <a:rPr lang="en-US" sz="1100" dirty="0"/>
              <a:t>such as risky sex, cutting, substance abuse, driving fast; and </a:t>
            </a:r>
            <a:r>
              <a:rPr lang="en-US" sz="1100" b="1" dirty="0"/>
              <a:t>hurting others: </a:t>
            </a:r>
            <a:r>
              <a:rPr lang="en-US" sz="1100" dirty="0"/>
              <a:t>such as fighting, sexual offending, gang violence. </a:t>
            </a:r>
          </a:p>
          <a:p>
            <a:pPr marL="704441" lvl="1" indent="-234814">
              <a:buFont typeface="+mj-lt"/>
              <a:buAutoNum type="alphaLcPeriod"/>
            </a:pPr>
            <a:r>
              <a:rPr lang="en-US" sz="1100" dirty="0"/>
              <a:t>These extreme behaviors or symptoms actually work -- in the short term. They are </a:t>
            </a:r>
            <a:r>
              <a:rPr lang="en-US" sz="1100" b="1" dirty="0"/>
              <a:t>adaptive </a:t>
            </a:r>
            <a:r>
              <a:rPr lang="en-US" sz="1100" dirty="0"/>
              <a:t>by helping the person survive in the moment, although the behaviors have many negative long-term consequences. </a:t>
            </a:r>
          </a:p>
          <a:p>
            <a:pPr marL="704441" lvl="1" indent="-234814">
              <a:buFont typeface="+mj-lt"/>
              <a:buAutoNum type="alphaLcPeriod"/>
            </a:pPr>
            <a:r>
              <a:rPr lang="en-US" sz="1100" dirty="0"/>
              <a:t>This RC Trauma Framework helps us see that we need to spend most of our time on the top part of the chart for longstanding change rather than at the bottom of the chart  stamping out behavior in the short-term. This is because the more youth can trust relationships, calm their nervous system, and learn feelings skills, then the feelings that before felt intolerable now feel tolerable and they no longer need to resort to extreme behaviors. </a:t>
            </a:r>
          </a:p>
          <a:p>
            <a:pPr marL="704441" lvl="1" indent="-234814">
              <a:buFont typeface="+mj-lt"/>
              <a:buAutoNum type="alphaLcPeriod"/>
            </a:pPr>
            <a:endParaRPr lang="en-US" dirty="0">
              <a:latin typeface="Arial" panose="020B0604020202020204" pitchFamily="34" charset="0"/>
              <a:cs typeface="Arial" panose="020B0604020202020204" pitchFamily="34" charset="0"/>
            </a:endParaRPr>
          </a:p>
        </p:txBody>
      </p:sp>
      <p:sp>
        <p:nvSpPr>
          <p:cNvPr id="9" name="Slide Number Placeholder 7">
            <a:extLst>
              <a:ext uri="{FF2B5EF4-FFF2-40B4-BE49-F238E27FC236}">
                <a16:creationId xmlns:a16="http://schemas.microsoft.com/office/drawing/2014/main" id="{3AF49B03-7DE3-4118-866D-DE7032EC17D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34</a:t>
            </a:fld>
            <a:endParaRPr lang="en-US" sz="1600" b="1" dirty="0"/>
          </a:p>
        </p:txBody>
      </p:sp>
      <p:sp>
        <p:nvSpPr>
          <p:cNvPr id="6" name="TextBox 5">
            <a:extLst>
              <a:ext uri="{FF2B5EF4-FFF2-40B4-BE49-F238E27FC236}">
                <a16:creationId xmlns:a16="http://schemas.microsoft.com/office/drawing/2014/main" id="{E7389503-AFF1-499C-A91D-CFA2CBF3AF62}"/>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4266941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a:extLst>
              <a:ext uri="{FF2B5EF4-FFF2-40B4-BE49-F238E27FC236}">
                <a16:creationId xmlns:a16="http://schemas.microsoft.com/office/drawing/2014/main" id="{A0751BD2-6694-43B5-B19E-9B4B856589D4}"/>
              </a:ext>
            </a:extLst>
          </p:cNvPr>
          <p:cNvSpPr>
            <a:spLocks noGrp="1" noRot="1" noChangeAspect="1"/>
          </p:cNvSpPr>
          <p:nvPr>
            <p:ph type="sldImg"/>
          </p:nvPr>
        </p:nvSpPr>
        <p:spPr>
          <a:xfrm>
            <a:off x="431800" y="890588"/>
            <a:ext cx="3290888" cy="2468562"/>
          </a:xfrm>
        </p:spPr>
      </p:sp>
      <p:sp>
        <p:nvSpPr>
          <p:cNvPr id="12" name="Notes Placeholder 11">
            <a:extLst>
              <a:ext uri="{FF2B5EF4-FFF2-40B4-BE49-F238E27FC236}">
                <a16:creationId xmlns:a16="http://schemas.microsoft.com/office/drawing/2014/main" id="{D2BB9082-F7EF-4B3D-BB97-8CD364BDBECB}"/>
              </a:ext>
            </a:extLst>
          </p:cNvPr>
          <p:cNvSpPr>
            <a:spLocks noGrp="1"/>
          </p:cNvSpPr>
          <p:nvPr>
            <p:ph type="body" idx="1"/>
          </p:nvPr>
        </p:nvSpPr>
        <p:spPr>
          <a:xfrm>
            <a:off x="431800" y="3767137"/>
            <a:ext cx="5661046" cy="833501"/>
          </a:xfrm>
          <a:prstGeom prst="rect">
            <a:avLst/>
          </a:prstGeom>
        </p:spPr>
        <p:txBody>
          <a:bodyPr>
            <a:spAutoFit/>
          </a:bodyPr>
          <a:lstStyle/>
          <a:p>
            <a:r>
              <a:rPr lang="en-US" b="1" dirty="0">
                <a:cs typeface="Arial" panose="020B0604020202020204" pitchFamily="34" charset="0"/>
              </a:rPr>
              <a:t>Impact of Trauma on Attachment</a:t>
            </a:r>
          </a:p>
          <a:p>
            <a:endParaRPr lang="en-US" dirty="0"/>
          </a:p>
          <a:p>
            <a:pPr marL="222153" indent="-222153">
              <a:buFont typeface="+mj-lt"/>
              <a:buAutoNum type="arabicPeriod"/>
            </a:pPr>
            <a:r>
              <a:rPr lang="en-US" dirty="0"/>
              <a:t>Review the slide above</a:t>
            </a:r>
          </a:p>
          <a:p>
            <a:pPr marL="666460" lvl="1" indent="-222153">
              <a:buFont typeface="+mj-lt"/>
              <a:buAutoNum type="alphaLcPeriod"/>
            </a:pPr>
            <a:r>
              <a:rPr lang="en-US" dirty="0"/>
              <a:t>Tell participants that this is the topic you will be discussing next.</a:t>
            </a:r>
          </a:p>
        </p:txBody>
      </p:sp>
      <p:sp>
        <p:nvSpPr>
          <p:cNvPr id="7" name="Slide Number Placeholder 7">
            <a:extLst>
              <a:ext uri="{FF2B5EF4-FFF2-40B4-BE49-F238E27FC236}">
                <a16:creationId xmlns:a16="http://schemas.microsoft.com/office/drawing/2014/main" id="{C9BA4D38-2787-4562-B10D-BE6D5716B58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35</a:t>
            </a:fld>
            <a:endParaRPr lang="en-US" sz="1600" b="1" dirty="0"/>
          </a:p>
        </p:txBody>
      </p:sp>
      <p:sp>
        <p:nvSpPr>
          <p:cNvPr id="8" name="TextBox 7">
            <a:extLst>
              <a:ext uri="{FF2B5EF4-FFF2-40B4-BE49-F238E27FC236}">
                <a16:creationId xmlns:a16="http://schemas.microsoft.com/office/drawing/2014/main" id="{9CE3466E-F96C-4554-8A40-526FD5ACD39D}"/>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818024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893763"/>
            <a:ext cx="3289300" cy="2468562"/>
          </a:xfrm>
        </p:spPr>
      </p:sp>
      <p:sp>
        <p:nvSpPr>
          <p:cNvPr id="3" name="Notes Placeholder 2"/>
          <p:cNvSpPr>
            <a:spLocks noGrp="1"/>
          </p:cNvSpPr>
          <p:nvPr>
            <p:ph type="body" idx="1"/>
          </p:nvPr>
        </p:nvSpPr>
        <p:spPr>
          <a:xfrm>
            <a:off x="566738" y="3894058"/>
            <a:ext cx="5661660" cy="4213384"/>
          </a:xfrm>
        </p:spPr>
        <p:txBody>
          <a:bodyPr/>
          <a:lstStyle/>
          <a:p>
            <a:r>
              <a:rPr lang="en-US" b="1" dirty="0">
                <a:cs typeface="Arial" panose="020B0604020202020204" pitchFamily="34" charset="0"/>
              </a:rPr>
              <a:t>Impact of Trauma on Attachment</a:t>
            </a:r>
          </a:p>
          <a:p>
            <a:endParaRPr lang="en-US" dirty="0">
              <a:cs typeface="Arial" panose="020B0604020202020204" pitchFamily="34" charset="0"/>
            </a:endParaRPr>
          </a:p>
          <a:p>
            <a:r>
              <a:rPr lang="en-US" dirty="0">
                <a:cs typeface="Arial" panose="020B0604020202020204" pitchFamily="34" charset="0"/>
              </a:rPr>
              <a:t>1. Show where </a:t>
            </a:r>
            <a:r>
              <a:rPr lang="en-US" b="1" dirty="0">
                <a:cs typeface="Arial" panose="020B0604020202020204" pitchFamily="34" charset="0"/>
              </a:rPr>
              <a:t>Attachment</a:t>
            </a:r>
            <a:r>
              <a:rPr lang="en-US" dirty="0">
                <a:cs typeface="Arial" panose="020B0604020202020204" pitchFamily="34" charset="0"/>
              </a:rPr>
              <a:t> fits into the Trauma Framework.</a:t>
            </a:r>
          </a:p>
          <a:p>
            <a:endParaRPr lang="en-US" dirty="0"/>
          </a:p>
        </p:txBody>
      </p:sp>
      <p:sp>
        <p:nvSpPr>
          <p:cNvPr id="7" name="Slide Number Placeholder 7">
            <a:extLst>
              <a:ext uri="{FF2B5EF4-FFF2-40B4-BE49-F238E27FC236}">
                <a16:creationId xmlns:a16="http://schemas.microsoft.com/office/drawing/2014/main" id="{75635B88-B4FA-4CCF-A77A-B004B44D6CB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36</a:t>
            </a:fld>
            <a:endParaRPr lang="en-US" sz="1600" b="1" dirty="0"/>
          </a:p>
        </p:txBody>
      </p:sp>
      <p:sp>
        <p:nvSpPr>
          <p:cNvPr id="8" name="TextBox 7">
            <a:extLst>
              <a:ext uri="{FF2B5EF4-FFF2-40B4-BE49-F238E27FC236}">
                <a16:creationId xmlns:a16="http://schemas.microsoft.com/office/drawing/2014/main" id="{EB534706-E632-4B53-AE53-958619C9C7EE}"/>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12050135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7"/>
          <p:cNvSpPr txBox="1">
            <a:spLocks noGrp="1" noChangeArrowheads="1"/>
          </p:cNvSpPr>
          <p:nvPr/>
        </p:nvSpPr>
        <p:spPr bwMode="auto">
          <a:xfrm>
            <a:off x="4008706" y="8893296"/>
            <a:ext cx="3066733" cy="468154"/>
          </a:xfrm>
          <a:prstGeom prst="rect">
            <a:avLst/>
          </a:prstGeom>
          <a:noFill/>
          <a:ln w="9525">
            <a:noFill/>
            <a:miter lim="800000"/>
            <a:headEnd/>
            <a:tailEnd/>
          </a:ln>
        </p:spPr>
        <p:txBody>
          <a:bodyPr lIns="93925" tIns="46962" rIns="93925" bIns="46962" anchor="b"/>
          <a:lstStyle/>
          <a:p>
            <a:pPr algn="r"/>
            <a:fld id="{12A6C890-5D68-4F41-BAAC-45BE4533655F}" type="slidenum">
              <a:rPr lang="en-US" sz="1200"/>
              <a:pPr algn="r"/>
              <a:t>37</a:t>
            </a:fld>
            <a:endParaRPr lang="en-US" sz="1200"/>
          </a:p>
        </p:txBody>
      </p:sp>
      <p:sp>
        <p:nvSpPr>
          <p:cNvPr id="101380" name="Rectangle 2"/>
          <p:cNvSpPr>
            <a:spLocks noGrp="1" noRot="1" noChangeAspect="1" noChangeArrowheads="1" noTextEdit="1"/>
          </p:cNvSpPr>
          <p:nvPr>
            <p:ph type="sldImg"/>
          </p:nvPr>
        </p:nvSpPr>
        <p:spPr>
          <a:xfrm>
            <a:off x="566738" y="927100"/>
            <a:ext cx="3292475" cy="2468563"/>
          </a:xfrm>
          <a:ln/>
        </p:spPr>
      </p:sp>
      <p:sp>
        <p:nvSpPr>
          <p:cNvPr id="101381" name="Rectangle 3"/>
          <p:cNvSpPr>
            <a:spLocks noGrp="1" noChangeArrowheads="1"/>
          </p:cNvSpPr>
          <p:nvPr>
            <p:ph type="body" idx="1"/>
          </p:nvPr>
        </p:nvSpPr>
        <p:spPr>
          <a:xfrm>
            <a:off x="566738" y="3703931"/>
            <a:ext cx="5189855" cy="4653969"/>
          </a:xfrm>
          <a:noFill/>
          <a:ln/>
        </p:spPr>
        <p:txBody>
          <a:bodyPr lIns="93928" tIns="46964" rIns="93928" bIns="46964"/>
          <a:lstStyle/>
          <a:p>
            <a:pPr eaLnBrk="1" hangingPunct="1"/>
            <a:r>
              <a:rPr lang="en-US" b="1" dirty="0"/>
              <a:t>Impact of Trauma on Attachment</a:t>
            </a:r>
          </a:p>
          <a:p>
            <a:pPr marL="234814" indent="-234814">
              <a:buFont typeface="+mj-lt"/>
              <a:buAutoNum type="arabicPeriod"/>
            </a:pPr>
            <a:endParaRPr lang="en-US" dirty="0"/>
          </a:p>
          <a:p>
            <a:pPr marL="234814" indent="-234814">
              <a:buFont typeface="+mj-lt"/>
              <a:buAutoNum type="arabicPeriod"/>
            </a:pPr>
            <a:r>
              <a:rPr lang="en-US" dirty="0"/>
              <a:t>Review the slide using the information below:</a:t>
            </a:r>
          </a:p>
          <a:p>
            <a:pPr marL="704441" lvl="1" indent="-234814">
              <a:buFont typeface="+mj-lt"/>
              <a:buAutoNum type="alphaLcPeriod"/>
            </a:pPr>
            <a:r>
              <a:rPr lang="en-US" dirty="0"/>
              <a:t>Attachment is part of what makes us uniquely human and it is primarily through these critical attachment relationships that we learn about how to regulate and manage stress in our lives. </a:t>
            </a:r>
          </a:p>
          <a:p>
            <a:pPr marL="704441" lvl="1" indent="-234814">
              <a:buFont typeface="+mj-lt"/>
              <a:buAutoNum type="alphaLcPeriod"/>
            </a:pPr>
            <a:r>
              <a:rPr lang="en-US" dirty="0"/>
              <a:t>Templates are developed when the person is a child, even before the child has speech. </a:t>
            </a:r>
          </a:p>
          <a:p>
            <a:pPr marL="704441" lvl="1" indent="-234814">
              <a:buFont typeface="+mj-lt"/>
              <a:buAutoNum type="alphaLcPeriod"/>
            </a:pPr>
            <a:r>
              <a:rPr lang="en-US" dirty="0"/>
              <a:t>In normal child rearing, the appearance of an adult is usually associated with pleasure. They feed you, change you, love you. The child forms a template that people are good and people make you feel better. </a:t>
            </a:r>
          </a:p>
          <a:p>
            <a:pPr marL="704441" lvl="1" indent="-234814">
              <a:buFont typeface="+mj-lt"/>
              <a:buAutoNum type="alphaLcPeriod"/>
            </a:pPr>
            <a:r>
              <a:rPr lang="en-US" dirty="0"/>
              <a:t>But what if in early life adults hurt you or they don’t come at all? The child forms a template that people are of no use, bad, painful. This template is pre-verbal and just feels like a fact of how the world is, like gravity.</a:t>
            </a:r>
          </a:p>
          <a:p>
            <a:pPr marL="704441" lvl="1" indent="-234814">
              <a:buFont typeface="+mj-lt"/>
              <a:buAutoNum type="alphaLcPeriod"/>
            </a:pPr>
            <a:r>
              <a:rPr lang="en-US" dirty="0"/>
              <a:t>So when the child is older and is approached by a person, the client expects pain. He may respond with hostility, thus distressing the person. The interaction does not go well, thus confirming the person’s expectations.</a:t>
            </a:r>
          </a:p>
          <a:p>
            <a:pPr eaLnBrk="1" hangingPunct="1">
              <a:buFont typeface="Arial" pitchFamily="34" charset="0"/>
              <a:buChar char="•"/>
            </a:pPr>
            <a:endParaRPr lang="en-US" dirty="0"/>
          </a:p>
          <a:p>
            <a:pPr eaLnBrk="1" hangingPunct="1">
              <a:buFont typeface="Arial" pitchFamily="34" charset="0"/>
              <a:buChar char="•"/>
            </a:pPr>
            <a:endParaRPr lang="en-US" dirty="0"/>
          </a:p>
        </p:txBody>
      </p:sp>
      <p:sp>
        <p:nvSpPr>
          <p:cNvPr id="8" name="Slide Number Placeholder 7">
            <a:extLst>
              <a:ext uri="{FF2B5EF4-FFF2-40B4-BE49-F238E27FC236}">
                <a16:creationId xmlns:a16="http://schemas.microsoft.com/office/drawing/2014/main" id="{3118E332-218B-47E5-B1C9-D5FB2CBA5F9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37</a:t>
            </a:fld>
            <a:endParaRPr lang="en-US" sz="1600" b="1" dirty="0"/>
          </a:p>
        </p:txBody>
      </p:sp>
      <p:sp>
        <p:nvSpPr>
          <p:cNvPr id="10" name="TextBox 9">
            <a:extLst>
              <a:ext uri="{FF2B5EF4-FFF2-40B4-BE49-F238E27FC236}">
                <a16:creationId xmlns:a16="http://schemas.microsoft.com/office/drawing/2014/main" id="{431371FE-EBA0-4A1A-A932-95366EEE6EED}"/>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0617971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2"/>
          <p:cNvSpPr>
            <a:spLocks noGrp="1" noRot="1" noChangeAspect="1" noChangeArrowheads="1" noTextEdit="1"/>
          </p:cNvSpPr>
          <p:nvPr>
            <p:ph type="sldImg"/>
          </p:nvPr>
        </p:nvSpPr>
        <p:spPr>
          <a:xfrm>
            <a:off x="565150" y="957263"/>
            <a:ext cx="3289300" cy="2468562"/>
          </a:xfrm>
          <a:ln/>
        </p:spPr>
      </p:sp>
      <p:sp>
        <p:nvSpPr>
          <p:cNvPr id="102404" name="Rectangle 3"/>
          <p:cNvSpPr>
            <a:spLocks noGrp="1" noChangeArrowheads="1"/>
          </p:cNvSpPr>
          <p:nvPr>
            <p:ph type="body" idx="1"/>
          </p:nvPr>
        </p:nvSpPr>
        <p:spPr>
          <a:xfrm>
            <a:off x="565150" y="3952594"/>
            <a:ext cx="5661660"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Impact of Trauma on Attachment</a:t>
            </a:r>
          </a:p>
          <a:p>
            <a:pPr eaLnBrk="1" hangingPunct="1"/>
            <a:endParaRPr lang="en-US" dirty="0"/>
          </a:p>
          <a:p>
            <a:pPr eaLnBrk="1" hangingPunct="1"/>
            <a:endParaRPr lang="en-US" b="1" dirty="0"/>
          </a:p>
          <a:p>
            <a:pPr eaLnBrk="1" hangingPunct="1"/>
            <a:r>
              <a:rPr lang="en-US" dirty="0"/>
              <a:t>1. Review the slide using the information below.</a:t>
            </a:r>
          </a:p>
          <a:p>
            <a:pPr marL="704441" lvl="1" indent="-234814">
              <a:buFont typeface="+mj-lt"/>
              <a:buAutoNum type="alphaLcPeriod"/>
            </a:pPr>
            <a:r>
              <a:rPr lang="en-US" dirty="0"/>
              <a:t>We are biologically programmed to seek attachment.  It is hard-wired into our brains. This begins in infancy and continues throughout life.</a:t>
            </a:r>
          </a:p>
          <a:p>
            <a:pPr marL="704441" lvl="1" indent="-234814">
              <a:buFont typeface="+mj-lt"/>
              <a:buAutoNum type="alphaLcPeriod"/>
            </a:pPr>
            <a:r>
              <a:rPr lang="en-US" b="1" dirty="0"/>
              <a:t>Use a concrete normative example</a:t>
            </a:r>
            <a:r>
              <a:rPr lang="en-US" dirty="0"/>
              <a:t>, like a toddler falling down and scraping her knee to explain this multiple step process. So many critical parts of development are happening through an interaction like this. </a:t>
            </a:r>
          </a:p>
          <a:p>
            <a:pPr marL="704441" lvl="1" indent="-234814">
              <a:buFont typeface="+mj-lt"/>
              <a:buAutoNum type="alphaLcPeriod"/>
            </a:pPr>
            <a:r>
              <a:rPr lang="en-US" b="1" dirty="0"/>
              <a:t>Ask </a:t>
            </a:r>
            <a:r>
              <a:rPr lang="en-US" dirty="0"/>
              <a:t>where this process breaks down with less ideal caretaking – caretaker does not notice distress, ignores child altogether, punishes child for showing distress, etc. </a:t>
            </a:r>
          </a:p>
          <a:p>
            <a:pPr eaLnBrk="1" hangingPunct="1"/>
            <a:endParaRPr lang="en-US" dirty="0"/>
          </a:p>
        </p:txBody>
      </p:sp>
      <p:sp>
        <p:nvSpPr>
          <p:cNvPr id="7" name="Slide Number Placeholder 7">
            <a:extLst>
              <a:ext uri="{FF2B5EF4-FFF2-40B4-BE49-F238E27FC236}">
                <a16:creationId xmlns:a16="http://schemas.microsoft.com/office/drawing/2014/main" id="{00BA6FCB-54D4-49B4-909D-A4788DC61C2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38</a:t>
            </a:fld>
            <a:endParaRPr lang="en-US" sz="1600" b="1" dirty="0"/>
          </a:p>
        </p:txBody>
      </p:sp>
      <p:sp>
        <p:nvSpPr>
          <p:cNvPr id="8" name="TextBox 7">
            <a:extLst>
              <a:ext uri="{FF2B5EF4-FFF2-40B4-BE49-F238E27FC236}">
                <a16:creationId xmlns:a16="http://schemas.microsoft.com/office/drawing/2014/main" id="{5F9A20FB-B604-4386-9C92-27FDAAEDAEC5}"/>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4107968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2"/>
          <p:cNvSpPr>
            <a:spLocks noGrp="1" noRot="1" noChangeAspect="1" noChangeArrowheads="1" noTextEdit="1"/>
          </p:cNvSpPr>
          <p:nvPr>
            <p:ph type="sldImg"/>
          </p:nvPr>
        </p:nvSpPr>
        <p:spPr>
          <a:xfrm>
            <a:off x="566738" y="844550"/>
            <a:ext cx="3289300" cy="2468563"/>
          </a:xfrm>
          <a:ln/>
        </p:spPr>
      </p:sp>
      <p:sp>
        <p:nvSpPr>
          <p:cNvPr id="103428" name="Rectangle 3"/>
          <p:cNvSpPr>
            <a:spLocks noGrp="1" noChangeArrowheads="1"/>
          </p:cNvSpPr>
          <p:nvPr>
            <p:ph type="body" idx="1"/>
          </p:nvPr>
        </p:nvSpPr>
        <p:spPr>
          <a:xfrm>
            <a:off x="490537" y="3723531"/>
            <a:ext cx="5661660" cy="5227717"/>
          </a:xfrm>
          <a:noFill/>
          <a:ln/>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Impact of Trauma on Attachment</a:t>
            </a:r>
          </a:p>
          <a:p>
            <a:pPr eaLnBrk="1" hangingPunct="1"/>
            <a:endParaRPr lang="en-US" b="1" dirty="0"/>
          </a:p>
          <a:p>
            <a:pPr eaLnBrk="1" hangingPunct="1"/>
            <a:r>
              <a:rPr lang="en-US" dirty="0"/>
              <a:t>1. Review the slide using the information below. </a:t>
            </a:r>
          </a:p>
          <a:p>
            <a:pPr marL="704441" lvl="1" indent="-234814">
              <a:buFont typeface="+mj-lt"/>
              <a:buAutoNum type="alphaLcPeriod"/>
            </a:pPr>
            <a:r>
              <a:rPr lang="en-US" b="1" dirty="0"/>
              <a:t>Ask: </a:t>
            </a:r>
            <a:r>
              <a:rPr lang="en-US" dirty="0"/>
              <a:t>What happens with good or “good enough” caretakers?</a:t>
            </a:r>
          </a:p>
          <a:p>
            <a:pPr marL="469627" lvl="1"/>
            <a:r>
              <a:rPr lang="en-US" dirty="0"/>
              <a:t>Possible Answers: </a:t>
            </a:r>
          </a:p>
          <a:p>
            <a:pPr marL="1232772" lvl="2" indent="-293518">
              <a:buFont typeface="+mj-lt"/>
              <a:buAutoNum type="romanLcPeriod"/>
            </a:pPr>
            <a:r>
              <a:rPr lang="en-US" dirty="0"/>
              <a:t>Over time, because of the thousands of times a parent calms the child, the child internalizes a mental representation of others being loving and caring and can begin to regulate their own distress – master their own soothing skills. Give examples here. </a:t>
            </a:r>
          </a:p>
          <a:p>
            <a:pPr marL="1232772" lvl="2" indent="-293518">
              <a:buFont typeface="+mj-lt"/>
              <a:buAutoNum type="romanLcPeriod"/>
            </a:pPr>
            <a:r>
              <a:rPr lang="en-US" dirty="0"/>
              <a:t>The growing ability to tolerate separation never replaces the need for reunion.</a:t>
            </a:r>
          </a:p>
          <a:p>
            <a:pPr marL="1232772" lvl="2" indent="-293518">
              <a:buFont typeface="+mj-lt"/>
              <a:buAutoNum type="romanLcPeriod"/>
            </a:pPr>
            <a:r>
              <a:rPr lang="en-US" dirty="0"/>
              <a:t>Securely attached children use caretakers as a “secure base.”  They come back when distressed, but then are able to “refuel” and go out and explore their world. </a:t>
            </a:r>
          </a:p>
          <a:p>
            <a:pPr marL="1232772" lvl="2" indent="-293518">
              <a:buFont typeface="+mj-lt"/>
              <a:buAutoNum type="romanLcPeriod"/>
            </a:pPr>
            <a:r>
              <a:rPr lang="en-US" dirty="0"/>
              <a:t>Constant rupture and repair cycle creates a template that when there are problems in relationships, they can be fixed. Caretakers will make it better.</a:t>
            </a:r>
          </a:p>
          <a:p>
            <a:pPr marL="469627" lvl="1"/>
            <a:r>
              <a:rPr lang="en-US" b="1" dirty="0"/>
              <a:t>b. Ask: </a:t>
            </a:r>
            <a:r>
              <a:rPr lang="en-US" dirty="0"/>
              <a:t>What happens to the child with less than ideal caretakers?</a:t>
            </a:r>
          </a:p>
          <a:p>
            <a:pPr marL="469627" lvl="1"/>
            <a:r>
              <a:rPr lang="en-US" dirty="0"/>
              <a:t>Possible Answers:</a:t>
            </a:r>
          </a:p>
          <a:p>
            <a:pPr marL="1232772" lvl="2" indent="-293518">
              <a:buFont typeface="+mj-lt"/>
              <a:buAutoNum type="romanLcPeriod"/>
            </a:pPr>
            <a:r>
              <a:rPr lang="en-US" dirty="0"/>
              <a:t>Child does not learn to calm himself.</a:t>
            </a:r>
          </a:p>
          <a:p>
            <a:pPr marL="1232772" lvl="2" indent="-293518">
              <a:buFont typeface="+mj-lt"/>
              <a:buAutoNum type="romanLcPeriod"/>
            </a:pPr>
            <a:r>
              <a:rPr lang="en-US" dirty="0"/>
              <a:t>Insecurely attached children tend to either cling to the caretaker or ignore the caretaker altogether because the caretaker is not a resource to them.</a:t>
            </a:r>
          </a:p>
          <a:p>
            <a:pPr marL="1232772" lvl="2" indent="-293518">
              <a:buFont typeface="+mj-lt"/>
              <a:buAutoNum type="romanLcPeriod"/>
            </a:pPr>
            <a:r>
              <a:rPr lang="en-US" dirty="0"/>
              <a:t>Child internalizes mental representations of others being hostile and critical.</a:t>
            </a:r>
          </a:p>
        </p:txBody>
      </p:sp>
      <p:sp>
        <p:nvSpPr>
          <p:cNvPr id="7" name="Slide Number Placeholder 7">
            <a:extLst>
              <a:ext uri="{FF2B5EF4-FFF2-40B4-BE49-F238E27FC236}">
                <a16:creationId xmlns:a16="http://schemas.microsoft.com/office/drawing/2014/main" id="{095EF9C0-E7C7-47D7-A706-16C9F4FC4DC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39</a:t>
            </a:fld>
            <a:endParaRPr lang="en-US" sz="1600" b="1" dirty="0"/>
          </a:p>
        </p:txBody>
      </p:sp>
      <p:sp>
        <p:nvSpPr>
          <p:cNvPr id="8" name="TextBox 7">
            <a:extLst>
              <a:ext uri="{FF2B5EF4-FFF2-40B4-BE49-F238E27FC236}">
                <a16:creationId xmlns:a16="http://schemas.microsoft.com/office/drawing/2014/main" id="{F57AB6DE-FAF0-4A70-B177-8CCE16A33763}"/>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357001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p:cNvSpPr>
            <a:spLocks noGrp="1" noRot="1" noChangeAspect="1" noChangeArrowheads="1" noTextEdit="1"/>
          </p:cNvSpPr>
          <p:nvPr>
            <p:ph type="sldImg"/>
          </p:nvPr>
        </p:nvSpPr>
        <p:spPr>
          <a:xfrm>
            <a:off x="485775" y="928688"/>
            <a:ext cx="3289300" cy="2468562"/>
          </a:xfrm>
          <a:ln/>
        </p:spPr>
      </p:sp>
      <p:sp>
        <p:nvSpPr>
          <p:cNvPr id="104452" name="Rectangle 3"/>
          <p:cNvSpPr>
            <a:spLocks noGrp="1" noChangeArrowheads="1"/>
          </p:cNvSpPr>
          <p:nvPr>
            <p:ph type="body" idx="1"/>
          </p:nvPr>
        </p:nvSpPr>
        <p:spPr>
          <a:xfrm>
            <a:off x="491038" y="3847297"/>
            <a:ext cx="5661660" cy="5035220"/>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Impact of Trauma on Attachment</a:t>
            </a:r>
          </a:p>
          <a:p>
            <a:pPr eaLnBrk="1" hangingPunct="1"/>
            <a:endParaRPr lang="en-US" b="1" dirty="0"/>
          </a:p>
          <a:p>
            <a:pPr marL="234814" indent="-234814">
              <a:buFont typeface="+mj-lt"/>
              <a:buAutoNum type="arabicPeriod"/>
            </a:pPr>
            <a:r>
              <a:rPr lang="en-US" dirty="0"/>
              <a:t>Review the slide using the information below. </a:t>
            </a:r>
          </a:p>
          <a:p>
            <a:pPr marL="704441" lvl="1" indent="-234814">
              <a:buFont typeface="+mj-lt"/>
              <a:buAutoNum type="alphaLcPeriod"/>
            </a:pPr>
            <a:r>
              <a:rPr lang="en-US" dirty="0"/>
              <a:t>A critical aspect of the attachment relationship is attunement.  It refers to how aware and responsive the adult is to the child’s needs. </a:t>
            </a:r>
          </a:p>
          <a:p>
            <a:pPr marL="704441" lvl="1" indent="-234814">
              <a:buFont typeface="+mj-lt"/>
              <a:buAutoNum type="alphaLcPeriod"/>
            </a:pPr>
            <a:r>
              <a:rPr lang="en-US" dirty="0"/>
              <a:t>This begins in the early days of life when the primary caretaker says – “Oh, why are you crying? Are you hungry, do you have gas? Do you need a new diaper?” Attunement happens at all stages of life.</a:t>
            </a:r>
          </a:p>
          <a:p>
            <a:pPr marL="704441" lvl="1" indent="-234814">
              <a:buFont typeface="+mj-lt"/>
              <a:buAutoNum type="alphaLcPeriod"/>
            </a:pPr>
            <a:r>
              <a:rPr lang="en-US" dirty="0"/>
              <a:t>The ultimate example of this is a mother’s cooing back and forth with her baby. Each affects the other. If the baby frowns, the mother frowns and asks what’s the matter. If the baby smiles, the mother smiles. </a:t>
            </a:r>
          </a:p>
          <a:p>
            <a:pPr marL="704441" lvl="1" indent="-234814">
              <a:buFont typeface="+mj-lt"/>
              <a:buAutoNum type="alphaLcPeriod"/>
            </a:pPr>
            <a:r>
              <a:rPr lang="en-US" dirty="0"/>
              <a:t>No one can coo with a baby for eighteen</a:t>
            </a:r>
            <a:r>
              <a:rPr lang="en-US" baseline="0" dirty="0"/>
              <a:t> years. There are always breaks in the attunement. But then it is re-established. Through this process of rupture and repair the baby learns that separation is not permanent, and the problems can be resolved. However, if there is a lot of rupture and little repair (as in the lives of </a:t>
            </a:r>
            <a:r>
              <a:rPr lang="en-US" dirty="0"/>
              <a:t>youth</a:t>
            </a:r>
            <a:r>
              <a:rPr lang="en-US" baseline="0" dirty="0"/>
              <a:t>) the baby develops a more pessimistic view of relationships.</a:t>
            </a:r>
          </a:p>
          <a:p>
            <a:pPr marL="704441" lvl="1" indent="-234814">
              <a:buFont typeface="+mj-lt"/>
              <a:buAutoNum type="alphaLcPeriod"/>
            </a:pPr>
            <a:r>
              <a:rPr lang="en-US" dirty="0"/>
              <a:t>Again, the experience of attunement in childhood shapes the ability to calm strong feelings as a teen or adult. </a:t>
            </a:r>
          </a:p>
          <a:p>
            <a:pPr marL="704441" lvl="1" indent="-234814">
              <a:buFont typeface="+mj-lt"/>
              <a:buAutoNum type="alphaLcPeriod"/>
            </a:pPr>
            <a:r>
              <a:rPr lang="en-US" b="1" dirty="0"/>
              <a:t>Ask: </a:t>
            </a:r>
            <a:r>
              <a:rPr lang="en-US" dirty="0"/>
              <a:t>How can parents be unresponsive to their children?  What could make a foster parent unresponsive to their child?</a:t>
            </a:r>
          </a:p>
        </p:txBody>
      </p:sp>
      <p:sp>
        <p:nvSpPr>
          <p:cNvPr id="7" name="Slide Number Placeholder 7">
            <a:extLst>
              <a:ext uri="{FF2B5EF4-FFF2-40B4-BE49-F238E27FC236}">
                <a16:creationId xmlns:a16="http://schemas.microsoft.com/office/drawing/2014/main" id="{98FEE3B2-FC86-4EC4-9827-95904C854CA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40</a:t>
            </a:fld>
            <a:endParaRPr lang="en-US" sz="1600" b="1" dirty="0"/>
          </a:p>
        </p:txBody>
      </p:sp>
      <p:sp>
        <p:nvSpPr>
          <p:cNvPr id="8" name="TextBox 7">
            <a:extLst>
              <a:ext uri="{FF2B5EF4-FFF2-40B4-BE49-F238E27FC236}">
                <a16:creationId xmlns:a16="http://schemas.microsoft.com/office/drawing/2014/main" id="{E88D34DC-EF81-464E-A9DA-EC6B50F49B06}"/>
              </a:ext>
            </a:extLst>
          </p:cNvPr>
          <p:cNvSpPr txBox="1"/>
          <p:nvPr/>
        </p:nvSpPr>
        <p:spPr>
          <a:xfrm>
            <a:off x="3977129"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603331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781050"/>
            <a:ext cx="3289300" cy="2468563"/>
          </a:xfrm>
        </p:spPr>
      </p:sp>
      <p:sp>
        <p:nvSpPr>
          <p:cNvPr id="3" name="Notes Placeholder 2"/>
          <p:cNvSpPr>
            <a:spLocks noGrp="1"/>
          </p:cNvSpPr>
          <p:nvPr>
            <p:ph type="body" idx="1"/>
          </p:nvPr>
        </p:nvSpPr>
        <p:spPr>
          <a:xfrm>
            <a:off x="523875" y="3614737"/>
            <a:ext cx="5661660" cy="42133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Impact of Trauma on Attachment</a:t>
            </a:r>
          </a:p>
          <a:p>
            <a:endParaRPr lang="en-US" b="1" dirty="0"/>
          </a:p>
          <a:p>
            <a:endParaRPr lang="en-US" b="1" dirty="0"/>
          </a:p>
          <a:p>
            <a:r>
              <a:rPr lang="en-US" dirty="0"/>
              <a:t>1. </a:t>
            </a:r>
            <a:r>
              <a:rPr lang="en-US" b="1" dirty="0"/>
              <a:t>Exercise:  </a:t>
            </a:r>
            <a:r>
              <a:rPr lang="en-US" dirty="0"/>
              <a:t>Attunement </a:t>
            </a:r>
          </a:p>
          <a:p>
            <a:pPr marL="704441" lvl="1" indent="-234814">
              <a:buFont typeface="+mj-lt"/>
              <a:buAutoNum type="alphaLcPeriod"/>
            </a:pPr>
            <a:r>
              <a:rPr lang="en-US" b="1" dirty="0"/>
              <a:t>Ask </a:t>
            </a:r>
            <a:r>
              <a:rPr lang="en-US" dirty="0"/>
              <a:t>participants to get into pairs.  </a:t>
            </a:r>
          </a:p>
          <a:p>
            <a:pPr marL="704441" lvl="1" indent="-234814">
              <a:buFont typeface="+mj-lt"/>
              <a:buAutoNum type="alphaLcPeriod"/>
            </a:pPr>
            <a:r>
              <a:rPr lang="en-US" b="1" dirty="0"/>
              <a:t>Explain</a:t>
            </a:r>
            <a:r>
              <a:rPr lang="en-US" dirty="0"/>
              <a:t> that Person A will talk to Person B about something mildly stressful.  Person B will listen in an attentive and attuned way.  Then, when the trainer says, “Now,” Person B will look over the shoulder of Person A, no longer attending to Person A.  </a:t>
            </a:r>
          </a:p>
          <a:p>
            <a:pPr marL="704441" lvl="1" indent="-234814">
              <a:buFont typeface="+mj-lt"/>
              <a:buAutoNum type="alphaLcPeriod"/>
            </a:pPr>
            <a:r>
              <a:rPr lang="en-US" b="1" dirty="0"/>
              <a:t>Discuss:</a:t>
            </a:r>
          </a:p>
          <a:p>
            <a:pPr marL="1232772" lvl="2" indent="-293518">
              <a:buFont typeface="+mj-lt"/>
              <a:buAutoNum type="romanUcPeriod"/>
            </a:pPr>
            <a:r>
              <a:rPr lang="en-US" dirty="0"/>
              <a:t>What did you notice about how you felt or reacted when your “listener” no longer looked at you?</a:t>
            </a:r>
          </a:p>
          <a:p>
            <a:pPr marL="1232772" lvl="2" indent="-293518">
              <a:buFont typeface="+mj-lt"/>
              <a:buAutoNum type="romanUcPeriod"/>
            </a:pPr>
            <a:r>
              <a:rPr lang="en-US" dirty="0"/>
              <a:t>Did you feel anything in your body physiologically?</a:t>
            </a:r>
          </a:p>
          <a:p>
            <a:pPr marL="1232772" lvl="2" indent="-293518">
              <a:buFont typeface="+mj-lt"/>
              <a:buAutoNum type="romanUcPeriod"/>
            </a:pPr>
            <a:r>
              <a:rPr lang="en-US" dirty="0"/>
              <a:t>What does it tell you about the experience of the youth we work with? </a:t>
            </a:r>
          </a:p>
          <a:p>
            <a:endParaRPr lang="en-US" dirty="0"/>
          </a:p>
        </p:txBody>
      </p:sp>
      <p:sp>
        <p:nvSpPr>
          <p:cNvPr id="7" name="Slide Number Placeholder 7">
            <a:extLst>
              <a:ext uri="{FF2B5EF4-FFF2-40B4-BE49-F238E27FC236}">
                <a16:creationId xmlns:a16="http://schemas.microsoft.com/office/drawing/2014/main" id="{7746554B-74A5-49F4-9D42-B7ECFF488ED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41</a:t>
            </a:fld>
            <a:endParaRPr lang="en-US" sz="1600" b="1" dirty="0"/>
          </a:p>
        </p:txBody>
      </p:sp>
      <p:sp>
        <p:nvSpPr>
          <p:cNvPr id="8" name="TextBox 7">
            <a:extLst>
              <a:ext uri="{FF2B5EF4-FFF2-40B4-BE49-F238E27FC236}">
                <a16:creationId xmlns:a16="http://schemas.microsoft.com/office/drawing/2014/main" id="{A77F3331-2853-4184-925B-7BCA62B0D1B0}"/>
              </a:ext>
            </a:extLst>
          </p:cNvPr>
          <p:cNvSpPr txBox="1"/>
          <p:nvPr/>
        </p:nvSpPr>
        <p:spPr>
          <a:xfrm>
            <a:off x="3995737" y="793122"/>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409385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890588"/>
            <a:ext cx="3289300" cy="2468562"/>
          </a:xfrm>
        </p:spPr>
      </p:sp>
      <p:sp>
        <p:nvSpPr>
          <p:cNvPr id="3" name="Notes Placeholder 2"/>
          <p:cNvSpPr>
            <a:spLocks noGrp="1"/>
          </p:cNvSpPr>
          <p:nvPr>
            <p:ph type="body" idx="1"/>
          </p:nvPr>
        </p:nvSpPr>
        <p:spPr>
          <a:xfrm>
            <a:off x="485775" y="3768967"/>
            <a:ext cx="5661660" cy="42133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Impact of Trauma on Attachment</a:t>
            </a:r>
            <a:endParaRPr lang="en-US" dirty="0"/>
          </a:p>
          <a:p>
            <a:endParaRPr lang="en-US" dirty="0"/>
          </a:p>
          <a:p>
            <a:pPr marL="234814" indent="-234814">
              <a:buFont typeface="+mj-lt"/>
              <a:buAutoNum type="arabicPeriod"/>
            </a:pPr>
            <a:r>
              <a:rPr lang="en-US" b="1" dirty="0"/>
              <a:t>Video</a:t>
            </a:r>
            <a:r>
              <a:rPr lang="en-US" dirty="0"/>
              <a:t>: Still Face Experiment</a:t>
            </a:r>
          </a:p>
          <a:p>
            <a:pPr marL="704441" lvl="1" indent="-234814">
              <a:buFont typeface="+mj-lt"/>
              <a:buAutoNum type="alphaLcPeriod"/>
            </a:pPr>
            <a:r>
              <a:rPr lang="en-US" b="1" dirty="0"/>
              <a:t>Explain</a:t>
            </a:r>
            <a:r>
              <a:rPr lang="en-US" dirty="0"/>
              <a:t> that this video is about a famous experiment related to the importance of attunement. As participants watch it, they should think about what it is like for a child when the caretaker, unlike this video, is NOT attuned much of the time.  </a:t>
            </a:r>
          </a:p>
          <a:p>
            <a:pPr marL="704441" lvl="1" indent="-234814">
              <a:buFont typeface="+mj-lt"/>
              <a:buAutoNum type="alphaLcPeriod"/>
            </a:pPr>
            <a:r>
              <a:rPr lang="en-US" b="1" dirty="0"/>
              <a:t>Show</a:t>
            </a:r>
            <a:r>
              <a:rPr lang="en-US" dirty="0"/>
              <a:t> “Still Face Experiment” video. (You can show the “Still Face” video of a mother or the “Still Face” video of a father). </a:t>
            </a:r>
          </a:p>
          <a:p>
            <a:pPr marL="704441" lvl="1" indent="-234814">
              <a:buFont typeface="+mj-lt"/>
              <a:buAutoNum type="alphaLcPeriod"/>
            </a:pPr>
            <a:r>
              <a:rPr lang="en-US" b="1" dirty="0"/>
              <a:t>Discuss</a:t>
            </a:r>
            <a:r>
              <a:rPr lang="en-US" dirty="0"/>
              <a:t>:</a:t>
            </a:r>
          </a:p>
          <a:p>
            <a:pPr marL="1232772" lvl="2" indent="-293518">
              <a:buFont typeface="+mj-lt"/>
              <a:buAutoNum type="romanLcPeriod"/>
            </a:pPr>
            <a:r>
              <a:rPr lang="en-US" dirty="0"/>
              <a:t>What was it like to watch the video?</a:t>
            </a:r>
          </a:p>
          <a:p>
            <a:pPr marL="1232772" lvl="2" indent="-293518">
              <a:buFont typeface="+mj-lt"/>
              <a:buAutoNum type="romanLcPeriod"/>
            </a:pPr>
            <a:r>
              <a:rPr lang="en-US" dirty="0"/>
              <a:t>How long did it take the baby to become distressed?</a:t>
            </a:r>
          </a:p>
          <a:p>
            <a:pPr marL="1232772" lvl="2" indent="-293518">
              <a:buFont typeface="+mj-lt"/>
              <a:buAutoNum type="romanLcPeriod"/>
            </a:pPr>
            <a:r>
              <a:rPr lang="en-US" dirty="0"/>
              <a:t>What would happen if a caretaker was frozen or still much of the time because of their own mental health issues, stress of poverty, substance abuse, etc.?</a:t>
            </a:r>
          </a:p>
          <a:p>
            <a:pPr marL="1232772" lvl="2" indent="-293518">
              <a:buFont typeface="+mj-lt"/>
              <a:buAutoNum type="romanLcPeriod"/>
            </a:pPr>
            <a:r>
              <a:rPr lang="en-US" dirty="0"/>
              <a:t>What strategies might the baby use to deal with this reality?</a:t>
            </a:r>
          </a:p>
          <a:p>
            <a:endParaRPr lang="en-US" dirty="0"/>
          </a:p>
        </p:txBody>
      </p:sp>
      <p:sp>
        <p:nvSpPr>
          <p:cNvPr id="7" name="Slide Number Placeholder 7">
            <a:extLst>
              <a:ext uri="{FF2B5EF4-FFF2-40B4-BE49-F238E27FC236}">
                <a16:creationId xmlns:a16="http://schemas.microsoft.com/office/drawing/2014/main" id="{EA7FF598-5241-4289-8608-22543269081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42</a:t>
            </a:fld>
            <a:endParaRPr lang="en-US" sz="1600" b="1" dirty="0"/>
          </a:p>
        </p:txBody>
      </p:sp>
      <p:sp>
        <p:nvSpPr>
          <p:cNvPr id="8" name="TextBox 7">
            <a:extLst>
              <a:ext uri="{FF2B5EF4-FFF2-40B4-BE49-F238E27FC236}">
                <a16:creationId xmlns:a16="http://schemas.microsoft.com/office/drawing/2014/main" id="{5339D360-8A93-4E14-8797-EE2F8A173432}"/>
              </a:ext>
            </a:extLst>
          </p:cNvPr>
          <p:cNvSpPr txBox="1"/>
          <p:nvPr/>
        </p:nvSpPr>
        <p:spPr>
          <a:xfrm>
            <a:off x="4010593" y="89058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738225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1500" y="889000"/>
            <a:ext cx="3292475" cy="2470150"/>
          </a:xfrm>
        </p:spPr>
      </p:sp>
      <p:sp>
        <p:nvSpPr>
          <p:cNvPr id="3" name="Notes Placeholder 2"/>
          <p:cNvSpPr>
            <a:spLocks noGrp="1"/>
          </p:cNvSpPr>
          <p:nvPr>
            <p:ph type="body" idx="1"/>
          </p:nvPr>
        </p:nvSpPr>
        <p:spPr>
          <a:xfrm>
            <a:off x="571500" y="3749708"/>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Impact of Trauma on Attachment</a:t>
            </a:r>
          </a:p>
          <a:p>
            <a:endParaRPr lang="en-US" dirty="0"/>
          </a:p>
          <a:p>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Explain</a:t>
            </a:r>
            <a:r>
              <a:rPr lang="en-US" dirty="0"/>
              <a:t>: Healing attachment is during the moment-to-moment interactions you have with your child everyday. It is voice tone, patience, problem solving and taking the time to listen to the child that develops healthy attachment. </a:t>
            </a:r>
          </a:p>
          <a:p>
            <a:pPr marL="666460" lvl="1" indent="-222153">
              <a:buFont typeface="+mj-lt"/>
              <a:buAutoNum type="alphaLcPeriod"/>
            </a:pPr>
            <a:r>
              <a:rPr lang="en-US" dirty="0"/>
              <a:t>When it is challenging, remember to hang in there and assure the child you are there for them.</a:t>
            </a:r>
          </a:p>
          <a:p>
            <a:pPr marL="666460" lvl="1" indent="-222153">
              <a:buFont typeface="+mj-lt"/>
              <a:buAutoNum type="alphaLcPeriod"/>
            </a:pPr>
            <a:r>
              <a:rPr lang="en-US" dirty="0"/>
              <a:t>Remember—you can be firm and still be compassionate, understanding, empathetic with the child’s distress, disappointment, or anger.</a:t>
            </a:r>
          </a:p>
        </p:txBody>
      </p:sp>
      <p:sp>
        <p:nvSpPr>
          <p:cNvPr id="7" name="Slide Number Placeholder 7">
            <a:extLst>
              <a:ext uri="{FF2B5EF4-FFF2-40B4-BE49-F238E27FC236}">
                <a16:creationId xmlns:a16="http://schemas.microsoft.com/office/drawing/2014/main" id="{82207F71-202A-4BFC-BFBA-76E0E0211B5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43</a:t>
            </a:fld>
            <a:endParaRPr lang="en-US" sz="1600" b="1" dirty="0"/>
          </a:p>
        </p:txBody>
      </p:sp>
      <p:sp>
        <p:nvSpPr>
          <p:cNvPr id="8" name="TextBox 7">
            <a:extLst>
              <a:ext uri="{FF2B5EF4-FFF2-40B4-BE49-F238E27FC236}">
                <a16:creationId xmlns:a16="http://schemas.microsoft.com/office/drawing/2014/main" id="{318B73F3-4564-4166-AA15-5F878D2FFDD8}"/>
              </a:ext>
            </a:extLst>
          </p:cNvPr>
          <p:cNvSpPr txBox="1"/>
          <p:nvPr/>
        </p:nvSpPr>
        <p:spPr>
          <a:xfrm>
            <a:off x="4014470" y="889000"/>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2013222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Image Placeholder 6">
            <a:extLst>
              <a:ext uri="{FF2B5EF4-FFF2-40B4-BE49-F238E27FC236}">
                <a16:creationId xmlns:a16="http://schemas.microsoft.com/office/drawing/2014/main" id="{8C3BD418-15A8-42A3-AD1C-3A4AEE19E05A}"/>
              </a:ext>
            </a:extLst>
          </p:cNvPr>
          <p:cNvSpPr>
            <a:spLocks noGrp="1" noRot="1" noChangeAspect="1"/>
          </p:cNvSpPr>
          <p:nvPr>
            <p:ph type="sldImg"/>
          </p:nvPr>
        </p:nvSpPr>
        <p:spPr>
          <a:xfrm>
            <a:off x="508000" y="906463"/>
            <a:ext cx="3290888" cy="2468562"/>
          </a:xfrm>
        </p:spPr>
      </p:sp>
      <p:sp>
        <p:nvSpPr>
          <p:cNvPr id="8" name="Notes Placeholder 7">
            <a:extLst>
              <a:ext uri="{FF2B5EF4-FFF2-40B4-BE49-F238E27FC236}">
                <a16:creationId xmlns:a16="http://schemas.microsoft.com/office/drawing/2014/main" id="{8A70408F-45E9-4F34-ABDC-C07B4521609D}"/>
              </a:ext>
            </a:extLst>
          </p:cNvPr>
          <p:cNvSpPr>
            <a:spLocks noGrp="1"/>
          </p:cNvSpPr>
          <p:nvPr>
            <p:ph type="body" idx="1"/>
          </p:nvPr>
        </p:nvSpPr>
        <p:spPr>
          <a:xfrm>
            <a:off x="508000" y="3768883"/>
            <a:ext cx="5661660" cy="4213384"/>
          </a:xfrm>
        </p:spPr>
        <p:txBody>
          <a:bodyPr/>
          <a:lstStyle/>
          <a:p>
            <a:r>
              <a:rPr lang="en-US" b="1" dirty="0">
                <a:solidFill>
                  <a:srgbClr val="000000"/>
                </a:solidFill>
              </a:rPr>
              <a:t>Impact of Trauma on the Body and Brain</a:t>
            </a:r>
          </a:p>
          <a:p>
            <a:endParaRPr lang="en-US" b="1" dirty="0">
              <a:solidFill>
                <a:srgbClr val="000000"/>
              </a:solidFill>
            </a:endParaRPr>
          </a:p>
          <a:p>
            <a:pPr marL="222153" indent="-222153">
              <a:buFont typeface="+mj-lt"/>
              <a:buAutoNum type="arabicPeriod"/>
            </a:pPr>
            <a:r>
              <a:rPr lang="en-US" dirty="0"/>
              <a:t>Review the slide above</a:t>
            </a:r>
          </a:p>
          <a:p>
            <a:pPr marL="666460" lvl="1" indent="-222153">
              <a:buFont typeface="+mj-lt"/>
              <a:buAutoNum type="alphaLcPeriod"/>
            </a:pPr>
            <a:r>
              <a:rPr lang="en-US" dirty="0"/>
              <a:t>Tell participants that this is the topic you will be discussing next.</a:t>
            </a:r>
          </a:p>
          <a:p>
            <a:endParaRPr lang="en-US" dirty="0"/>
          </a:p>
        </p:txBody>
      </p:sp>
      <p:sp>
        <p:nvSpPr>
          <p:cNvPr id="9" name="Slide Number Placeholder 7">
            <a:extLst>
              <a:ext uri="{FF2B5EF4-FFF2-40B4-BE49-F238E27FC236}">
                <a16:creationId xmlns:a16="http://schemas.microsoft.com/office/drawing/2014/main" id="{CA6AAE1C-D3E8-4FE9-BE59-905E37ED215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44</a:t>
            </a:fld>
            <a:endParaRPr lang="en-US" sz="1600" b="1" dirty="0"/>
          </a:p>
        </p:txBody>
      </p:sp>
      <p:sp>
        <p:nvSpPr>
          <p:cNvPr id="10" name="TextBox 9">
            <a:extLst>
              <a:ext uri="{FF2B5EF4-FFF2-40B4-BE49-F238E27FC236}">
                <a16:creationId xmlns:a16="http://schemas.microsoft.com/office/drawing/2014/main" id="{D35688B2-B81B-4232-8C27-618F48658BF1}"/>
              </a:ext>
            </a:extLst>
          </p:cNvPr>
          <p:cNvSpPr txBox="1"/>
          <p:nvPr/>
        </p:nvSpPr>
        <p:spPr>
          <a:xfrm>
            <a:off x="4005277" y="906463"/>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41625965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2125" y="966788"/>
            <a:ext cx="3289300" cy="2468562"/>
          </a:xfrm>
        </p:spPr>
      </p:sp>
      <p:sp>
        <p:nvSpPr>
          <p:cNvPr id="3" name="Notes Placeholder 2"/>
          <p:cNvSpPr>
            <a:spLocks noGrp="1"/>
          </p:cNvSpPr>
          <p:nvPr>
            <p:ph type="body" idx="1"/>
          </p:nvPr>
        </p:nvSpPr>
        <p:spPr>
          <a:xfrm>
            <a:off x="492125" y="3821033"/>
            <a:ext cx="5661660" cy="4213384"/>
          </a:xfrm>
        </p:spPr>
        <p:txBody>
          <a:bodyPr/>
          <a:lstStyle/>
          <a:p>
            <a:pPr marL="234814" marR="0" lvl="0" indent="-234814"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pPr marL="234814" indent="-234814"/>
            <a:endParaRPr lang="en-US" dirty="0">
              <a:solidFill>
                <a:srgbClr val="000000"/>
              </a:solidFill>
            </a:endParaRPr>
          </a:p>
          <a:p>
            <a:pPr marL="234814" indent="-234814"/>
            <a:endParaRPr lang="en-US" dirty="0">
              <a:solidFill>
                <a:srgbClr val="000000"/>
              </a:solidFill>
            </a:endParaRPr>
          </a:p>
          <a:p>
            <a:pPr marL="234814" indent="-234814">
              <a:buFont typeface="+mj-lt"/>
              <a:buAutoNum type="arabicPeriod"/>
            </a:pPr>
            <a:r>
              <a:rPr lang="en-US" dirty="0">
                <a:solidFill>
                  <a:srgbClr val="000000"/>
                </a:solidFill>
              </a:rPr>
              <a:t>Review the slide using the information below. </a:t>
            </a:r>
          </a:p>
          <a:p>
            <a:pPr marL="704441" lvl="1" indent="-234814">
              <a:buFont typeface="+mj-lt"/>
              <a:buAutoNum type="alphaLcPeriod"/>
            </a:pPr>
            <a:r>
              <a:rPr lang="en-US" dirty="0">
                <a:solidFill>
                  <a:srgbClr val="000000"/>
                </a:solidFill>
              </a:rPr>
              <a:t>Show where “</a:t>
            </a:r>
            <a:r>
              <a:rPr lang="en-US" b="1" dirty="0">
                <a:solidFill>
                  <a:srgbClr val="000000"/>
                </a:solidFill>
              </a:rPr>
              <a:t>Body and Brain” </a:t>
            </a:r>
            <a:r>
              <a:rPr lang="en-US" dirty="0">
                <a:solidFill>
                  <a:srgbClr val="000000"/>
                </a:solidFill>
              </a:rPr>
              <a:t>fit within the trauma framework. </a:t>
            </a:r>
            <a:endParaRPr lang="en-US" dirty="0"/>
          </a:p>
          <a:p>
            <a:endParaRPr lang="en-US" dirty="0"/>
          </a:p>
        </p:txBody>
      </p:sp>
      <p:sp>
        <p:nvSpPr>
          <p:cNvPr id="7" name="Slide Number Placeholder 7">
            <a:extLst>
              <a:ext uri="{FF2B5EF4-FFF2-40B4-BE49-F238E27FC236}">
                <a16:creationId xmlns:a16="http://schemas.microsoft.com/office/drawing/2014/main" id="{9D141B95-5AF9-4E37-B14E-AC76C91E320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45</a:t>
            </a:fld>
            <a:endParaRPr lang="en-US" sz="1600" b="1" dirty="0"/>
          </a:p>
        </p:txBody>
      </p:sp>
      <p:sp>
        <p:nvSpPr>
          <p:cNvPr id="8" name="TextBox 7">
            <a:extLst>
              <a:ext uri="{FF2B5EF4-FFF2-40B4-BE49-F238E27FC236}">
                <a16:creationId xmlns:a16="http://schemas.microsoft.com/office/drawing/2014/main" id="{0A6CB688-D346-4E54-A5CA-7222BB61EDFA}"/>
              </a:ext>
            </a:extLst>
          </p:cNvPr>
          <p:cNvSpPr txBox="1"/>
          <p:nvPr/>
        </p:nvSpPr>
        <p:spPr>
          <a:xfrm>
            <a:off x="4014470" y="947737"/>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9435167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p:cNvSpPr>
            <a:spLocks noGrp="1" noRot="1" noChangeAspect="1" noChangeArrowheads="1" noTextEdit="1"/>
          </p:cNvSpPr>
          <p:nvPr>
            <p:ph type="sldImg"/>
          </p:nvPr>
        </p:nvSpPr>
        <p:spPr>
          <a:xfrm>
            <a:off x="490538" y="885825"/>
            <a:ext cx="3290887" cy="2468563"/>
          </a:xfrm>
          <a:ln/>
        </p:spPr>
      </p:sp>
      <p:sp>
        <p:nvSpPr>
          <p:cNvPr id="113668" name="Rectangle 3"/>
          <p:cNvSpPr>
            <a:spLocks noGrp="1" noChangeArrowheads="1"/>
          </p:cNvSpPr>
          <p:nvPr>
            <p:ph type="body" idx="1"/>
          </p:nvPr>
        </p:nvSpPr>
        <p:spPr>
          <a:xfrm>
            <a:off x="490538" y="3805366"/>
            <a:ext cx="5661660" cy="5053088"/>
          </a:xfrm>
          <a:noFill/>
          <a:ln/>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pPr eaLnBrk="1" hangingPunct="1">
              <a:buFontTx/>
              <a:buNone/>
            </a:pPr>
            <a:endParaRPr lang="en-US" dirty="0"/>
          </a:p>
          <a:p>
            <a:pPr marL="234814" indent="-234814">
              <a:buFont typeface="+mj-lt"/>
              <a:buAutoNum type="arabicPeriod"/>
            </a:pPr>
            <a:r>
              <a:rPr lang="en-US" dirty="0">
                <a:solidFill>
                  <a:srgbClr val="000000"/>
                </a:solidFill>
              </a:rPr>
              <a:t>Review the slide using the information below. </a:t>
            </a:r>
          </a:p>
          <a:p>
            <a:pPr eaLnBrk="1" hangingPunct="1"/>
            <a:endParaRPr lang="en-US" dirty="0"/>
          </a:p>
          <a:p>
            <a:pPr marL="704441" lvl="1" indent="-234814">
              <a:buFont typeface="+mj-lt"/>
              <a:buAutoNum type="alphaLcPeriod"/>
            </a:pPr>
            <a:r>
              <a:rPr lang="en-US" dirty="0"/>
              <a:t>Traumatized individual’s brains are different. </a:t>
            </a:r>
          </a:p>
          <a:p>
            <a:pPr marL="704441" lvl="1" indent="-234814">
              <a:buFont typeface="+mj-lt"/>
              <a:buAutoNum type="alphaLcPeriod"/>
            </a:pPr>
            <a:r>
              <a:rPr lang="en-US" dirty="0"/>
              <a:t>These are two pictures of the brain using neuroimaging technology, one was raised in a Romanian orphanage and the other outside of an institution.  The large, black in the middle shows significantly less brain activity in the child raised in the Romanian orphanage.</a:t>
            </a:r>
          </a:p>
          <a:p>
            <a:pPr marL="704441" lvl="1" indent="-234814">
              <a:buFont typeface="+mj-lt"/>
              <a:buAutoNum type="alphaLcPeriod"/>
            </a:pPr>
            <a:r>
              <a:rPr lang="en-US" dirty="0"/>
              <a:t>Another study for example, found that brain weights of maltreated males with Post Traumatic Stress Disorder (PTSD) were 7-8% smaller than brains of non-abused males.  </a:t>
            </a:r>
          </a:p>
          <a:p>
            <a:pPr eaLnBrk="1" hangingPunct="1">
              <a:buFontTx/>
              <a:buNone/>
            </a:pPr>
            <a:endParaRPr lang="en-US" b="0" dirty="0"/>
          </a:p>
        </p:txBody>
      </p:sp>
      <p:sp>
        <p:nvSpPr>
          <p:cNvPr id="7" name="Slide Number Placeholder 7">
            <a:extLst>
              <a:ext uri="{FF2B5EF4-FFF2-40B4-BE49-F238E27FC236}">
                <a16:creationId xmlns:a16="http://schemas.microsoft.com/office/drawing/2014/main" id="{A4170169-B9B9-44E3-A0BD-00CA6A2CDAE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46</a:t>
            </a:fld>
            <a:endParaRPr lang="en-US" sz="1600" b="1" dirty="0"/>
          </a:p>
        </p:txBody>
      </p:sp>
      <p:sp>
        <p:nvSpPr>
          <p:cNvPr id="8" name="TextBox 7">
            <a:extLst>
              <a:ext uri="{FF2B5EF4-FFF2-40B4-BE49-F238E27FC236}">
                <a16:creationId xmlns:a16="http://schemas.microsoft.com/office/drawing/2014/main" id="{43F2A562-FC48-47C3-A2C4-AA323DD4664F}"/>
              </a:ext>
            </a:extLst>
          </p:cNvPr>
          <p:cNvSpPr txBox="1"/>
          <p:nvPr/>
        </p:nvSpPr>
        <p:spPr>
          <a:xfrm>
            <a:off x="4014470" y="885825"/>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8982534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p:cNvSpPr>
            <a:spLocks noGrp="1" noRot="1" noChangeAspect="1" noChangeArrowheads="1" noTextEdit="1"/>
          </p:cNvSpPr>
          <p:nvPr>
            <p:ph type="sldImg"/>
          </p:nvPr>
        </p:nvSpPr>
        <p:spPr>
          <a:xfrm>
            <a:off x="531813" y="828675"/>
            <a:ext cx="3289300" cy="2468563"/>
          </a:xfrm>
          <a:ln/>
        </p:spPr>
      </p:sp>
      <p:sp>
        <p:nvSpPr>
          <p:cNvPr id="114692" name="Rectangle 3"/>
          <p:cNvSpPr>
            <a:spLocks noGrp="1" noChangeArrowheads="1"/>
          </p:cNvSpPr>
          <p:nvPr>
            <p:ph type="body" idx="1"/>
          </p:nvPr>
        </p:nvSpPr>
        <p:spPr>
          <a:xfrm>
            <a:off x="531813" y="3688688"/>
            <a:ext cx="5661660" cy="4871028"/>
          </a:xfrm>
          <a:noFill/>
          <a:ln/>
        </p:spPr>
        <p:txBody>
          <a:bodyPr/>
          <a:lstStyle/>
          <a:p>
            <a:pPr marL="234814" marR="0" lvl="0" indent="-234814"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pPr marL="234814" indent="-234814"/>
            <a:endParaRPr lang="en-US" dirty="0">
              <a:solidFill>
                <a:srgbClr val="000000"/>
              </a:solidFill>
            </a:endParaRPr>
          </a:p>
          <a:p>
            <a:pPr marL="234814" indent="-234814">
              <a:buFont typeface="+mj-lt"/>
              <a:buAutoNum type="arabicPeriod"/>
            </a:pPr>
            <a:r>
              <a:rPr lang="en-US" dirty="0">
                <a:solidFill>
                  <a:srgbClr val="000000"/>
                </a:solidFill>
              </a:rPr>
              <a:t>Review the slide using the information below. </a:t>
            </a:r>
          </a:p>
          <a:p>
            <a:pPr eaLnBrk="1" hangingPunct="1"/>
            <a:endParaRPr lang="en-US" dirty="0"/>
          </a:p>
          <a:p>
            <a:pPr marL="704441" lvl="1" indent="-234814">
              <a:buFont typeface="+mj-lt"/>
              <a:buAutoNum type="alphaLcPeriod"/>
            </a:pPr>
            <a:r>
              <a:rPr lang="en-US" dirty="0"/>
              <a:t>The brain is capable of creating new neurons, new connections between neurons and new pathways at any age.</a:t>
            </a:r>
          </a:p>
          <a:p>
            <a:pPr marL="704441" lvl="1" indent="-234814">
              <a:buFont typeface="+mj-lt"/>
              <a:buAutoNum type="alphaLcPeriod"/>
            </a:pPr>
            <a:r>
              <a:rPr lang="en-US" dirty="0"/>
              <a:t>Treatment, including attuned, caring relationships with parents like us, can change the brain, reverse the damage – not necessarily to the point of restoring the brain to where it would have been without early trauma – but enough to make a significant difference.</a:t>
            </a:r>
          </a:p>
          <a:p>
            <a:pPr marL="704441" lvl="1" indent="-234814">
              <a:buFont typeface="+mj-lt"/>
              <a:buAutoNum type="alphaLcPeriod"/>
            </a:pPr>
            <a:r>
              <a:rPr lang="en-US" dirty="0"/>
              <a:t>We’re not just chatting with youth, we’re sculpting their brains, almost as if we were brain surgeons without the scalpel.</a:t>
            </a:r>
          </a:p>
          <a:p>
            <a:pPr marL="704441" lvl="1" indent="-234814">
              <a:buFont typeface="+mj-lt"/>
              <a:buAutoNum type="alphaLcPeriod"/>
            </a:pPr>
            <a:r>
              <a:rPr lang="en-US" dirty="0"/>
              <a:t>Within relationships, people build connections between various parts of their brain. This allows them to integrate data together from the outside world, their bodies, their memories, their emotions, and their thinking in order to make the best possible decisions.</a:t>
            </a:r>
          </a:p>
          <a:p>
            <a:pPr eaLnBrk="1" hangingPunct="1"/>
            <a:endParaRPr lang="en-US" dirty="0"/>
          </a:p>
          <a:p>
            <a:pPr eaLnBrk="1" hangingPunct="1">
              <a:buFontTx/>
              <a:buNone/>
            </a:pPr>
            <a:endParaRPr lang="en-US" dirty="0"/>
          </a:p>
        </p:txBody>
      </p:sp>
      <p:sp>
        <p:nvSpPr>
          <p:cNvPr id="7" name="Slide Number Placeholder 7">
            <a:extLst>
              <a:ext uri="{FF2B5EF4-FFF2-40B4-BE49-F238E27FC236}">
                <a16:creationId xmlns:a16="http://schemas.microsoft.com/office/drawing/2014/main" id="{5E0EA966-22AB-4D01-99EE-3B41A658E04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47</a:t>
            </a:fld>
            <a:endParaRPr lang="en-US" sz="1600" b="1" dirty="0"/>
          </a:p>
        </p:txBody>
      </p:sp>
      <p:sp>
        <p:nvSpPr>
          <p:cNvPr id="8" name="TextBox 7">
            <a:extLst>
              <a:ext uri="{FF2B5EF4-FFF2-40B4-BE49-F238E27FC236}">
                <a16:creationId xmlns:a16="http://schemas.microsoft.com/office/drawing/2014/main" id="{3DE034F4-1D8A-470E-8737-1CAE63AB078E}"/>
              </a:ext>
            </a:extLst>
          </p:cNvPr>
          <p:cNvSpPr txBox="1"/>
          <p:nvPr/>
        </p:nvSpPr>
        <p:spPr>
          <a:xfrm>
            <a:off x="4014470" y="828675"/>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0538646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871538"/>
            <a:ext cx="3290887" cy="2468562"/>
          </a:xfrm>
        </p:spPr>
      </p:sp>
      <p:sp>
        <p:nvSpPr>
          <p:cNvPr id="3" name="Notes Placeholder 2"/>
          <p:cNvSpPr>
            <a:spLocks noGrp="1"/>
          </p:cNvSpPr>
          <p:nvPr>
            <p:ph type="body" idx="1"/>
          </p:nvPr>
        </p:nvSpPr>
        <p:spPr>
          <a:xfrm>
            <a:off x="531813" y="3762525"/>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endParaRPr lang="en-US" b="1" dirty="0"/>
          </a:p>
          <a:p>
            <a:endParaRPr lang="en-US" dirty="0"/>
          </a:p>
          <a:p>
            <a:pPr marL="234814" indent="-234814">
              <a:buFont typeface="+mj-lt"/>
              <a:buAutoNum type="arabicPeriod"/>
            </a:pPr>
            <a:r>
              <a:rPr lang="en-US" dirty="0"/>
              <a:t>Review the slide using the information below.</a:t>
            </a:r>
          </a:p>
          <a:p>
            <a:pPr marL="704441" lvl="1" indent="-234814">
              <a:buFont typeface="+mj-lt"/>
              <a:buAutoNum type="alphaLcPeriod"/>
            </a:pPr>
            <a:r>
              <a:rPr lang="en-US" dirty="0"/>
              <a:t>Here is a helpful way to describe the difference between a normal response to a threat or stressor and a malfunctioning response to a threat.</a:t>
            </a:r>
          </a:p>
          <a:p>
            <a:pPr marL="704441" lvl="1" indent="-234814">
              <a:buFont typeface="+mj-lt"/>
              <a:buAutoNum type="alphaLcPeriod"/>
            </a:pPr>
            <a:r>
              <a:rPr lang="en-US" b="1" dirty="0"/>
              <a:t>Click </a:t>
            </a:r>
            <a:r>
              <a:rPr lang="en-US" dirty="0"/>
              <a:t>- The “window of tolerance” describes the level of stress, emotion and activation that we can tolerate without moving into an over-activated, hyper-aroused state that is not tolerable OR a numb hypo-aroused state that also often feels intolerable. Notice that the window for this child is wide. </a:t>
            </a:r>
          </a:p>
          <a:p>
            <a:pPr marL="704441" lvl="1" indent="-234814">
              <a:buFont typeface="+mj-lt"/>
              <a:buAutoNum type="alphaLcPeriod"/>
            </a:pPr>
            <a:r>
              <a:rPr lang="en-US" b="1" dirty="0"/>
              <a:t>Click</a:t>
            </a:r>
            <a:r>
              <a:rPr lang="en-US" dirty="0"/>
              <a:t> - With a healthy nervous system, there is a constant, but smooth rise and fall in one’s activation. But it always stays within the window. </a:t>
            </a:r>
          </a:p>
          <a:p>
            <a:pPr marL="704441" lvl="1" indent="-234814">
              <a:buFont typeface="+mj-lt"/>
              <a:buAutoNum type="alphaLcPeriod"/>
            </a:pPr>
            <a:r>
              <a:rPr lang="en-US" b="1" dirty="0"/>
              <a:t>Click</a:t>
            </a:r>
            <a:r>
              <a:rPr lang="en-US" dirty="0"/>
              <a:t> - If a child thought there was danger but then realized they were safe—it was just a false alarm, the child may initially be highly activated, but it doesn’t spike way out of the window and returns relatively quickly to a normal up and down flow.  The nervous system is resilient and can manage the stress and stay within the window.</a:t>
            </a:r>
          </a:p>
          <a:p>
            <a:endParaRPr lang="en-US" dirty="0"/>
          </a:p>
        </p:txBody>
      </p:sp>
      <p:sp>
        <p:nvSpPr>
          <p:cNvPr id="7" name="Slide Number Placeholder 7">
            <a:extLst>
              <a:ext uri="{FF2B5EF4-FFF2-40B4-BE49-F238E27FC236}">
                <a16:creationId xmlns:a16="http://schemas.microsoft.com/office/drawing/2014/main" id="{6116EB28-4B80-4363-8D05-AA01ADFD854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48</a:t>
            </a:fld>
            <a:endParaRPr lang="en-US" sz="1600" b="1" dirty="0"/>
          </a:p>
        </p:txBody>
      </p:sp>
      <p:sp>
        <p:nvSpPr>
          <p:cNvPr id="8" name="TextBox 7">
            <a:extLst>
              <a:ext uri="{FF2B5EF4-FFF2-40B4-BE49-F238E27FC236}">
                <a16:creationId xmlns:a16="http://schemas.microsoft.com/office/drawing/2014/main" id="{701DF144-A62E-4FA3-A409-3DA25710A502}"/>
              </a:ext>
            </a:extLst>
          </p:cNvPr>
          <p:cNvSpPr txBox="1"/>
          <p:nvPr/>
        </p:nvSpPr>
        <p:spPr>
          <a:xfrm>
            <a:off x="4024770" y="8715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294494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887413"/>
            <a:ext cx="3289300" cy="2468562"/>
          </a:xfrm>
        </p:spPr>
      </p:sp>
      <p:sp>
        <p:nvSpPr>
          <p:cNvPr id="3" name="Notes Placeholder 2"/>
          <p:cNvSpPr>
            <a:spLocks noGrp="1"/>
          </p:cNvSpPr>
          <p:nvPr>
            <p:ph type="body" idx="1"/>
          </p:nvPr>
        </p:nvSpPr>
        <p:spPr>
          <a:xfrm>
            <a:off x="642938" y="3730032"/>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endParaRPr lang="en-US" b="1" dirty="0"/>
          </a:p>
          <a:p>
            <a:endParaRPr lang="en-US" dirty="0"/>
          </a:p>
          <a:p>
            <a:pPr marL="234814" indent="-234814">
              <a:buFont typeface="+mj-lt"/>
              <a:buAutoNum type="arabicPeriod"/>
            </a:pPr>
            <a:r>
              <a:rPr lang="en-US" dirty="0"/>
              <a:t>Review the slide using the information below.</a:t>
            </a:r>
          </a:p>
          <a:p>
            <a:pPr marL="704441" lvl="1" indent="-234814">
              <a:buFont typeface="+mj-lt"/>
              <a:buAutoNum type="alphaLcPeriod"/>
            </a:pPr>
            <a:r>
              <a:rPr lang="en-US" dirty="0"/>
              <a:t>With a malfunctioning threat response, the situation is very different. </a:t>
            </a:r>
          </a:p>
          <a:p>
            <a:pPr marL="704441" lvl="1" indent="-234814">
              <a:buFont typeface="+mj-lt"/>
              <a:buAutoNum type="alphaLcPeriod"/>
            </a:pPr>
            <a:r>
              <a:rPr lang="en-US" dirty="0"/>
              <a:t>The window itself is much narrower so it doesn’t take as much stress or activation to go out of the window. These children tend not to have trusting relationships to rely on, making their window narrow.</a:t>
            </a:r>
          </a:p>
          <a:p>
            <a:pPr marL="704441" lvl="1" indent="-234814">
              <a:buFont typeface="+mj-lt"/>
              <a:buAutoNum type="alphaLcPeriod"/>
            </a:pPr>
            <a:r>
              <a:rPr lang="en-US" b="1" dirty="0"/>
              <a:t>Click</a:t>
            </a:r>
            <a:r>
              <a:rPr lang="en-US" dirty="0"/>
              <a:t> -- Instead of a smooth rise and fall of the activation level staying inside the window, a current stressor causes abrupt rises and falls outside of the window of tolerance. </a:t>
            </a:r>
          </a:p>
          <a:p>
            <a:pPr marL="704441" lvl="1" indent="-234814">
              <a:buFont typeface="+mj-lt"/>
              <a:buAutoNum type="alphaLcPeriod"/>
            </a:pPr>
            <a:r>
              <a:rPr lang="en-US" b="1" dirty="0"/>
              <a:t>Click</a:t>
            </a:r>
            <a:r>
              <a:rPr lang="en-US" dirty="0"/>
              <a:t> – Again they are stuck in “on” or stuck in “off” or roller coasting between the two. This helps us understand why children engage in extreme problem behaviors, like using drugs, fighting, cutting – to get relief, at least momentarily, from these intolerable feeling. </a:t>
            </a:r>
          </a:p>
          <a:p>
            <a:pPr marL="704441" lvl="1" indent="-234814">
              <a:buFont typeface="+mj-lt"/>
              <a:buAutoNum type="alphaLcPeriod"/>
            </a:pPr>
            <a:r>
              <a:rPr lang="en-US" dirty="0"/>
              <a:t>When a person is stuck in a state of fear, for example, it is easier to understand how they can overreact to someone accidentally bumping into them in the hall at school, or to a negative comment by a peer, or a limit set by a foster parent.  </a:t>
            </a:r>
          </a:p>
          <a:p>
            <a:pPr marL="704441" lvl="1" indent="-234814">
              <a:buFont typeface="+mj-lt"/>
              <a:buAutoNum type="alphaLcPeriod"/>
            </a:pPr>
            <a:endParaRPr lang="en-US" dirty="0"/>
          </a:p>
          <a:p>
            <a:pPr marL="704441" lvl="1" indent="-234814">
              <a:buFont typeface="+mj-lt"/>
              <a:buAutoNum type="alphaLcPeriod"/>
            </a:pPr>
            <a:endParaRPr lang="en-US" dirty="0"/>
          </a:p>
        </p:txBody>
      </p:sp>
      <p:sp>
        <p:nvSpPr>
          <p:cNvPr id="7" name="Slide Number Placeholder 7">
            <a:extLst>
              <a:ext uri="{FF2B5EF4-FFF2-40B4-BE49-F238E27FC236}">
                <a16:creationId xmlns:a16="http://schemas.microsoft.com/office/drawing/2014/main" id="{EEAF2C66-C61B-422F-8C66-5735BDF45CB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49</a:t>
            </a:fld>
            <a:endParaRPr lang="en-US" sz="1600" b="1" dirty="0"/>
          </a:p>
        </p:txBody>
      </p:sp>
      <p:sp>
        <p:nvSpPr>
          <p:cNvPr id="8" name="TextBox 7">
            <a:extLst>
              <a:ext uri="{FF2B5EF4-FFF2-40B4-BE49-F238E27FC236}">
                <a16:creationId xmlns:a16="http://schemas.microsoft.com/office/drawing/2014/main" id="{9BCD4F6B-E1C1-4ED7-912F-D99807C7A006}"/>
              </a:ext>
            </a:extLst>
          </p:cNvPr>
          <p:cNvSpPr txBox="1"/>
          <p:nvPr/>
        </p:nvSpPr>
        <p:spPr>
          <a:xfrm>
            <a:off x="4071937" y="883536"/>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6727357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7050" y="846138"/>
            <a:ext cx="3292475" cy="2468562"/>
          </a:xfrm>
        </p:spPr>
      </p:sp>
      <p:sp>
        <p:nvSpPr>
          <p:cNvPr id="3" name="Notes Placeholder 2"/>
          <p:cNvSpPr>
            <a:spLocks noGrp="1"/>
          </p:cNvSpPr>
          <p:nvPr>
            <p:ph type="body" idx="1"/>
          </p:nvPr>
        </p:nvSpPr>
        <p:spPr>
          <a:xfrm>
            <a:off x="527050" y="3709394"/>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b="1" dirty="0">
                <a:solidFill>
                  <a:srgbClr val="000000"/>
                </a:solidFill>
              </a:rPr>
              <a:t>Impact of Trauma on the Body and Brain</a:t>
            </a:r>
          </a:p>
          <a:p>
            <a:pPr marL="0" indent="0">
              <a:buFont typeface="+mj-lt"/>
              <a:buNone/>
            </a:pPr>
            <a:endParaRPr lang="en-US" dirty="0"/>
          </a:p>
          <a:p>
            <a:pPr marL="234814" indent="-234814">
              <a:buFont typeface="+mj-lt"/>
              <a:buAutoNum type="arabicPeriod"/>
            </a:pPr>
            <a:endParaRPr lang="en-US" dirty="0"/>
          </a:p>
          <a:p>
            <a:pPr marL="234814" indent="-234814">
              <a:buFont typeface="+mj-lt"/>
              <a:buAutoNum type="arabicPeriod"/>
            </a:pPr>
            <a:r>
              <a:rPr lang="en-US" dirty="0"/>
              <a:t>Review the slide using the information below.</a:t>
            </a:r>
          </a:p>
          <a:p>
            <a:pPr marL="691961" lvl="1" indent="-234814">
              <a:buFont typeface="+mj-lt"/>
              <a:buAutoNum type="alphaLcPeriod"/>
            </a:pPr>
            <a:r>
              <a:rPr lang="en-US" dirty="0"/>
              <a:t>In response to a serious threat, our bodies instinctually respond by fighting, fleeing or getting away. When we can’t fight or get away, our body often freezes. Children experiencing trauma often use freeze because it is not safe to fight back or get away. </a:t>
            </a:r>
          </a:p>
          <a:p>
            <a:pPr marL="691961" lvl="1" indent="-234814">
              <a:buFont typeface="+mj-lt"/>
              <a:buAutoNum type="alphaLcPeriod"/>
            </a:pPr>
            <a:r>
              <a:rPr lang="en-US" dirty="0"/>
              <a:t>When children live with chronic dangers and threats, their bodies learn to always be ready to fight, flee, or freeze. It’s as if their bodies are supercharged, seeing threats everywhere, and ready to respond. </a:t>
            </a:r>
          </a:p>
          <a:p>
            <a:pPr marL="691961" lvl="1" indent="-234814">
              <a:buFont typeface="+mj-lt"/>
              <a:buAutoNum type="alphaLcPeriod"/>
            </a:pPr>
            <a:r>
              <a:rPr lang="en-US" dirty="0"/>
              <a:t>Therefore, their bodies can respond to very small triggers (raised voice, a look, a disappointment, a smell) with what seems like an extreme fight, flight, or freeze response. </a:t>
            </a:r>
          </a:p>
          <a:p>
            <a:pPr marL="691961" lvl="1" indent="-234814">
              <a:buFont typeface="+mj-lt"/>
              <a:buAutoNum type="alphaLcPeriod"/>
            </a:pPr>
            <a:r>
              <a:rPr lang="en-US" dirty="0"/>
              <a:t>This slide shows what FIGHT, FLIGHT, and FREEZE can look like in a child’s behavior. </a:t>
            </a:r>
          </a:p>
          <a:p>
            <a:pPr marL="691961" lvl="1" indent="-234814">
              <a:buFont typeface="+mj-lt"/>
              <a:buAutoNum type="alphaLcPeriod"/>
            </a:pPr>
            <a:r>
              <a:rPr lang="en-US" dirty="0"/>
              <a:t>Youth tend to display behavior that fits with fight, flight, or freeze depending on what they used to survive during the traumatic events they experienced, but, some don’t fit neatly into these categories. </a:t>
            </a:r>
          </a:p>
          <a:p>
            <a:endParaRPr lang="en-US" dirty="0"/>
          </a:p>
        </p:txBody>
      </p:sp>
      <p:sp>
        <p:nvSpPr>
          <p:cNvPr id="8" name="Slide Number Placeholder 7">
            <a:extLst>
              <a:ext uri="{FF2B5EF4-FFF2-40B4-BE49-F238E27FC236}">
                <a16:creationId xmlns:a16="http://schemas.microsoft.com/office/drawing/2014/main" id="{10863E3C-06E5-4C60-A9CD-9C174BBDEDA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50</a:t>
            </a:fld>
            <a:endParaRPr lang="en-US" sz="1600" b="1" dirty="0"/>
          </a:p>
        </p:txBody>
      </p:sp>
      <p:sp>
        <p:nvSpPr>
          <p:cNvPr id="6" name="TextBox 5">
            <a:extLst>
              <a:ext uri="{FF2B5EF4-FFF2-40B4-BE49-F238E27FC236}">
                <a16:creationId xmlns:a16="http://schemas.microsoft.com/office/drawing/2014/main" id="{734DB9F9-4D8D-4B6B-9846-78F35F78C78E}"/>
              </a:ext>
            </a:extLst>
          </p:cNvPr>
          <p:cNvSpPr txBox="1"/>
          <p:nvPr/>
        </p:nvSpPr>
        <p:spPr>
          <a:xfrm>
            <a:off x="4014470" y="8461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41035368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54075"/>
            <a:ext cx="3290887" cy="2468563"/>
          </a:xfrm>
        </p:spPr>
      </p:sp>
      <p:sp>
        <p:nvSpPr>
          <p:cNvPr id="3" name="Notes Placeholder 2"/>
          <p:cNvSpPr>
            <a:spLocks noGrp="1"/>
          </p:cNvSpPr>
          <p:nvPr>
            <p:ph type="body" idx="1"/>
          </p:nvPr>
        </p:nvSpPr>
        <p:spPr>
          <a:xfrm>
            <a:off x="490538" y="3742690"/>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Explain: </a:t>
            </a:r>
            <a:r>
              <a:rPr lang="en-US" dirty="0"/>
              <a:t>Problem behavior can be the result of years of neglect and abuse. </a:t>
            </a:r>
          </a:p>
          <a:p>
            <a:pPr marL="666460" lvl="1" indent="-222153">
              <a:buFont typeface="+mj-lt"/>
              <a:buAutoNum type="alphaLcPeriod"/>
            </a:pPr>
            <a:r>
              <a:rPr lang="en-US" b="1" dirty="0"/>
              <a:t>Remember </a:t>
            </a:r>
            <a:r>
              <a:rPr lang="en-US" dirty="0"/>
              <a:t>that children are hurt through relationships, so relationships are the healing tool. Attuned, healing relationships calm the brain.</a:t>
            </a:r>
          </a:p>
          <a:p>
            <a:pPr marL="666460" lvl="1" indent="-222153">
              <a:buFont typeface="+mj-lt"/>
              <a:buAutoNum type="alphaLcPeriod"/>
            </a:pPr>
            <a:r>
              <a:rPr lang="en-US" dirty="0"/>
              <a:t>Mindfulness and yoga are great ways to heal the brain.</a:t>
            </a:r>
          </a:p>
        </p:txBody>
      </p:sp>
      <p:sp>
        <p:nvSpPr>
          <p:cNvPr id="7" name="Slide Number Placeholder 7">
            <a:extLst>
              <a:ext uri="{FF2B5EF4-FFF2-40B4-BE49-F238E27FC236}">
                <a16:creationId xmlns:a16="http://schemas.microsoft.com/office/drawing/2014/main" id="{83593637-6272-4776-976D-A1A31CBF874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51</a:t>
            </a:fld>
            <a:endParaRPr lang="en-US" sz="1600" b="1" dirty="0"/>
          </a:p>
        </p:txBody>
      </p:sp>
      <p:sp>
        <p:nvSpPr>
          <p:cNvPr id="8" name="TextBox 7">
            <a:extLst>
              <a:ext uri="{FF2B5EF4-FFF2-40B4-BE49-F238E27FC236}">
                <a16:creationId xmlns:a16="http://schemas.microsoft.com/office/drawing/2014/main" id="{69D8F62F-DCFE-429D-8258-1B2ECD4A49E8}"/>
              </a:ext>
            </a:extLst>
          </p:cNvPr>
          <p:cNvSpPr txBox="1"/>
          <p:nvPr/>
        </p:nvSpPr>
        <p:spPr>
          <a:xfrm>
            <a:off x="4014470" y="854075"/>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9067726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2763" y="808038"/>
            <a:ext cx="3290887" cy="2468562"/>
          </a:xfrm>
        </p:spPr>
      </p:sp>
      <p:sp>
        <p:nvSpPr>
          <p:cNvPr id="3" name="Notes Placeholder 2"/>
          <p:cNvSpPr>
            <a:spLocks noGrp="1"/>
          </p:cNvSpPr>
          <p:nvPr>
            <p:ph type="body" idx="1"/>
          </p:nvPr>
        </p:nvSpPr>
        <p:spPr>
          <a:xfrm>
            <a:off x="512763" y="3690344"/>
            <a:ext cx="5661660" cy="42133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0000"/>
                </a:solidFill>
              </a:rPr>
              <a:t>Impact of Trauma on the Body and Brain</a:t>
            </a:r>
          </a:p>
          <a:p>
            <a:endParaRPr lang="en-US" dirty="0"/>
          </a:p>
          <a:p>
            <a:pPr marL="234814" indent="-234814">
              <a:buFont typeface="+mj-lt"/>
              <a:buAutoNum type="arabicPeriod"/>
            </a:pPr>
            <a:r>
              <a:rPr lang="en-US" dirty="0"/>
              <a:t>Explain</a:t>
            </a:r>
            <a:r>
              <a:rPr lang="en-US" baseline="0" dirty="0"/>
              <a:t> that this is a brief video that reinforces what we have been talking about. </a:t>
            </a:r>
            <a:endParaRPr lang="en-US" dirty="0"/>
          </a:p>
          <a:p>
            <a:endParaRPr lang="en-US" dirty="0"/>
          </a:p>
        </p:txBody>
      </p:sp>
      <p:sp>
        <p:nvSpPr>
          <p:cNvPr id="7" name="Slide Number Placeholder 7">
            <a:extLst>
              <a:ext uri="{FF2B5EF4-FFF2-40B4-BE49-F238E27FC236}">
                <a16:creationId xmlns:a16="http://schemas.microsoft.com/office/drawing/2014/main" id="{EC9BB688-6E57-4B62-8CFE-F2B10FB2E81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52</a:t>
            </a:fld>
            <a:endParaRPr lang="en-US" sz="1600" b="1" dirty="0"/>
          </a:p>
        </p:txBody>
      </p:sp>
      <p:sp>
        <p:nvSpPr>
          <p:cNvPr id="8" name="TextBox 7">
            <a:extLst>
              <a:ext uri="{FF2B5EF4-FFF2-40B4-BE49-F238E27FC236}">
                <a16:creationId xmlns:a16="http://schemas.microsoft.com/office/drawing/2014/main" id="{AD011F27-6B16-40BC-87A2-327CA1A9E93F}"/>
              </a:ext>
            </a:extLst>
          </p:cNvPr>
          <p:cNvSpPr txBox="1"/>
          <p:nvPr/>
        </p:nvSpPr>
        <p:spPr>
          <a:xfrm>
            <a:off x="4071937" y="8080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9539249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Rot="1" noChangeAspect="1" noChangeArrowheads="1" noTextEdit="1"/>
          </p:cNvSpPr>
          <p:nvPr>
            <p:ph type="sldImg"/>
          </p:nvPr>
        </p:nvSpPr>
        <p:spPr>
          <a:xfrm>
            <a:off x="576263" y="871538"/>
            <a:ext cx="3292475" cy="2468562"/>
          </a:xfrm>
          <a:ln/>
        </p:spPr>
      </p:sp>
      <p:sp>
        <p:nvSpPr>
          <p:cNvPr id="81924" name="Rectangle 3"/>
          <p:cNvSpPr>
            <a:spLocks noGrp="1" noChangeArrowheads="1"/>
          </p:cNvSpPr>
          <p:nvPr>
            <p:ph type="body" idx="1"/>
          </p:nvPr>
        </p:nvSpPr>
        <p:spPr>
          <a:xfrm>
            <a:off x="576263" y="3843337"/>
            <a:ext cx="5189855" cy="4945338"/>
          </a:xfrm>
          <a:noFill/>
          <a:ln/>
        </p:spPr>
        <p:txBody>
          <a:bodyPr/>
          <a:lstStyle/>
          <a:p>
            <a:pPr eaLnBrk="1" hangingPunct="1"/>
            <a:r>
              <a:rPr lang="en-US" b="1" dirty="0"/>
              <a:t>The Impact of Trauma on Feeling Skills</a:t>
            </a:r>
          </a:p>
          <a:p>
            <a:pPr marL="222153" indent="-222153">
              <a:buFont typeface="+mj-lt"/>
              <a:buAutoNum type="arabicPeriod"/>
            </a:pPr>
            <a:endParaRPr lang="en-US" dirty="0"/>
          </a:p>
          <a:p>
            <a:pPr marL="222153" indent="-222153">
              <a:buFont typeface="+mj-lt"/>
              <a:buAutoNum type="arabicPeriod"/>
            </a:pPr>
            <a:r>
              <a:rPr lang="en-US" dirty="0"/>
              <a:t>Review the slide above</a:t>
            </a:r>
          </a:p>
          <a:p>
            <a:pPr marL="666460" lvl="1" indent="-222153">
              <a:buFont typeface="+mj-lt"/>
              <a:buAutoNum type="alphaLcPeriod"/>
            </a:pPr>
            <a:r>
              <a:rPr lang="en-US" dirty="0"/>
              <a:t>Tell participants that this is the topic you will be discussing next.</a:t>
            </a:r>
          </a:p>
        </p:txBody>
      </p:sp>
      <p:sp>
        <p:nvSpPr>
          <p:cNvPr id="7" name="Slide Number Placeholder 7">
            <a:extLst>
              <a:ext uri="{FF2B5EF4-FFF2-40B4-BE49-F238E27FC236}">
                <a16:creationId xmlns:a16="http://schemas.microsoft.com/office/drawing/2014/main" id="{23A176E0-831D-4390-9D17-DFDEB8FB378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53</a:t>
            </a:fld>
            <a:endParaRPr lang="en-US" sz="1600" b="1" dirty="0"/>
          </a:p>
        </p:txBody>
      </p:sp>
      <p:sp>
        <p:nvSpPr>
          <p:cNvPr id="8" name="TextBox 7">
            <a:extLst>
              <a:ext uri="{FF2B5EF4-FFF2-40B4-BE49-F238E27FC236}">
                <a16:creationId xmlns:a16="http://schemas.microsoft.com/office/drawing/2014/main" id="{D1BDA90D-1DE4-4C64-99EA-8E18C57233D2}"/>
              </a:ext>
            </a:extLst>
          </p:cNvPr>
          <p:cNvSpPr txBox="1"/>
          <p:nvPr/>
        </p:nvSpPr>
        <p:spPr>
          <a:xfrm>
            <a:off x="4071937" y="8715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9224448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1350" y="838200"/>
            <a:ext cx="3290888" cy="2468563"/>
          </a:xfrm>
        </p:spPr>
      </p:sp>
      <p:sp>
        <p:nvSpPr>
          <p:cNvPr id="3" name="Notes Placeholder 2"/>
          <p:cNvSpPr>
            <a:spLocks noGrp="1"/>
          </p:cNvSpPr>
          <p:nvPr>
            <p:ph type="body" idx="1"/>
          </p:nvPr>
        </p:nvSpPr>
        <p:spPr>
          <a:xfrm>
            <a:off x="641350" y="3765898"/>
            <a:ext cx="6413599" cy="5127398"/>
          </a:xfrm>
        </p:spPr>
        <p:txBody>
          <a:bodyPr>
            <a:normAutofit/>
          </a:bodyPr>
          <a:lstStyle/>
          <a:p>
            <a:pPr>
              <a:defRPr/>
            </a:pPr>
            <a:r>
              <a:rPr lang="en-US" b="1" dirty="0"/>
              <a:t>Trauma Framework: Feelings Skill</a:t>
            </a:r>
            <a:r>
              <a:rPr lang="en-US" sz="1100" b="1" dirty="0"/>
              <a:t>s</a:t>
            </a:r>
            <a:endParaRPr lang="en-US" sz="1100" dirty="0">
              <a:cs typeface="Arial" panose="020B0604020202020204" pitchFamily="34" charset="0"/>
            </a:endParaRPr>
          </a:p>
          <a:p>
            <a:pPr marL="228600" indent="-228600">
              <a:buFont typeface="+mj-lt"/>
              <a:buAutoNum type="arabicPeriod"/>
              <a:defRPr/>
            </a:pPr>
            <a:endParaRPr lang="en-US" sz="1100" dirty="0">
              <a:cs typeface="Arial" panose="020B0604020202020204" pitchFamily="34" charset="0"/>
            </a:endParaRPr>
          </a:p>
          <a:p>
            <a:pPr marL="228600" indent="-228600">
              <a:buFont typeface="+mj-lt"/>
              <a:buAutoNum type="arabicPeriod"/>
              <a:defRPr/>
            </a:pPr>
            <a:r>
              <a:rPr lang="en-US" dirty="0">
                <a:cs typeface="Arial" panose="020B0604020202020204" pitchFamily="34" charset="0"/>
              </a:rPr>
              <a:t>Show where </a:t>
            </a:r>
            <a:r>
              <a:rPr lang="en-US" b="1" dirty="0">
                <a:cs typeface="Arial" panose="020B0604020202020204" pitchFamily="34" charset="0"/>
              </a:rPr>
              <a:t>Attachment</a:t>
            </a:r>
            <a:r>
              <a:rPr lang="en-US" dirty="0">
                <a:cs typeface="Arial" panose="020B0604020202020204" pitchFamily="34" charset="0"/>
              </a:rPr>
              <a:t> fits into the Trauma Framework.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endParaRPr lang="en-US" sz="1100" b="1" dirty="0">
              <a:latin typeface="Arial" panose="020B0604020202020204" pitchFamily="34" charset="0"/>
              <a:ea typeface="Times New Roman" panose="02020603050405020304" pitchFamily="18" charset="0"/>
              <a:cs typeface="Arial" panose="020B0604020202020204" pitchFamily="34" charset="0"/>
            </a:endParaRPr>
          </a:p>
          <a:p>
            <a:pPr marL="469627" lvl="1"/>
            <a:endParaRPr lang="en-US" sz="1100" dirty="0"/>
          </a:p>
        </p:txBody>
      </p:sp>
      <p:sp>
        <p:nvSpPr>
          <p:cNvPr id="7" name="Slide Number Placeholder 7">
            <a:extLst>
              <a:ext uri="{FF2B5EF4-FFF2-40B4-BE49-F238E27FC236}">
                <a16:creationId xmlns:a16="http://schemas.microsoft.com/office/drawing/2014/main" id="{1FFCE6F3-F571-458C-A064-6CB4FC78ABF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54</a:t>
            </a:fld>
            <a:endParaRPr lang="en-US" sz="1600" b="1" dirty="0"/>
          </a:p>
        </p:txBody>
      </p:sp>
      <p:sp>
        <p:nvSpPr>
          <p:cNvPr id="8" name="TextBox 7">
            <a:extLst>
              <a:ext uri="{FF2B5EF4-FFF2-40B4-BE49-F238E27FC236}">
                <a16:creationId xmlns:a16="http://schemas.microsoft.com/office/drawing/2014/main" id="{801D3810-0964-4D76-9529-B68437FFAD11}"/>
              </a:ext>
            </a:extLst>
          </p:cNvPr>
          <p:cNvSpPr txBox="1"/>
          <p:nvPr/>
        </p:nvSpPr>
        <p:spPr>
          <a:xfrm>
            <a:off x="4071937" y="8715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16919274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2"/>
          <p:cNvSpPr>
            <a:spLocks noGrp="1" noRot="1" noChangeAspect="1" noChangeArrowheads="1" noTextEdit="1"/>
          </p:cNvSpPr>
          <p:nvPr>
            <p:ph type="sldImg"/>
          </p:nvPr>
        </p:nvSpPr>
        <p:spPr>
          <a:xfrm>
            <a:off x="555625" y="928688"/>
            <a:ext cx="3292475" cy="2468562"/>
          </a:xfrm>
          <a:ln/>
        </p:spPr>
      </p:sp>
      <p:sp>
        <p:nvSpPr>
          <p:cNvPr id="115716" name="Rectangle 3"/>
          <p:cNvSpPr>
            <a:spLocks noGrp="1" noChangeArrowheads="1"/>
          </p:cNvSpPr>
          <p:nvPr>
            <p:ph type="body" idx="1"/>
          </p:nvPr>
        </p:nvSpPr>
        <p:spPr>
          <a:xfrm>
            <a:off x="556276" y="3912175"/>
            <a:ext cx="5020914" cy="4107300"/>
          </a:xfrm>
          <a:noFill/>
          <a:ln/>
        </p:spPr>
        <p:txBody>
          <a:bodyPr lIns="91290" tIns="45645" rIns="91290" bIns="45645"/>
          <a:lstStyle/>
          <a:p>
            <a:r>
              <a:rPr lang="en-US" b="1" dirty="0"/>
              <a:t>Trauma Framework: Feelings Skills</a:t>
            </a:r>
          </a:p>
          <a:p>
            <a:pPr eaLnBrk="1" hangingPunct="1"/>
            <a:endParaRPr lang="en-US" b="1" dirty="0"/>
          </a:p>
          <a:p>
            <a:pPr eaLnBrk="1" hangingPunct="1"/>
            <a:r>
              <a:rPr lang="en-US" dirty="0"/>
              <a:t>1. Review the slide using the information below.</a:t>
            </a:r>
          </a:p>
          <a:p>
            <a:pPr marL="684654" lvl="1" indent="-228218">
              <a:buFont typeface="+mj-lt"/>
              <a:buAutoNum type="alphaLcPeriod"/>
            </a:pPr>
            <a:r>
              <a:rPr lang="en-US" dirty="0"/>
              <a:t>Feelings Skills are the fundamental structures of the self that enable us to deal with the stress in our lives.  </a:t>
            </a:r>
          </a:p>
          <a:p>
            <a:pPr marL="684654" lvl="1" indent="-228218">
              <a:buFont typeface="+mj-lt"/>
              <a:buAutoNum type="alphaLcPeriod"/>
            </a:pPr>
            <a:r>
              <a:rPr lang="en-US" dirty="0"/>
              <a:t>Remember, they develop and become strong, largely as a result of those thousands and thousands of interactions with early loving caretakers. </a:t>
            </a:r>
          </a:p>
          <a:p>
            <a:pPr marL="684654" lvl="1" indent="-228218">
              <a:buFont typeface="+mj-lt"/>
              <a:buAutoNum type="alphaLcPeriod"/>
            </a:pPr>
            <a:r>
              <a:rPr lang="en-US" dirty="0"/>
              <a:t>In the children we work with, they are usually greatly impaired or don’t exist at all, but they can be learned and rebuilt over time. </a:t>
            </a:r>
          </a:p>
          <a:p>
            <a:pPr eaLnBrk="1" hangingPunct="1"/>
            <a:endParaRPr lang="en-US" dirty="0"/>
          </a:p>
        </p:txBody>
      </p:sp>
      <p:sp>
        <p:nvSpPr>
          <p:cNvPr id="7" name="Slide Number Placeholder 7">
            <a:extLst>
              <a:ext uri="{FF2B5EF4-FFF2-40B4-BE49-F238E27FC236}">
                <a16:creationId xmlns:a16="http://schemas.microsoft.com/office/drawing/2014/main" id="{434C3CB9-EB7F-4DFD-A299-6F90B9B5E60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55</a:t>
            </a:fld>
            <a:endParaRPr lang="en-US" sz="1600" b="1" dirty="0"/>
          </a:p>
        </p:txBody>
      </p:sp>
      <p:sp>
        <p:nvSpPr>
          <p:cNvPr id="8" name="TextBox 7">
            <a:extLst>
              <a:ext uri="{FF2B5EF4-FFF2-40B4-BE49-F238E27FC236}">
                <a16:creationId xmlns:a16="http://schemas.microsoft.com/office/drawing/2014/main" id="{B2BAD2DF-F3CE-4355-9D71-3ADD1754798E}"/>
              </a:ext>
            </a:extLst>
          </p:cNvPr>
          <p:cNvSpPr txBox="1"/>
          <p:nvPr/>
        </p:nvSpPr>
        <p:spPr>
          <a:xfrm>
            <a:off x="4071937" y="92868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16374653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2"/>
          <p:cNvSpPr>
            <a:spLocks noGrp="1" noRot="1" noChangeAspect="1" noChangeArrowheads="1" noTextEdit="1"/>
          </p:cNvSpPr>
          <p:nvPr>
            <p:ph type="sldImg"/>
          </p:nvPr>
        </p:nvSpPr>
        <p:spPr>
          <a:xfrm>
            <a:off x="590550" y="887413"/>
            <a:ext cx="3289300" cy="2468562"/>
          </a:xfrm>
          <a:ln/>
        </p:spPr>
      </p:sp>
      <p:sp>
        <p:nvSpPr>
          <p:cNvPr id="118788" name="Rectangle 3"/>
          <p:cNvSpPr>
            <a:spLocks noGrp="1" noChangeArrowheads="1"/>
          </p:cNvSpPr>
          <p:nvPr>
            <p:ph type="body" idx="1"/>
          </p:nvPr>
        </p:nvSpPr>
        <p:spPr>
          <a:xfrm>
            <a:off x="590550" y="3716099"/>
            <a:ext cx="5661660" cy="4759563"/>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b="1" dirty="0"/>
          </a:p>
          <a:p>
            <a:pPr eaLnBrk="1" hangingPunct="1"/>
            <a:r>
              <a:rPr lang="en-US" dirty="0"/>
              <a:t>1. Review the slide using the information below.</a:t>
            </a:r>
          </a:p>
          <a:p>
            <a:pPr marL="704441" lvl="1" indent="-234814">
              <a:buFont typeface="+mj-lt"/>
              <a:buAutoNum type="alphaLcPeriod"/>
            </a:pPr>
            <a:r>
              <a:rPr lang="en-US" dirty="0"/>
              <a:t>Inner connection to others is the ability to think of someone who cares for you when they are not there and feel soothed by it.  </a:t>
            </a:r>
          </a:p>
          <a:p>
            <a:pPr marL="704441" lvl="1" indent="-234814">
              <a:buFont typeface="+mj-lt"/>
              <a:buAutoNum type="alphaLcPeriod"/>
            </a:pPr>
            <a:r>
              <a:rPr lang="en-US" dirty="0"/>
              <a:t>There are neurons in our brains that make it so that every person with whom we are emotionally connected becomes part of us. If those people are positive, when we are separated from them, we still feel okay, connected, grounded. </a:t>
            </a:r>
          </a:p>
          <a:p>
            <a:pPr marL="704441" lvl="1" indent="-234814">
              <a:buFont typeface="+mj-lt"/>
              <a:buAutoNum type="alphaLcPeriod"/>
            </a:pPr>
            <a:r>
              <a:rPr lang="en-US" dirty="0"/>
              <a:t>This is a capacity many of us take for granted.  </a:t>
            </a:r>
          </a:p>
          <a:p>
            <a:pPr marL="704441" lvl="1" indent="-234814">
              <a:buFont typeface="+mj-lt"/>
              <a:buAutoNum type="alphaLcPeriod"/>
            </a:pPr>
            <a:r>
              <a:rPr lang="en-US" dirty="0"/>
              <a:t>When we say, ”My father died last year. When I get upset, I still think of what he’d say to me and it makes me feel better,” this is the inner connection. </a:t>
            </a:r>
          </a:p>
          <a:p>
            <a:pPr marL="704441" lvl="1" indent="-234814">
              <a:buFont typeface="+mj-lt"/>
              <a:buAutoNum type="alphaLcPeriod"/>
            </a:pPr>
            <a:r>
              <a:rPr lang="en-US" b="1" dirty="0"/>
              <a:t>Ask:</a:t>
            </a:r>
            <a:r>
              <a:rPr lang="en-US" dirty="0"/>
              <a:t> If you are a parent and leaving your child to go on vacation, what do you do to help them when you are away?  (A picture, special objects called transitional objects, talk on the phone.) By doing these things, you are helping them to develop the capacity of inner connection to others.  </a:t>
            </a:r>
          </a:p>
          <a:p>
            <a:pPr eaLnBrk="1" hangingPunct="1"/>
            <a:endParaRPr lang="en-US" dirty="0"/>
          </a:p>
        </p:txBody>
      </p:sp>
      <p:sp>
        <p:nvSpPr>
          <p:cNvPr id="7" name="Slide Number Placeholder 7">
            <a:extLst>
              <a:ext uri="{FF2B5EF4-FFF2-40B4-BE49-F238E27FC236}">
                <a16:creationId xmlns:a16="http://schemas.microsoft.com/office/drawing/2014/main" id="{8E952AE7-1A69-47DF-BC94-DA3CC180465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56</a:t>
            </a:fld>
            <a:endParaRPr lang="en-US" sz="1600" b="1" dirty="0"/>
          </a:p>
        </p:txBody>
      </p:sp>
      <p:sp>
        <p:nvSpPr>
          <p:cNvPr id="8" name="TextBox 7">
            <a:extLst>
              <a:ext uri="{FF2B5EF4-FFF2-40B4-BE49-F238E27FC236}">
                <a16:creationId xmlns:a16="http://schemas.microsoft.com/office/drawing/2014/main" id="{DE15FD7B-FF45-4165-922D-B18AB6107DB5}"/>
              </a:ext>
            </a:extLst>
          </p:cNvPr>
          <p:cNvSpPr txBox="1"/>
          <p:nvPr/>
        </p:nvSpPr>
        <p:spPr>
          <a:xfrm>
            <a:off x="4071937" y="8715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37221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930275"/>
            <a:ext cx="3290887" cy="2468563"/>
          </a:xfrm>
        </p:spPr>
      </p:sp>
      <p:sp>
        <p:nvSpPr>
          <p:cNvPr id="3" name="Notes Placeholder 2"/>
          <p:cNvSpPr>
            <a:spLocks noGrp="1"/>
          </p:cNvSpPr>
          <p:nvPr>
            <p:ph type="body" idx="1"/>
          </p:nvPr>
        </p:nvSpPr>
        <p:spPr>
          <a:xfrm>
            <a:off x="490538" y="3857545"/>
            <a:ext cx="5661660" cy="4213384"/>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dirty="0"/>
          </a:p>
          <a:p>
            <a:pPr marL="222153" indent="-222153">
              <a:buFont typeface="+mj-lt"/>
              <a:buAutoNum type="arabicPeriod"/>
            </a:pPr>
            <a:r>
              <a:rPr lang="en-US" dirty="0"/>
              <a:t>Review the slide using the information below.</a:t>
            </a:r>
          </a:p>
          <a:p>
            <a:pPr marL="684654" lvl="1" indent="-228218">
              <a:buFont typeface="+mj-lt"/>
              <a:buAutoNum type="alphaLcPeriod"/>
            </a:pPr>
            <a:r>
              <a:rPr lang="en-US" dirty="0"/>
              <a:t>People engage in a whole range of extreme behaviors to prevent separation, hold onto attention of others, or deal with the intolerable feelings that occur when separation happens.</a:t>
            </a:r>
          </a:p>
          <a:p>
            <a:pPr lvl="2" eaLnBrk="1" hangingPunct="1"/>
            <a:r>
              <a:rPr lang="en-US" b="1" u="sng" dirty="0"/>
              <a:t>Examples:</a:t>
            </a:r>
          </a:p>
          <a:p>
            <a:pPr lvl="2" eaLnBrk="1" hangingPunct="1">
              <a:buFontTx/>
              <a:buChar char="•"/>
            </a:pPr>
            <a:r>
              <a:rPr lang="en-US" dirty="0"/>
              <a:t> A parent goes on vacation and the child has a major meltdown.</a:t>
            </a:r>
          </a:p>
          <a:p>
            <a:pPr lvl="2" eaLnBrk="1" hangingPunct="1">
              <a:buFontTx/>
              <a:buChar char="•"/>
            </a:pPr>
            <a:r>
              <a:rPr lang="en-US" dirty="0"/>
              <a:t>A woman stays in an abusive relationship because enduring abuse feel preferable to being alone.  </a:t>
            </a:r>
          </a:p>
          <a:p>
            <a:pPr lvl="2" eaLnBrk="1" hangingPunct="1">
              <a:buFontTx/>
              <a:buChar char="•"/>
            </a:pPr>
            <a:r>
              <a:rPr lang="en-US" dirty="0"/>
              <a:t>A teacher is</a:t>
            </a:r>
            <a:r>
              <a:rPr lang="en-US" baseline="0" dirty="0"/>
              <a:t> out unexpected for a school day and the student gets in a fight. </a:t>
            </a:r>
            <a:endParaRPr lang="en-US" dirty="0"/>
          </a:p>
          <a:p>
            <a:pPr lvl="2" eaLnBrk="1" hangingPunct="1">
              <a:buFontTx/>
              <a:buChar char="•"/>
            </a:pPr>
            <a:r>
              <a:rPr lang="en-US" dirty="0"/>
              <a:t>A helper leaves their job and the client has huge setbacks in their treatment.</a:t>
            </a:r>
          </a:p>
          <a:p>
            <a:pPr lvl="2" eaLnBrk="1" hangingPunct="1">
              <a:buFontTx/>
              <a:buChar char="•"/>
            </a:pPr>
            <a:r>
              <a:rPr lang="en-US" dirty="0"/>
              <a:t>A teenager stands in front of the door or begins to cut on Monday at 8 am before a parent is supposed to leave for work.</a:t>
            </a:r>
          </a:p>
          <a:p>
            <a:pPr lvl="2" eaLnBrk="1" hangingPunct="1">
              <a:buFontTx/>
              <a:buChar char="•"/>
            </a:pPr>
            <a:r>
              <a:rPr lang="en-US" dirty="0"/>
              <a:t> A youth’s behavior becomes more extreme when leaving approaches.</a:t>
            </a:r>
          </a:p>
          <a:p>
            <a:pPr lvl="2" eaLnBrk="1" hangingPunct="1">
              <a:buFontTx/>
              <a:buChar char="•"/>
            </a:pPr>
            <a:r>
              <a:rPr lang="en-US" dirty="0"/>
              <a:t>A </a:t>
            </a:r>
            <a:r>
              <a:rPr lang="en-US" b="0" dirty="0"/>
              <a:t>child</a:t>
            </a:r>
            <a:r>
              <a:rPr lang="en-US" b="1" baseline="0" dirty="0"/>
              <a:t> </a:t>
            </a:r>
            <a:r>
              <a:rPr lang="en-US" dirty="0"/>
              <a:t>engages in cutting or extreme sexualized behavior that causes parents to always be with them and rarely separate.</a:t>
            </a:r>
          </a:p>
          <a:p>
            <a:pPr lvl="2" eaLnBrk="1" hangingPunct="1">
              <a:buFontTx/>
              <a:buChar char="•"/>
            </a:pPr>
            <a:endParaRPr lang="en-US" dirty="0"/>
          </a:p>
          <a:p>
            <a:pPr marL="666460" lvl="1" indent="-222153">
              <a:buFont typeface="+mj-lt"/>
              <a:buAutoNum type="alphaLcPeriod"/>
            </a:pPr>
            <a:r>
              <a:rPr lang="en-US" dirty="0"/>
              <a:t>When Inner Connection is strong</a:t>
            </a:r>
          </a:p>
          <a:p>
            <a:pPr marL="1055229" lvl="2" indent="-166615">
              <a:buFont typeface="Arial" panose="020B0604020202020204" pitchFamily="34" charset="0"/>
              <a:buChar char="•"/>
            </a:pPr>
            <a:r>
              <a:rPr lang="en-US" dirty="0"/>
              <a:t>Being alone is more tolerable.</a:t>
            </a:r>
          </a:p>
          <a:p>
            <a:pPr marL="1055229" lvl="2" indent="-166615">
              <a:buFont typeface="Arial" panose="020B0604020202020204" pitchFamily="34" charset="0"/>
              <a:buChar char="•"/>
            </a:pPr>
            <a:r>
              <a:rPr lang="en-US" dirty="0"/>
              <a:t>They have less of a need to engage in disruptive behaviors to hold your attention. </a:t>
            </a:r>
          </a:p>
          <a:p>
            <a:pPr lvl="2" eaLnBrk="1" hangingPunct="1"/>
            <a:endParaRPr lang="en-US" dirty="0"/>
          </a:p>
          <a:p>
            <a:pPr eaLnBrk="1" hangingPunct="1"/>
            <a:endParaRPr lang="en-US" dirty="0"/>
          </a:p>
          <a:p>
            <a:endParaRPr lang="en-US" dirty="0"/>
          </a:p>
        </p:txBody>
      </p:sp>
      <p:sp>
        <p:nvSpPr>
          <p:cNvPr id="7" name="Slide Number Placeholder 7">
            <a:extLst>
              <a:ext uri="{FF2B5EF4-FFF2-40B4-BE49-F238E27FC236}">
                <a16:creationId xmlns:a16="http://schemas.microsoft.com/office/drawing/2014/main" id="{C17335BA-5483-4412-953B-D82A0E45CF8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57</a:t>
            </a:fld>
            <a:endParaRPr lang="en-US" sz="1600" b="1" dirty="0"/>
          </a:p>
        </p:txBody>
      </p:sp>
      <p:sp>
        <p:nvSpPr>
          <p:cNvPr id="8" name="TextBox 7">
            <a:extLst>
              <a:ext uri="{FF2B5EF4-FFF2-40B4-BE49-F238E27FC236}">
                <a16:creationId xmlns:a16="http://schemas.microsoft.com/office/drawing/2014/main" id="{FF5E4CA8-D826-4FA6-85A1-9A76C4555CD1}"/>
              </a:ext>
            </a:extLst>
          </p:cNvPr>
          <p:cNvSpPr txBox="1"/>
          <p:nvPr/>
        </p:nvSpPr>
        <p:spPr>
          <a:xfrm>
            <a:off x="4071937" y="8715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1063117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952500"/>
            <a:ext cx="3290887" cy="2468563"/>
          </a:xfrm>
        </p:spPr>
      </p:sp>
      <p:sp>
        <p:nvSpPr>
          <p:cNvPr id="3" name="Notes Placeholder 2"/>
          <p:cNvSpPr>
            <a:spLocks noGrp="1"/>
          </p:cNvSpPr>
          <p:nvPr>
            <p:ph type="body" idx="1"/>
          </p:nvPr>
        </p:nvSpPr>
        <p:spPr>
          <a:xfrm>
            <a:off x="440782" y="3762576"/>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We will now look at feelings of worthiness and how to help children heal the shame that they feel. </a:t>
            </a:r>
          </a:p>
        </p:txBody>
      </p:sp>
      <p:sp>
        <p:nvSpPr>
          <p:cNvPr id="7" name="Slide Number Placeholder 7">
            <a:extLst>
              <a:ext uri="{FF2B5EF4-FFF2-40B4-BE49-F238E27FC236}">
                <a16:creationId xmlns:a16="http://schemas.microsoft.com/office/drawing/2014/main" id="{DB7D3E29-6395-41D6-8561-572A578346C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58</a:t>
            </a:fld>
            <a:endParaRPr lang="en-US" sz="1600" b="1" dirty="0"/>
          </a:p>
        </p:txBody>
      </p:sp>
      <p:sp>
        <p:nvSpPr>
          <p:cNvPr id="8" name="TextBox 7">
            <a:extLst>
              <a:ext uri="{FF2B5EF4-FFF2-40B4-BE49-F238E27FC236}">
                <a16:creationId xmlns:a16="http://schemas.microsoft.com/office/drawing/2014/main" id="{A7D54A58-554B-4EDD-9DFC-3F5BCC4F52F9}"/>
              </a:ext>
            </a:extLst>
          </p:cNvPr>
          <p:cNvSpPr txBox="1"/>
          <p:nvPr/>
        </p:nvSpPr>
        <p:spPr>
          <a:xfrm>
            <a:off x="4071937" y="8715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19373629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1" name="Rectangle 2"/>
          <p:cNvSpPr>
            <a:spLocks noGrp="1" noRot="1" noChangeAspect="1" noChangeArrowheads="1" noTextEdit="1"/>
          </p:cNvSpPr>
          <p:nvPr>
            <p:ph type="sldImg"/>
          </p:nvPr>
        </p:nvSpPr>
        <p:spPr>
          <a:xfrm>
            <a:off x="490538" y="928688"/>
            <a:ext cx="3289300" cy="2468562"/>
          </a:xfrm>
          <a:ln/>
        </p:spPr>
      </p:sp>
      <p:sp>
        <p:nvSpPr>
          <p:cNvPr id="124932" name="Rectangle 3"/>
          <p:cNvSpPr>
            <a:spLocks noGrp="1" noChangeArrowheads="1"/>
          </p:cNvSpPr>
          <p:nvPr>
            <p:ph type="body" idx="1"/>
          </p:nvPr>
        </p:nvSpPr>
        <p:spPr>
          <a:xfrm>
            <a:off x="490538" y="3859133"/>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b="1" dirty="0"/>
          </a:p>
          <a:p>
            <a:pPr eaLnBrk="1" hangingPunct="1"/>
            <a:r>
              <a:rPr lang="en-US" dirty="0"/>
              <a:t>1. Review the slide using the information below.</a:t>
            </a:r>
          </a:p>
          <a:p>
            <a:pPr marL="704441" lvl="1" indent="-234814">
              <a:buFont typeface="+mj-lt"/>
              <a:buAutoNum type="alphaLcPeriod"/>
            </a:pPr>
            <a:r>
              <a:rPr lang="en-US" dirty="0"/>
              <a:t>This feelings skill involves the concept of shame which is a very important thing to understand when it comes to the youth.</a:t>
            </a:r>
          </a:p>
          <a:p>
            <a:pPr marL="704441" lvl="1" indent="-234814">
              <a:buFont typeface="+mj-lt"/>
              <a:buAutoNum type="alphaLcPeriod"/>
            </a:pPr>
            <a:r>
              <a:rPr lang="en-US" dirty="0"/>
              <a:t>Shame is different from guilt.  </a:t>
            </a:r>
          </a:p>
          <a:p>
            <a:pPr marL="704441" lvl="1" indent="-234814">
              <a:buFont typeface="+mj-lt"/>
              <a:buAutoNum type="alphaLcPeriod"/>
            </a:pPr>
            <a:r>
              <a:rPr lang="en-US" dirty="0"/>
              <a:t>Guilt is a generally healthy and useful emotion (though we can have too much of it).  </a:t>
            </a:r>
          </a:p>
          <a:p>
            <a:pPr marL="704441" lvl="1" indent="-234814">
              <a:buFont typeface="+mj-lt"/>
              <a:buAutoNum type="alphaLcPeriod"/>
            </a:pPr>
            <a:r>
              <a:rPr lang="en-US" dirty="0"/>
              <a:t>Extreme or toxic shame is a solely destructive emotion and generally unhealthy.</a:t>
            </a:r>
          </a:p>
          <a:p>
            <a:pPr marL="704441" lvl="1" indent="-234814">
              <a:buFont typeface="+mj-lt"/>
              <a:buAutoNum type="alphaLcPeriod"/>
            </a:pPr>
            <a:r>
              <a:rPr lang="en-US" dirty="0"/>
              <a:t>Guilt is feeling, “I made a mistake.” Shame is feeling, “I AM a mistake”</a:t>
            </a:r>
          </a:p>
          <a:p>
            <a:pPr eaLnBrk="1" hangingPunct="1"/>
            <a:endParaRPr lang="en-US" dirty="0"/>
          </a:p>
          <a:p>
            <a:pPr marL="222153" indent="-222153">
              <a:buFont typeface="+mj-lt"/>
              <a:buAutoNum type="arabicPeriod" startAt="2"/>
            </a:pPr>
            <a:r>
              <a:rPr lang="en-US" dirty="0"/>
              <a:t>Guilt helps us choose different behavior. It’s the feeling “I made a mistake.” It’s a situation which can be set right, where repair can be made. Guilt makes you want to move towards the other person to fix the wrong.</a:t>
            </a:r>
          </a:p>
          <a:p>
            <a:r>
              <a:rPr lang="en-US" dirty="0"/>
              <a:t> </a:t>
            </a:r>
          </a:p>
          <a:p>
            <a:pPr marL="222153" indent="-222153">
              <a:buFont typeface="+mj-lt"/>
              <a:buAutoNum type="arabicPeriod" startAt="3"/>
            </a:pPr>
            <a:r>
              <a:rPr lang="en-US" dirty="0"/>
              <a:t>Shame is the feeling of being unworthy, defective, and flawed.  When a “shame attack” occurs, the feeling is  “I AM a mistake” – it’s a spiraling down that makes a person withdraw and go within. It makes you want to move </a:t>
            </a:r>
            <a:r>
              <a:rPr lang="en-US" b="1" dirty="0"/>
              <a:t>away</a:t>
            </a:r>
            <a:r>
              <a:rPr lang="en-US" dirty="0"/>
              <a:t> from the other person, become invisible, or hurt them to make them feel as bad as you do. </a:t>
            </a:r>
            <a:r>
              <a:rPr lang="en-US" u="sng" dirty="0"/>
              <a:t>It often leads to aggression</a:t>
            </a:r>
            <a:r>
              <a:rPr lang="en-US" dirty="0"/>
              <a:t>.</a:t>
            </a:r>
          </a:p>
          <a:p>
            <a:pPr eaLnBrk="1" hangingPunct="1"/>
            <a:endParaRPr lang="en-US" dirty="0"/>
          </a:p>
        </p:txBody>
      </p:sp>
      <p:sp>
        <p:nvSpPr>
          <p:cNvPr id="7" name="Slide Number Placeholder 7">
            <a:extLst>
              <a:ext uri="{FF2B5EF4-FFF2-40B4-BE49-F238E27FC236}">
                <a16:creationId xmlns:a16="http://schemas.microsoft.com/office/drawing/2014/main" id="{55E66F88-537B-40A3-94A9-C60126170B1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59</a:t>
            </a:fld>
            <a:endParaRPr lang="en-US" sz="1600" b="1" dirty="0"/>
          </a:p>
        </p:txBody>
      </p:sp>
      <p:sp>
        <p:nvSpPr>
          <p:cNvPr id="8" name="TextBox 7">
            <a:extLst>
              <a:ext uri="{FF2B5EF4-FFF2-40B4-BE49-F238E27FC236}">
                <a16:creationId xmlns:a16="http://schemas.microsoft.com/office/drawing/2014/main" id="{E00DC399-59EC-4FFF-8F12-4A805CE7E908}"/>
              </a:ext>
            </a:extLst>
          </p:cNvPr>
          <p:cNvSpPr txBox="1"/>
          <p:nvPr/>
        </p:nvSpPr>
        <p:spPr>
          <a:xfrm>
            <a:off x="4071937" y="92868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0688111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2"/>
          <p:cNvSpPr>
            <a:spLocks noGrp="1" noRot="1" noChangeAspect="1" noChangeArrowheads="1" noTextEdit="1"/>
          </p:cNvSpPr>
          <p:nvPr>
            <p:ph type="sldImg"/>
          </p:nvPr>
        </p:nvSpPr>
        <p:spPr>
          <a:xfrm>
            <a:off x="566738" y="947738"/>
            <a:ext cx="3303587" cy="2478087"/>
          </a:xfrm>
          <a:ln/>
        </p:spPr>
      </p:sp>
      <p:sp>
        <p:nvSpPr>
          <p:cNvPr id="128004" name="Rectangle 3"/>
          <p:cNvSpPr>
            <a:spLocks noGrp="1" noChangeArrowheads="1"/>
          </p:cNvSpPr>
          <p:nvPr>
            <p:ph type="body" idx="1"/>
          </p:nvPr>
        </p:nvSpPr>
        <p:spPr>
          <a:xfrm>
            <a:off x="566738" y="3788152"/>
            <a:ext cx="6248399" cy="4587892"/>
          </a:xfrm>
          <a:noFill/>
          <a:ln/>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b="1" dirty="0"/>
          </a:p>
          <a:p>
            <a:pPr eaLnBrk="1" hangingPunct="1"/>
            <a:r>
              <a:rPr lang="en-US" dirty="0"/>
              <a:t>1. Review the slide using the information below.</a:t>
            </a:r>
          </a:p>
          <a:p>
            <a:pPr marL="704441" lvl="1" indent="-234814">
              <a:buFont typeface="+mj-lt"/>
              <a:buAutoNum type="alphaLcPeriod"/>
            </a:pPr>
            <a:r>
              <a:rPr lang="en-US" dirty="0"/>
              <a:t>These are other common behaviors that stem from shame. They stem from the belief that the more you know me, the less you will like me.</a:t>
            </a:r>
          </a:p>
          <a:p>
            <a:pPr marL="704441" lvl="1" indent="-234814">
              <a:buFont typeface="+mj-lt"/>
              <a:buAutoNum type="alphaLcPeriod"/>
            </a:pPr>
            <a:r>
              <a:rPr lang="en-US" dirty="0"/>
              <a:t>Youth with shame often act as if to communicate, “I am bad so of course I do bad things” since it’s consistent with how they see themselves. </a:t>
            </a:r>
          </a:p>
          <a:p>
            <a:pPr marL="704441" lvl="1" indent="-234814" defTabSz="914295" fontAlgn="base">
              <a:spcBef>
                <a:spcPct val="30000"/>
              </a:spcBef>
              <a:spcAft>
                <a:spcPct val="0"/>
              </a:spcAft>
              <a:buFont typeface="+mj-lt"/>
              <a:buAutoNum type="alphaLcPeriod"/>
              <a:defRPr/>
            </a:pPr>
            <a:r>
              <a:rPr lang="en-US" dirty="0"/>
              <a:t>Youth</a:t>
            </a:r>
            <a:r>
              <a:rPr lang="en-US" baseline="0" dirty="0"/>
              <a:t> often have experienced relationships where the relationship suddenly ends (they are fired from a job, moved to a new foster home, kicked out of a program).  If they make a mistake, they expect the relationship to end. They have very little experience of working through a problem and resolving it. This is an essential skill in life, so we have to teach it to them.  The idea of making amends is a way of teaching this skill.</a:t>
            </a:r>
          </a:p>
          <a:p>
            <a:pPr marL="704441" lvl="1" indent="-234814">
              <a:buFont typeface="+mj-lt"/>
              <a:buAutoNum type="alphaLcPeriod"/>
            </a:pPr>
            <a:r>
              <a:rPr lang="en-US" dirty="0"/>
              <a:t>Many dangerous, aggressive behaviors can be understood from the perspective that a person has been badly hurt when they were small, weak, afraid, and could not fight back. </a:t>
            </a:r>
          </a:p>
          <a:p>
            <a:pPr marL="704441" lvl="1" indent="-234814">
              <a:buFont typeface="+mj-lt"/>
              <a:buAutoNum type="alphaLcPeriod"/>
            </a:pPr>
            <a:r>
              <a:rPr lang="en-US" dirty="0"/>
              <a:t>So when they feel scared, confused, or sad their body immediately experiences that as a sign that pain is coming, and the person does something to make themselves feel powerful again, such as acting aggressive.</a:t>
            </a:r>
          </a:p>
          <a:p>
            <a:pPr marL="704441" lvl="1" indent="-234814">
              <a:buFont typeface="+mj-lt"/>
              <a:buAutoNum type="alphaLcPeriod"/>
            </a:pPr>
            <a:r>
              <a:rPr lang="en-US" dirty="0"/>
              <a:t>Weakness in others reminds them of what they hate in themselves, so they often want to lash out at those they see as weak. </a:t>
            </a:r>
          </a:p>
          <a:p>
            <a:pPr marL="704441" lvl="1" indent="-234814">
              <a:buFont typeface="+mj-lt"/>
              <a:buAutoNum type="alphaLcPeriod"/>
            </a:pPr>
            <a:r>
              <a:rPr lang="en-US" dirty="0"/>
              <a:t> If parents can reach for the fear and uncertainty underneath aggression and show the person</a:t>
            </a:r>
            <a:r>
              <a:rPr lang="en-US" dirty="0">
                <a:solidFill>
                  <a:srgbClr val="FF0000"/>
                </a:solidFill>
              </a:rPr>
              <a:t> </a:t>
            </a:r>
            <a:r>
              <a:rPr lang="en-US" dirty="0"/>
              <a:t>that now their circumstances are different, they can allow the person to feel afraid and ask for help. They do not have to resort to aggression.</a:t>
            </a:r>
          </a:p>
          <a:p>
            <a:pPr marL="704441" lvl="1" indent="-234814">
              <a:buFont typeface="+mj-lt"/>
              <a:buAutoNum type="alphaLcPeriod"/>
            </a:pPr>
            <a:r>
              <a:rPr lang="en-US" dirty="0"/>
              <a:t>They avoid taking responsibility because doing so exposes their badness which is intolerable.</a:t>
            </a:r>
          </a:p>
          <a:p>
            <a:pPr marL="704441" lvl="1" indent="-234814" defTabSz="914295" fontAlgn="base">
              <a:spcBef>
                <a:spcPct val="30000"/>
              </a:spcBef>
              <a:spcAft>
                <a:spcPct val="0"/>
              </a:spcAft>
              <a:buFont typeface="+mj-lt"/>
              <a:buAutoNum type="alphaLcPeriod"/>
              <a:defRPr/>
            </a:pPr>
            <a:endParaRPr lang="en-US" dirty="0"/>
          </a:p>
          <a:p>
            <a:pPr marL="704441" lvl="1" indent="-234814">
              <a:buFont typeface="+mj-lt"/>
              <a:buAutoNum type="alphaLcPeriod"/>
            </a:pPr>
            <a:endParaRPr lang="en-US" dirty="0"/>
          </a:p>
          <a:p>
            <a:pPr eaLnBrk="1" hangingPunct="1"/>
            <a:endParaRPr lang="en-US" dirty="0"/>
          </a:p>
        </p:txBody>
      </p:sp>
      <p:sp>
        <p:nvSpPr>
          <p:cNvPr id="7" name="Slide Number Placeholder 7">
            <a:extLst>
              <a:ext uri="{FF2B5EF4-FFF2-40B4-BE49-F238E27FC236}">
                <a16:creationId xmlns:a16="http://schemas.microsoft.com/office/drawing/2014/main" id="{A9AF91AD-B777-4FC0-94DE-0571D14B64B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60</a:t>
            </a:fld>
            <a:endParaRPr lang="en-US" sz="1600" b="1" dirty="0"/>
          </a:p>
        </p:txBody>
      </p:sp>
      <p:sp>
        <p:nvSpPr>
          <p:cNvPr id="8" name="TextBox 7">
            <a:extLst>
              <a:ext uri="{FF2B5EF4-FFF2-40B4-BE49-F238E27FC236}">
                <a16:creationId xmlns:a16="http://schemas.microsoft.com/office/drawing/2014/main" id="{E0A96633-A760-481B-9668-8CE2EF33A5E1}"/>
              </a:ext>
            </a:extLst>
          </p:cNvPr>
          <p:cNvSpPr txBox="1"/>
          <p:nvPr/>
        </p:nvSpPr>
        <p:spPr>
          <a:xfrm>
            <a:off x="4003505" y="94773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1336220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Grp="1" noRot="1" noChangeAspect="1" noChangeArrowheads="1" noTextEdit="1"/>
          </p:cNvSpPr>
          <p:nvPr>
            <p:ph type="sldImg"/>
          </p:nvPr>
        </p:nvSpPr>
        <p:spPr>
          <a:xfrm>
            <a:off x="490538" y="928688"/>
            <a:ext cx="3289300" cy="2468562"/>
          </a:xfrm>
          <a:ln/>
        </p:spPr>
      </p:sp>
      <p:sp>
        <p:nvSpPr>
          <p:cNvPr id="131076" name="Rectangle 3"/>
          <p:cNvSpPr>
            <a:spLocks noGrp="1" noChangeArrowheads="1"/>
          </p:cNvSpPr>
          <p:nvPr>
            <p:ph type="body" idx="1"/>
          </p:nvPr>
        </p:nvSpPr>
        <p:spPr>
          <a:xfrm>
            <a:off x="490538" y="3779995"/>
            <a:ext cx="5661660"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b="1" dirty="0"/>
          </a:p>
          <a:p>
            <a:pPr marL="234814" indent="-234814">
              <a:buAutoNum type="arabicPeriod"/>
            </a:pPr>
            <a:r>
              <a:rPr lang="en-US" dirty="0"/>
              <a:t>Review the slide using the information below.</a:t>
            </a:r>
          </a:p>
          <a:p>
            <a:pPr marL="704441" lvl="1" indent="-234814">
              <a:buFont typeface="+mj-lt"/>
              <a:buAutoNum type="alphaLcPeriod"/>
            </a:pPr>
            <a:r>
              <a:rPr lang="en-US" dirty="0"/>
              <a:t>Understanding shame can make a huge difference in how parents work with youth. </a:t>
            </a:r>
          </a:p>
          <a:p>
            <a:pPr marL="704441" lvl="1" indent="-234814">
              <a:buFont typeface="+mj-lt"/>
              <a:buAutoNum type="alphaLcPeriod"/>
            </a:pPr>
            <a:r>
              <a:rPr lang="en-US" dirty="0"/>
              <a:t>Children imagine that if you see who they really are or know what they really did, you’d want nothing to do with them.  We must communicate that we can hear the worst and still see them as human and worthy of love.  We must recognize that we need to demonstrate exceptional consistency of caring.</a:t>
            </a:r>
          </a:p>
          <a:p>
            <a:pPr marL="704441" lvl="1" indent="-234814">
              <a:buFont typeface="+mj-lt"/>
              <a:buAutoNum type="alphaLcPeriod"/>
            </a:pPr>
            <a:r>
              <a:rPr lang="en-US" dirty="0"/>
              <a:t>Exposing the rotten self or sharing the secret takes time and a strong, trusting relationship.  </a:t>
            </a:r>
          </a:p>
          <a:p>
            <a:pPr marL="704441" lvl="1" indent="-234814">
              <a:buFont typeface="+mj-lt"/>
              <a:buAutoNum type="alphaLcPeriod"/>
            </a:pPr>
            <a:r>
              <a:rPr lang="en-US" dirty="0"/>
              <a:t>People imagine that if you see who they really are or know what they really did, you’d want nothing to do with them.  </a:t>
            </a:r>
          </a:p>
        </p:txBody>
      </p:sp>
      <p:sp>
        <p:nvSpPr>
          <p:cNvPr id="7" name="Slide Number Placeholder 7">
            <a:extLst>
              <a:ext uri="{FF2B5EF4-FFF2-40B4-BE49-F238E27FC236}">
                <a16:creationId xmlns:a16="http://schemas.microsoft.com/office/drawing/2014/main" id="{7ADF7B80-8DB5-47B6-80D5-6BA3858163C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61</a:t>
            </a:fld>
            <a:endParaRPr lang="en-US" sz="1600" b="1" dirty="0"/>
          </a:p>
        </p:txBody>
      </p:sp>
      <p:sp>
        <p:nvSpPr>
          <p:cNvPr id="8" name="TextBox 7">
            <a:extLst>
              <a:ext uri="{FF2B5EF4-FFF2-40B4-BE49-F238E27FC236}">
                <a16:creationId xmlns:a16="http://schemas.microsoft.com/office/drawing/2014/main" id="{6C60FFED-D6C1-413E-963C-26885614570A}"/>
              </a:ext>
            </a:extLst>
          </p:cNvPr>
          <p:cNvSpPr txBox="1"/>
          <p:nvPr/>
        </p:nvSpPr>
        <p:spPr>
          <a:xfrm>
            <a:off x="4024770" y="92868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94857203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9438" y="906463"/>
            <a:ext cx="3289300" cy="2468562"/>
          </a:xfrm>
        </p:spPr>
      </p:sp>
      <p:sp>
        <p:nvSpPr>
          <p:cNvPr id="3" name="Notes Placeholder 2"/>
          <p:cNvSpPr>
            <a:spLocks noGrp="1"/>
          </p:cNvSpPr>
          <p:nvPr>
            <p:ph type="body" idx="1"/>
          </p:nvPr>
        </p:nvSpPr>
        <p:spPr>
          <a:xfrm>
            <a:off x="579438" y="3715366"/>
            <a:ext cx="5661660" cy="4837589"/>
          </a:xfr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b="1" dirty="0"/>
          </a:p>
          <a:p>
            <a:pPr defTabSz="939255">
              <a:defRPr/>
            </a:pPr>
            <a:r>
              <a:rPr lang="en-US" sz="1100" dirty="0"/>
              <a:t>1</a:t>
            </a:r>
            <a:r>
              <a:rPr lang="en-US" dirty="0"/>
              <a:t>. Review the slide using the information below.</a:t>
            </a:r>
          </a:p>
          <a:p>
            <a:pPr marL="704441" lvl="1" indent="-234814">
              <a:buFont typeface="+mj-lt"/>
              <a:buAutoNum type="alphaLcPeriod"/>
            </a:pPr>
            <a:r>
              <a:rPr lang="en-US" dirty="0"/>
              <a:t>We can think of soothing strong feels as breaking down into these four skill areas.</a:t>
            </a:r>
          </a:p>
          <a:p>
            <a:pPr marL="1212577" lvl="2" indent="-285750">
              <a:buFont typeface="+mj-lt"/>
              <a:buAutoNum type="romanLcPeriod"/>
            </a:pPr>
            <a:r>
              <a:rPr lang="en-US" b="1" dirty="0"/>
              <a:t>Feelings awareness </a:t>
            </a:r>
            <a:r>
              <a:rPr lang="en-US" dirty="0"/>
              <a:t>means noticing our bodily sensations that, when we notice them, are usually the first clue that we are having a feeling. Youth often get good at ignoring their sensations because why tune into them when there is no one to help you manage them and you don’t have the skills to calm yourself. Examples of sensations are: hot face, tightening stomach, fuzziness in the head, pressure on the chest, and many, many others. </a:t>
            </a:r>
          </a:p>
          <a:p>
            <a:pPr marL="1212577" lvl="2" indent="-285750">
              <a:buFont typeface="+mj-lt"/>
              <a:buAutoNum type="romanLcPeriod"/>
            </a:pPr>
            <a:r>
              <a:rPr lang="en-US" b="1" dirty="0"/>
              <a:t>Feelings identification </a:t>
            </a:r>
            <a:r>
              <a:rPr lang="en-US" dirty="0"/>
              <a:t>describes the ability to attach a feeling word to the sensation as a way of capturing and expressing the feeling. </a:t>
            </a:r>
          </a:p>
          <a:p>
            <a:pPr marL="1212577" lvl="2" indent="-285750">
              <a:buFont typeface="+mj-lt"/>
              <a:buAutoNum type="romanLcPeriod"/>
            </a:pPr>
            <a:r>
              <a:rPr lang="en-US" b="1" dirty="0"/>
              <a:t>Feeling modulation </a:t>
            </a:r>
            <a:r>
              <a:rPr lang="en-US" dirty="0"/>
              <a:t>is the ability to use strategies to make extreme feelings feel less extreme. Often described as “coping skills,” these are things such as: deep or “belly” breathing; writing feelings in a journal; going for a walk; meditating; listening to music; taking a cold shower if numb.  </a:t>
            </a:r>
          </a:p>
          <a:p>
            <a:pPr marL="1212577" lvl="2" indent="-285750">
              <a:buFont typeface="+mj-lt"/>
              <a:buAutoNum type="romanLcPeriod"/>
            </a:pPr>
            <a:r>
              <a:rPr lang="en-US" b="1" dirty="0"/>
              <a:t>Feeling expression</a:t>
            </a:r>
            <a:r>
              <a:rPr lang="en-US" dirty="0"/>
              <a:t> is the skill of putting your feelings into words and expressing them constructively to another person to help resolve the feeling. </a:t>
            </a:r>
          </a:p>
          <a:p>
            <a:pPr marL="698227" lvl="1" indent="-228600">
              <a:buFont typeface="+mj-lt"/>
              <a:buAutoNum type="alphaLcPeriod" startAt="2"/>
            </a:pPr>
            <a:r>
              <a:rPr lang="en-US" dirty="0"/>
              <a:t>Putting these all together, a person who is angry needs to learn to: recognize the sensations in their body that are signs of anger, know to attach the word “anger” to the sensation, use strategies to bring the intensity of anger to a manageable level, and then constructively express anger to the person who is making you angry. These are all important skills to learn that many youth don’t have. </a:t>
            </a:r>
          </a:p>
          <a:p>
            <a:pPr marL="704441" lvl="1" indent="-234814">
              <a:buFont typeface="+mj-lt"/>
              <a:buAutoNum type="alphaLcPeriod"/>
            </a:pPr>
            <a:endParaRPr lang="en-US" b="1" dirty="0"/>
          </a:p>
        </p:txBody>
      </p:sp>
      <p:sp>
        <p:nvSpPr>
          <p:cNvPr id="7" name="Slide Number Placeholder 7">
            <a:extLst>
              <a:ext uri="{FF2B5EF4-FFF2-40B4-BE49-F238E27FC236}">
                <a16:creationId xmlns:a16="http://schemas.microsoft.com/office/drawing/2014/main" id="{D5E314D5-2F5C-427C-9D88-28611320CD3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62</a:t>
            </a:fld>
            <a:endParaRPr lang="en-US" sz="1600" b="1" dirty="0"/>
          </a:p>
        </p:txBody>
      </p:sp>
      <p:sp>
        <p:nvSpPr>
          <p:cNvPr id="8" name="TextBox 7">
            <a:extLst>
              <a:ext uri="{FF2B5EF4-FFF2-40B4-BE49-F238E27FC236}">
                <a16:creationId xmlns:a16="http://schemas.microsoft.com/office/drawing/2014/main" id="{D30D543D-3F29-48A2-94D6-2B8DABE7737B}"/>
              </a:ext>
            </a:extLst>
          </p:cNvPr>
          <p:cNvSpPr txBox="1"/>
          <p:nvPr/>
        </p:nvSpPr>
        <p:spPr>
          <a:xfrm>
            <a:off x="4071937" y="906463"/>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6746183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811213"/>
            <a:ext cx="3289300" cy="2468562"/>
          </a:xfrm>
        </p:spPr>
      </p:sp>
      <p:sp>
        <p:nvSpPr>
          <p:cNvPr id="3" name="Notes Placeholder 2"/>
          <p:cNvSpPr>
            <a:spLocks noGrp="1"/>
          </p:cNvSpPr>
          <p:nvPr>
            <p:ph type="body" idx="1"/>
          </p:nvPr>
        </p:nvSpPr>
        <p:spPr>
          <a:xfrm>
            <a:off x="566738" y="3690010"/>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pPr eaLnBrk="1" hangingPunct="1"/>
            <a:endParaRPr lang="en-US" b="1" dirty="0"/>
          </a:p>
          <a:p>
            <a:pPr defTabSz="939255">
              <a:defRPr/>
            </a:pPr>
            <a:r>
              <a:rPr lang="en-US" dirty="0"/>
              <a:t>1. Review the slide using the information below.</a:t>
            </a:r>
          </a:p>
          <a:p>
            <a:pPr marL="704441" lvl="1" indent="-234814">
              <a:buFont typeface="+mj-lt"/>
              <a:buAutoNum type="alphaLcPeriod"/>
            </a:pPr>
            <a:r>
              <a:rPr lang="en-US" dirty="0"/>
              <a:t>The idea that feelings management skills are taught through caring relationships is called “co-regulation.”  This means people learn how to stay calm and regulated by being in the presence of regulated parents. </a:t>
            </a:r>
          </a:p>
          <a:p>
            <a:pPr marL="704441" lvl="1" indent="-234814">
              <a:buFont typeface="+mj-lt"/>
              <a:buAutoNum type="alphaLcPeriod"/>
            </a:pPr>
            <a:r>
              <a:rPr lang="en-US" dirty="0"/>
              <a:t>So it is a critical skill for parents to have strategies to keep themselves calm on the job. This could mean – using calming self-talk, remembering to breath, getting someone to tap you out, practicing self-care in and outside of work. </a:t>
            </a:r>
          </a:p>
          <a:p>
            <a:pPr marL="704441" lvl="1" indent="-234814">
              <a:buFont typeface="+mj-lt"/>
              <a:buAutoNum type="alphaLcPeriod"/>
            </a:pPr>
            <a:r>
              <a:rPr lang="en-US" dirty="0"/>
              <a:t>When you do this, you are modeling these skills for youth. You are giving them what they didn’t get from their caregivers. </a:t>
            </a:r>
          </a:p>
        </p:txBody>
      </p:sp>
      <p:sp>
        <p:nvSpPr>
          <p:cNvPr id="7" name="Slide Number Placeholder 7">
            <a:extLst>
              <a:ext uri="{FF2B5EF4-FFF2-40B4-BE49-F238E27FC236}">
                <a16:creationId xmlns:a16="http://schemas.microsoft.com/office/drawing/2014/main" id="{6FDD967B-82E0-4575-BC7A-CEC66E107C3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63</a:t>
            </a:fld>
            <a:endParaRPr lang="en-US" sz="1600" b="1" dirty="0"/>
          </a:p>
        </p:txBody>
      </p:sp>
      <p:sp>
        <p:nvSpPr>
          <p:cNvPr id="8" name="TextBox 7">
            <a:extLst>
              <a:ext uri="{FF2B5EF4-FFF2-40B4-BE49-F238E27FC236}">
                <a16:creationId xmlns:a16="http://schemas.microsoft.com/office/drawing/2014/main" id="{1587D391-642A-492A-BA7A-697C38390BC5}"/>
              </a:ext>
            </a:extLst>
          </p:cNvPr>
          <p:cNvSpPr txBox="1"/>
          <p:nvPr/>
        </p:nvSpPr>
        <p:spPr>
          <a:xfrm>
            <a:off x="4035402" y="811213"/>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9383090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5775" y="768350"/>
            <a:ext cx="3289300" cy="2468563"/>
          </a:xfrm>
        </p:spPr>
      </p:sp>
      <p:sp>
        <p:nvSpPr>
          <p:cNvPr id="3" name="Notes Placeholder 2"/>
          <p:cNvSpPr>
            <a:spLocks noGrp="1"/>
          </p:cNvSpPr>
          <p:nvPr>
            <p:ph type="body" idx="1"/>
          </p:nvPr>
        </p:nvSpPr>
        <p:spPr>
          <a:xfrm>
            <a:off x="485775" y="3685060"/>
            <a:ext cx="5661660" cy="5227718"/>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939255" algn="l"/>
              </a:tabLst>
              <a:defRPr/>
            </a:pPr>
            <a:r>
              <a:rPr lang="en-US" b="1" dirty="0"/>
              <a:t>The Impact of Trauma on Feelings Skills</a:t>
            </a:r>
          </a:p>
          <a:p>
            <a:pPr>
              <a:tabLst>
                <a:tab pos="939255" algn="l"/>
              </a:tabLst>
            </a:pPr>
            <a:endParaRPr lang="en-US" b="1" dirty="0"/>
          </a:p>
          <a:p>
            <a:pPr marL="234814" indent="-234814">
              <a:buFont typeface="+mj-lt"/>
              <a:buAutoNum type="arabicPeriod"/>
              <a:tabLst>
                <a:tab pos="939255" algn="l"/>
              </a:tabLst>
            </a:pPr>
            <a:r>
              <a:rPr lang="en-US" b="1" dirty="0"/>
              <a:t>Exercise:</a:t>
            </a:r>
            <a:r>
              <a:rPr lang="en-US" dirty="0"/>
              <a:t> If Self-Capacities Could Speak, What Would They Say? </a:t>
            </a:r>
            <a:endParaRPr lang="en-US" b="1" dirty="0">
              <a:latin typeface="Times New Roman" panose="02020603050405020304" pitchFamily="18" charset="0"/>
              <a:ea typeface="Times New Roman" panose="02020603050405020304" pitchFamily="18" charset="0"/>
            </a:endParaRPr>
          </a:p>
          <a:p>
            <a:pPr marL="704441" lvl="1" indent="-234814">
              <a:buFont typeface="+mj-lt"/>
              <a:buAutoNum type="alphaLcPeriod"/>
              <a:tabLst>
                <a:tab pos="1408883" algn="l"/>
              </a:tabLst>
            </a:pPr>
            <a:r>
              <a:rPr lang="en-US" dirty="0"/>
              <a:t>Direct people to the </a:t>
            </a:r>
            <a:r>
              <a:rPr lang="en-US" b="1" dirty="0"/>
              <a:t>Exercise: If Feelings</a:t>
            </a:r>
            <a:r>
              <a:rPr lang="en-US" b="1" baseline="0" dirty="0"/>
              <a:t> Skills</a:t>
            </a:r>
            <a:r>
              <a:rPr lang="en-US" b="1" dirty="0"/>
              <a:t> Could Speak, What Would They Say? </a:t>
            </a:r>
          </a:p>
          <a:p>
            <a:pPr marL="704441" lvl="1" indent="-234814">
              <a:buFont typeface="+mj-lt"/>
              <a:buAutoNum type="alphaLcPeriod"/>
              <a:tabLst>
                <a:tab pos="1408883" algn="l"/>
              </a:tabLst>
            </a:pPr>
            <a:r>
              <a:rPr lang="en-US" b="1" dirty="0"/>
              <a:t>Divide </a:t>
            </a:r>
            <a:r>
              <a:rPr lang="en-US" dirty="0"/>
              <a:t>the audience into 2 halves. One half will imagine they have IMPAIRED feelings skills. The other half will imagine they have STRONG feelings skills.    </a:t>
            </a:r>
          </a:p>
          <a:p>
            <a:pPr marL="704441" lvl="1" indent="-234814">
              <a:buFont typeface="+mj-lt"/>
              <a:buAutoNum type="alphaLcPeriod"/>
              <a:tabLst>
                <a:tab pos="1408883" algn="l"/>
              </a:tabLst>
            </a:pPr>
            <a:r>
              <a:rPr lang="en-US" b="1" dirty="0"/>
              <a:t>Ask </a:t>
            </a:r>
            <a:r>
              <a:rPr lang="en-US" dirty="0"/>
              <a:t>for 2 volunteers, 1 from each half of the room, to read (with passion) the statements on the worksheet for the 3 self-capacities. Begin with “IMPAIRED INNER CONNECTION” then have the volunteer read the contrasting “STRONG INNER CONNECTION.”  Alternate back and forth with the other 2 self-capacities.  </a:t>
            </a:r>
          </a:p>
          <a:p>
            <a:pPr marL="704441" lvl="1" indent="-234814">
              <a:buFont typeface="+mj-lt"/>
              <a:buAutoNum type="alphaLcPeriod"/>
              <a:tabLst>
                <a:tab pos="1408883" algn="l"/>
              </a:tabLst>
            </a:pPr>
            <a:r>
              <a:rPr lang="en-US" b="1" dirty="0"/>
              <a:t>Discuss:</a:t>
            </a:r>
          </a:p>
          <a:p>
            <a:pPr marL="1174069" lvl="2" indent="-234814">
              <a:buFont typeface="+mj-lt"/>
              <a:buAutoNum type="alphaLcPeriod"/>
              <a:tabLst>
                <a:tab pos="1878510" algn="l"/>
              </a:tabLst>
            </a:pPr>
            <a:r>
              <a:rPr lang="en-US" dirty="0"/>
              <a:t>What was it like to imagine yourself with this feelings skill impaired? Strong? How did your body feel?</a:t>
            </a:r>
          </a:p>
          <a:p>
            <a:pPr marL="1174069" lvl="2" indent="-234814">
              <a:buFont typeface="+mj-lt"/>
              <a:buAutoNum type="alphaLcPeriod"/>
              <a:tabLst>
                <a:tab pos="1878510" algn="l"/>
              </a:tabLst>
            </a:pPr>
            <a:r>
              <a:rPr lang="en-US" dirty="0"/>
              <a:t>What kinds of things would be challenging and less challenging depending on the strength of this feelings skill?</a:t>
            </a:r>
          </a:p>
          <a:p>
            <a:pPr marL="1174069" lvl="2" indent="-234814">
              <a:buFont typeface="+mj-lt"/>
              <a:buAutoNum type="alphaLcPeriod"/>
              <a:tabLst>
                <a:tab pos="1878510" algn="l"/>
              </a:tabLst>
            </a:pPr>
            <a:r>
              <a:rPr lang="en-US" dirty="0"/>
              <a:t>What behaviors might these beliefs lead to – positive and negative?</a:t>
            </a:r>
          </a:p>
          <a:p>
            <a:endParaRPr lang="en-US" dirty="0"/>
          </a:p>
        </p:txBody>
      </p:sp>
      <p:sp>
        <p:nvSpPr>
          <p:cNvPr id="7" name="Slide Number Placeholder 7">
            <a:extLst>
              <a:ext uri="{FF2B5EF4-FFF2-40B4-BE49-F238E27FC236}">
                <a16:creationId xmlns:a16="http://schemas.microsoft.com/office/drawing/2014/main" id="{46CF55AD-10F2-4E98-AFD0-713981B2E63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64</a:t>
            </a:fld>
            <a:endParaRPr lang="en-US" sz="1600" b="1" dirty="0"/>
          </a:p>
        </p:txBody>
      </p:sp>
      <p:sp>
        <p:nvSpPr>
          <p:cNvPr id="8" name="TextBox 7">
            <a:extLst>
              <a:ext uri="{FF2B5EF4-FFF2-40B4-BE49-F238E27FC236}">
                <a16:creationId xmlns:a16="http://schemas.microsoft.com/office/drawing/2014/main" id="{7F9BB21F-E1C5-4BB4-A88F-4A64093CAAD4}"/>
              </a:ext>
            </a:extLst>
          </p:cNvPr>
          <p:cNvSpPr txBox="1"/>
          <p:nvPr/>
        </p:nvSpPr>
        <p:spPr>
          <a:xfrm>
            <a:off x="4071937" y="768350"/>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6862666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928688"/>
            <a:ext cx="3292475" cy="2468562"/>
          </a:xfrm>
        </p:spPr>
      </p:sp>
      <p:sp>
        <p:nvSpPr>
          <p:cNvPr id="3" name="Notes Placeholder 2"/>
          <p:cNvSpPr>
            <a:spLocks noGrp="1"/>
          </p:cNvSpPr>
          <p:nvPr>
            <p:ph type="body" idx="1"/>
          </p:nvPr>
        </p:nvSpPr>
        <p:spPr>
          <a:xfrm>
            <a:off x="414338" y="3859133"/>
            <a:ext cx="5661660" cy="421338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Impact of Trauma on Feelings Skills</a:t>
            </a:r>
          </a:p>
          <a:p>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Children use adults as role models. Calming is a skill they can learn from regulated adults in their life.</a:t>
            </a:r>
          </a:p>
          <a:p>
            <a:pPr marL="666460" lvl="1" indent="-222153">
              <a:buFont typeface="+mj-lt"/>
              <a:buAutoNum type="alphaLcPeriod"/>
            </a:pPr>
            <a:r>
              <a:rPr lang="en-US" dirty="0"/>
              <a:t>Remember—children will bait you to shame them as that is what is familiar to them and what they recognize. It takes great patience to not take the bait but respond in a way that begins to build those new neuro pathways in the brain.</a:t>
            </a:r>
          </a:p>
        </p:txBody>
      </p:sp>
      <p:sp>
        <p:nvSpPr>
          <p:cNvPr id="7" name="Slide Number Placeholder 7">
            <a:extLst>
              <a:ext uri="{FF2B5EF4-FFF2-40B4-BE49-F238E27FC236}">
                <a16:creationId xmlns:a16="http://schemas.microsoft.com/office/drawing/2014/main" id="{8D80796A-0154-40ED-AB0D-D171F2A5B3A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65</a:t>
            </a:fld>
            <a:endParaRPr lang="en-US" sz="1600" b="1" dirty="0"/>
          </a:p>
        </p:txBody>
      </p:sp>
      <p:sp>
        <p:nvSpPr>
          <p:cNvPr id="8" name="TextBox 7">
            <a:extLst>
              <a:ext uri="{FF2B5EF4-FFF2-40B4-BE49-F238E27FC236}">
                <a16:creationId xmlns:a16="http://schemas.microsoft.com/office/drawing/2014/main" id="{44163A7D-52DF-4F5B-9A6D-337EFF5FC2C9}"/>
              </a:ext>
            </a:extLst>
          </p:cNvPr>
          <p:cNvSpPr txBox="1"/>
          <p:nvPr/>
        </p:nvSpPr>
        <p:spPr>
          <a:xfrm>
            <a:off x="4071937" y="928688"/>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1489277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930275"/>
            <a:ext cx="3290888" cy="2468563"/>
          </a:xfrm>
        </p:spPr>
      </p:sp>
      <p:sp>
        <p:nvSpPr>
          <p:cNvPr id="3" name="Notes Placeholder 2"/>
          <p:cNvSpPr>
            <a:spLocks noGrp="1"/>
          </p:cNvSpPr>
          <p:nvPr>
            <p:ph type="body" idx="1"/>
          </p:nvPr>
        </p:nvSpPr>
        <p:spPr>
          <a:xfrm>
            <a:off x="431800" y="3857545"/>
            <a:ext cx="5661660" cy="4213384"/>
          </a:xfrm>
        </p:spPr>
        <p:txBody>
          <a:bodyPr>
            <a:normAutofit/>
          </a:bodyPr>
          <a:lstStyle/>
          <a:p>
            <a:pPr marL="371827" marR="0" lvl="0" indent="-371827" algn="l" defTabSz="989909" rtl="0" eaLnBrk="1" fontAlgn="auto" latinLnBrk="0" hangingPunct="1">
              <a:lnSpc>
                <a:spcPct val="90000"/>
              </a:lnSpc>
              <a:spcBef>
                <a:spcPts val="1233"/>
              </a:spcBef>
              <a:spcAft>
                <a:spcPts val="0"/>
              </a:spcAft>
              <a:buClrTx/>
              <a:buSzTx/>
              <a:buFontTx/>
              <a:buNone/>
              <a:tabLst/>
              <a:defRPr/>
            </a:pPr>
            <a:r>
              <a:rPr lang="en-US" b="1" dirty="0"/>
              <a:t>The Impact of Trauma on Feelings Skills</a:t>
            </a:r>
          </a:p>
          <a:p>
            <a:pPr marL="371827" indent="-371827" defTabSz="989909">
              <a:lnSpc>
                <a:spcPct val="90000"/>
              </a:lnSpc>
              <a:spcBef>
                <a:spcPts val="1233"/>
              </a:spcBef>
            </a:pPr>
            <a:endParaRPr lang="en-US" b="1" dirty="0"/>
          </a:p>
          <a:p>
            <a:pPr marL="222153" indent="-222153">
              <a:lnSpc>
                <a:spcPct val="90000"/>
              </a:lnSpc>
              <a:buFont typeface="+mj-lt"/>
              <a:buAutoNum type="arabicPeriod"/>
              <a:defRPr/>
            </a:pPr>
            <a:r>
              <a:rPr lang="en-US" dirty="0"/>
              <a:t>Introduce the closing activity. </a:t>
            </a:r>
          </a:p>
          <a:p>
            <a:pPr marL="666460" lvl="1" indent="-222153">
              <a:lnSpc>
                <a:spcPct val="90000"/>
              </a:lnSpc>
              <a:buFont typeface="+mj-lt"/>
              <a:buAutoNum type="alphaLcPeriod"/>
              <a:defRPr/>
            </a:pPr>
            <a:r>
              <a:rPr lang="en-US" b="1" dirty="0"/>
              <a:t>Ask</a:t>
            </a:r>
            <a:r>
              <a:rPr lang="en-US" dirty="0"/>
              <a:t> participants: How do you regulate your own strong emotions? How did you LEARN do to that?</a:t>
            </a:r>
          </a:p>
          <a:p>
            <a:pPr marL="666460" lvl="1" indent="-222153">
              <a:lnSpc>
                <a:spcPct val="90000"/>
              </a:lnSpc>
              <a:buFont typeface="+mj-lt"/>
              <a:buAutoNum type="alphaLcPeriod"/>
              <a:defRPr/>
            </a:pPr>
            <a:r>
              <a:rPr lang="en-US" b="1" dirty="0"/>
              <a:t>Provide</a:t>
            </a:r>
            <a:r>
              <a:rPr lang="en-US" dirty="0"/>
              <a:t> time for them to reflect on their answers independently. </a:t>
            </a:r>
          </a:p>
          <a:p>
            <a:pPr marL="666460" lvl="1" indent="-222153">
              <a:lnSpc>
                <a:spcPct val="90000"/>
              </a:lnSpc>
              <a:buFont typeface="+mj-lt"/>
              <a:buAutoNum type="alphaLcPeriod"/>
              <a:defRPr/>
            </a:pPr>
            <a:r>
              <a:rPr lang="en-US" b="1" dirty="0"/>
              <a:t>Ask</a:t>
            </a:r>
            <a:r>
              <a:rPr lang="en-US" dirty="0"/>
              <a:t> them to come up with at least four different strategies to teach youth how to regulate strong feelings. </a:t>
            </a:r>
          </a:p>
          <a:p>
            <a:pPr marL="666460" lvl="1" indent="-222153">
              <a:lnSpc>
                <a:spcPct val="90000"/>
              </a:lnSpc>
              <a:buFont typeface="+mj-lt"/>
              <a:buAutoNum type="alphaLcPeriod"/>
              <a:defRPr/>
            </a:pPr>
            <a:r>
              <a:rPr lang="en-US" b="1" dirty="0"/>
              <a:t>Ask</a:t>
            </a:r>
            <a:r>
              <a:rPr lang="en-US" dirty="0"/>
              <a:t> for a few examples from participants. </a:t>
            </a:r>
          </a:p>
          <a:p>
            <a:pPr marL="666460" lvl="1" indent="-222153">
              <a:lnSpc>
                <a:spcPct val="90000"/>
              </a:lnSpc>
              <a:buFont typeface="+mj-lt"/>
              <a:buAutoNum type="alphaLcPeriod"/>
              <a:defRPr/>
            </a:pPr>
            <a:r>
              <a:rPr lang="en-US" b="1" dirty="0"/>
              <a:t>Write</a:t>
            </a:r>
            <a:r>
              <a:rPr lang="en-US" dirty="0"/>
              <a:t> down the examples shared on newsprint. </a:t>
            </a:r>
          </a:p>
          <a:p>
            <a:pPr marL="666460" lvl="1" indent="-222153">
              <a:lnSpc>
                <a:spcPct val="90000"/>
              </a:lnSpc>
              <a:buFont typeface="+mj-lt"/>
              <a:buAutoNum type="alphaLcPeriod"/>
              <a:defRPr/>
            </a:pPr>
            <a:r>
              <a:rPr lang="en-US" b="1" dirty="0"/>
              <a:t>Discuss</a:t>
            </a:r>
            <a:r>
              <a:rPr lang="en-US" dirty="0"/>
              <a:t> how they learned the skills to calm their strong emotions. </a:t>
            </a:r>
          </a:p>
          <a:p>
            <a:endParaRPr lang="en-US" dirty="0"/>
          </a:p>
        </p:txBody>
      </p:sp>
      <p:sp>
        <p:nvSpPr>
          <p:cNvPr id="7" name="Slide Number Placeholder 7">
            <a:extLst>
              <a:ext uri="{FF2B5EF4-FFF2-40B4-BE49-F238E27FC236}">
                <a16:creationId xmlns:a16="http://schemas.microsoft.com/office/drawing/2014/main" id="{F6CA997B-9BD0-4430-B47E-7ED509ACC55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66</a:t>
            </a:fld>
            <a:endParaRPr lang="en-US" sz="1600" b="1" dirty="0"/>
          </a:p>
        </p:txBody>
      </p:sp>
      <p:sp>
        <p:nvSpPr>
          <p:cNvPr id="8" name="TextBox 7">
            <a:extLst>
              <a:ext uri="{FF2B5EF4-FFF2-40B4-BE49-F238E27FC236}">
                <a16:creationId xmlns:a16="http://schemas.microsoft.com/office/drawing/2014/main" id="{D06354A4-FC1D-41BE-A9C6-BDFBFE113945}"/>
              </a:ext>
            </a:extLst>
          </p:cNvPr>
          <p:cNvSpPr txBox="1"/>
          <p:nvPr/>
        </p:nvSpPr>
        <p:spPr>
          <a:xfrm>
            <a:off x="4071937" y="929942"/>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2001991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7675" y="777875"/>
            <a:ext cx="3292475" cy="2468563"/>
          </a:xfrm>
        </p:spPr>
      </p:sp>
      <p:sp>
        <p:nvSpPr>
          <p:cNvPr id="3" name="Notes Placeholder 2"/>
          <p:cNvSpPr>
            <a:spLocks noGrp="1"/>
          </p:cNvSpPr>
          <p:nvPr>
            <p:ph type="body" idx="1"/>
          </p:nvPr>
        </p:nvSpPr>
        <p:spPr>
          <a:xfrm>
            <a:off x="448928" y="3799450"/>
            <a:ext cx="6487319" cy="4469754"/>
          </a:xfrm>
        </p:spPr>
        <p:txBody>
          <a:bodyPr>
            <a:normAutofit/>
          </a:bodyPr>
          <a:lstStyle/>
          <a:p>
            <a:pPr>
              <a:lnSpc>
                <a:spcPct val="90000"/>
              </a:lnSpc>
              <a:defRPr/>
            </a:pPr>
            <a:r>
              <a:rPr lang="en-US" b="1" dirty="0"/>
              <a:t>Closing </a:t>
            </a:r>
          </a:p>
          <a:p>
            <a:pPr>
              <a:lnSpc>
                <a:spcPct val="90000"/>
              </a:lnSpc>
              <a:defRPr/>
            </a:pPr>
            <a:endParaRPr lang="en-US" b="1" dirty="0"/>
          </a:p>
          <a:p>
            <a:pPr marL="666460" lvl="1" indent="-222153">
              <a:lnSpc>
                <a:spcPct val="90000"/>
              </a:lnSpc>
              <a:buFont typeface="+mj-lt"/>
              <a:buAutoNum type="alphaLcPeriod"/>
              <a:defRPr/>
            </a:pPr>
            <a:r>
              <a:rPr lang="en-US" b="1" dirty="0"/>
              <a:t>Ask </a:t>
            </a:r>
            <a:r>
              <a:rPr lang="en-US" dirty="0"/>
              <a:t>each participant to identify one place they would go if they had a magic carpet to get there.</a:t>
            </a:r>
          </a:p>
          <a:p>
            <a:pPr marL="666460" lvl="1" indent="-222153">
              <a:lnSpc>
                <a:spcPct val="90000"/>
              </a:lnSpc>
              <a:buFont typeface="+mj-lt"/>
              <a:buAutoNum type="alphaLcPeriod"/>
              <a:defRPr/>
            </a:pPr>
            <a:r>
              <a:rPr lang="en-US" b="1" dirty="0"/>
              <a:t>Ask</a:t>
            </a:r>
            <a:r>
              <a:rPr lang="en-US" dirty="0"/>
              <a:t> participants to find a partner and describe the place.</a:t>
            </a:r>
          </a:p>
          <a:p>
            <a:pPr marL="666460" lvl="1" indent="-222153">
              <a:lnSpc>
                <a:spcPct val="90000"/>
              </a:lnSpc>
              <a:buFont typeface="+mj-lt"/>
              <a:buAutoNum type="alphaLcPeriod"/>
              <a:defRPr/>
            </a:pPr>
            <a:r>
              <a:rPr lang="en-US" b="1" dirty="0"/>
              <a:t>Ask</a:t>
            </a:r>
            <a:r>
              <a:rPr lang="en-US" dirty="0"/>
              <a:t> for one or two volunteers to share their place with the larger group. </a:t>
            </a:r>
          </a:p>
          <a:p>
            <a:pPr marL="666460" lvl="1" indent="-222153">
              <a:lnSpc>
                <a:spcPct val="90000"/>
              </a:lnSpc>
              <a:buFont typeface="+mj-lt"/>
              <a:buAutoNum type="alphaLcPeriod"/>
              <a:defRPr/>
            </a:pPr>
            <a:r>
              <a:rPr lang="en-US" b="1" dirty="0"/>
              <a:t>Encourage</a:t>
            </a:r>
            <a:r>
              <a:rPr lang="en-US" dirty="0"/>
              <a:t> participants to think of that place throughout the week.</a:t>
            </a:r>
          </a:p>
        </p:txBody>
      </p:sp>
      <p:sp>
        <p:nvSpPr>
          <p:cNvPr id="7" name="Slide Number Placeholder 7">
            <a:extLst>
              <a:ext uri="{FF2B5EF4-FFF2-40B4-BE49-F238E27FC236}">
                <a16:creationId xmlns:a16="http://schemas.microsoft.com/office/drawing/2014/main" id="{FDBAF514-5432-4A54-AF35-1A8804A86D8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67</a:t>
            </a:fld>
            <a:endParaRPr lang="en-US" sz="1600" b="1" dirty="0"/>
          </a:p>
        </p:txBody>
      </p:sp>
      <p:sp>
        <p:nvSpPr>
          <p:cNvPr id="8" name="TextBox 7">
            <a:extLst>
              <a:ext uri="{FF2B5EF4-FFF2-40B4-BE49-F238E27FC236}">
                <a16:creationId xmlns:a16="http://schemas.microsoft.com/office/drawing/2014/main" id="{9ACB9575-5E89-420C-9D64-BE57BB494038}"/>
              </a:ext>
            </a:extLst>
          </p:cNvPr>
          <p:cNvSpPr txBox="1"/>
          <p:nvPr/>
        </p:nvSpPr>
        <p:spPr>
          <a:xfrm>
            <a:off x="4040647" y="793491"/>
            <a:ext cx="2895600" cy="3044385"/>
          </a:xfrm>
          <a:prstGeom prst="rect">
            <a:avLst/>
          </a:prstGeom>
          <a:noFill/>
          <a:ln>
            <a:solidFill>
              <a:schemeClr val="tx1"/>
            </a:solidFill>
          </a:ln>
        </p:spPr>
        <p:txBody>
          <a:bodyPr wrap="square" lIns="88861" tIns="44431" rIns="88861" bIns="44431" rtlCol="0">
            <a:spAutoFit/>
          </a:bodyPr>
          <a:lstStyle/>
          <a:p>
            <a:r>
              <a:rPr lang="en-US" sz="1200" b="1" dirty="0">
                <a:latin typeface="Arial" panose="020B0604020202020204" pitchFamily="34" charset="0"/>
                <a:cs typeface="Arial" panose="020B0604020202020204" pitchFamily="34" charset="0"/>
              </a:rPr>
              <a:t>Module Two: Introduction to Trauma Framework</a:t>
            </a:r>
          </a:p>
          <a:p>
            <a:r>
              <a:rPr lang="en-US" sz="1200" b="1" dirty="0">
                <a:latin typeface="Arial" panose="020B0604020202020204" pitchFamily="34" charset="0"/>
                <a:cs typeface="Arial" panose="020B0604020202020204" pitchFamily="34" charset="0"/>
              </a:rPr>
              <a:t>90 Minutes</a:t>
            </a:r>
          </a:p>
          <a:p>
            <a:endParaRPr lang="en-US" sz="1200" b="1" u="sng" dirty="0">
              <a:solidFill>
                <a:srgbClr val="0070C0"/>
              </a:solidFill>
              <a:latin typeface="Arial" panose="020B0604020202020204" pitchFamily="34" charset="0"/>
              <a:cs typeface="Arial" panose="020B0604020202020204" pitchFamily="34" charset="0"/>
            </a:endParaRPr>
          </a:p>
          <a:p>
            <a:pPr marL="166615" indent="-166615">
              <a:buFont typeface="Arial" panose="020B0604020202020204" pitchFamily="34" charset="0"/>
              <a:buChar char="•"/>
            </a:pPr>
            <a:r>
              <a:rPr lang="en-US" sz="1200" dirty="0">
                <a:cs typeface="Arial" panose="020B0604020202020204" pitchFamily="34" charset="0"/>
              </a:rPr>
              <a:t>Welcome and Introduction: Slides 32-33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Intro to the Trauma Framework: Slide 34 (5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Attachment: Slides 35-43 (15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the Body and Brain: Slides 44-52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Impact of Trauma on Feelings Skills: Slides 53-65 (20 minutes)</a:t>
            </a:r>
          </a:p>
          <a:p>
            <a:pPr marL="166615" indent="-166615">
              <a:buFont typeface="Arial" panose="020B0604020202020204" pitchFamily="34" charset="0"/>
              <a:buChar char="•"/>
            </a:pPr>
            <a:r>
              <a:rPr lang="en-US" sz="1200" dirty="0">
                <a:ea typeface="GungsuhChe" panose="02030609000101010101" pitchFamily="49" charset="-127"/>
                <a:cs typeface="Times New Roman" panose="02020603050405020304" pitchFamily="18" charset="0"/>
              </a:rPr>
              <a:t>Your Turn: Slide 66 (10 minutes)</a:t>
            </a:r>
          </a:p>
          <a:p>
            <a:pPr marL="166615" indent="-166615">
              <a:buFont typeface="Arial" panose="020B0604020202020204" pitchFamily="34" charset="0"/>
              <a:buChar char="•"/>
            </a:pPr>
            <a:r>
              <a:rPr lang="en-US" sz="1200" u="sng" dirty="0">
                <a:ea typeface="GungsuhChe" panose="02030609000101010101" pitchFamily="49" charset="-127"/>
                <a:cs typeface="Times New Roman" panose="02020603050405020304" pitchFamily="18" charset="0"/>
              </a:rPr>
              <a:t>Closing: Slide 67 (5 minutes)</a:t>
            </a:r>
          </a:p>
        </p:txBody>
      </p:sp>
    </p:spTree>
    <p:extLst>
      <p:ext uri="{BB962C8B-B14F-4D97-AF65-F5344CB8AC3E}">
        <p14:creationId xmlns:p14="http://schemas.microsoft.com/office/powerpoint/2010/main" val="34263438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828675"/>
            <a:ext cx="3290887" cy="2468563"/>
          </a:xfrm>
        </p:spPr>
      </p:sp>
      <p:sp>
        <p:nvSpPr>
          <p:cNvPr id="3" name="Notes Placeholder 2"/>
          <p:cNvSpPr>
            <a:spLocks noGrp="1"/>
          </p:cNvSpPr>
          <p:nvPr>
            <p:ph type="body" idx="1"/>
          </p:nvPr>
        </p:nvSpPr>
        <p:spPr>
          <a:xfrm>
            <a:off x="567991" y="3661625"/>
            <a:ext cx="6300906" cy="4395444"/>
          </a:xfrm>
        </p:spPr>
        <p:txBody>
          <a:bodyPr>
            <a:normAutofit fontScale="92500" lnSpcReduction="10000"/>
          </a:bodyPr>
          <a:lstStyle/>
          <a:p>
            <a:r>
              <a:rPr lang="en-US" b="1" dirty="0"/>
              <a:t>Welcome/Introduction</a:t>
            </a:r>
          </a:p>
          <a:p>
            <a:endParaRPr lang="en-US" sz="1400" b="1" dirty="0"/>
          </a:p>
          <a:p>
            <a:r>
              <a:rPr lang="en-US" b="1" dirty="0"/>
              <a:t>Materials </a:t>
            </a:r>
          </a:p>
          <a:p>
            <a:pPr marL="166615" indent="-166615">
              <a:buFont typeface="Arial" panose="020B0604020202020204" pitchFamily="34" charset="0"/>
              <a:buChar char="•"/>
            </a:pPr>
            <a:r>
              <a:rPr lang="en-US" dirty="0"/>
              <a:t>Module three PowerPoint Slides</a:t>
            </a:r>
          </a:p>
          <a:p>
            <a:pPr marL="166615" indent="-166615">
              <a:buFont typeface="Arial" panose="020B0604020202020204" pitchFamily="34" charset="0"/>
              <a:buChar char="•"/>
            </a:pPr>
            <a:r>
              <a:rPr lang="en-US" dirty="0"/>
              <a:t>White Board or Newsprint and Markers</a:t>
            </a:r>
          </a:p>
          <a:p>
            <a:pPr marL="166615" indent="-166615">
              <a:buFont typeface="Arial" panose="020B0604020202020204" pitchFamily="34" charset="0"/>
              <a:buChar char="•"/>
            </a:pPr>
            <a:r>
              <a:rPr lang="en-US" dirty="0"/>
              <a:t>Agenda Written on Newsprint and Posted</a:t>
            </a:r>
          </a:p>
          <a:p>
            <a:pPr marL="166615" indent="-166615">
              <a:buFont typeface="Arial" panose="020B0604020202020204" pitchFamily="34" charset="0"/>
              <a:buChar char="•"/>
            </a:pPr>
            <a:r>
              <a:rPr lang="en-US" dirty="0"/>
              <a:t>Video: “Christian The Lion”</a:t>
            </a:r>
          </a:p>
          <a:p>
            <a:pPr marL="166615" indent="-166615">
              <a:buFont typeface="Arial" panose="020B0604020202020204" pitchFamily="34" charset="0"/>
              <a:buChar char="•"/>
            </a:pPr>
            <a:r>
              <a:rPr lang="en-US" dirty="0"/>
              <a:t>Video :”RICH In Action”</a:t>
            </a:r>
          </a:p>
          <a:p>
            <a:pPr marL="166615" indent="-166615">
              <a:buFont typeface="Arial" panose="020B0604020202020204" pitchFamily="34" charset="0"/>
              <a:buChar char="•"/>
            </a:pPr>
            <a:r>
              <a:rPr lang="en-US" dirty="0"/>
              <a:t>Participant’s Handouts for Module Three </a:t>
            </a:r>
          </a:p>
          <a:p>
            <a:pPr marL="610922" lvl="1" indent="-166615">
              <a:buFont typeface="Wingdings" panose="05000000000000000000" pitchFamily="2" charset="2"/>
              <a:buChar char="ü"/>
            </a:pPr>
            <a:r>
              <a:rPr lang="en-US" dirty="0"/>
              <a:t>Participant PowerPoint Slides</a:t>
            </a:r>
          </a:p>
          <a:p>
            <a:pPr marL="610922" lvl="1" indent="-166615">
              <a:buFont typeface="Wingdings" panose="05000000000000000000" pitchFamily="2" charset="2"/>
              <a:buChar char="ü"/>
            </a:pPr>
            <a:r>
              <a:rPr lang="en-US" dirty="0"/>
              <a:t>Worksheet:  “My Healing Home – Indicators of a Trauma-Informed Foster Care Home.”</a:t>
            </a:r>
          </a:p>
          <a:p>
            <a:pPr marL="166615" indent="-166615">
              <a:buFont typeface="Arial" panose="020B0604020202020204" pitchFamily="34" charset="0"/>
              <a:buChar char="•"/>
            </a:pPr>
            <a:r>
              <a:rPr lang="en-US" dirty="0"/>
              <a:t>Index Cards or Scrap Paper and Pens/Pencils</a:t>
            </a:r>
          </a:p>
          <a:p>
            <a:endParaRPr lang="en-US" dirty="0"/>
          </a:p>
          <a:p>
            <a:r>
              <a:rPr lang="en-US" b="1" dirty="0"/>
              <a:t>Objectives</a:t>
            </a:r>
          </a:p>
          <a:p>
            <a:r>
              <a:rPr lang="en-US" b="1" dirty="0"/>
              <a:t>Participants will:</a:t>
            </a:r>
            <a:endParaRPr lang="en-US" dirty="0"/>
          </a:p>
          <a:p>
            <a:pPr marL="333230" indent="-333230">
              <a:buFont typeface="+mj-lt"/>
              <a:buAutoNum type="arabicPeriod"/>
            </a:pPr>
            <a:r>
              <a:rPr lang="en-US" dirty="0"/>
              <a:t>Understand why and how healthy relationships are key to healing trauma.</a:t>
            </a:r>
          </a:p>
          <a:p>
            <a:pPr marL="333230" indent="-333230">
              <a:buFont typeface="+mj-lt"/>
              <a:buAutoNum type="arabicPeriod"/>
            </a:pPr>
            <a:r>
              <a:rPr lang="en-US" dirty="0"/>
              <a:t>Recognize characteristics of a RICH relationship.</a:t>
            </a:r>
          </a:p>
          <a:p>
            <a:pPr marL="333230" indent="-333230">
              <a:buFont typeface="+mj-lt"/>
              <a:buAutoNum type="arabicPeriod"/>
            </a:pPr>
            <a:r>
              <a:rPr lang="en-US" dirty="0"/>
              <a:t>Identify indicators of a Trauma-Informed Foster Home.</a:t>
            </a:r>
          </a:p>
          <a:p>
            <a:endParaRPr lang="en-US" dirty="0"/>
          </a:p>
          <a:p>
            <a:r>
              <a:rPr lang="en-US" b="1" dirty="0"/>
              <a:t>Introduce the concept of “Treaters.” </a:t>
            </a:r>
            <a:r>
              <a:rPr lang="en-US" dirty="0"/>
              <a:t>The term used throughout the modules to describe everyone who interacts with the child to heal their wounds. We all can have a positive therapeutic impact on the children and youth we work with, not just clinical staff. </a:t>
            </a:r>
          </a:p>
          <a:p>
            <a:endParaRPr lang="en-US" b="1" dirty="0"/>
          </a:p>
          <a:p>
            <a:endParaRPr lang="en-US" b="1" dirty="0"/>
          </a:p>
          <a:p>
            <a:endParaRPr lang="en-US" b="1" dirty="0"/>
          </a:p>
          <a:p>
            <a:r>
              <a:rPr lang="en-US" b="1" dirty="0"/>
              <a:t>Time for Module</a:t>
            </a:r>
          </a:p>
          <a:p>
            <a:r>
              <a:rPr lang="en-US" dirty="0"/>
              <a:t>90 minutes</a:t>
            </a:r>
          </a:p>
          <a:p>
            <a:endParaRPr lang="en-US" dirty="0"/>
          </a:p>
        </p:txBody>
      </p:sp>
      <p:sp>
        <p:nvSpPr>
          <p:cNvPr id="6" name="TextBox 5">
            <a:extLst>
              <a:ext uri="{FF2B5EF4-FFF2-40B4-BE49-F238E27FC236}">
                <a16:creationId xmlns:a16="http://schemas.microsoft.com/office/drawing/2014/main" id="{BBD39965-3A0A-4932-A34E-CD1B3551B4BD}"/>
              </a:ext>
            </a:extLst>
          </p:cNvPr>
          <p:cNvSpPr txBox="1"/>
          <p:nvPr/>
        </p:nvSpPr>
        <p:spPr>
          <a:xfrm>
            <a:off x="4325697" y="8286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u="sng"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
        <p:nvSpPr>
          <p:cNvPr id="7" name="Slide Number Placeholder 7">
            <a:extLst>
              <a:ext uri="{FF2B5EF4-FFF2-40B4-BE49-F238E27FC236}">
                <a16:creationId xmlns:a16="http://schemas.microsoft.com/office/drawing/2014/main" id="{894186EE-D648-4A7C-87A5-C8B616C0B69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68</a:t>
            </a:fld>
            <a:endParaRPr lang="en-US" sz="1600" b="1" dirty="0"/>
          </a:p>
        </p:txBody>
      </p:sp>
    </p:spTree>
    <p:extLst>
      <p:ext uri="{BB962C8B-B14F-4D97-AF65-F5344CB8AC3E}">
        <p14:creationId xmlns:p14="http://schemas.microsoft.com/office/powerpoint/2010/main" val="9386332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866775"/>
            <a:ext cx="3290888" cy="2468563"/>
          </a:xfrm>
        </p:spPr>
      </p:sp>
      <p:sp>
        <p:nvSpPr>
          <p:cNvPr id="3" name="Notes Placeholder 2"/>
          <p:cNvSpPr>
            <a:spLocks noGrp="1"/>
          </p:cNvSpPr>
          <p:nvPr>
            <p:ph type="body" idx="1"/>
          </p:nvPr>
        </p:nvSpPr>
        <p:spPr>
          <a:xfrm>
            <a:off x="539750" y="3717897"/>
            <a:ext cx="5661660" cy="4213384"/>
          </a:xfrm>
        </p:spPr>
        <p:txBody>
          <a:bodyPr>
            <a:normAutofit/>
          </a:bodyPr>
          <a:lstStyle/>
          <a:p>
            <a:r>
              <a:rPr lang="en-US" b="1" dirty="0"/>
              <a:t>Welcome/ Introduction</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 themselves.</a:t>
            </a:r>
          </a:p>
          <a:p>
            <a:pPr marL="666460" lvl="1" indent="-222153">
              <a:buFont typeface="+mj-lt"/>
              <a:buAutoNum type="alphaLcPeriod"/>
            </a:pPr>
            <a:r>
              <a:rPr lang="en-US" dirty="0"/>
              <a:t>Participants introduce themselves and describes one characteristic about themselves that makes them a trusted friend. </a:t>
            </a:r>
          </a:p>
          <a:p>
            <a:pPr marL="666460" lvl="1" indent="-222153">
              <a:buFont typeface="+mj-lt"/>
              <a:buAutoNum type="alphaLcPeriod"/>
            </a:pPr>
            <a:r>
              <a:rPr lang="en-US" dirty="0"/>
              <a:t>Trainer reviews agenda.</a:t>
            </a:r>
          </a:p>
          <a:p>
            <a:endParaRPr lang="en-US" dirty="0"/>
          </a:p>
        </p:txBody>
      </p:sp>
      <p:sp>
        <p:nvSpPr>
          <p:cNvPr id="7" name="Slide Number Placeholder 7">
            <a:extLst>
              <a:ext uri="{FF2B5EF4-FFF2-40B4-BE49-F238E27FC236}">
                <a16:creationId xmlns:a16="http://schemas.microsoft.com/office/drawing/2014/main" id="{2410AD10-3910-4BAD-B5D3-03799C75E7A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69</a:t>
            </a:fld>
            <a:endParaRPr lang="en-US" sz="1600" b="1" dirty="0"/>
          </a:p>
        </p:txBody>
      </p:sp>
      <p:sp>
        <p:nvSpPr>
          <p:cNvPr id="8" name="TextBox 7">
            <a:extLst>
              <a:ext uri="{FF2B5EF4-FFF2-40B4-BE49-F238E27FC236}">
                <a16:creationId xmlns:a16="http://schemas.microsoft.com/office/drawing/2014/main" id="{BEE9EDBC-F73D-4E12-81B7-FA4B1BD72F8C}"/>
              </a:ext>
            </a:extLst>
          </p:cNvPr>
          <p:cNvSpPr txBox="1"/>
          <p:nvPr/>
        </p:nvSpPr>
        <p:spPr>
          <a:xfrm>
            <a:off x="4300537" y="8667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u="sng"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41399232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603250" y="884238"/>
            <a:ext cx="3292475" cy="2468562"/>
          </a:xfrm>
          <a:ln/>
        </p:spPr>
      </p:sp>
      <p:sp>
        <p:nvSpPr>
          <p:cNvPr id="69635" name="Notes Placeholder 2"/>
          <p:cNvSpPr>
            <a:spLocks noGrp="1"/>
          </p:cNvSpPr>
          <p:nvPr>
            <p:ph type="body" idx="1"/>
          </p:nvPr>
        </p:nvSpPr>
        <p:spPr>
          <a:xfrm>
            <a:off x="603250" y="3651448"/>
            <a:ext cx="5661660" cy="5149691"/>
          </a:xfrm>
          <a:noFill/>
          <a:ln/>
        </p:spPr>
        <p:txBody>
          <a:bodyPr/>
          <a:lstStyle/>
          <a:p>
            <a:r>
              <a:rPr lang="en-US" b="1" dirty="0"/>
              <a:t>Welcome/Introduction</a:t>
            </a:r>
          </a:p>
          <a:p>
            <a:endParaRPr lang="en-US" b="1" dirty="0"/>
          </a:p>
          <a:p>
            <a:r>
              <a:rPr lang="en-US" b="1" dirty="0"/>
              <a:t>Exercise</a:t>
            </a:r>
          </a:p>
          <a:p>
            <a:pPr marL="222153" indent="-222153">
              <a:buFont typeface="+mj-lt"/>
              <a:buAutoNum type="arabicPeriod"/>
            </a:pPr>
            <a:r>
              <a:rPr lang="en-US" b="1" dirty="0"/>
              <a:t>Ask</a:t>
            </a:r>
            <a:r>
              <a:rPr lang="en-US" dirty="0"/>
              <a:t> participants the questions on the slide above.</a:t>
            </a:r>
          </a:p>
          <a:p>
            <a:pPr marL="666460" lvl="1" indent="-222153">
              <a:buFont typeface="+mj-lt"/>
              <a:buAutoNum type="alphaLcPeriod"/>
            </a:pPr>
            <a:r>
              <a:rPr lang="en-US" dirty="0"/>
              <a:t>Provide time for reflection between questions.</a:t>
            </a:r>
          </a:p>
          <a:p>
            <a:pPr marL="666460" lvl="1" indent="-222153">
              <a:buFont typeface="+mj-lt"/>
              <a:buAutoNum type="alphaLcPeriod"/>
            </a:pPr>
            <a:r>
              <a:rPr lang="en-US" b="1" dirty="0"/>
              <a:t>Ask</a:t>
            </a:r>
            <a:r>
              <a:rPr lang="en-US" dirty="0"/>
              <a:t> for volunteers to share a few of their responses to the questions. </a:t>
            </a:r>
          </a:p>
          <a:p>
            <a:pPr marL="666460" lvl="1" indent="-222153">
              <a:buFont typeface="+mj-lt"/>
              <a:buAutoNum type="alphaLcPeriod"/>
            </a:pPr>
            <a:endParaRPr lang="en-US" dirty="0"/>
          </a:p>
        </p:txBody>
      </p:sp>
      <p:sp>
        <p:nvSpPr>
          <p:cNvPr id="6" name="Slide Number Placeholder 7">
            <a:extLst>
              <a:ext uri="{FF2B5EF4-FFF2-40B4-BE49-F238E27FC236}">
                <a16:creationId xmlns:a16="http://schemas.microsoft.com/office/drawing/2014/main" id="{185B146E-F025-4D7C-AD53-5A54B7E7AAD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70</a:t>
            </a:fld>
            <a:endParaRPr lang="en-US" sz="1600" b="1" dirty="0"/>
          </a:p>
        </p:txBody>
      </p:sp>
      <p:sp>
        <p:nvSpPr>
          <p:cNvPr id="7" name="TextBox 6">
            <a:extLst>
              <a:ext uri="{FF2B5EF4-FFF2-40B4-BE49-F238E27FC236}">
                <a16:creationId xmlns:a16="http://schemas.microsoft.com/office/drawing/2014/main" id="{7BC2E12C-323D-4E16-BCE6-AE2868062457}"/>
              </a:ext>
            </a:extLst>
          </p:cNvPr>
          <p:cNvSpPr txBox="1"/>
          <p:nvPr/>
        </p:nvSpPr>
        <p:spPr>
          <a:xfrm>
            <a:off x="4300537" y="884238"/>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u="sng"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27356134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768350"/>
            <a:ext cx="3289300" cy="2468563"/>
          </a:xfrm>
        </p:spPr>
      </p:sp>
      <p:sp>
        <p:nvSpPr>
          <p:cNvPr id="8" name="Rectangle 3"/>
          <p:cNvSpPr>
            <a:spLocks noGrp="1" noChangeArrowheads="1"/>
          </p:cNvSpPr>
          <p:nvPr>
            <p:ph type="body" idx="3"/>
          </p:nvPr>
        </p:nvSpPr>
        <p:spPr>
          <a:xfrm>
            <a:off x="261937" y="3517893"/>
            <a:ext cx="6553199" cy="5507044"/>
          </a:xfrm>
          <a:noFill/>
          <a:ln/>
        </p:spPr>
        <p:txBody>
          <a:bodyPr>
            <a:normAutofit fontScale="92500" lnSpcReduction="20000"/>
          </a:bodyPr>
          <a:lstStyle/>
          <a:p>
            <a:pPr eaLnBrk="1" hangingPunct="1">
              <a:defRPr/>
            </a:pPr>
            <a:r>
              <a:rPr lang="en-US" b="1" dirty="0"/>
              <a:t>Trauma Framework Review and Video</a:t>
            </a:r>
          </a:p>
          <a:p>
            <a:pPr eaLnBrk="1" hangingPunct="1">
              <a:defRPr/>
            </a:pPr>
            <a:r>
              <a:rPr lang="en-US" b="1" dirty="0"/>
              <a:t>Note: If you are not doing the modules in succession, use the talking points below.</a:t>
            </a:r>
          </a:p>
          <a:p>
            <a:pPr marL="234814" indent="-234814">
              <a:buFont typeface="+mj-lt"/>
              <a:buAutoNum type="arabicPeriod"/>
            </a:pPr>
            <a:r>
              <a:rPr lang="en-US" dirty="0">
                <a:ea typeface="Times New Roman" panose="02020603050405020304" pitchFamily="18" charset="0"/>
                <a:cs typeface="Arial" panose="020B0604020202020204" pitchFamily="34" charset="0"/>
              </a:rPr>
              <a:t>Do a quick overview of the entire trauma framework using the information below. </a:t>
            </a:r>
          </a:p>
          <a:p>
            <a:pPr marL="704441" lvl="1" indent="-234814">
              <a:buFont typeface="+mj-lt"/>
              <a:buAutoNum type="alphaLcPeriod"/>
            </a:pPr>
            <a:r>
              <a:rPr lang="en-US" dirty="0"/>
              <a:t>Childhood traumatic events and ACEs, especially when they are chronic, disrupt the trajectory of a child’s development. </a:t>
            </a:r>
          </a:p>
          <a:p>
            <a:pPr marL="704441" lvl="1" indent="-234814">
              <a:buFont typeface="+mj-lt"/>
              <a:buAutoNum type="alphaLcPeriod"/>
            </a:pPr>
            <a:r>
              <a:rPr lang="en-US" dirty="0"/>
              <a:t>It does so in 3 critical areas, which we will discuss in a lot more detail. It impacts attachment and how they connect with other people. It impacts their body and brain on a physiological level, and it impacts what we call their “feelings skills.” </a:t>
            </a:r>
          </a:p>
          <a:p>
            <a:pPr marL="704441" lvl="1" indent="-234814">
              <a:buFont typeface="+mj-lt"/>
              <a:buAutoNum type="alphaLcPeriod"/>
            </a:pPr>
            <a:r>
              <a:rPr lang="en-US" dirty="0"/>
              <a:t>This history and reality is what comes in our doors when a child enters our home. </a:t>
            </a:r>
          </a:p>
          <a:p>
            <a:pPr marL="704441" lvl="1" indent="-234814">
              <a:buFont typeface="+mj-lt"/>
              <a:buAutoNum type="alphaLcPeriod"/>
            </a:pPr>
            <a:r>
              <a:rPr lang="en-US" dirty="0"/>
              <a:t>Then, </a:t>
            </a:r>
            <a:r>
              <a:rPr lang="en-US" b="1" dirty="0"/>
              <a:t>in the present</a:t>
            </a:r>
            <a:r>
              <a:rPr lang="en-US" dirty="0"/>
              <a:t>, some current trigger or stressor happens, sometimes big, but more often </a:t>
            </a:r>
            <a:r>
              <a:rPr lang="en-US" b="1" dirty="0"/>
              <a:t>very</a:t>
            </a:r>
            <a:r>
              <a:rPr lang="en-US" dirty="0"/>
              <a:t> small. The trigger leads to a cascade of feelings that feel intolerable. They feel intolerable because youth don’t trust others to help them with these feelings (attachment), their body and brain are jangled and supercharged to begin with (body and brain), and their feelings skills are impaired. </a:t>
            </a:r>
          </a:p>
          <a:p>
            <a:pPr marL="704441" lvl="1" indent="-234814">
              <a:buFont typeface="+mj-lt"/>
              <a:buAutoNum type="alphaLcPeriod"/>
            </a:pPr>
            <a:r>
              <a:rPr lang="en-US" dirty="0"/>
              <a:t>Nobody wants to feel that way, so people turn to things, often anything they can find, that will make the intolerable feelings tolerable -- at least in the moment. These are the behaviors we “know and love” – </a:t>
            </a:r>
            <a:r>
              <a:rPr lang="en-US" b="1" dirty="0"/>
              <a:t>retreating: </a:t>
            </a:r>
            <a:r>
              <a:rPr lang="en-US" dirty="0"/>
              <a:t>such as staying by themselves, becoming depressed, playing video games constantly; </a:t>
            </a:r>
            <a:r>
              <a:rPr lang="en-US" b="1" dirty="0"/>
              <a:t>hurting themselves: </a:t>
            </a:r>
            <a:r>
              <a:rPr lang="en-US" dirty="0"/>
              <a:t>such as risky sex, cutting, substance abuse, driving fast; and </a:t>
            </a:r>
            <a:r>
              <a:rPr lang="en-US" b="1" dirty="0"/>
              <a:t>hurting others: </a:t>
            </a:r>
            <a:r>
              <a:rPr lang="en-US" dirty="0"/>
              <a:t>such as fighting, sexual offending, gang violence. </a:t>
            </a:r>
          </a:p>
          <a:p>
            <a:pPr marL="704441" lvl="1" indent="-234814">
              <a:buFont typeface="+mj-lt"/>
              <a:buAutoNum type="alphaLcPeriod"/>
            </a:pPr>
            <a:r>
              <a:rPr lang="en-US" dirty="0"/>
              <a:t>These extreme behaviors or symptoms actually work -- in the short term. They are </a:t>
            </a:r>
            <a:r>
              <a:rPr lang="en-US" b="1" dirty="0"/>
              <a:t>adaptive </a:t>
            </a:r>
            <a:r>
              <a:rPr lang="en-US" dirty="0"/>
              <a:t>by helping the person survive in the moment, although the behaviors have many negative long-term consequences. </a:t>
            </a:r>
          </a:p>
          <a:p>
            <a:pPr marL="704441" lvl="1" indent="-234814">
              <a:buFont typeface="+mj-lt"/>
              <a:buAutoNum type="alphaLcPeriod"/>
            </a:pPr>
            <a:r>
              <a:rPr lang="en-US" dirty="0"/>
              <a:t>This RC Trauma Framework helps us see that we need to spend most of our time on the top part of the chart for longstanding change, rather than at the bottom of the chart  stamping out behavior in the short-term. This is because the more youth can trust relationships, calm their nervous system, and learn feelings skills, then the feelings that before felt intolerable now feel tolerable and they no longer need to resort to extreme behaviors. </a:t>
            </a:r>
          </a:p>
          <a:p>
            <a:pPr eaLnBrk="1" hangingPunct="1">
              <a:defRPr/>
            </a:pPr>
            <a:endParaRPr lang="en-US" b="1" dirty="0"/>
          </a:p>
          <a:p>
            <a:pPr eaLnBrk="1" hangingPunct="1">
              <a:defRPr/>
            </a:pPr>
            <a:r>
              <a:rPr lang="en-US" b="1" dirty="0"/>
              <a:t>If you are doing the modules in succession, use the talking points below.</a:t>
            </a:r>
          </a:p>
          <a:p>
            <a:pPr eaLnBrk="1" hangingPunct="1">
              <a:defRPr/>
            </a:pPr>
            <a:endParaRPr lang="en-US" dirty="0"/>
          </a:p>
          <a:p>
            <a:pPr marL="222153" indent="-222153" defTabSz="888614" fontAlgn="base">
              <a:spcBef>
                <a:spcPct val="30000"/>
              </a:spcBef>
              <a:spcAft>
                <a:spcPct val="0"/>
              </a:spcAft>
              <a:buFontTx/>
              <a:buAutoNum type="arabicPeriod"/>
              <a:defRPr/>
            </a:pPr>
            <a:r>
              <a:rPr lang="en-US" dirty="0"/>
              <a:t>Review the slide with</a:t>
            </a:r>
            <a:r>
              <a:rPr lang="en-US" baseline="0" dirty="0"/>
              <a:t> the information below. </a:t>
            </a:r>
          </a:p>
          <a:p>
            <a:pPr marL="666460" lvl="1" indent="-222153" defTabSz="888614" fontAlgn="base">
              <a:spcBef>
                <a:spcPct val="30000"/>
              </a:spcBef>
              <a:spcAft>
                <a:spcPct val="0"/>
              </a:spcAft>
              <a:buFont typeface="+mj-lt"/>
              <a:buAutoNum type="alphaLcPeriod"/>
              <a:defRPr/>
            </a:pPr>
            <a:r>
              <a:rPr lang="en-US" dirty="0"/>
              <a:t>In the last session, we talked about the Trauma Framework to discuss the impact of adversity and trauma on children. Review the entire Framework quickly. </a:t>
            </a:r>
          </a:p>
          <a:p>
            <a:pPr marL="666460" lvl="1" indent="-222153" defTabSz="888614" fontAlgn="base">
              <a:spcBef>
                <a:spcPct val="30000"/>
              </a:spcBef>
              <a:spcAft>
                <a:spcPct val="0"/>
              </a:spcAft>
              <a:buFont typeface="+mj-lt"/>
              <a:buAutoNum type="alphaLcPeriod"/>
              <a:defRPr/>
            </a:pPr>
            <a:r>
              <a:rPr lang="en-US" dirty="0"/>
              <a:t>When attachment, the body and brain, and feelings skills are weak and vulnerable, stressors feel intolerable which often leads to the extreme behaviors we so often see in survivors. </a:t>
            </a:r>
          </a:p>
          <a:p>
            <a:pPr marL="666460" lvl="1" indent="-222153" defTabSz="888614" fontAlgn="base">
              <a:spcBef>
                <a:spcPct val="30000"/>
              </a:spcBef>
              <a:spcAft>
                <a:spcPct val="0"/>
              </a:spcAft>
              <a:buFont typeface="+mj-lt"/>
              <a:buAutoNum type="alphaLcPeriod"/>
              <a:defRPr/>
            </a:pPr>
            <a:r>
              <a:rPr lang="en-US" dirty="0"/>
              <a:t>So, we need to work continually to make all three areas stronger. </a:t>
            </a:r>
          </a:p>
          <a:p>
            <a:pPr marL="666460" lvl="1" indent="-222153" defTabSz="888614" fontAlgn="base">
              <a:spcBef>
                <a:spcPct val="30000"/>
              </a:spcBef>
              <a:spcAft>
                <a:spcPct val="0"/>
              </a:spcAft>
              <a:buFont typeface="+mj-lt"/>
              <a:buAutoNum type="alphaLcPeriod"/>
              <a:defRPr/>
            </a:pPr>
            <a:r>
              <a:rPr lang="en-US" dirty="0"/>
              <a:t>When we do, healing begins and the Trauma Framework begins to transform to look like this (next slide).</a:t>
            </a:r>
          </a:p>
          <a:p>
            <a:pPr eaLnBrk="1" hangingPunct="1"/>
            <a:endParaRPr lang="en-US" dirty="0"/>
          </a:p>
        </p:txBody>
      </p:sp>
      <p:sp>
        <p:nvSpPr>
          <p:cNvPr id="7" name="Slide Number Placeholder 7">
            <a:extLst>
              <a:ext uri="{FF2B5EF4-FFF2-40B4-BE49-F238E27FC236}">
                <a16:creationId xmlns:a16="http://schemas.microsoft.com/office/drawing/2014/main" id="{9EBC0378-B21D-4EB2-8F7D-1D89F2B1DE5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71</a:t>
            </a:fld>
            <a:endParaRPr lang="en-US" sz="1600" b="1" dirty="0"/>
          </a:p>
        </p:txBody>
      </p:sp>
      <p:sp>
        <p:nvSpPr>
          <p:cNvPr id="6" name="TextBox 5">
            <a:extLst>
              <a:ext uri="{FF2B5EF4-FFF2-40B4-BE49-F238E27FC236}">
                <a16:creationId xmlns:a16="http://schemas.microsoft.com/office/drawing/2014/main" id="{A25CAFD7-88D1-4184-B5D3-110A33F9BEAE}"/>
              </a:ext>
            </a:extLst>
          </p:cNvPr>
          <p:cNvSpPr txBox="1"/>
          <p:nvPr/>
        </p:nvSpPr>
        <p:spPr>
          <a:xfrm>
            <a:off x="4300537" y="768350"/>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u="sng"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29602018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765175"/>
            <a:ext cx="3289300" cy="2468563"/>
          </a:xfrm>
        </p:spPr>
      </p:sp>
      <p:sp>
        <p:nvSpPr>
          <p:cNvPr id="8" name="Rectangle 3"/>
          <p:cNvSpPr>
            <a:spLocks noGrp="1" noChangeArrowheads="1"/>
          </p:cNvSpPr>
          <p:nvPr>
            <p:ph type="body" idx="3"/>
          </p:nvPr>
        </p:nvSpPr>
        <p:spPr>
          <a:xfrm>
            <a:off x="508958" y="3690937"/>
            <a:ext cx="4865489" cy="4012746"/>
          </a:xfrm>
          <a:noFill/>
          <a:ln/>
        </p:spPr>
        <p:txBody>
          <a:bodyPr/>
          <a:lstStyle/>
          <a:p>
            <a:pPr marL="0" marR="0" lvl="0" indent="0" algn="l" defTabSz="888614" rtl="0" eaLnBrk="1" fontAlgn="base" latinLnBrk="0" hangingPunct="1">
              <a:lnSpc>
                <a:spcPct val="100000"/>
              </a:lnSpc>
              <a:spcBef>
                <a:spcPct val="30000"/>
              </a:spcBef>
              <a:spcAft>
                <a:spcPct val="0"/>
              </a:spcAft>
              <a:buClrTx/>
              <a:buSzTx/>
              <a:buFontTx/>
              <a:buNone/>
              <a:tabLst/>
              <a:defRPr/>
            </a:pPr>
            <a:r>
              <a:rPr lang="en-US" b="1" dirty="0"/>
              <a:t>Trauma Framework Review and Video</a:t>
            </a:r>
          </a:p>
          <a:p>
            <a:pPr defTabSz="888614" fontAlgn="base">
              <a:spcBef>
                <a:spcPct val="30000"/>
              </a:spcBef>
              <a:spcAft>
                <a:spcPct val="0"/>
              </a:spcAft>
              <a:defRPr/>
            </a:pPr>
            <a:endParaRPr lang="en-US" dirty="0"/>
          </a:p>
          <a:p>
            <a:pPr marL="222153" indent="-222153" defTabSz="888614" fontAlgn="base">
              <a:spcBef>
                <a:spcPct val="30000"/>
              </a:spcBef>
              <a:spcAft>
                <a:spcPct val="0"/>
              </a:spcAft>
              <a:buFontTx/>
              <a:buAutoNum type="arabicPeriod"/>
              <a:defRPr/>
            </a:pPr>
            <a:r>
              <a:rPr lang="en-US" dirty="0"/>
              <a:t>Review slide with</a:t>
            </a:r>
            <a:r>
              <a:rPr lang="en-US" baseline="0" dirty="0"/>
              <a:t> information below. </a:t>
            </a:r>
          </a:p>
          <a:p>
            <a:pPr marL="666460" lvl="1" indent="-222153" defTabSz="888614" fontAlgn="base">
              <a:spcBef>
                <a:spcPct val="30000"/>
              </a:spcBef>
              <a:spcAft>
                <a:spcPct val="0"/>
              </a:spcAft>
              <a:buFont typeface="+mj-lt"/>
              <a:buAutoNum type="alphaLcPeriod"/>
              <a:defRPr/>
            </a:pPr>
            <a:r>
              <a:rPr lang="en-US" dirty="0"/>
              <a:t>If attachment, body and brain, and feelings skills start to heal gradually over time (and it takes time), when a current stress happens, the stress feels more tolerable. It feels tolerable because the child trusts people more and therefore can get help to deal with the stress, their body and brain are less activated, and they have more feelings skills to calm down. So they can calm down and don’t need the extreme behaviors as much. They start to use behavior that help in the moment to calm down AND they don’t have negative long term consequences. </a:t>
            </a:r>
          </a:p>
          <a:p>
            <a:pPr marL="666460" lvl="1" indent="-222153" defTabSz="888614" fontAlgn="base">
              <a:spcBef>
                <a:spcPct val="30000"/>
              </a:spcBef>
              <a:spcAft>
                <a:spcPct val="0"/>
              </a:spcAft>
              <a:buFont typeface="+mj-lt"/>
              <a:buAutoNum type="alphaLcPeriod"/>
              <a:defRPr/>
            </a:pPr>
            <a:r>
              <a:rPr lang="en-US" dirty="0"/>
              <a:t>Give a quick example to illustrate this point. </a:t>
            </a:r>
          </a:p>
          <a:p>
            <a:pPr marL="666460" lvl="1" indent="-222153" defTabSz="888614" fontAlgn="base">
              <a:spcBef>
                <a:spcPct val="30000"/>
              </a:spcBef>
              <a:spcAft>
                <a:spcPct val="0"/>
              </a:spcAft>
              <a:buFont typeface="+mj-lt"/>
              <a:buAutoNum type="alphaLcPeriod"/>
              <a:defRPr/>
            </a:pPr>
            <a:r>
              <a:rPr lang="en-US" dirty="0"/>
              <a:t>Today we’re going to talk about healing attachment through healthy relationships (point out “Attachment” in Trauma Framework).  </a:t>
            </a:r>
          </a:p>
          <a:p>
            <a:pPr marL="444307" lvl="1" defTabSz="888614" fontAlgn="base">
              <a:spcBef>
                <a:spcPct val="30000"/>
              </a:spcBef>
              <a:spcAft>
                <a:spcPct val="0"/>
              </a:spcAft>
              <a:defRPr/>
            </a:pPr>
            <a:endParaRPr lang="en-US" dirty="0"/>
          </a:p>
          <a:p>
            <a:pPr eaLnBrk="1" hangingPunct="1"/>
            <a:endParaRPr lang="en-US" dirty="0"/>
          </a:p>
        </p:txBody>
      </p:sp>
      <p:sp>
        <p:nvSpPr>
          <p:cNvPr id="7" name="Slide Number Placeholder 7">
            <a:extLst>
              <a:ext uri="{FF2B5EF4-FFF2-40B4-BE49-F238E27FC236}">
                <a16:creationId xmlns:a16="http://schemas.microsoft.com/office/drawing/2014/main" id="{FD84C0BB-63B3-432C-8EC4-570724C73C3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72</a:t>
            </a:fld>
            <a:endParaRPr lang="en-US" sz="1600" b="1" dirty="0"/>
          </a:p>
        </p:txBody>
      </p:sp>
      <p:sp>
        <p:nvSpPr>
          <p:cNvPr id="6" name="TextBox 5">
            <a:extLst>
              <a:ext uri="{FF2B5EF4-FFF2-40B4-BE49-F238E27FC236}">
                <a16:creationId xmlns:a16="http://schemas.microsoft.com/office/drawing/2014/main" id="{D7DAD3CE-A684-4B22-A0FB-AB473D603A75}"/>
              </a:ext>
            </a:extLst>
          </p:cNvPr>
          <p:cNvSpPr txBox="1"/>
          <p:nvPr/>
        </p:nvSpPr>
        <p:spPr>
          <a:xfrm>
            <a:off x="4300537" y="768350"/>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u="sng"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9885522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xfrm>
            <a:off x="592138" y="785813"/>
            <a:ext cx="3292475" cy="2468562"/>
          </a:xfrm>
          <a:ln/>
        </p:spPr>
      </p:sp>
      <p:sp>
        <p:nvSpPr>
          <p:cNvPr id="71683" name="Notes Placeholder 2"/>
          <p:cNvSpPr>
            <a:spLocks noGrp="1"/>
          </p:cNvSpPr>
          <p:nvPr>
            <p:ph type="body" idx="1"/>
          </p:nvPr>
        </p:nvSpPr>
        <p:spPr>
          <a:xfrm>
            <a:off x="592138" y="3567026"/>
            <a:ext cx="5661660" cy="5149691"/>
          </a:xfrm>
          <a:noFill/>
          <a:ln/>
        </p:spPr>
        <p:txBody>
          <a:bodyPr/>
          <a:lstStyle/>
          <a:p>
            <a:pPr defTabSz="912873">
              <a:defRPr/>
            </a:pPr>
            <a:r>
              <a:rPr lang="en-US" b="1" dirty="0"/>
              <a:t>Trauma Framework and Video</a:t>
            </a:r>
          </a:p>
          <a:p>
            <a:pPr defTabSz="912873">
              <a:defRPr/>
            </a:pPr>
            <a:endParaRPr lang="en-US" b="1" dirty="0"/>
          </a:p>
          <a:p>
            <a:pPr marL="228218" indent="-228218">
              <a:buFontTx/>
              <a:buAutoNum type="arabicPeriod"/>
              <a:defRPr/>
            </a:pPr>
            <a:r>
              <a:rPr lang="en-US" dirty="0"/>
              <a:t>Show video clip of “Christian the Lion.” </a:t>
            </a:r>
          </a:p>
          <a:p>
            <a:pPr marL="228218" indent="-228218">
              <a:buFontTx/>
              <a:buAutoNum type="arabicPeriod"/>
              <a:defRPr/>
            </a:pPr>
            <a:r>
              <a:rPr lang="en-US" dirty="0"/>
              <a:t>Move to the </a:t>
            </a:r>
            <a:r>
              <a:rPr lang="en-US" b="1" dirty="0"/>
              <a:t>Your Turn </a:t>
            </a:r>
            <a:r>
              <a:rPr lang="en-US" dirty="0"/>
              <a:t>slide next for participant reactions to the video.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6" name="Slide Number Placeholder 7">
            <a:extLst>
              <a:ext uri="{FF2B5EF4-FFF2-40B4-BE49-F238E27FC236}">
                <a16:creationId xmlns:a16="http://schemas.microsoft.com/office/drawing/2014/main" id="{661463C1-F54F-4958-9D34-8A8C4968791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73</a:t>
            </a:fld>
            <a:endParaRPr lang="en-US" sz="1600" b="1" dirty="0"/>
          </a:p>
        </p:txBody>
      </p:sp>
      <p:sp>
        <p:nvSpPr>
          <p:cNvPr id="7" name="TextBox 6">
            <a:extLst>
              <a:ext uri="{FF2B5EF4-FFF2-40B4-BE49-F238E27FC236}">
                <a16:creationId xmlns:a16="http://schemas.microsoft.com/office/drawing/2014/main" id="{C70A2572-E1C0-497B-AC9F-0BE24162AB85}"/>
              </a:ext>
            </a:extLst>
          </p:cNvPr>
          <p:cNvSpPr txBox="1"/>
          <p:nvPr/>
        </p:nvSpPr>
        <p:spPr>
          <a:xfrm>
            <a:off x="4300537" y="768350"/>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u="sng"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38185947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557213" y="811213"/>
            <a:ext cx="3289300" cy="2468562"/>
          </a:xfrm>
          <a:ln/>
        </p:spPr>
      </p:sp>
      <p:sp>
        <p:nvSpPr>
          <p:cNvPr id="72707" name="Notes Placeholder 2"/>
          <p:cNvSpPr>
            <a:spLocks noGrp="1"/>
          </p:cNvSpPr>
          <p:nvPr>
            <p:ph type="body" idx="1"/>
          </p:nvPr>
        </p:nvSpPr>
        <p:spPr>
          <a:xfrm>
            <a:off x="557213" y="3588420"/>
            <a:ext cx="5661660" cy="5227717"/>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Trauma Framework Review and Video</a:t>
            </a:r>
          </a:p>
          <a:p>
            <a:endParaRPr lang="en-US" b="1" dirty="0"/>
          </a:p>
          <a:p>
            <a:pPr marL="222153" indent="-222153">
              <a:buFont typeface="+mj-lt"/>
              <a:buAutoNum type="arabicPeriod"/>
            </a:pPr>
            <a:r>
              <a:rPr lang="en-US" dirty="0"/>
              <a:t>Review the questions on the slide.</a:t>
            </a:r>
          </a:p>
          <a:p>
            <a:pPr marL="666460" lvl="1" indent="-222153">
              <a:buFont typeface="+mj-lt"/>
              <a:buAutoNum type="alphaLcPeriod"/>
            </a:pPr>
            <a:r>
              <a:rPr lang="en-US" b="1" dirty="0"/>
              <a:t>Provide </a:t>
            </a:r>
            <a:r>
              <a:rPr lang="en-US" dirty="0"/>
              <a:t>participants time to reflect on the questions. </a:t>
            </a:r>
          </a:p>
          <a:p>
            <a:pPr marL="666460" lvl="1" indent="-222153">
              <a:buFont typeface="+mj-lt"/>
              <a:buAutoNum type="alphaLcPeriod"/>
            </a:pPr>
            <a:r>
              <a:rPr lang="en-US" b="1" dirty="0"/>
              <a:t>Ask </a:t>
            </a:r>
            <a:r>
              <a:rPr lang="en-US" dirty="0"/>
              <a:t>for volunteers to share reactions.</a:t>
            </a:r>
          </a:p>
        </p:txBody>
      </p:sp>
      <p:sp>
        <p:nvSpPr>
          <p:cNvPr id="6" name="Slide Number Placeholder 7">
            <a:extLst>
              <a:ext uri="{FF2B5EF4-FFF2-40B4-BE49-F238E27FC236}">
                <a16:creationId xmlns:a16="http://schemas.microsoft.com/office/drawing/2014/main" id="{4E5996B8-0F3C-4014-9D86-60B50BC9325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74</a:t>
            </a:fld>
            <a:endParaRPr lang="en-US" sz="1600" b="1" dirty="0"/>
          </a:p>
        </p:txBody>
      </p:sp>
      <p:sp>
        <p:nvSpPr>
          <p:cNvPr id="7" name="TextBox 6">
            <a:extLst>
              <a:ext uri="{FF2B5EF4-FFF2-40B4-BE49-F238E27FC236}">
                <a16:creationId xmlns:a16="http://schemas.microsoft.com/office/drawing/2014/main" id="{5D9357E0-9A71-4603-9DCB-D4D5C8CAFF2A}"/>
              </a:ext>
            </a:extLst>
          </p:cNvPr>
          <p:cNvSpPr txBox="1"/>
          <p:nvPr/>
        </p:nvSpPr>
        <p:spPr>
          <a:xfrm>
            <a:off x="4300537" y="768350"/>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u="sng"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38600434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503238" y="841375"/>
            <a:ext cx="3290887" cy="2468563"/>
          </a:xfrm>
          <a:ln/>
        </p:spPr>
      </p:sp>
      <p:sp>
        <p:nvSpPr>
          <p:cNvPr id="73732" name="Rectangle 3"/>
          <p:cNvSpPr>
            <a:spLocks noGrp="1" noChangeArrowheads="1"/>
          </p:cNvSpPr>
          <p:nvPr>
            <p:ph type="body" idx="1"/>
          </p:nvPr>
        </p:nvSpPr>
        <p:spPr>
          <a:xfrm>
            <a:off x="503238" y="3562432"/>
            <a:ext cx="5189855" cy="5149691"/>
          </a:xfrm>
          <a:noFill/>
          <a:ln/>
        </p:spPr>
        <p:txBody>
          <a:bodyPr/>
          <a:lstStyle/>
          <a:p>
            <a:pPr eaLnBrk="1" hangingPunct="1"/>
            <a:r>
              <a:rPr lang="en-US" b="1" dirty="0"/>
              <a:t>Healing Relationships</a:t>
            </a:r>
          </a:p>
          <a:p>
            <a:pPr marL="222153" indent="-222153">
              <a:buAutoNum type="arabicPeriod"/>
            </a:pPr>
            <a:endParaRPr lang="en-US" dirty="0"/>
          </a:p>
          <a:p>
            <a:pPr marL="222153" indent="-222153">
              <a:buAutoNum type="arabicPeriod"/>
            </a:pPr>
            <a:r>
              <a:rPr lang="en-US" dirty="0"/>
              <a:t>Review the slide using the information below.</a:t>
            </a:r>
          </a:p>
          <a:p>
            <a:pPr marL="666460" lvl="1" indent="-222153">
              <a:buFont typeface="+mj-lt"/>
              <a:buAutoNum type="alphaLcPeriod"/>
            </a:pPr>
            <a:r>
              <a:rPr lang="en-US" b="1" dirty="0"/>
              <a:t>Positive, connected, healthy relationships teach that:</a:t>
            </a:r>
          </a:p>
          <a:p>
            <a:pPr marL="1166306" lvl="2" indent="-277692">
              <a:buFont typeface="+mj-lt"/>
              <a:buAutoNum type="romanLcPeriod"/>
            </a:pPr>
            <a:r>
              <a:rPr lang="en-US" b="0" dirty="0"/>
              <a:t>The present is different from the past</a:t>
            </a:r>
          </a:p>
          <a:p>
            <a:pPr marL="1166306" lvl="2" indent="-277692">
              <a:buFont typeface="+mj-lt"/>
              <a:buAutoNum type="romanLcPeriod"/>
            </a:pPr>
            <a:r>
              <a:rPr lang="en-US" b="0" dirty="0"/>
              <a:t>Inevitable breaks in relationships can be repaired</a:t>
            </a:r>
          </a:p>
          <a:p>
            <a:pPr marL="1166306" lvl="2" indent="-277692">
              <a:buFont typeface="+mj-lt"/>
              <a:buAutoNum type="romanLcPeriod"/>
            </a:pPr>
            <a:r>
              <a:rPr lang="en-US" b="0" dirty="0"/>
              <a:t>Healthy relationships are the most powerful source of influence with any child.</a:t>
            </a:r>
          </a:p>
          <a:p>
            <a:pPr marL="666460" lvl="1" indent="-222153">
              <a:buFont typeface="+mj-lt"/>
              <a:buAutoNum type="alphaLcPeriod"/>
            </a:pPr>
            <a:r>
              <a:rPr lang="en-US" dirty="0"/>
              <a:t>People with histories of adversity and trauma form early templates or patterns of what the world and other people are like based on what their early experiences are. Then this is what they expect and often experience from the world from then on. </a:t>
            </a:r>
          </a:p>
          <a:p>
            <a:pPr marL="666460" lvl="1" indent="-222153">
              <a:buFont typeface="+mj-lt"/>
              <a:buAutoNum type="alphaLcPeriod"/>
            </a:pPr>
            <a:r>
              <a:rPr lang="en-US" b="1" dirty="0"/>
              <a:t>Provide </a:t>
            </a:r>
            <a:r>
              <a:rPr lang="en-US" dirty="0"/>
              <a:t>an example of how someone expecting to be treated badly could draw that response from others.</a:t>
            </a:r>
          </a:p>
          <a:p>
            <a:pPr marL="666460" lvl="1" indent="-222153">
              <a:buFont typeface="+mj-lt"/>
              <a:buAutoNum type="alphaLcPeriod"/>
            </a:pPr>
            <a:r>
              <a:rPr lang="en-US" dirty="0"/>
              <a:t>Our job is to provide new and different experiences in which people are helpful, safe and trustworthy so that those early templates can change. </a:t>
            </a:r>
          </a:p>
          <a:p>
            <a:pPr marL="666460" lvl="1" indent="-222153">
              <a:buFont typeface="+mj-lt"/>
              <a:buAutoNum type="alphaLcPeriod"/>
            </a:pPr>
            <a:r>
              <a:rPr lang="en-US" dirty="0"/>
              <a:t>Brain PET scans now show us that repetitive,</a:t>
            </a:r>
            <a:r>
              <a:rPr lang="en-US" baseline="0" dirty="0"/>
              <a:t> healthy interactions with treaters can quite literally change the wiring of peoples' brains. Treaters can think of themselves almost as moment-to-moment, day-to-day brain surgeons. </a:t>
            </a:r>
            <a:endParaRPr lang="en-US" dirty="0"/>
          </a:p>
          <a:p>
            <a:pPr marL="666460" lvl="1" indent="-222153">
              <a:buFont typeface="+mj-lt"/>
              <a:buAutoNum type="alphaLcPeriod"/>
            </a:pPr>
            <a:r>
              <a:rPr lang="en-US" dirty="0"/>
              <a:t>Survivors will often say that what was worse than the abuse itself was the fact that they were all alone with the trauma, that they couldn’t tell anyone, like they were the only one.</a:t>
            </a:r>
          </a:p>
          <a:p>
            <a:endParaRPr lang="en-US" dirty="0"/>
          </a:p>
          <a:p>
            <a:pPr marL="1166306" lvl="2" indent="-277692">
              <a:buFont typeface="+mj-lt"/>
              <a:buAutoNum type="romanLcPeriod"/>
            </a:pPr>
            <a:endParaRPr lang="en-US" b="0" dirty="0"/>
          </a:p>
          <a:p>
            <a:pPr lvl="1"/>
            <a:endParaRPr lang="en-US" dirty="0"/>
          </a:p>
        </p:txBody>
      </p:sp>
      <p:sp>
        <p:nvSpPr>
          <p:cNvPr id="6" name="Slide Number Placeholder 7">
            <a:extLst>
              <a:ext uri="{FF2B5EF4-FFF2-40B4-BE49-F238E27FC236}">
                <a16:creationId xmlns:a16="http://schemas.microsoft.com/office/drawing/2014/main" id="{0510E4B2-1A13-4A6F-A7DE-55EEB25FC60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75</a:t>
            </a:fld>
            <a:endParaRPr lang="en-US" sz="1600" b="1" dirty="0"/>
          </a:p>
        </p:txBody>
      </p:sp>
      <p:sp>
        <p:nvSpPr>
          <p:cNvPr id="7" name="TextBox 6">
            <a:extLst>
              <a:ext uri="{FF2B5EF4-FFF2-40B4-BE49-F238E27FC236}">
                <a16:creationId xmlns:a16="http://schemas.microsoft.com/office/drawing/2014/main" id="{5165E645-522E-4337-A7DF-F179F90B15FF}"/>
              </a:ext>
            </a:extLst>
          </p:cNvPr>
          <p:cNvSpPr txBox="1"/>
          <p:nvPr/>
        </p:nvSpPr>
        <p:spPr>
          <a:xfrm>
            <a:off x="4300537" y="768350"/>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24472874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Rot="1" noChangeAspect="1" noChangeArrowheads="1" noTextEdit="1"/>
          </p:cNvSpPr>
          <p:nvPr>
            <p:ph type="sldImg"/>
          </p:nvPr>
        </p:nvSpPr>
        <p:spPr>
          <a:xfrm>
            <a:off x="463550" y="841375"/>
            <a:ext cx="3292475" cy="2468563"/>
          </a:xfrm>
          <a:ln/>
        </p:spPr>
      </p:sp>
      <p:sp>
        <p:nvSpPr>
          <p:cNvPr id="90116" name="Rectangle 3"/>
          <p:cNvSpPr>
            <a:spLocks noGrp="1" noChangeArrowheads="1"/>
          </p:cNvSpPr>
          <p:nvPr>
            <p:ph type="body" idx="1"/>
          </p:nvPr>
        </p:nvSpPr>
        <p:spPr>
          <a:xfrm>
            <a:off x="463550" y="3680813"/>
            <a:ext cx="5661660" cy="5149691"/>
          </a:xfrm>
          <a:noFill/>
          <a:ln/>
        </p:spPr>
        <p:txBody>
          <a:bodyPr/>
          <a:lstStyle/>
          <a:p>
            <a:r>
              <a:rPr lang="en-US" b="1" dirty="0"/>
              <a:t>Healing Relationships</a:t>
            </a:r>
          </a:p>
          <a:p>
            <a:endParaRPr lang="en-US" b="1" dirty="0"/>
          </a:p>
          <a:p>
            <a:pPr marL="222153" indent="-222153">
              <a:buFont typeface="+mj-lt"/>
              <a:buAutoNum type="arabicPeriod"/>
            </a:pPr>
            <a:r>
              <a:rPr lang="en-US" dirty="0"/>
              <a:t>Review the slide above using the information below.</a:t>
            </a:r>
          </a:p>
          <a:p>
            <a:pPr marL="666460" lvl="1" indent="-222153">
              <a:buFont typeface="+mj-lt"/>
              <a:buAutoNum type="alphaLcPeriod"/>
            </a:pPr>
            <a:r>
              <a:rPr lang="en-US" b="1" dirty="0"/>
              <a:t>Ask </a:t>
            </a:r>
            <a:r>
              <a:rPr lang="en-US" dirty="0"/>
              <a:t>participants the questions on the slide.</a:t>
            </a:r>
          </a:p>
          <a:p>
            <a:pPr marL="666460" lvl="1" indent="-222153">
              <a:buFont typeface="+mj-lt"/>
              <a:buAutoNum type="alphaLcPeriod"/>
            </a:pPr>
            <a:r>
              <a:rPr lang="en-US" b="1" dirty="0"/>
              <a:t>Provide </a:t>
            </a:r>
            <a:r>
              <a:rPr lang="en-US" dirty="0"/>
              <a:t>time for reflection between each question.</a:t>
            </a:r>
          </a:p>
          <a:p>
            <a:pPr marL="666460" lvl="1" indent="-222153">
              <a:buFont typeface="+mj-lt"/>
              <a:buAutoNum type="alphaLcPeriod"/>
            </a:pPr>
            <a:r>
              <a:rPr lang="en-US" b="1" dirty="0"/>
              <a:t>Ask</a:t>
            </a:r>
            <a:r>
              <a:rPr lang="en-US" dirty="0"/>
              <a:t> for volunteers to share their responses to the questions</a:t>
            </a:r>
            <a:r>
              <a:rPr lang="en-US" b="1" dirty="0"/>
              <a:t>. </a:t>
            </a:r>
          </a:p>
        </p:txBody>
      </p:sp>
      <p:sp>
        <p:nvSpPr>
          <p:cNvPr id="7" name="Slide Number Placeholder 7">
            <a:extLst>
              <a:ext uri="{FF2B5EF4-FFF2-40B4-BE49-F238E27FC236}">
                <a16:creationId xmlns:a16="http://schemas.microsoft.com/office/drawing/2014/main" id="{63BE38E5-74AF-44AD-BC15-713ABE1191D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76</a:t>
            </a:fld>
            <a:endParaRPr lang="en-US" sz="1600" b="1" dirty="0"/>
          </a:p>
        </p:txBody>
      </p:sp>
      <p:sp>
        <p:nvSpPr>
          <p:cNvPr id="8" name="TextBox 7">
            <a:extLst>
              <a:ext uri="{FF2B5EF4-FFF2-40B4-BE49-F238E27FC236}">
                <a16:creationId xmlns:a16="http://schemas.microsoft.com/office/drawing/2014/main" id="{067CE9E6-4854-4631-A78B-6CA25CF4BB2B}"/>
              </a:ext>
            </a:extLst>
          </p:cNvPr>
          <p:cNvSpPr txBox="1"/>
          <p:nvPr/>
        </p:nvSpPr>
        <p:spPr>
          <a:xfrm>
            <a:off x="4300537" y="820322"/>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24705950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2"/>
          <p:cNvSpPr>
            <a:spLocks noGrp="1" noRot="1" noChangeAspect="1" noChangeArrowheads="1" noTextEdit="1"/>
          </p:cNvSpPr>
          <p:nvPr>
            <p:ph type="sldImg"/>
          </p:nvPr>
        </p:nvSpPr>
        <p:spPr>
          <a:xfrm>
            <a:off x="566738" y="892175"/>
            <a:ext cx="3292475" cy="2468563"/>
          </a:xfrm>
          <a:ln/>
        </p:spPr>
      </p:sp>
      <p:sp>
        <p:nvSpPr>
          <p:cNvPr id="93188" name="Rectangle 3"/>
          <p:cNvSpPr>
            <a:spLocks noGrp="1" noChangeArrowheads="1"/>
          </p:cNvSpPr>
          <p:nvPr>
            <p:ph type="body" idx="1"/>
          </p:nvPr>
        </p:nvSpPr>
        <p:spPr>
          <a:xfrm>
            <a:off x="566738" y="3613734"/>
            <a:ext cx="5661660" cy="4350857"/>
          </a:xfrm>
          <a:noFill/>
          <a:ln/>
        </p:spPr>
        <p:txBody>
          <a:bodyPr/>
          <a:lstStyle/>
          <a:p>
            <a:pPr eaLnBrk="1" hangingPunct="1">
              <a:spcBef>
                <a:spcPct val="0"/>
              </a:spcBef>
            </a:pPr>
            <a:r>
              <a:rPr lang="en-US" b="1" dirty="0"/>
              <a:t>Healing Relationships</a:t>
            </a:r>
          </a:p>
          <a:p>
            <a:pPr eaLnBrk="1" hangingPunct="1">
              <a:spcBef>
                <a:spcPct val="0"/>
              </a:spcBef>
            </a:pPr>
            <a:endParaRPr lang="en-US" b="1" dirty="0"/>
          </a:p>
          <a:p>
            <a:pPr marL="222153" indent="-222153">
              <a:spcBef>
                <a:spcPct val="0"/>
              </a:spcBef>
              <a:buFont typeface="+mj-lt"/>
              <a:buAutoNum type="arabicPeriod"/>
            </a:pPr>
            <a:r>
              <a:rPr lang="en-US" dirty="0"/>
              <a:t>Review the slide above using the information below.</a:t>
            </a:r>
          </a:p>
          <a:p>
            <a:pPr marL="666460" lvl="1" indent="-222153">
              <a:spcBef>
                <a:spcPct val="0"/>
              </a:spcBef>
              <a:buFont typeface="+mj-lt"/>
              <a:buAutoNum type="alphaLcPeriod"/>
            </a:pPr>
            <a:r>
              <a:rPr lang="en-US" dirty="0"/>
              <a:t>Here are ways to be attuned, intuitive, and responsive to your child’s needs.</a:t>
            </a:r>
          </a:p>
          <a:p>
            <a:pPr marL="666460" lvl="1" indent="-222153">
              <a:spcBef>
                <a:spcPct val="0"/>
              </a:spcBef>
              <a:buFont typeface="+mj-lt"/>
              <a:buAutoNum type="alphaLcPeriod"/>
            </a:pPr>
            <a:r>
              <a:rPr lang="en-US" b="1" dirty="0"/>
              <a:t>Ask: </a:t>
            </a:r>
            <a:r>
              <a:rPr lang="en-US" dirty="0"/>
              <a:t>Can you think of other ways?</a:t>
            </a:r>
          </a:p>
        </p:txBody>
      </p:sp>
      <p:sp>
        <p:nvSpPr>
          <p:cNvPr id="7" name="Slide Number Placeholder 7">
            <a:extLst>
              <a:ext uri="{FF2B5EF4-FFF2-40B4-BE49-F238E27FC236}">
                <a16:creationId xmlns:a16="http://schemas.microsoft.com/office/drawing/2014/main" id="{E3012852-AFB2-458B-B21B-1E72E5371B7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77</a:t>
            </a:fld>
            <a:endParaRPr lang="en-US" sz="1600" b="1" dirty="0"/>
          </a:p>
        </p:txBody>
      </p:sp>
      <p:sp>
        <p:nvSpPr>
          <p:cNvPr id="8" name="TextBox 7">
            <a:extLst>
              <a:ext uri="{FF2B5EF4-FFF2-40B4-BE49-F238E27FC236}">
                <a16:creationId xmlns:a16="http://schemas.microsoft.com/office/drawing/2014/main" id="{336054C2-F589-464A-819C-CDC3032D3E3E}"/>
              </a:ext>
            </a:extLst>
          </p:cNvPr>
          <p:cNvSpPr txBox="1"/>
          <p:nvPr/>
        </p:nvSpPr>
        <p:spPr>
          <a:xfrm>
            <a:off x="4300537" y="8921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38353400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xfrm>
            <a:off x="490538" y="993775"/>
            <a:ext cx="3292475" cy="2468563"/>
          </a:xfrm>
          <a:ln/>
        </p:spPr>
      </p:sp>
      <p:sp>
        <p:nvSpPr>
          <p:cNvPr id="91139" name="Notes Placeholder 2"/>
          <p:cNvSpPr>
            <a:spLocks noGrp="1"/>
          </p:cNvSpPr>
          <p:nvPr>
            <p:ph type="body" idx="1"/>
          </p:nvPr>
        </p:nvSpPr>
        <p:spPr>
          <a:xfrm>
            <a:off x="490538" y="3725308"/>
            <a:ext cx="5661660" cy="4350857"/>
          </a:xfrm>
          <a:noFill/>
          <a:ln/>
        </p:spPr>
        <p:txBody>
          <a:bodyPr/>
          <a:lstStyle/>
          <a:p>
            <a:r>
              <a:rPr lang="en-US" b="1" dirty="0"/>
              <a:t>Healing Relationships</a:t>
            </a:r>
          </a:p>
          <a:p>
            <a:endParaRPr lang="en-US" b="1" dirty="0"/>
          </a:p>
          <a:p>
            <a:pPr marL="222153" indent="-222153">
              <a:buFont typeface="+mj-lt"/>
              <a:buAutoNum type="arabicPeriod"/>
            </a:pPr>
            <a:r>
              <a:rPr lang="en-US" dirty="0"/>
              <a:t>Review the slide above using the information below.</a:t>
            </a:r>
          </a:p>
          <a:p>
            <a:pPr marL="666460" lvl="1" indent="-222153">
              <a:buFont typeface="+mj-lt"/>
              <a:buAutoNum type="alphaLcPeriod"/>
            </a:pPr>
            <a:r>
              <a:rPr lang="en-US" dirty="0"/>
              <a:t>As you get to know your child, you may notice patterns of behavior that provide clues as to what the child needs, how they respond to successes and challenges.</a:t>
            </a:r>
          </a:p>
          <a:p>
            <a:pPr marL="666460" lvl="1" indent="-222153">
              <a:buFont typeface="+mj-lt"/>
              <a:buAutoNum type="alphaLcPeriod"/>
            </a:pPr>
            <a:r>
              <a:rPr lang="en-US" dirty="0"/>
              <a:t>Be willing to be flexible and change your responses and interactions to provide consistency and support.</a:t>
            </a:r>
          </a:p>
        </p:txBody>
      </p:sp>
      <p:sp>
        <p:nvSpPr>
          <p:cNvPr id="6" name="Slide Number Placeholder 7">
            <a:extLst>
              <a:ext uri="{FF2B5EF4-FFF2-40B4-BE49-F238E27FC236}">
                <a16:creationId xmlns:a16="http://schemas.microsoft.com/office/drawing/2014/main" id="{D4543A27-6BC4-42C7-AB38-CCCA340F8C6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78</a:t>
            </a:fld>
            <a:endParaRPr lang="en-US" sz="1600" b="1" dirty="0"/>
          </a:p>
        </p:txBody>
      </p:sp>
      <p:sp>
        <p:nvSpPr>
          <p:cNvPr id="7" name="TextBox 6">
            <a:extLst>
              <a:ext uri="{FF2B5EF4-FFF2-40B4-BE49-F238E27FC236}">
                <a16:creationId xmlns:a16="http://schemas.microsoft.com/office/drawing/2014/main" id="{5C6EB379-CC81-45B1-A1FF-FD5476A5AB51}"/>
              </a:ext>
            </a:extLst>
          </p:cNvPr>
          <p:cNvSpPr txBox="1"/>
          <p:nvPr/>
        </p:nvSpPr>
        <p:spPr>
          <a:xfrm>
            <a:off x="4300537" y="9937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76329605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66738" y="866775"/>
            <a:ext cx="3290887" cy="2468563"/>
          </a:xfrm>
          <a:ln/>
        </p:spPr>
      </p:sp>
      <p:sp>
        <p:nvSpPr>
          <p:cNvPr id="75780" name="Rectangle 3"/>
          <p:cNvSpPr>
            <a:spLocks noGrp="1" noChangeArrowheads="1"/>
          </p:cNvSpPr>
          <p:nvPr>
            <p:ph type="body" idx="1"/>
          </p:nvPr>
        </p:nvSpPr>
        <p:spPr>
          <a:xfrm>
            <a:off x="566738" y="3665579"/>
            <a:ext cx="5189855" cy="5227717"/>
          </a:xfrm>
          <a:noFill/>
          <a:ln/>
        </p:spPr>
        <p:txBody>
          <a:bodyPr lIns="93920" tIns="46959" rIns="93920" bIns="46959"/>
          <a:lstStyle/>
          <a:p>
            <a:pPr defTabSz="888614" fontAlgn="base">
              <a:spcBef>
                <a:spcPct val="30000"/>
              </a:spcBef>
              <a:spcAft>
                <a:spcPct val="0"/>
              </a:spcAft>
              <a:defRPr/>
            </a:pPr>
            <a:r>
              <a:rPr lang="en-US" b="1" dirty="0"/>
              <a:t>RICH Relationships</a:t>
            </a:r>
          </a:p>
          <a:p>
            <a:pPr marL="222153" indent="-222153" defTabSz="888614" fontAlgn="base">
              <a:spcBef>
                <a:spcPct val="30000"/>
              </a:spcBef>
              <a:spcAft>
                <a:spcPct val="0"/>
              </a:spcAft>
              <a:buFontTx/>
              <a:buAutoNum type="arabicPeriod"/>
              <a:defRPr/>
            </a:pPr>
            <a:endParaRPr lang="en-US" dirty="0"/>
          </a:p>
          <a:p>
            <a:pPr marL="222153" indent="-222153" defTabSz="888614" fontAlgn="base">
              <a:spcAft>
                <a:spcPct val="0"/>
              </a:spcAft>
              <a:buFontTx/>
              <a:buAutoNum type="arabicPeriod"/>
              <a:defRPr/>
            </a:pPr>
            <a:r>
              <a:rPr lang="en-US" dirty="0"/>
              <a:t>Review the slide with</a:t>
            </a:r>
            <a:r>
              <a:rPr lang="en-US" baseline="0" dirty="0"/>
              <a:t> the information below. </a:t>
            </a:r>
          </a:p>
          <a:p>
            <a:pPr marL="666460" lvl="1" indent="-222153" defTabSz="888614" fontAlgn="base">
              <a:spcAft>
                <a:spcPct val="0"/>
              </a:spcAft>
              <a:buFont typeface="+mj-lt"/>
              <a:buAutoNum type="alphaLcPeriod"/>
              <a:defRPr/>
            </a:pPr>
            <a:r>
              <a:rPr lang="en-US" baseline="0" dirty="0"/>
              <a:t>Summarize RICH.</a:t>
            </a:r>
          </a:p>
          <a:p>
            <a:pPr marL="1166306" lvl="2" indent="-277692" defTabSz="888614" fontAlgn="base">
              <a:spcAft>
                <a:spcPct val="0"/>
              </a:spcAft>
              <a:buFont typeface="+mj-lt"/>
              <a:buAutoNum type="romanLcPeriod"/>
              <a:defRPr/>
            </a:pPr>
            <a:r>
              <a:rPr lang="en-US" baseline="0" dirty="0"/>
              <a:t>Respect encompasses all the ways we view people in their full humanity, worthy of our care and attention, and generally doing the best they can.</a:t>
            </a:r>
          </a:p>
          <a:p>
            <a:pPr marL="1166306" lvl="2" indent="-277692" defTabSz="888614" fontAlgn="base">
              <a:spcAft>
                <a:spcPct val="0"/>
              </a:spcAft>
              <a:buFont typeface="+mj-lt"/>
              <a:buAutoNum type="romanLcPeriod"/>
              <a:defRPr/>
            </a:pPr>
            <a:r>
              <a:rPr lang="en-US" baseline="0" dirty="0"/>
              <a:t>Information encompasses the ways we provide information and resources that people need to make the best use of services. </a:t>
            </a:r>
          </a:p>
          <a:p>
            <a:pPr marL="1166306" lvl="2" indent="-277692" defTabSz="888614" fontAlgn="base">
              <a:spcAft>
                <a:spcPct val="0"/>
              </a:spcAft>
              <a:buFont typeface="+mj-lt"/>
              <a:buAutoNum type="romanLcPeriod"/>
              <a:defRPr/>
            </a:pPr>
            <a:r>
              <a:rPr lang="en-US" baseline="0" dirty="0"/>
              <a:t>Connection is about opening our hearts, working to form and sustain relationships with survivors.</a:t>
            </a:r>
          </a:p>
          <a:p>
            <a:pPr marL="1166306" lvl="2" indent="-277692" defTabSz="888614" fontAlgn="base">
              <a:spcAft>
                <a:spcPct val="0"/>
              </a:spcAft>
              <a:buFont typeface="+mj-lt"/>
              <a:buAutoNum type="romanLcPeriod"/>
              <a:defRPr/>
            </a:pPr>
            <a:r>
              <a:rPr lang="en-US" baseline="0" dirty="0"/>
              <a:t>Hope means ways we try to hold onto hope for survivors that so often feel hopeless.  </a:t>
            </a:r>
          </a:p>
          <a:p>
            <a:pPr marL="721999" lvl="1" indent="-277692" defTabSz="888614" fontAlgn="base">
              <a:spcAft>
                <a:spcPct val="0"/>
              </a:spcAft>
              <a:buFont typeface="+mj-lt"/>
              <a:buAutoNum type="alphaLcPeriod"/>
              <a:defRPr/>
            </a:pPr>
            <a:r>
              <a:rPr lang="en-US" dirty="0"/>
              <a:t>You can give the example of how an emergency room doctor, who you only interact with for ten minutes, can treat you with respect or not, and how much of a difference it makes.</a:t>
            </a:r>
          </a:p>
          <a:p>
            <a:pPr eaLnBrk="1" hangingPunct="1"/>
            <a:endParaRPr lang="en-US" dirty="0"/>
          </a:p>
        </p:txBody>
      </p:sp>
      <p:sp>
        <p:nvSpPr>
          <p:cNvPr id="6" name="Slide Number Placeholder 7">
            <a:extLst>
              <a:ext uri="{FF2B5EF4-FFF2-40B4-BE49-F238E27FC236}">
                <a16:creationId xmlns:a16="http://schemas.microsoft.com/office/drawing/2014/main" id="{AD560D5C-AF91-48ED-AB05-F06F4F3F031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79</a:t>
            </a:fld>
            <a:endParaRPr lang="en-US" sz="1600" b="1" dirty="0"/>
          </a:p>
        </p:txBody>
      </p:sp>
      <p:sp>
        <p:nvSpPr>
          <p:cNvPr id="7" name="TextBox 6">
            <a:extLst>
              <a:ext uri="{FF2B5EF4-FFF2-40B4-BE49-F238E27FC236}">
                <a16:creationId xmlns:a16="http://schemas.microsoft.com/office/drawing/2014/main" id="{84DDBBF7-6633-42D4-8A23-B9FF4DD362E0}"/>
              </a:ext>
            </a:extLst>
          </p:cNvPr>
          <p:cNvSpPr txBox="1"/>
          <p:nvPr/>
        </p:nvSpPr>
        <p:spPr>
          <a:xfrm>
            <a:off x="4300537" y="8921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294617477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1038" y="922338"/>
            <a:ext cx="3289300" cy="2468562"/>
          </a:xfrm>
        </p:spPr>
      </p:sp>
      <p:sp>
        <p:nvSpPr>
          <p:cNvPr id="3" name="Notes Placeholder 2"/>
          <p:cNvSpPr>
            <a:spLocks noGrp="1"/>
          </p:cNvSpPr>
          <p:nvPr>
            <p:ph type="body" idx="1"/>
          </p:nvPr>
        </p:nvSpPr>
        <p:spPr>
          <a:xfrm>
            <a:off x="681038" y="3759311"/>
            <a:ext cx="5307806" cy="4012746"/>
          </a:xfrm>
        </p:spPr>
        <p:txBody>
          <a:bodyPr/>
          <a:lstStyle/>
          <a:p>
            <a:pPr fontAlgn="base">
              <a:spcBef>
                <a:spcPct val="30000"/>
              </a:spcBef>
              <a:spcAft>
                <a:spcPct val="0"/>
              </a:spcAft>
              <a:defRPr/>
            </a:pPr>
            <a:r>
              <a:rPr lang="en-US" b="1" dirty="0"/>
              <a:t>RICH Relationships</a:t>
            </a:r>
          </a:p>
          <a:p>
            <a:pPr defTabSz="888614" fontAlgn="base">
              <a:spcBef>
                <a:spcPct val="30000"/>
              </a:spcBef>
              <a:spcAft>
                <a:spcPct val="0"/>
              </a:spcAft>
              <a:defRPr/>
            </a:pPr>
            <a:endParaRPr lang="en-US" dirty="0"/>
          </a:p>
          <a:p>
            <a:pPr marL="222153" indent="-222153">
              <a:buAutoNum type="arabicPeriod"/>
            </a:pPr>
            <a:r>
              <a:rPr lang="en-US" dirty="0"/>
              <a:t>Show video (ABC News: Teacher and Personalized Handshakes)</a:t>
            </a:r>
            <a:r>
              <a:rPr lang="en-US" baseline="0" dirty="0"/>
              <a:t> </a:t>
            </a:r>
          </a:p>
          <a:p>
            <a:pPr marL="222153" indent="-222153">
              <a:buAutoNum type="arabicPeriod"/>
            </a:pPr>
            <a:r>
              <a:rPr lang="en-US" baseline="0" dirty="0"/>
              <a:t>Introduce video</a:t>
            </a:r>
            <a:r>
              <a:rPr lang="en-US" dirty="0"/>
              <a:t> by saying the video is about a teacher named Barry White Jr. who teaches elementary school in North Carolina. He does this ritual every single morning with his students. </a:t>
            </a:r>
            <a:endParaRPr lang="en-US" baseline="0" dirty="0"/>
          </a:p>
          <a:p>
            <a:pPr marL="222153" indent="-222153">
              <a:buAutoNum type="arabicPeriod"/>
            </a:pPr>
            <a:r>
              <a:rPr lang="en-US" baseline="0" dirty="0"/>
              <a:t>Ask </a:t>
            </a:r>
            <a:r>
              <a:rPr lang="en-US" dirty="0"/>
              <a:t>h</a:t>
            </a:r>
            <a:r>
              <a:rPr lang="en-US" baseline="0" dirty="0"/>
              <a:t>ow this video demonstrates Respect?</a:t>
            </a:r>
            <a:r>
              <a:rPr lang="en-US" dirty="0"/>
              <a:t> Information? Connection? Hope? </a:t>
            </a:r>
            <a:r>
              <a:rPr lang="en-US" baseline="0" dirty="0"/>
              <a:t>  </a:t>
            </a:r>
            <a:endParaRPr lang="en-US" dirty="0"/>
          </a:p>
        </p:txBody>
      </p:sp>
      <p:sp>
        <p:nvSpPr>
          <p:cNvPr id="6" name="Slide Number Placeholder 7">
            <a:extLst>
              <a:ext uri="{FF2B5EF4-FFF2-40B4-BE49-F238E27FC236}">
                <a16:creationId xmlns:a16="http://schemas.microsoft.com/office/drawing/2014/main" id="{71A935C3-32FB-448D-9CD5-88EB9DA833E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80</a:t>
            </a:fld>
            <a:endParaRPr lang="en-US" sz="1600" b="1" dirty="0"/>
          </a:p>
        </p:txBody>
      </p:sp>
      <p:sp>
        <p:nvSpPr>
          <p:cNvPr id="7" name="TextBox 6">
            <a:extLst>
              <a:ext uri="{FF2B5EF4-FFF2-40B4-BE49-F238E27FC236}">
                <a16:creationId xmlns:a16="http://schemas.microsoft.com/office/drawing/2014/main" id="{3305E4E1-A914-412F-A84A-D33D9B6069F1}"/>
              </a:ext>
            </a:extLst>
          </p:cNvPr>
          <p:cNvSpPr txBox="1"/>
          <p:nvPr/>
        </p:nvSpPr>
        <p:spPr>
          <a:xfrm>
            <a:off x="4300537" y="8921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42019167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0400" y="903288"/>
            <a:ext cx="3290888" cy="2468562"/>
          </a:xfrm>
        </p:spPr>
      </p:sp>
      <p:sp>
        <p:nvSpPr>
          <p:cNvPr id="3" name="Notes Placeholder 2"/>
          <p:cNvSpPr>
            <a:spLocks noGrp="1"/>
          </p:cNvSpPr>
          <p:nvPr>
            <p:ph type="body" idx="1"/>
          </p:nvPr>
        </p:nvSpPr>
        <p:spPr>
          <a:xfrm>
            <a:off x="660400" y="3843337"/>
            <a:ext cx="5307806" cy="4012746"/>
          </a:xfrm>
        </p:spPr>
        <p:txBody>
          <a:bodyPr/>
          <a:lstStyle/>
          <a:p>
            <a:pPr eaLnBrk="1" hangingPunct="1">
              <a:defRPr/>
            </a:pPr>
            <a:r>
              <a:rPr lang="en-US" b="1" dirty="0"/>
              <a:t>RICH Relationships</a:t>
            </a:r>
          </a:p>
          <a:p>
            <a:pPr defTabSz="888614" fontAlgn="base">
              <a:spcBef>
                <a:spcPct val="30000"/>
              </a:spcBef>
              <a:spcAft>
                <a:spcPct val="0"/>
              </a:spcAft>
              <a:defRPr/>
            </a:pPr>
            <a:endParaRPr lang="en-US" dirty="0">
              <a:cs typeface="Arial" panose="020B0604020202020204" pitchFamily="34" charset="0"/>
            </a:endParaRPr>
          </a:p>
          <a:p>
            <a:pPr marL="333230" indent="-333230">
              <a:buFont typeface="+mj-lt"/>
              <a:buAutoNum type="arabicPeriod"/>
              <a:tabLst>
                <a:tab pos="222153" algn="l"/>
              </a:tabLst>
            </a:pPr>
            <a:r>
              <a:rPr lang="en-US" dirty="0">
                <a:ea typeface="Times New Roman" panose="02020603050405020304" pitchFamily="18" charset="0"/>
                <a:cs typeface="Arial" panose="020B0604020202020204" pitchFamily="34" charset="0"/>
              </a:rPr>
              <a:t>Exercise  </a:t>
            </a:r>
          </a:p>
          <a:p>
            <a:pPr marL="721999" lvl="1" indent="-277692">
              <a:buFont typeface="+mj-lt"/>
              <a:buAutoNum type="alphaLcPeriod"/>
              <a:tabLst>
                <a:tab pos="888614" algn="l"/>
              </a:tabLst>
            </a:pPr>
            <a:r>
              <a:rPr lang="en-US" dirty="0">
                <a:ea typeface="Times New Roman" panose="02020603050405020304" pitchFamily="18" charset="0"/>
                <a:cs typeface="Arial" panose="020B0604020202020204" pitchFamily="34" charset="0"/>
              </a:rPr>
              <a:t>Break into small groups of 3 or 4. </a:t>
            </a:r>
          </a:p>
          <a:p>
            <a:pPr marL="721999" lvl="1" indent="-277692">
              <a:buFont typeface="+mj-lt"/>
              <a:buAutoNum type="alphaLcPeriod"/>
              <a:tabLst>
                <a:tab pos="888614" algn="l"/>
              </a:tabLst>
            </a:pPr>
            <a:r>
              <a:rPr lang="en-US" dirty="0">
                <a:ea typeface="Times New Roman" panose="02020603050405020304" pitchFamily="18" charset="0"/>
                <a:cs typeface="Arial" panose="020B0604020202020204" pitchFamily="34" charset="0"/>
              </a:rPr>
              <a:t>Give each group a letter (R, I, C, or H).  It is okay if more than one group has the same letter.</a:t>
            </a:r>
          </a:p>
          <a:p>
            <a:pPr marL="721999" lvl="1" indent="-277692">
              <a:buFont typeface="+mj-lt"/>
              <a:buAutoNum type="alphaLcPeriod"/>
              <a:tabLst>
                <a:tab pos="888614" algn="l"/>
              </a:tabLst>
            </a:pPr>
            <a:r>
              <a:rPr lang="en-US" dirty="0">
                <a:ea typeface="Times New Roman" panose="02020603050405020304" pitchFamily="18" charset="0"/>
                <a:cs typeface="Arial" panose="020B0604020202020204" pitchFamily="34" charset="0"/>
              </a:rPr>
              <a:t>For their letter, each group should brainstorm the ways in which they are already displaying respect, information, connection, or hope </a:t>
            </a:r>
            <a:r>
              <a:rPr lang="en-US" b="1" dirty="0">
                <a:ea typeface="Times New Roman" panose="02020603050405020304" pitchFamily="18" charset="0"/>
                <a:cs typeface="Arial" panose="020B0604020202020204" pitchFamily="34" charset="0"/>
              </a:rPr>
              <a:t>with their foster child</a:t>
            </a:r>
            <a:r>
              <a:rPr lang="en-US" dirty="0">
                <a:ea typeface="Times New Roman" panose="02020603050405020304" pitchFamily="18" charset="0"/>
                <a:cs typeface="Arial" panose="020B0604020202020204" pitchFamily="34" charset="0"/>
              </a:rPr>
              <a:t>.  Then, brainstorm the way they and their support team are displaying these qualities </a:t>
            </a:r>
            <a:r>
              <a:rPr lang="en-US" b="1" dirty="0">
                <a:ea typeface="Times New Roman" panose="02020603050405020304" pitchFamily="18" charset="0"/>
                <a:cs typeface="Arial" panose="020B0604020202020204" pitchFamily="34" charset="0"/>
              </a:rPr>
              <a:t>with each other</a:t>
            </a:r>
            <a:r>
              <a:rPr lang="en-US" dirty="0">
                <a:ea typeface="Times New Roman" panose="02020603050405020304" pitchFamily="18" charset="0"/>
                <a:cs typeface="Arial" panose="020B0604020202020204" pitchFamily="34" charset="0"/>
              </a:rPr>
              <a:t>.  </a:t>
            </a:r>
          </a:p>
          <a:p>
            <a:pPr marL="721999" lvl="1" indent="-277692">
              <a:buFont typeface="+mj-lt"/>
              <a:buAutoNum type="alphaLcPeriod"/>
              <a:tabLst>
                <a:tab pos="888614" algn="l"/>
              </a:tabLst>
            </a:pPr>
            <a:r>
              <a:rPr lang="en-US" dirty="0">
                <a:ea typeface="Times New Roman" panose="02020603050405020304" pitchFamily="18" charset="0"/>
                <a:cs typeface="Arial" panose="020B0604020202020204" pitchFamily="34" charset="0"/>
              </a:rPr>
              <a:t>With a large group, write the groups responses to each letter on the flip chart. </a:t>
            </a:r>
          </a:p>
          <a:p>
            <a:pPr marL="721999" lvl="1" indent="-277692">
              <a:buFont typeface="+mj-lt"/>
              <a:buAutoNum type="alphaLcPeriod"/>
              <a:tabLst>
                <a:tab pos="888614" algn="l"/>
              </a:tabLst>
            </a:pPr>
            <a:r>
              <a:rPr lang="en-US" dirty="0">
                <a:ea typeface="Times New Roman" panose="02020603050405020304" pitchFamily="18" charset="0"/>
                <a:cs typeface="Arial" panose="020B0604020202020204" pitchFamily="34" charset="0"/>
              </a:rPr>
              <a:t>Discuss:</a:t>
            </a:r>
          </a:p>
          <a:p>
            <a:pPr marL="1110767" lvl="2" indent="-222153">
              <a:buFont typeface="+mj-lt"/>
              <a:buAutoNum type="romanLcPeriod"/>
              <a:tabLst>
                <a:tab pos="1332921" algn="l"/>
              </a:tabLst>
            </a:pPr>
            <a:r>
              <a:rPr lang="en-US" dirty="0">
                <a:ea typeface="Times New Roman" panose="02020603050405020304" pitchFamily="18" charset="0"/>
                <a:cs typeface="Arial" panose="020B0604020202020204" pitchFamily="34" charset="0"/>
              </a:rPr>
              <a:t>What makes it difficult to stay RICH at times?</a:t>
            </a:r>
          </a:p>
          <a:p>
            <a:pPr marL="1110767" lvl="2" indent="-222153">
              <a:buFont typeface="+mj-lt"/>
              <a:buAutoNum type="romanLcPeriod"/>
              <a:tabLst>
                <a:tab pos="1332921" algn="l"/>
              </a:tabLst>
            </a:pPr>
            <a:r>
              <a:rPr lang="en-US" dirty="0">
                <a:ea typeface="Times New Roman" panose="02020603050405020304" pitchFamily="18" charset="0"/>
                <a:cs typeface="Arial" panose="020B0604020202020204" pitchFamily="34" charset="0"/>
              </a:rPr>
              <a:t>What helps you stay RICH during times of a challenge? </a:t>
            </a:r>
          </a:p>
          <a:p>
            <a:pPr marL="1110767" lvl="2" indent="-222153">
              <a:buFont typeface="+mj-lt"/>
              <a:buAutoNum type="romanLcPeriod"/>
              <a:tabLst>
                <a:tab pos="1332921" algn="l"/>
              </a:tabLst>
            </a:pPr>
            <a:r>
              <a:rPr lang="en-US" dirty="0">
                <a:ea typeface="Times New Roman" panose="02020603050405020304" pitchFamily="18" charset="0"/>
                <a:cs typeface="Arial" panose="020B0604020202020204" pitchFamily="34" charset="0"/>
              </a:rPr>
              <a:t>How did the RICH list about your foster children compare to the one about your support team?</a:t>
            </a:r>
          </a:p>
          <a:p>
            <a:pPr marL="222153" indent="-222153" defTabSz="888614" fontAlgn="base">
              <a:spcBef>
                <a:spcPct val="30000"/>
              </a:spcBef>
              <a:spcAft>
                <a:spcPct val="0"/>
              </a:spcAft>
              <a:buFontTx/>
              <a:buAutoNum type="arabicPeriod"/>
              <a:defRPr/>
            </a:pPr>
            <a:endParaRPr lang="en-US" baseline="0" dirty="0"/>
          </a:p>
          <a:p>
            <a:endParaRPr lang="en-US" dirty="0"/>
          </a:p>
        </p:txBody>
      </p:sp>
      <p:sp>
        <p:nvSpPr>
          <p:cNvPr id="6" name="Slide Number Placeholder 7">
            <a:extLst>
              <a:ext uri="{FF2B5EF4-FFF2-40B4-BE49-F238E27FC236}">
                <a16:creationId xmlns:a16="http://schemas.microsoft.com/office/drawing/2014/main" id="{186CB0EF-F988-435C-89A9-F29C387EBA4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81</a:t>
            </a:fld>
            <a:endParaRPr lang="en-US" sz="1600" b="1" dirty="0"/>
          </a:p>
        </p:txBody>
      </p:sp>
      <p:sp>
        <p:nvSpPr>
          <p:cNvPr id="7" name="TextBox 6">
            <a:extLst>
              <a:ext uri="{FF2B5EF4-FFF2-40B4-BE49-F238E27FC236}">
                <a16:creationId xmlns:a16="http://schemas.microsoft.com/office/drawing/2014/main" id="{C0CFD7EC-5521-48F1-BD75-6F012D3E943E}"/>
              </a:ext>
            </a:extLst>
          </p:cNvPr>
          <p:cNvSpPr txBox="1"/>
          <p:nvPr/>
        </p:nvSpPr>
        <p:spPr>
          <a:xfrm>
            <a:off x="4300537" y="8921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33228480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1975" y="841375"/>
            <a:ext cx="3290888" cy="2468563"/>
          </a:xfrm>
        </p:spPr>
      </p:sp>
      <p:sp>
        <p:nvSpPr>
          <p:cNvPr id="3" name="Notes Placeholder 2"/>
          <p:cNvSpPr>
            <a:spLocks noGrp="1"/>
          </p:cNvSpPr>
          <p:nvPr>
            <p:ph type="body" idx="1"/>
          </p:nvPr>
        </p:nvSpPr>
        <p:spPr>
          <a:xfrm>
            <a:off x="561975" y="3739955"/>
            <a:ext cx="5661660" cy="4213384"/>
          </a:xfrm>
        </p:spPr>
        <p:txBody>
          <a:bodyPr/>
          <a:lstStyle/>
          <a:p>
            <a:r>
              <a:rPr lang="en-US" b="1" dirty="0"/>
              <a:t> Healing Relationships</a:t>
            </a:r>
          </a:p>
          <a:p>
            <a:endParaRPr lang="en-US" b="1" dirty="0"/>
          </a:p>
          <a:p>
            <a:pPr marL="222153" indent="-222153">
              <a:buFont typeface="+mj-lt"/>
              <a:buAutoNum type="arabicPeriod"/>
            </a:pPr>
            <a:r>
              <a:rPr lang="en-US" dirty="0"/>
              <a:t>Introduce the closing activity.</a:t>
            </a:r>
          </a:p>
          <a:p>
            <a:pPr marL="666460" lvl="1" indent="-222153">
              <a:buFont typeface="+mj-lt"/>
              <a:buAutoNum type="alphaLcPeriod"/>
            </a:pPr>
            <a:r>
              <a:rPr lang="en-US" b="1" dirty="0"/>
              <a:t>Direct</a:t>
            </a:r>
            <a:r>
              <a:rPr lang="en-US" dirty="0"/>
              <a:t> participants to the  Worksheet: “Our Healing Home – Indicators of a Trauma-Informed Foster Care Home.”</a:t>
            </a:r>
          </a:p>
          <a:p>
            <a:pPr marL="666460" lvl="1" indent="-222153">
              <a:buFont typeface="+mj-lt"/>
              <a:buAutoNum type="alphaLcPeriod"/>
            </a:pPr>
            <a:r>
              <a:rPr lang="en-US" b="1" dirty="0"/>
              <a:t>Ask</a:t>
            </a:r>
            <a:r>
              <a:rPr lang="en-US" dirty="0"/>
              <a:t> participants to complete the handout by rating their own home.</a:t>
            </a:r>
          </a:p>
          <a:p>
            <a:pPr marL="666460" lvl="1" indent="-222153">
              <a:buFont typeface="+mj-lt"/>
              <a:buAutoNum type="alphaLcPeriod"/>
            </a:pPr>
            <a:r>
              <a:rPr lang="en-US" b="1" dirty="0"/>
              <a:t>Ask</a:t>
            </a:r>
            <a:r>
              <a:rPr lang="en-US" dirty="0"/>
              <a:t> participants to gather in small groups and discuss their answers.</a:t>
            </a:r>
          </a:p>
          <a:p>
            <a:pPr marL="666460" lvl="1" indent="-222153">
              <a:buFont typeface="+mj-lt"/>
              <a:buAutoNum type="alphaLcPeriod"/>
            </a:pPr>
            <a:r>
              <a:rPr lang="en-US" b="1" dirty="0"/>
              <a:t>Discuss</a:t>
            </a:r>
            <a:r>
              <a:rPr lang="en-US" dirty="0"/>
              <a:t> as a large group participant’s responses. Some possible discussion points:</a:t>
            </a:r>
          </a:p>
          <a:p>
            <a:pPr marL="1166306" lvl="2" indent="-277692">
              <a:buFont typeface="+mj-lt"/>
              <a:buAutoNum type="romanLcPeriod"/>
            </a:pPr>
            <a:r>
              <a:rPr lang="en-US" dirty="0"/>
              <a:t>What was your reaction to the items on this Worksheet?  Did they resonate with you? D you tend to agree with them? Disagree?</a:t>
            </a:r>
          </a:p>
          <a:p>
            <a:pPr marL="1166306" lvl="2" indent="-277692">
              <a:buFont typeface="+mj-lt"/>
              <a:buAutoNum type="romanLcPeriod"/>
            </a:pPr>
            <a:r>
              <a:rPr lang="en-US" dirty="0"/>
              <a:t>Which items come easiest to you? </a:t>
            </a:r>
          </a:p>
          <a:p>
            <a:pPr marL="1166306" lvl="2" indent="-277692">
              <a:buFont typeface="+mj-lt"/>
              <a:buAutoNum type="romanLcPeriod"/>
            </a:pPr>
            <a:r>
              <a:rPr lang="en-US" dirty="0"/>
              <a:t>What items reflect things you might want to work on or strengthen? </a:t>
            </a:r>
          </a:p>
          <a:p>
            <a:pPr marL="1166306" lvl="2" indent="-277692">
              <a:buFont typeface="+mj-lt"/>
              <a:buAutoNum type="romanLcPeriod"/>
            </a:pPr>
            <a:r>
              <a:rPr lang="en-US" dirty="0"/>
              <a:t>How would you describe a foster home that is healing? What other characteristics would it have?</a:t>
            </a:r>
          </a:p>
          <a:p>
            <a:pPr marL="1166306" lvl="2" indent="-277692">
              <a:buFont typeface="+mj-lt"/>
              <a:buAutoNum type="romanLcPeriod"/>
            </a:pPr>
            <a:endParaRPr lang="en-US" dirty="0"/>
          </a:p>
          <a:p>
            <a:endParaRPr lang="en-US" dirty="0"/>
          </a:p>
        </p:txBody>
      </p:sp>
      <p:sp>
        <p:nvSpPr>
          <p:cNvPr id="7" name="Slide Number Placeholder 7">
            <a:extLst>
              <a:ext uri="{FF2B5EF4-FFF2-40B4-BE49-F238E27FC236}">
                <a16:creationId xmlns:a16="http://schemas.microsoft.com/office/drawing/2014/main" id="{0E13916D-E833-4281-8252-2DB0A8F319D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82</a:t>
            </a:fld>
            <a:endParaRPr lang="en-US" sz="1600" b="1" dirty="0"/>
          </a:p>
        </p:txBody>
      </p:sp>
      <p:sp>
        <p:nvSpPr>
          <p:cNvPr id="8" name="TextBox 7">
            <a:extLst>
              <a:ext uri="{FF2B5EF4-FFF2-40B4-BE49-F238E27FC236}">
                <a16:creationId xmlns:a16="http://schemas.microsoft.com/office/drawing/2014/main" id="{D049EFFD-86EC-48B7-A7C8-246EC8590213}"/>
              </a:ext>
            </a:extLst>
          </p:cNvPr>
          <p:cNvSpPr txBox="1"/>
          <p:nvPr/>
        </p:nvSpPr>
        <p:spPr>
          <a:xfrm>
            <a:off x="4300537" y="8921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u="sng" dirty="0"/>
              <a:t>Healing Relationships</a:t>
            </a:r>
          </a:p>
          <a:p>
            <a:pPr marL="166615" indent="-166615">
              <a:buFont typeface="Arial" panose="020B0604020202020204" pitchFamily="34" charset="0"/>
              <a:buChar char="•"/>
            </a:pPr>
            <a:r>
              <a:rPr lang="en-US" sz="1200" u="sng"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33610187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xfrm>
            <a:off x="560388" y="947738"/>
            <a:ext cx="3292475" cy="2468562"/>
          </a:xfrm>
          <a:ln/>
        </p:spPr>
      </p:sp>
      <p:sp>
        <p:nvSpPr>
          <p:cNvPr id="77827" name="Notes Placeholder 2"/>
          <p:cNvSpPr>
            <a:spLocks noGrp="1"/>
          </p:cNvSpPr>
          <p:nvPr>
            <p:ph type="body" idx="1"/>
          </p:nvPr>
        </p:nvSpPr>
        <p:spPr>
          <a:xfrm>
            <a:off x="560388" y="3899656"/>
            <a:ext cx="5661660" cy="5227717"/>
          </a:xfrm>
          <a:noFill/>
          <a:ln/>
        </p:spPr>
        <p:txBody>
          <a:bodyPr/>
          <a:lstStyle/>
          <a:p>
            <a:r>
              <a:rPr lang="en-US" b="1" dirty="0"/>
              <a:t>Relationship Challenges</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Say</a:t>
            </a:r>
            <a:r>
              <a:rPr lang="en-US" dirty="0"/>
              <a:t>: Being a Foster Parent has built in challenges.</a:t>
            </a:r>
          </a:p>
          <a:p>
            <a:pPr marL="666460" lvl="1" indent="-222153">
              <a:buFont typeface="+mj-lt"/>
              <a:buAutoNum type="alphaLcPeriod"/>
            </a:pPr>
            <a:r>
              <a:rPr lang="en-US" b="1" dirty="0"/>
              <a:t>Ask</a:t>
            </a:r>
            <a:r>
              <a:rPr lang="en-US" dirty="0"/>
              <a:t> participants about which of these challenges they can relate to?</a:t>
            </a:r>
          </a:p>
          <a:p>
            <a:pPr marL="666460" lvl="1" indent="-222153">
              <a:buFont typeface="+mj-lt"/>
              <a:buAutoNum type="alphaLcPeriod"/>
            </a:pPr>
            <a:r>
              <a:rPr lang="en-US" b="1" dirty="0"/>
              <a:t>Say</a:t>
            </a:r>
            <a:r>
              <a:rPr lang="en-US" dirty="0"/>
              <a:t>: As Foster Parents you juggle a lot of interests and demands. </a:t>
            </a:r>
          </a:p>
          <a:p>
            <a:pPr lvl="1"/>
            <a:r>
              <a:rPr lang="en-US" dirty="0"/>
              <a:t>Examples:</a:t>
            </a:r>
          </a:p>
          <a:p>
            <a:pPr marL="1166306" lvl="2" indent="-277692">
              <a:buFont typeface="+mj-lt"/>
              <a:buAutoNum type="romanLcPeriod"/>
            </a:pPr>
            <a:r>
              <a:rPr lang="en-US" dirty="0"/>
              <a:t>Not always getting reliable information about previous placements.</a:t>
            </a:r>
          </a:p>
          <a:p>
            <a:pPr marL="1166306" lvl="2" indent="-277692">
              <a:buFont typeface="+mj-lt"/>
              <a:buAutoNum type="romanLcPeriod"/>
            </a:pPr>
            <a:r>
              <a:rPr lang="en-US" dirty="0"/>
              <a:t>Getting a child to trust you, after they have been hurt through relationships and often hurt by the very people who should have protected them—takes patience and tolerance.</a:t>
            </a:r>
          </a:p>
          <a:p>
            <a:pPr marL="1166306" lvl="2" indent="-277692">
              <a:buFont typeface="+mj-lt"/>
              <a:buAutoNum type="romanLcPeriod"/>
            </a:pPr>
            <a:r>
              <a:rPr lang="en-US" dirty="0"/>
              <a:t>The child usually remains loyal to the biological family. You are another person in their life to love them and support them, not to replace their biological family. It can be difficult to see the child continue to be hurt or disappointed by their biological family and you may feel helpless to do anything about that. </a:t>
            </a:r>
          </a:p>
          <a:p>
            <a:pPr marL="1166306" lvl="2" indent="-277692">
              <a:buFont typeface="+mj-lt"/>
              <a:buAutoNum type="romanLcPeriod"/>
            </a:pPr>
            <a:r>
              <a:rPr lang="en-US" dirty="0"/>
              <a:t>You have the demands and unique needs of your own biological children that can often feel like you are being stretched thinly. </a:t>
            </a:r>
          </a:p>
          <a:p>
            <a:endParaRPr lang="en-US" b="1" dirty="0"/>
          </a:p>
          <a:p>
            <a:endParaRPr lang="en-US" b="1" dirty="0"/>
          </a:p>
        </p:txBody>
      </p:sp>
      <p:sp>
        <p:nvSpPr>
          <p:cNvPr id="6" name="Slide Number Placeholder 7">
            <a:extLst>
              <a:ext uri="{FF2B5EF4-FFF2-40B4-BE49-F238E27FC236}">
                <a16:creationId xmlns:a16="http://schemas.microsoft.com/office/drawing/2014/main" id="{E83A4F8C-A01D-4B7F-B7F3-049BD4B6B58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83</a:t>
            </a:fld>
            <a:endParaRPr lang="en-US" sz="1600" b="1" dirty="0"/>
          </a:p>
        </p:txBody>
      </p:sp>
      <p:sp>
        <p:nvSpPr>
          <p:cNvPr id="7" name="TextBox 6">
            <a:extLst>
              <a:ext uri="{FF2B5EF4-FFF2-40B4-BE49-F238E27FC236}">
                <a16:creationId xmlns:a16="http://schemas.microsoft.com/office/drawing/2014/main" id="{2EB9ACD1-D335-45C4-BC94-D5DDCD11FBDF}"/>
              </a:ext>
            </a:extLst>
          </p:cNvPr>
          <p:cNvSpPr txBox="1"/>
          <p:nvPr/>
        </p:nvSpPr>
        <p:spPr>
          <a:xfrm>
            <a:off x="4300537" y="947738"/>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u="sng"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00132042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566738" y="846138"/>
            <a:ext cx="3292475" cy="2468562"/>
          </a:xfrm>
          <a:ln/>
        </p:spPr>
      </p:sp>
      <p:sp>
        <p:nvSpPr>
          <p:cNvPr id="79875" name="Notes Placeholder 2"/>
          <p:cNvSpPr>
            <a:spLocks noGrp="1"/>
          </p:cNvSpPr>
          <p:nvPr>
            <p:ph type="body" idx="1"/>
          </p:nvPr>
        </p:nvSpPr>
        <p:spPr>
          <a:xfrm>
            <a:off x="580958" y="3593385"/>
            <a:ext cx="5661660" cy="5227717"/>
          </a:xfrm>
          <a:noFill/>
          <a:ln/>
        </p:spPr>
        <p:txBody>
          <a:bodyPr/>
          <a:lstStyle/>
          <a:p>
            <a:r>
              <a:rPr lang="en-US" b="1" dirty="0"/>
              <a:t>Relationship Challenges</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Children with trauma histories have difficulty with a lack of predictability. Not knowing how long they will be with you can trigger anger, insecurity and fear.</a:t>
            </a:r>
          </a:p>
          <a:p>
            <a:pPr marL="666460" lvl="1" indent="-222153">
              <a:buFont typeface="+mj-lt"/>
              <a:buAutoNum type="alphaLcPeriod"/>
            </a:pPr>
            <a:r>
              <a:rPr lang="en-US" dirty="0"/>
              <a:t>It is hard for both you and the child to truly embrace a relationship when it may end without much notice.</a:t>
            </a:r>
          </a:p>
          <a:p>
            <a:pPr marL="666460" lvl="1" indent="-222153">
              <a:buFont typeface="+mj-lt"/>
              <a:buAutoNum type="alphaLcPeriod"/>
            </a:pPr>
            <a:r>
              <a:rPr lang="en-US" dirty="0"/>
              <a:t>Providing kids with opportunities to have control when they do something, where they do it or who they do it with, can be one way to provide some control when they often feel they do not have any in a new situation.</a:t>
            </a:r>
          </a:p>
          <a:p>
            <a:pPr marL="666460" lvl="1" indent="-222153">
              <a:buFont typeface="+mj-lt"/>
              <a:buAutoNum type="alphaLcPeriod"/>
            </a:pPr>
            <a:r>
              <a:rPr lang="en-US" dirty="0"/>
              <a:t>Being as predictable as possible with beginnings and endings of outings, chore time, study time and play time can be very helpful. </a:t>
            </a:r>
          </a:p>
        </p:txBody>
      </p:sp>
      <p:sp>
        <p:nvSpPr>
          <p:cNvPr id="6" name="Slide Number Placeholder 7">
            <a:extLst>
              <a:ext uri="{FF2B5EF4-FFF2-40B4-BE49-F238E27FC236}">
                <a16:creationId xmlns:a16="http://schemas.microsoft.com/office/drawing/2014/main" id="{1880687D-9550-49BB-A7BF-C85727A239E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84</a:t>
            </a:fld>
            <a:endParaRPr lang="en-US" sz="1600" b="1" dirty="0"/>
          </a:p>
        </p:txBody>
      </p:sp>
      <p:sp>
        <p:nvSpPr>
          <p:cNvPr id="8" name="TextBox 7">
            <a:extLst>
              <a:ext uri="{FF2B5EF4-FFF2-40B4-BE49-F238E27FC236}">
                <a16:creationId xmlns:a16="http://schemas.microsoft.com/office/drawing/2014/main" id="{F285A848-5C47-4829-AA8E-D490481C23C8}"/>
              </a:ext>
            </a:extLst>
          </p:cNvPr>
          <p:cNvSpPr txBox="1"/>
          <p:nvPr/>
        </p:nvSpPr>
        <p:spPr>
          <a:xfrm>
            <a:off x="4300537" y="847577"/>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u="sng"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6302991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479425" y="850900"/>
            <a:ext cx="3429000" cy="2573338"/>
          </a:xfrm>
          <a:ln/>
        </p:spPr>
      </p:sp>
      <p:sp>
        <p:nvSpPr>
          <p:cNvPr id="80899" name="Notes Placeholder 2"/>
          <p:cNvSpPr>
            <a:spLocks noGrp="1"/>
          </p:cNvSpPr>
          <p:nvPr>
            <p:ph type="body" idx="1"/>
          </p:nvPr>
        </p:nvSpPr>
        <p:spPr>
          <a:xfrm>
            <a:off x="479425" y="3843337"/>
            <a:ext cx="5661660" cy="5149691"/>
          </a:xfrm>
          <a:noFill/>
          <a:ln/>
        </p:spPr>
        <p:txBody>
          <a:bodyPr/>
          <a:lstStyle/>
          <a:p>
            <a:r>
              <a:rPr lang="en-US" b="1" dirty="0"/>
              <a:t>Relationship Challenges</a:t>
            </a:r>
          </a:p>
          <a:p>
            <a:endParaRPr lang="en-US" b="1"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dirty="0"/>
              <a:t>Often you do not have much choice or control over who you have to interact with on behalf of the child.</a:t>
            </a:r>
          </a:p>
          <a:p>
            <a:pPr marL="666460" lvl="1" indent="-222153">
              <a:buFont typeface="+mj-lt"/>
              <a:buAutoNum type="alphaLcPeriod"/>
            </a:pPr>
            <a:r>
              <a:rPr lang="en-US" dirty="0"/>
              <a:t>It can feel like you are being challenged by team members if they disagree with what you think the child may need. </a:t>
            </a:r>
          </a:p>
          <a:p>
            <a:pPr marL="666460" lvl="1" indent="-222153">
              <a:buFont typeface="+mj-lt"/>
              <a:buAutoNum type="alphaLcPeriod"/>
            </a:pPr>
            <a:r>
              <a:rPr lang="en-US" b="1" dirty="0"/>
              <a:t>Ask:</a:t>
            </a:r>
            <a:r>
              <a:rPr lang="en-US" dirty="0"/>
              <a:t> How do you develop a RICH relationship with the team who is involved in your child’s life?</a:t>
            </a:r>
          </a:p>
          <a:p>
            <a:pPr marL="666460" lvl="1" indent="-222153">
              <a:buFont typeface="+mj-lt"/>
              <a:buAutoNum type="alphaLcPeriod"/>
            </a:pPr>
            <a:r>
              <a:rPr lang="en-US" b="1" dirty="0"/>
              <a:t>Process </a:t>
            </a:r>
            <a:r>
              <a:rPr lang="en-US" dirty="0"/>
              <a:t>as a large group.</a:t>
            </a:r>
          </a:p>
          <a:p>
            <a:endParaRPr lang="en-US" dirty="0"/>
          </a:p>
        </p:txBody>
      </p:sp>
      <p:sp>
        <p:nvSpPr>
          <p:cNvPr id="6" name="Slide Number Placeholder 7">
            <a:extLst>
              <a:ext uri="{FF2B5EF4-FFF2-40B4-BE49-F238E27FC236}">
                <a16:creationId xmlns:a16="http://schemas.microsoft.com/office/drawing/2014/main" id="{22E686A0-F4BE-4E6E-9DE9-5361752087E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85</a:t>
            </a:fld>
            <a:endParaRPr lang="en-US" sz="1600" b="1" dirty="0"/>
          </a:p>
        </p:txBody>
      </p:sp>
      <p:sp>
        <p:nvSpPr>
          <p:cNvPr id="7" name="TextBox 6">
            <a:extLst>
              <a:ext uri="{FF2B5EF4-FFF2-40B4-BE49-F238E27FC236}">
                <a16:creationId xmlns:a16="http://schemas.microsoft.com/office/drawing/2014/main" id="{5FE1EDEB-4AB8-4886-959E-95308B5BC702}"/>
              </a:ext>
            </a:extLst>
          </p:cNvPr>
          <p:cNvSpPr txBox="1"/>
          <p:nvPr/>
        </p:nvSpPr>
        <p:spPr>
          <a:xfrm>
            <a:off x="4300537" y="847577"/>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u="sng"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39671891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Rot="1" noChangeAspect="1" noChangeArrowheads="1" noTextEdit="1"/>
          </p:cNvSpPr>
          <p:nvPr>
            <p:ph type="sldImg"/>
          </p:nvPr>
        </p:nvSpPr>
        <p:spPr>
          <a:xfrm>
            <a:off x="490538" y="779463"/>
            <a:ext cx="3325812" cy="2495550"/>
          </a:xfrm>
          <a:ln/>
        </p:spPr>
      </p:sp>
      <p:sp>
        <p:nvSpPr>
          <p:cNvPr id="81924" name="Rectangle 3"/>
          <p:cNvSpPr>
            <a:spLocks noGrp="1" noChangeArrowheads="1"/>
          </p:cNvSpPr>
          <p:nvPr>
            <p:ph type="body" idx="1"/>
          </p:nvPr>
        </p:nvSpPr>
        <p:spPr>
          <a:xfrm>
            <a:off x="490538" y="3637578"/>
            <a:ext cx="5189855" cy="5149691"/>
          </a:xfrm>
          <a:noFill/>
          <a:ln/>
        </p:spPr>
        <p:txBody>
          <a:bodyPr/>
          <a:lstStyle/>
          <a:p>
            <a:pPr marL="351743" indent="-351743" defTabSz="936439">
              <a:lnSpc>
                <a:spcPct val="90000"/>
              </a:lnSpc>
            </a:pPr>
            <a:r>
              <a:rPr lang="en-US" b="1" dirty="0"/>
              <a:t>Relationship Challenges</a:t>
            </a:r>
          </a:p>
          <a:p>
            <a:pPr marL="351743" indent="-351743" defTabSz="936439">
              <a:lnSpc>
                <a:spcPct val="90000"/>
              </a:lnSpc>
            </a:pPr>
            <a:endParaRPr lang="en-US" dirty="0">
              <a:solidFill>
                <a:schemeClr val="tx1"/>
              </a:solidFill>
            </a:endParaRPr>
          </a:p>
          <a:p>
            <a:pPr marL="351743" indent="-351743" defTabSz="936439">
              <a:lnSpc>
                <a:spcPct val="90000"/>
              </a:lnSpc>
              <a:buFont typeface="+mj-lt"/>
              <a:buAutoNum type="arabicPeriod"/>
            </a:pPr>
            <a:r>
              <a:rPr lang="en-US" dirty="0"/>
              <a:t>Review the slide with the information below.</a:t>
            </a:r>
          </a:p>
          <a:p>
            <a:pPr marL="666460" lvl="1" indent="-222153" defTabSz="936439">
              <a:lnSpc>
                <a:spcPct val="90000"/>
              </a:lnSpc>
              <a:buFont typeface="+mj-lt"/>
              <a:buAutoNum type="alphaLcPeriod"/>
            </a:pPr>
            <a:r>
              <a:rPr lang="en-US" b="1" dirty="0"/>
              <a:t>Ask:</a:t>
            </a:r>
            <a:r>
              <a:rPr lang="en-US" dirty="0"/>
              <a:t> Why is it hard to own our mistakes?</a:t>
            </a:r>
          </a:p>
          <a:p>
            <a:pPr lvl="1" defTabSz="936439">
              <a:lnSpc>
                <a:spcPct val="90000"/>
              </a:lnSpc>
            </a:pPr>
            <a:r>
              <a:rPr lang="en-US" b="1" dirty="0"/>
              <a:t>Possible responses: </a:t>
            </a:r>
          </a:p>
          <a:p>
            <a:pPr marL="1166306" lvl="2" indent="-277692" defTabSz="936439">
              <a:lnSpc>
                <a:spcPct val="90000"/>
              </a:lnSpc>
              <a:buFont typeface="+mj-lt"/>
              <a:buAutoNum type="romanLcPeriod"/>
            </a:pPr>
            <a:r>
              <a:rPr lang="en-US" dirty="0"/>
              <a:t>We might get in trouble.</a:t>
            </a:r>
          </a:p>
          <a:p>
            <a:pPr marL="1166306" lvl="2" indent="-277692" defTabSz="936439">
              <a:lnSpc>
                <a:spcPct val="90000"/>
              </a:lnSpc>
              <a:buFont typeface="+mj-lt"/>
              <a:buAutoNum type="romanLcPeriod"/>
            </a:pPr>
            <a:r>
              <a:rPr lang="en-US" dirty="0"/>
              <a:t>The potential consequences would hurt.</a:t>
            </a:r>
          </a:p>
          <a:p>
            <a:pPr marL="1166306" lvl="2" indent="-277692" defTabSz="936439">
              <a:lnSpc>
                <a:spcPct val="90000"/>
              </a:lnSpc>
              <a:buFont typeface="+mj-lt"/>
              <a:buAutoNum type="romanLcPeriod"/>
            </a:pPr>
            <a:r>
              <a:rPr lang="en-US" dirty="0"/>
              <a:t>Child’s anger or agency’s  criticism could cost us something.</a:t>
            </a:r>
          </a:p>
          <a:p>
            <a:pPr marL="1166306" lvl="2" indent="-277692" defTabSz="936439">
              <a:lnSpc>
                <a:spcPct val="90000"/>
              </a:lnSpc>
              <a:buFont typeface="+mj-lt"/>
              <a:buAutoNum type="romanLcPeriod"/>
            </a:pPr>
            <a:r>
              <a:rPr lang="en-US" dirty="0"/>
              <a:t>Fear of losing your own kids.</a:t>
            </a:r>
          </a:p>
          <a:p>
            <a:pPr marL="1166306" lvl="2" indent="-277692" defTabSz="936439">
              <a:lnSpc>
                <a:spcPct val="90000"/>
              </a:lnSpc>
              <a:buFont typeface="+mj-lt"/>
              <a:buAutoNum type="romanLcPeriod"/>
            </a:pPr>
            <a:r>
              <a:rPr lang="en-US" dirty="0"/>
              <a:t>We should have known better or been able to avoid mistakes.</a:t>
            </a:r>
          </a:p>
          <a:p>
            <a:pPr marL="1166306" lvl="2" indent="-277692" defTabSz="936439">
              <a:lnSpc>
                <a:spcPct val="90000"/>
              </a:lnSpc>
              <a:buFont typeface="+mj-lt"/>
              <a:buAutoNum type="romanLcPeriod"/>
            </a:pPr>
            <a:r>
              <a:rPr lang="en-US" dirty="0"/>
              <a:t>We are expected to be “perfect” and that we should think this work is easy.</a:t>
            </a:r>
          </a:p>
          <a:p>
            <a:pPr marL="351743" indent="-351743" defTabSz="936439">
              <a:lnSpc>
                <a:spcPct val="90000"/>
              </a:lnSpc>
            </a:pPr>
            <a:endParaRPr lang="en-US" dirty="0">
              <a:solidFill>
                <a:schemeClr val="tx1"/>
              </a:solidFill>
            </a:endParaRPr>
          </a:p>
          <a:p>
            <a:pPr eaLnBrk="1" hangingPunct="1"/>
            <a:endParaRPr lang="en-US" dirty="0"/>
          </a:p>
        </p:txBody>
      </p:sp>
      <p:sp>
        <p:nvSpPr>
          <p:cNvPr id="6" name="Slide Number Placeholder 7">
            <a:extLst>
              <a:ext uri="{FF2B5EF4-FFF2-40B4-BE49-F238E27FC236}">
                <a16:creationId xmlns:a16="http://schemas.microsoft.com/office/drawing/2014/main" id="{D8EC44CE-336C-445A-AFD7-4C83CA57F3D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86</a:t>
            </a:fld>
            <a:endParaRPr lang="en-US" sz="1600" b="1" dirty="0"/>
          </a:p>
        </p:txBody>
      </p:sp>
      <p:sp>
        <p:nvSpPr>
          <p:cNvPr id="7" name="TextBox 6">
            <a:extLst>
              <a:ext uri="{FF2B5EF4-FFF2-40B4-BE49-F238E27FC236}">
                <a16:creationId xmlns:a16="http://schemas.microsoft.com/office/drawing/2014/main" id="{CBF7468A-D69A-4492-8877-1D2C18195694}"/>
              </a:ext>
            </a:extLst>
          </p:cNvPr>
          <p:cNvSpPr txBox="1"/>
          <p:nvPr/>
        </p:nvSpPr>
        <p:spPr>
          <a:xfrm>
            <a:off x="4300537" y="781242"/>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u="sng"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24628675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xfrm>
            <a:off x="490538" y="930275"/>
            <a:ext cx="3327400" cy="2495550"/>
          </a:xfrm>
          <a:ln/>
        </p:spPr>
      </p:sp>
      <p:sp>
        <p:nvSpPr>
          <p:cNvPr id="83971" name="Notes Placeholder 2"/>
          <p:cNvSpPr>
            <a:spLocks noGrp="1"/>
          </p:cNvSpPr>
          <p:nvPr>
            <p:ph type="body" idx="1"/>
          </p:nvPr>
        </p:nvSpPr>
        <p:spPr>
          <a:xfrm>
            <a:off x="490538" y="3821630"/>
            <a:ext cx="5661660" cy="5305743"/>
          </a:xfrm>
          <a:noFill/>
          <a:ln/>
        </p:spPr>
        <p:txBody>
          <a:bodyPr/>
          <a:lstStyle/>
          <a:p>
            <a:r>
              <a:rPr lang="en-US" b="1" dirty="0"/>
              <a:t>Relationship Challenges</a:t>
            </a:r>
          </a:p>
          <a:p>
            <a:endParaRPr lang="en-US" dirty="0"/>
          </a:p>
          <a:p>
            <a:pPr marL="222153" indent="-222153">
              <a:buFont typeface="+mj-lt"/>
              <a:buAutoNum type="arabicPeriod"/>
            </a:pPr>
            <a:r>
              <a:rPr lang="en-US" dirty="0"/>
              <a:t>Read the slide.</a:t>
            </a:r>
          </a:p>
          <a:p>
            <a:pPr marL="666460" lvl="1" indent="-222153">
              <a:buFont typeface="+mj-lt"/>
              <a:buAutoNum type="alphaLcPeriod"/>
            </a:pPr>
            <a:r>
              <a:rPr lang="en-US" b="1" dirty="0"/>
              <a:t>Ask</a:t>
            </a:r>
            <a:r>
              <a:rPr lang="en-US" dirty="0"/>
              <a:t> participants for their reactions to what the slide says.</a:t>
            </a:r>
          </a:p>
          <a:p>
            <a:pPr marL="666460" lvl="1" indent="-222153">
              <a:buFont typeface="+mj-lt"/>
              <a:buAutoNum type="alphaLcPeriod"/>
            </a:pPr>
            <a:r>
              <a:rPr lang="en-US" b="1" dirty="0"/>
              <a:t>Process</a:t>
            </a:r>
            <a:r>
              <a:rPr lang="en-US" dirty="0"/>
              <a:t> responses as a large group.</a:t>
            </a:r>
          </a:p>
        </p:txBody>
      </p:sp>
      <p:sp>
        <p:nvSpPr>
          <p:cNvPr id="6" name="Slide Number Placeholder 7">
            <a:extLst>
              <a:ext uri="{FF2B5EF4-FFF2-40B4-BE49-F238E27FC236}">
                <a16:creationId xmlns:a16="http://schemas.microsoft.com/office/drawing/2014/main" id="{007DE23A-7DD1-41EC-B1EA-0FCCCBF2CC1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87</a:t>
            </a:fld>
            <a:endParaRPr lang="en-US" sz="1600" b="1" dirty="0"/>
          </a:p>
        </p:txBody>
      </p:sp>
      <p:sp>
        <p:nvSpPr>
          <p:cNvPr id="7" name="TextBox 6">
            <a:extLst>
              <a:ext uri="{FF2B5EF4-FFF2-40B4-BE49-F238E27FC236}">
                <a16:creationId xmlns:a16="http://schemas.microsoft.com/office/drawing/2014/main" id="{5097C5B4-1DDA-440F-926D-71F935435FF6}"/>
              </a:ext>
            </a:extLst>
          </p:cNvPr>
          <p:cNvSpPr txBox="1"/>
          <p:nvPr/>
        </p:nvSpPr>
        <p:spPr>
          <a:xfrm>
            <a:off x="4300537" y="9302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u="sng" dirty="0"/>
              <a:t>Relationship Challenges: Slides 83-87 (15 minutes)</a:t>
            </a:r>
          </a:p>
          <a:p>
            <a:pPr marL="166615" indent="-166615">
              <a:buFont typeface="Arial" panose="020B0604020202020204" pitchFamily="34" charset="0"/>
              <a:buChar char="•"/>
            </a:pPr>
            <a:r>
              <a:rPr lang="en-US" sz="1200" dirty="0"/>
              <a:t>Closing: Slide 88 (5 minutes)</a:t>
            </a:r>
            <a:endParaRPr lang="en-US" sz="1200" b="1" dirty="0"/>
          </a:p>
        </p:txBody>
      </p:sp>
    </p:spTree>
    <p:extLst>
      <p:ext uri="{BB962C8B-B14F-4D97-AF65-F5344CB8AC3E}">
        <p14:creationId xmlns:p14="http://schemas.microsoft.com/office/powerpoint/2010/main" val="11962919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814388"/>
            <a:ext cx="3292475" cy="2468562"/>
          </a:xfrm>
        </p:spPr>
      </p:sp>
      <p:sp>
        <p:nvSpPr>
          <p:cNvPr id="3" name="Notes Placeholder 2"/>
          <p:cNvSpPr>
            <a:spLocks noGrp="1"/>
          </p:cNvSpPr>
          <p:nvPr>
            <p:ph type="body" idx="1"/>
          </p:nvPr>
        </p:nvSpPr>
        <p:spPr>
          <a:xfrm>
            <a:off x="566738" y="3775316"/>
            <a:ext cx="6487319" cy="4469754"/>
          </a:xfrm>
        </p:spPr>
        <p:txBody>
          <a:bodyPr>
            <a:normAutofit/>
          </a:bodyPr>
          <a:lstStyle/>
          <a:p>
            <a:pPr indent="-12893"/>
            <a:r>
              <a:rPr lang="en-US" b="1" dirty="0"/>
              <a:t>Closing Activity</a:t>
            </a:r>
          </a:p>
          <a:p>
            <a:pPr indent="-12893"/>
            <a:endParaRPr lang="en-US" b="1" dirty="0"/>
          </a:p>
          <a:p>
            <a:pPr marL="209260" indent="-222153">
              <a:buFont typeface="+mj-lt"/>
              <a:buAutoNum type="arabicPeriod"/>
            </a:pPr>
            <a:r>
              <a:rPr lang="en-US" b="1" dirty="0"/>
              <a:t>Pass out </a:t>
            </a:r>
            <a:r>
              <a:rPr lang="en-US" b="0" dirty="0"/>
              <a:t>an index card or small piece of paper and pens to each person. </a:t>
            </a:r>
          </a:p>
          <a:p>
            <a:pPr marL="209260" indent="-222153">
              <a:buFont typeface="+mj-lt"/>
              <a:buAutoNum type="arabicPeriod"/>
            </a:pPr>
            <a:r>
              <a:rPr lang="en-US" b="1" dirty="0"/>
              <a:t>Ask</a:t>
            </a:r>
            <a:r>
              <a:rPr lang="en-US" b="0" dirty="0"/>
              <a:t> participants to write a statement of HOPE that they are having after today’s session on one side of the paper. Tell them you will collect the papers and redistribute them to the group. </a:t>
            </a:r>
          </a:p>
          <a:p>
            <a:pPr marL="209260" indent="-222153">
              <a:buFont typeface="+mj-lt"/>
              <a:buAutoNum type="arabicPeriod"/>
            </a:pPr>
            <a:r>
              <a:rPr lang="en-US" b="0" dirty="0"/>
              <a:t>Collect the papers, mix them up, and redistribute a paper to everyone. </a:t>
            </a:r>
          </a:p>
          <a:p>
            <a:pPr marL="209260" indent="-222153">
              <a:buFont typeface="+mj-lt"/>
              <a:buAutoNum type="arabicPeriod"/>
            </a:pPr>
            <a:r>
              <a:rPr lang="en-US" b="1" dirty="0"/>
              <a:t>Ask</a:t>
            </a:r>
            <a:r>
              <a:rPr lang="en-US" b="0" dirty="0"/>
              <a:t> the group to go around and read all of the statements. </a:t>
            </a:r>
          </a:p>
          <a:p>
            <a:pPr marL="209260" indent="-222153">
              <a:buFont typeface="+mj-lt"/>
              <a:buAutoNum type="arabicPeriod"/>
            </a:pPr>
            <a:r>
              <a:rPr lang="en-US" b="1" dirty="0"/>
              <a:t>Thank</a:t>
            </a:r>
            <a:r>
              <a:rPr lang="en-US" b="0" dirty="0"/>
              <a:t> everyone for participating. </a:t>
            </a:r>
          </a:p>
          <a:p>
            <a:pPr marL="666460" lvl="1" indent="-222153">
              <a:buFont typeface="+mj-lt"/>
              <a:buAutoNum type="arabicPeriod"/>
            </a:pPr>
            <a:endParaRPr lang="en-US" b="0" dirty="0"/>
          </a:p>
          <a:p>
            <a:pPr marL="666460" lvl="1" indent="-222153">
              <a:buFont typeface="+mj-lt"/>
              <a:buAutoNum type="arabicPeriod"/>
            </a:pPr>
            <a:endParaRPr lang="en-US" b="0" dirty="0"/>
          </a:p>
        </p:txBody>
      </p:sp>
      <p:sp>
        <p:nvSpPr>
          <p:cNvPr id="7" name="Slide Number Placeholder 7">
            <a:extLst>
              <a:ext uri="{FF2B5EF4-FFF2-40B4-BE49-F238E27FC236}">
                <a16:creationId xmlns:a16="http://schemas.microsoft.com/office/drawing/2014/main" id="{5D077352-A0C6-4218-B18D-A82F4652646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88</a:t>
            </a:fld>
            <a:endParaRPr lang="en-US" sz="1600" b="1" dirty="0"/>
          </a:p>
        </p:txBody>
      </p:sp>
      <p:sp>
        <p:nvSpPr>
          <p:cNvPr id="8" name="TextBox 7">
            <a:extLst>
              <a:ext uri="{FF2B5EF4-FFF2-40B4-BE49-F238E27FC236}">
                <a16:creationId xmlns:a16="http://schemas.microsoft.com/office/drawing/2014/main" id="{9C318047-2B1A-4891-B047-02BA51261E28}"/>
              </a:ext>
            </a:extLst>
          </p:cNvPr>
          <p:cNvSpPr txBox="1"/>
          <p:nvPr/>
        </p:nvSpPr>
        <p:spPr>
          <a:xfrm>
            <a:off x="4300537" y="930275"/>
            <a:ext cx="2432745" cy="2675053"/>
          </a:xfrm>
          <a:prstGeom prst="rect">
            <a:avLst/>
          </a:prstGeom>
          <a:noFill/>
          <a:ln>
            <a:solidFill>
              <a:schemeClr val="tx1"/>
            </a:solidFill>
          </a:ln>
        </p:spPr>
        <p:txBody>
          <a:bodyPr wrap="square" lIns="88861" tIns="44431" rIns="88861" bIns="44431" rtlCol="0">
            <a:spAutoFit/>
          </a:bodyPr>
          <a:lstStyle/>
          <a:p>
            <a:r>
              <a:rPr lang="en-US" sz="1200" b="1" dirty="0"/>
              <a:t>Module Three: The Value of Healing Relationships and RICH</a:t>
            </a:r>
          </a:p>
          <a:p>
            <a:r>
              <a:rPr lang="en-US" sz="1200" b="1" dirty="0"/>
              <a:t>90 Minutes</a:t>
            </a:r>
          </a:p>
          <a:p>
            <a:endParaRPr lang="en-US" sz="1200" b="1" dirty="0"/>
          </a:p>
          <a:p>
            <a:pPr marL="166615" indent="-166615">
              <a:buFont typeface="Arial" panose="020B0604020202020204" pitchFamily="34" charset="0"/>
              <a:buChar char="•"/>
            </a:pPr>
            <a:r>
              <a:rPr lang="en-US" sz="1200" dirty="0"/>
              <a:t>Welcome/Introduction: Slides 68-70 (10 minutes)</a:t>
            </a:r>
          </a:p>
          <a:p>
            <a:pPr marL="166615" indent="-166615">
              <a:buFont typeface="Arial" panose="020B0604020202020204" pitchFamily="34" charset="0"/>
              <a:buChar char="•"/>
            </a:pPr>
            <a:r>
              <a:rPr lang="en-US" sz="1200" dirty="0"/>
              <a:t>Trauma Framework/Video: Slides 71-74 (15 minutes)</a:t>
            </a:r>
          </a:p>
          <a:p>
            <a:pPr marL="166615" indent="-166615">
              <a:buFont typeface="Arial" panose="020B0604020202020204" pitchFamily="34" charset="0"/>
              <a:buChar char="•"/>
            </a:pPr>
            <a:r>
              <a:rPr lang="en-US" sz="1200" dirty="0"/>
              <a:t>Healing Relationships</a:t>
            </a:r>
          </a:p>
          <a:p>
            <a:pPr marL="166615" indent="-166615">
              <a:buFont typeface="Arial" panose="020B0604020202020204" pitchFamily="34" charset="0"/>
              <a:buChar char="•"/>
            </a:pPr>
            <a:r>
              <a:rPr lang="en-US" sz="1200" dirty="0"/>
              <a:t>RICH/Video/Your Turn: Slides 75-82 (45 minutes)</a:t>
            </a:r>
          </a:p>
          <a:p>
            <a:pPr marL="166615" indent="-166615">
              <a:buFont typeface="Arial" panose="020B0604020202020204" pitchFamily="34" charset="0"/>
              <a:buChar char="•"/>
            </a:pPr>
            <a:r>
              <a:rPr lang="en-US" sz="1200" dirty="0"/>
              <a:t>Relationship Challenges: Slides 83-87 (15 minutes)</a:t>
            </a:r>
          </a:p>
          <a:p>
            <a:pPr marL="166615" indent="-166615">
              <a:buFont typeface="Arial" panose="020B0604020202020204" pitchFamily="34" charset="0"/>
              <a:buChar char="•"/>
            </a:pPr>
            <a:r>
              <a:rPr lang="en-US" sz="1200" u="sng" dirty="0"/>
              <a:t>Closing: Slide 88 (5 minutes)</a:t>
            </a:r>
            <a:endParaRPr lang="en-US" sz="1200" b="1" u="sng" dirty="0"/>
          </a:p>
        </p:txBody>
      </p:sp>
    </p:spTree>
    <p:extLst>
      <p:ext uri="{BB962C8B-B14F-4D97-AF65-F5344CB8AC3E}">
        <p14:creationId xmlns:p14="http://schemas.microsoft.com/office/powerpoint/2010/main" val="3560195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339725" y="846138"/>
            <a:ext cx="3352800" cy="2516187"/>
          </a:xfrm>
          <a:ln/>
        </p:spPr>
      </p:sp>
      <p:sp>
        <p:nvSpPr>
          <p:cNvPr id="88067" name="Notes Placeholder 2"/>
          <p:cNvSpPr>
            <a:spLocks noGrp="1"/>
          </p:cNvSpPr>
          <p:nvPr>
            <p:ph type="body" idx="1"/>
          </p:nvPr>
        </p:nvSpPr>
        <p:spPr>
          <a:xfrm>
            <a:off x="377073" y="4071937"/>
            <a:ext cx="5661660" cy="4272869"/>
          </a:xfrm>
          <a:noFill/>
          <a:ln/>
        </p:spPr>
        <p:txBody>
          <a:bodyPr>
            <a:normAutofit fontScale="85000" lnSpcReduction="20000"/>
          </a:bodyPr>
          <a:lstStyle/>
          <a:p>
            <a:r>
              <a:rPr lang="en-US" sz="1300" b="1" dirty="0"/>
              <a:t>Welcome/Introduction</a:t>
            </a:r>
          </a:p>
          <a:p>
            <a:endParaRPr lang="en-US" sz="1300" b="1" dirty="0"/>
          </a:p>
          <a:p>
            <a:r>
              <a:rPr lang="en-US" sz="1300" b="1" dirty="0"/>
              <a:t>Materials</a:t>
            </a:r>
          </a:p>
          <a:p>
            <a:endParaRPr lang="en-US" sz="1300" b="1" dirty="0"/>
          </a:p>
          <a:p>
            <a:pPr marL="628650" lvl="1" indent="-171450">
              <a:buFont typeface="Arial" panose="020B0604020202020204" pitchFamily="34" charset="0"/>
              <a:buChar char="•"/>
            </a:pPr>
            <a:r>
              <a:rPr lang="en-US" sz="1300" b="0" dirty="0"/>
              <a:t>Module Four PowerPoint Slides</a:t>
            </a:r>
          </a:p>
          <a:p>
            <a:pPr marL="628650" lvl="1" indent="-171450">
              <a:buFont typeface="Arial" panose="020B0604020202020204" pitchFamily="34" charset="0"/>
              <a:buChar char="•"/>
            </a:pPr>
            <a:r>
              <a:rPr lang="en-US" sz="1300" b="0" dirty="0"/>
              <a:t>White Board or Newsprint and Markers</a:t>
            </a:r>
          </a:p>
          <a:p>
            <a:pPr marL="628650" lvl="1" indent="-171450">
              <a:buFont typeface="Arial" panose="020B0604020202020204" pitchFamily="34" charset="0"/>
              <a:buChar char="•"/>
            </a:pPr>
            <a:r>
              <a:rPr lang="en-US" sz="1300" b="0" dirty="0"/>
              <a:t>Agenda Written on Newsprint and Posted</a:t>
            </a:r>
          </a:p>
          <a:p>
            <a:pPr marL="628650" lvl="1" indent="-171450">
              <a:buFont typeface="Arial" panose="020B0604020202020204" pitchFamily="34" charset="0"/>
              <a:buChar char="•"/>
            </a:pPr>
            <a:r>
              <a:rPr lang="en-US" sz="1300" b="0" dirty="0"/>
              <a:t>Participants Handouts for Module Four</a:t>
            </a:r>
          </a:p>
          <a:p>
            <a:pPr marL="1085850" lvl="2" indent="-171450">
              <a:buFont typeface="Wingdings" panose="05000000000000000000" pitchFamily="2" charset="2"/>
              <a:buChar char="ü"/>
            </a:pPr>
            <a:r>
              <a:rPr lang="en-US" sz="1300" b="0" dirty="0"/>
              <a:t>Participant PowerPoint slides</a:t>
            </a:r>
          </a:p>
          <a:p>
            <a:pPr marL="1085850" lvl="2" indent="-171450">
              <a:buFont typeface="Wingdings" panose="05000000000000000000" pitchFamily="2" charset="2"/>
              <a:buChar char="ü"/>
            </a:pPr>
            <a:r>
              <a:rPr lang="en-US" sz="1300" b="0" dirty="0"/>
              <a:t>Worksheet: Assessing and Strengthening Feeling Skills</a:t>
            </a:r>
          </a:p>
          <a:p>
            <a:pPr marL="171450" indent="-171450">
              <a:buFont typeface="Wingdings" panose="05000000000000000000" pitchFamily="2" charset="2"/>
              <a:buChar char="ü"/>
            </a:pPr>
            <a:endParaRPr lang="en-US" sz="1300" b="0" dirty="0"/>
          </a:p>
          <a:p>
            <a:pPr marL="0" indent="0">
              <a:buFont typeface="Wingdings" panose="05000000000000000000" pitchFamily="2" charset="2"/>
              <a:buNone/>
            </a:pPr>
            <a:r>
              <a:rPr lang="en-US" sz="1300" b="1" dirty="0"/>
              <a:t>Objectives</a:t>
            </a:r>
          </a:p>
          <a:p>
            <a:pPr marL="0" indent="0">
              <a:buFont typeface="Wingdings" panose="05000000000000000000" pitchFamily="2" charset="2"/>
              <a:buNone/>
            </a:pPr>
            <a:r>
              <a:rPr lang="en-US" sz="1300" b="1" dirty="0"/>
              <a:t>Participants will: </a:t>
            </a:r>
          </a:p>
          <a:p>
            <a:pPr marL="0" indent="0">
              <a:buFont typeface="Wingdings" panose="05000000000000000000" pitchFamily="2" charset="2"/>
              <a:buNone/>
            </a:pPr>
            <a:endParaRPr lang="en-US" sz="1300" b="1" dirty="0"/>
          </a:p>
          <a:p>
            <a:pPr marL="685800" lvl="1" indent="-228600">
              <a:buFont typeface="+mj-lt"/>
              <a:buAutoNum type="arabicPeriod"/>
            </a:pPr>
            <a:r>
              <a:rPr lang="en-US" sz="1300" b="0" dirty="0"/>
              <a:t>Learn strategies to strengthen Attachment</a:t>
            </a:r>
          </a:p>
          <a:p>
            <a:pPr marL="685800" lvl="1" indent="-228600">
              <a:buFont typeface="+mj-lt"/>
              <a:buAutoNum type="arabicPeriod"/>
            </a:pPr>
            <a:r>
              <a:rPr lang="en-US" sz="1300" b="0" dirty="0"/>
              <a:t>Learn strategies to strengthen the Body and Brain</a:t>
            </a:r>
          </a:p>
          <a:p>
            <a:pPr marL="685800" lvl="1" indent="-228600">
              <a:buFont typeface="+mj-lt"/>
              <a:buAutoNum type="arabicPeriod"/>
            </a:pPr>
            <a:r>
              <a:rPr lang="en-US" sz="1300" b="0" dirty="0"/>
              <a:t>Recognize strategies to strengthen the feelings skills of Inner Connection, Worthiness, and Feelings Management. </a:t>
            </a:r>
          </a:p>
          <a:p>
            <a:pPr marL="457200" lvl="1" indent="0">
              <a:buFont typeface="+mj-lt"/>
              <a:buNone/>
            </a:pPr>
            <a:endParaRPr lang="en-US" sz="1300" b="0" dirty="0"/>
          </a:p>
          <a:p>
            <a:r>
              <a:rPr lang="en-US" sz="1300" b="1" dirty="0"/>
              <a:t>Review concept of “Treaters.” </a:t>
            </a:r>
            <a:r>
              <a:rPr lang="en-US" sz="1300" dirty="0"/>
              <a:t>The term used throughout the modules to describe everyone who interacts with the child to heal their wounds. We all can have a positive therapeutic impact on the children and youth we work with, not just clinical staff. </a:t>
            </a:r>
          </a:p>
          <a:p>
            <a:endParaRPr lang="en-US" sz="1400" b="1" dirty="0"/>
          </a:p>
          <a:p>
            <a:pPr marL="0" lvl="0" indent="0">
              <a:buFont typeface="+mj-lt"/>
              <a:buNone/>
            </a:pPr>
            <a:endParaRPr lang="en-US" sz="1300" b="1" dirty="0"/>
          </a:p>
          <a:p>
            <a:pPr marL="0" lvl="0" indent="0">
              <a:buFont typeface="+mj-lt"/>
              <a:buNone/>
            </a:pPr>
            <a:endParaRPr lang="en-US" sz="1300" b="1" kern="1200" dirty="0">
              <a:solidFill>
                <a:schemeClr val="tx1"/>
              </a:solidFill>
              <a:effectLst/>
              <a:latin typeface="+mn-lt"/>
              <a:ea typeface="+mn-ea"/>
              <a:cs typeface="+mn-cs"/>
            </a:endParaRPr>
          </a:p>
          <a:p>
            <a:pPr marL="0" lvl="0" indent="0">
              <a:buFont typeface="+mj-lt"/>
              <a:buNone/>
            </a:pPr>
            <a:r>
              <a:rPr lang="en-US" sz="1300" b="1" kern="1200" dirty="0">
                <a:solidFill>
                  <a:schemeClr val="tx1"/>
                </a:solidFill>
                <a:effectLst/>
                <a:latin typeface="+mn-lt"/>
                <a:ea typeface="+mn-ea"/>
                <a:cs typeface="+mn-cs"/>
              </a:rPr>
              <a:t>Time for Module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90 minutes</a:t>
            </a:r>
          </a:p>
          <a:p>
            <a:pPr marL="0" lvl="0" indent="0">
              <a:buFont typeface="+mj-lt"/>
              <a:buNone/>
            </a:pPr>
            <a:endParaRPr lang="en-US" b="1" dirty="0"/>
          </a:p>
        </p:txBody>
      </p:sp>
      <p:sp>
        <p:nvSpPr>
          <p:cNvPr id="3" name="TextBox 2">
            <a:extLst>
              <a:ext uri="{FF2B5EF4-FFF2-40B4-BE49-F238E27FC236}">
                <a16:creationId xmlns:a16="http://schemas.microsoft.com/office/drawing/2014/main" id="{D191469A-331D-4B45-9285-0DD2FB6C72A9}"/>
              </a:ext>
            </a:extLst>
          </p:cNvPr>
          <p:cNvSpPr txBox="1"/>
          <p:nvPr/>
        </p:nvSpPr>
        <p:spPr>
          <a:xfrm>
            <a:off x="3843337" y="890416"/>
            <a:ext cx="3066733" cy="3783049"/>
          </a:xfrm>
          <a:prstGeom prst="rect">
            <a:avLst/>
          </a:prstGeom>
          <a:noFill/>
          <a:ln>
            <a:solidFill>
              <a:schemeClr val="tx1"/>
            </a:solidFill>
          </a:ln>
        </p:spPr>
        <p:txBody>
          <a:bodyPr wrap="square" lIns="88861" tIns="44431" rIns="88861" bIns="44431" rtlCol="0">
            <a:spAutoFit/>
          </a:bodyPr>
          <a:lstStyle/>
          <a:p>
            <a:r>
              <a:rPr lang="en-US" sz="1200" b="1" dirty="0"/>
              <a:t>Module Four: Healing and Strengthening Attachment, Body and Brain and Feelings Management</a:t>
            </a:r>
          </a:p>
          <a:p>
            <a:r>
              <a:rPr lang="en-US" sz="1200" b="1" dirty="0"/>
              <a:t>90 minutes</a:t>
            </a:r>
          </a:p>
          <a:p>
            <a:pPr marL="166615" indent="-166615">
              <a:buFont typeface="Arial" panose="020B0604020202020204" pitchFamily="34" charset="0"/>
              <a:buChar char="•"/>
            </a:pPr>
            <a:r>
              <a:rPr lang="en-US" sz="1200" u="sng" dirty="0"/>
              <a:t>Welcome/Introduction/Trauma Framework Review: Slides 89-92 (5 minutes)</a:t>
            </a:r>
          </a:p>
          <a:p>
            <a:pPr marL="166615" indent="-166615">
              <a:buFont typeface="Arial" panose="020B0604020202020204" pitchFamily="34" charset="0"/>
              <a:buChar char="•"/>
            </a:pPr>
            <a:r>
              <a:rPr lang="en-US" sz="1200" dirty="0"/>
              <a:t>Healing Attachment: Slides 93-96</a:t>
            </a:r>
          </a:p>
          <a:p>
            <a:r>
              <a:rPr lang="en-US" sz="1200" dirty="0"/>
              <a:t>     (5 minutes)</a:t>
            </a:r>
          </a:p>
          <a:p>
            <a:pPr marL="166615" indent="-166615">
              <a:buFont typeface="Arial" panose="020B0604020202020204" pitchFamily="34" charset="0"/>
              <a:buChar char="•"/>
            </a:pPr>
            <a:r>
              <a:rPr lang="en-US" sz="1200" dirty="0"/>
              <a:t>Healing Body and Brain: Slides 97-104</a:t>
            </a:r>
          </a:p>
          <a:p>
            <a:r>
              <a:rPr lang="en-US" sz="1200" dirty="0"/>
              <a:t>     (20 minutes)</a:t>
            </a:r>
          </a:p>
          <a:p>
            <a:pPr marL="166615" indent="-166615">
              <a:buFont typeface="Arial" panose="020B0604020202020204" pitchFamily="34" charset="0"/>
              <a:buChar char="•"/>
            </a:pPr>
            <a:r>
              <a:rPr lang="en-US" sz="1200" dirty="0"/>
              <a:t>Strengthening Feelings Skills</a:t>
            </a:r>
          </a:p>
          <a:p>
            <a:pPr marL="610922" lvl="1" indent="-166615">
              <a:buFont typeface="Arial" panose="020B0604020202020204" pitchFamily="34" charset="0"/>
              <a:buChar char="•"/>
            </a:pPr>
            <a:r>
              <a:rPr lang="en-US" sz="1200" dirty="0"/>
              <a:t>Inner Connection: Slides 105-110 (10 minutes)</a:t>
            </a:r>
          </a:p>
          <a:p>
            <a:pPr marL="610922" lvl="1" indent="-166615">
              <a:buFont typeface="Arial" panose="020B0604020202020204" pitchFamily="34" charset="0"/>
              <a:buChar char="•"/>
            </a:pPr>
            <a:r>
              <a:rPr lang="en-US" sz="1200" dirty="0"/>
              <a:t>Ability to Manage Shame: Slides 111-114 (10 minutes)</a:t>
            </a:r>
          </a:p>
          <a:p>
            <a:pPr marL="610922" lvl="1" indent="-166615">
              <a:buFont typeface="Arial" panose="020B0604020202020204" pitchFamily="34" charset="0"/>
              <a:buChar char="•"/>
            </a:pPr>
            <a:r>
              <a:rPr lang="en-US" sz="1200" dirty="0"/>
              <a:t>Ability to Soothe Strong Feelings: Slides 115-122 (20 minutes)</a:t>
            </a:r>
          </a:p>
          <a:p>
            <a:pPr marL="166615" indent="-166615">
              <a:buFont typeface="Arial" panose="020B0604020202020204" pitchFamily="34" charset="0"/>
              <a:buChar char="•"/>
            </a:pPr>
            <a:r>
              <a:rPr lang="en-US" sz="1200" dirty="0"/>
              <a:t>Your Turn: Assessing and Strengthening Feelings Skills: Slide 123 (15 minutes)</a:t>
            </a:r>
          </a:p>
          <a:p>
            <a:pPr marL="166615" indent="-166615">
              <a:buFont typeface="Arial" panose="020B0604020202020204" pitchFamily="34" charset="0"/>
              <a:buChar char="•"/>
            </a:pPr>
            <a:r>
              <a:rPr lang="en-US" sz="1200" dirty="0"/>
              <a:t>Closing: Slide 124 (5 minutes)</a:t>
            </a:r>
          </a:p>
        </p:txBody>
      </p:sp>
      <p:sp>
        <p:nvSpPr>
          <p:cNvPr id="6" name="Slide Number Placeholder 7">
            <a:extLst>
              <a:ext uri="{FF2B5EF4-FFF2-40B4-BE49-F238E27FC236}">
                <a16:creationId xmlns:a16="http://schemas.microsoft.com/office/drawing/2014/main" id="{C9851540-FF5F-419D-821D-9719493F13B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89</a:t>
            </a:fld>
            <a:endParaRPr lang="en-US" sz="1600" b="1" dirty="0"/>
          </a:p>
        </p:txBody>
      </p:sp>
    </p:spTree>
    <p:extLst>
      <p:ext uri="{BB962C8B-B14F-4D97-AF65-F5344CB8AC3E}">
        <p14:creationId xmlns:p14="http://schemas.microsoft.com/office/powerpoint/2010/main" val="34505402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795338"/>
            <a:ext cx="3048000" cy="2286000"/>
          </a:xfrm>
        </p:spPr>
      </p:sp>
      <p:sp>
        <p:nvSpPr>
          <p:cNvPr id="3" name="Notes Placeholder 2"/>
          <p:cNvSpPr>
            <a:spLocks noGrp="1"/>
          </p:cNvSpPr>
          <p:nvPr>
            <p:ph type="body" idx="1"/>
          </p:nvPr>
        </p:nvSpPr>
        <p:spPr>
          <a:xfrm>
            <a:off x="377675" y="4354353"/>
            <a:ext cx="5661660" cy="4213384"/>
          </a:xfrm>
        </p:spPr>
        <p:txBody>
          <a:bodyPr>
            <a:normAutofit/>
          </a:bodyPr>
          <a:lstStyle/>
          <a:p>
            <a:r>
              <a:rPr lang="en-US" b="1" dirty="0"/>
              <a:t>Welcome/Introduction/Trauma Framework Review</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 themselves.</a:t>
            </a:r>
          </a:p>
          <a:p>
            <a:pPr marL="666460" lvl="1" indent="-222153">
              <a:buFont typeface="+mj-lt"/>
              <a:buAutoNum type="alphaLcPeriod"/>
            </a:pPr>
            <a:r>
              <a:rPr lang="en-US" dirty="0"/>
              <a:t>Participants introduce themselves and identify one skill or behavior that they find most rewarding to see a child learn or master.</a:t>
            </a:r>
          </a:p>
          <a:p>
            <a:pPr marL="666460" lvl="1" indent="-222153">
              <a:buFont typeface="+mj-lt"/>
              <a:buAutoNum type="alphaLcPeriod"/>
            </a:pPr>
            <a:r>
              <a:rPr lang="en-US" dirty="0"/>
              <a:t>Trainer reviews agenda.</a:t>
            </a:r>
          </a:p>
          <a:p>
            <a:endParaRPr lang="en-US" dirty="0"/>
          </a:p>
        </p:txBody>
      </p:sp>
      <p:sp>
        <p:nvSpPr>
          <p:cNvPr id="7" name="Slide Number Placeholder 7">
            <a:extLst>
              <a:ext uri="{FF2B5EF4-FFF2-40B4-BE49-F238E27FC236}">
                <a16:creationId xmlns:a16="http://schemas.microsoft.com/office/drawing/2014/main" id="{504825CF-7DCC-44D0-8E46-EC57A49DF35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90</a:t>
            </a:fld>
            <a:endParaRPr lang="en-US" sz="1600" b="1" dirty="0"/>
          </a:p>
        </p:txBody>
      </p:sp>
      <p:sp>
        <p:nvSpPr>
          <p:cNvPr id="8" name="TextBox 7">
            <a:extLst>
              <a:ext uri="{FF2B5EF4-FFF2-40B4-BE49-F238E27FC236}">
                <a16:creationId xmlns:a16="http://schemas.microsoft.com/office/drawing/2014/main" id="{759A94FF-3A53-4B17-AD3B-FD3CFA050374}"/>
              </a:ext>
            </a:extLst>
          </p:cNvPr>
          <p:cNvSpPr txBox="1"/>
          <p:nvPr/>
        </p:nvSpPr>
        <p:spPr>
          <a:xfrm>
            <a:off x="3843337" y="795338"/>
            <a:ext cx="3066733" cy="3783049"/>
          </a:xfrm>
          <a:prstGeom prst="rect">
            <a:avLst/>
          </a:prstGeom>
          <a:noFill/>
          <a:ln>
            <a:solidFill>
              <a:schemeClr val="tx1"/>
            </a:solidFill>
          </a:ln>
        </p:spPr>
        <p:txBody>
          <a:bodyPr wrap="square" lIns="88861" tIns="44431" rIns="88861" bIns="44431" rtlCol="0">
            <a:spAutoFit/>
          </a:bodyPr>
          <a:lstStyle/>
          <a:p>
            <a:r>
              <a:rPr lang="en-US" sz="1200" b="1" dirty="0"/>
              <a:t>Module Four: Healing and Strengthening Attachment, Body and Brain and Feelings Management</a:t>
            </a:r>
          </a:p>
          <a:p>
            <a:r>
              <a:rPr lang="en-US" sz="1200" b="1" dirty="0"/>
              <a:t>90 minutes</a:t>
            </a:r>
          </a:p>
          <a:p>
            <a:pPr marL="166615" indent="-166615">
              <a:buFont typeface="Arial" panose="020B0604020202020204" pitchFamily="34" charset="0"/>
              <a:buChar char="•"/>
            </a:pPr>
            <a:r>
              <a:rPr lang="en-US" sz="1200" u="sng" dirty="0"/>
              <a:t>Welcome/Introduction/Trauma Framework Review: Slides 89-92 (5 minutes)</a:t>
            </a:r>
          </a:p>
          <a:p>
            <a:pPr marL="166615" indent="-166615">
              <a:buFont typeface="Arial" panose="020B0604020202020204" pitchFamily="34" charset="0"/>
              <a:buChar char="•"/>
            </a:pPr>
            <a:r>
              <a:rPr lang="en-US" sz="1200" dirty="0"/>
              <a:t>Healing Attachment: Slides 93-96</a:t>
            </a:r>
          </a:p>
          <a:p>
            <a:r>
              <a:rPr lang="en-US" sz="1200" dirty="0"/>
              <a:t>     (5 minutes)</a:t>
            </a:r>
          </a:p>
          <a:p>
            <a:pPr marL="166615" indent="-166615">
              <a:buFont typeface="Arial" panose="020B0604020202020204" pitchFamily="34" charset="0"/>
              <a:buChar char="•"/>
            </a:pPr>
            <a:r>
              <a:rPr lang="en-US" sz="1200" dirty="0"/>
              <a:t>Healing Body and Brain: Slides 97-104</a:t>
            </a:r>
          </a:p>
          <a:p>
            <a:r>
              <a:rPr lang="en-US" sz="1200" dirty="0"/>
              <a:t>     (20 minutes)</a:t>
            </a:r>
          </a:p>
          <a:p>
            <a:pPr marL="166615" indent="-166615">
              <a:buFont typeface="Arial" panose="020B0604020202020204" pitchFamily="34" charset="0"/>
              <a:buChar char="•"/>
            </a:pPr>
            <a:r>
              <a:rPr lang="en-US" sz="1200" dirty="0"/>
              <a:t>Strengthening Feelings Skills</a:t>
            </a:r>
          </a:p>
          <a:p>
            <a:pPr marL="610922" lvl="1" indent="-166615">
              <a:buFont typeface="Arial" panose="020B0604020202020204" pitchFamily="34" charset="0"/>
              <a:buChar char="•"/>
            </a:pPr>
            <a:r>
              <a:rPr lang="en-US" sz="1200" dirty="0"/>
              <a:t>Inner Connection: Slides 105-110 (10 minutes)</a:t>
            </a:r>
          </a:p>
          <a:p>
            <a:pPr marL="610922" lvl="1" indent="-166615">
              <a:buFont typeface="Arial" panose="020B0604020202020204" pitchFamily="34" charset="0"/>
              <a:buChar char="•"/>
            </a:pPr>
            <a:r>
              <a:rPr lang="en-US" sz="1200" dirty="0"/>
              <a:t>Ability to Manage Shame: Slides 111-114 (10 minutes)</a:t>
            </a:r>
          </a:p>
          <a:p>
            <a:pPr marL="610922" lvl="1" indent="-166615">
              <a:buFont typeface="Arial" panose="020B0604020202020204" pitchFamily="34" charset="0"/>
              <a:buChar char="•"/>
            </a:pPr>
            <a:r>
              <a:rPr lang="en-US" sz="1200" dirty="0"/>
              <a:t>Ability to Soothe Strong Feelings: Slides 115-122 (20 minutes)</a:t>
            </a:r>
          </a:p>
          <a:p>
            <a:pPr marL="166615" indent="-166615">
              <a:buFont typeface="Arial" panose="020B0604020202020204" pitchFamily="34" charset="0"/>
              <a:buChar char="•"/>
            </a:pPr>
            <a:r>
              <a:rPr lang="en-US" sz="1200" dirty="0"/>
              <a:t>Your Turn: Assessing and Strengthening Feelings Skills: Slide 123 (15 minutes)</a:t>
            </a:r>
          </a:p>
          <a:p>
            <a:pPr marL="166615" indent="-166615">
              <a:buFont typeface="Arial" panose="020B0604020202020204" pitchFamily="34" charset="0"/>
              <a:buChar char="•"/>
            </a:pPr>
            <a:r>
              <a:rPr lang="en-US" sz="1200" dirty="0"/>
              <a:t>Closing: Slide 124 (5 minutes)</a:t>
            </a:r>
          </a:p>
        </p:txBody>
      </p:sp>
    </p:spTree>
    <p:extLst>
      <p:ext uri="{BB962C8B-B14F-4D97-AF65-F5344CB8AC3E}">
        <p14:creationId xmlns:p14="http://schemas.microsoft.com/office/powerpoint/2010/main" val="20211603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719138"/>
            <a:ext cx="3155950" cy="2368550"/>
          </a:xfrm>
        </p:spPr>
      </p:sp>
      <p:sp>
        <p:nvSpPr>
          <p:cNvPr id="10" name="Rectangle 3"/>
          <p:cNvSpPr>
            <a:spLocks noGrp="1" noChangeArrowheads="1"/>
          </p:cNvSpPr>
          <p:nvPr>
            <p:ph type="body" idx="3"/>
          </p:nvPr>
        </p:nvSpPr>
        <p:spPr>
          <a:xfrm>
            <a:off x="356870" y="4177767"/>
            <a:ext cx="6553200" cy="4797861"/>
          </a:xfrm>
          <a:noFill/>
          <a:ln/>
        </p:spPr>
        <p:txBody>
          <a:bodyPr>
            <a:normAutofit/>
          </a:bodyPr>
          <a:lstStyle/>
          <a:p>
            <a:pPr marL="0" marR="0" lvl="0" indent="0" algn="l" defTabSz="888614" rtl="0" eaLnBrk="1" fontAlgn="base" latinLnBrk="0" hangingPunct="1">
              <a:lnSpc>
                <a:spcPct val="100000"/>
              </a:lnSpc>
              <a:spcBef>
                <a:spcPct val="30000"/>
              </a:spcBef>
              <a:spcAft>
                <a:spcPct val="0"/>
              </a:spcAft>
              <a:buClrTx/>
              <a:buSzTx/>
              <a:buFontTx/>
              <a:buNone/>
              <a:tabLst/>
              <a:defRPr/>
            </a:pPr>
            <a:r>
              <a:rPr lang="en-US" sz="900" b="1" dirty="0"/>
              <a:t>Welcome/Introduction/Trauma Framework Review</a:t>
            </a:r>
          </a:p>
          <a:p>
            <a:pPr>
              <a:defRPr/>
            </a:pPr>
            <a:endParaRPr lang="en-US" sz="900" b="1" dirty="0"/>
          </a:p>
          <a:p>
            <a:pPr>
              <a:defRPr/>
            </a:pPr>
            <a:r>
              <a:rPr lang="en-US" sz="900" b="1" dirty="0"/>
              <a:t>Note: If you are not doing the modules in succession, use the talking points below.</a:t>
            </a:r>
          </a:p>
          <a:p>
            <a:pPr marL="234814" indent="-234814">
              <a:buFont typeface="+mj-lt"/>
              <a:buAutoNum type="arabicPeriod"/>
            </a:pPr>
            <a:r>
              <a:rPr lang="en-US" sz="900" dirty="0">
                <a:latin typeface="Arial" panose="020B0604020202020204" pitchFamily="34" charset="0"/>
                <a:ea typeface="Times New Roman" panose="02020603050405020304" pitchFamily="18" charset="0"/>
                <a:cs typeface="Arial" panose="020B0604020202020204" pitchFamily="34" charset="0"/>
              </a:rPr>
              <a:t>Do a quick overview of the entire trauma framework using the information below. </a:t>
            </a:r>
          </a:p>
          <a:p>
            <a:pPr marL="704441" lvl="1" indent="-234814">
              <a:buFont typeface="+mj-lt"/>
              <a:buAutoNum type="alphaLcPeriod"/>
            </a:pPr>
            <a:r>
              <a:rPr lang="en-US" sz="900" dirty="0"/>
              <a:t>Childhood traumatic events and ACEs, especially when they are chronic, disrupt the trajectory of a child’s development. </a:t>
            </a:r>
          </a:p>
          <a:p>
            <a:pPr marL="704441" lvl="1" indent="-234814">
              <a:buFont typeface="+mj-lt"/>
              <a:buAutoNum type="alphaLcPeriod"/>
            </a:pPr>
            <a:r>
              <a:rPr lang="en-US" sz="900" dirty="0"/>
              <a:t>It does so in 3 critical areas, which we will discuss in a lot more detail.  It impacts attachment and how they connect with other people. It impacts their body and brain on a physiological level,  and it impacts what we call their “feelings skills.” </a:t>
            </a:r>
          </a:p>
          <a:p>
            <a:pPr marL="704441" lvl="1" indent="-234814">
              <a:buFont typeface="+mj-lt"/>
              <a:buAutoNum type="alphaLcPeriod"/>
            </a:pPr>
            <a:r>
              <a:rPr lang="en-US" sz="900" dirty="0"/>
              <a:t>This history and reality is what comes in our doors when a child enters our home. </a:t>
            </a:r>
          </a:p>
          <a:p>
            <a:pPr marL="704441" lvl="1" indent="-234814">
              <a:buFont typeface="+mj-lt"/>
              <a:buAutoNum type="alphaLcPeriod"/>
            </a:pPr>
            <a:r>
              <a:rPr lang="en-US" sz="900" dirty="0"/>
              <a:t>Then, </a:t>
            </a:r>
            <a:r>
              <a:rPr lang="en-US" sz="900" b="1" dirty="0"/>
              <a:t>in the present</a:t>
            </a:r>
            <a:r>
              <a:rPr lang="en-US" sz="900" dirty="0"/>
              <a:t>, some current trigger or stressor happens, sometimes big, but more often </a:t>
            </a:r>
            <a:r>
              <a:rPr lang="en-US" sz="900" b="1" dirty="0"/>
              <a:t>very</a:t>
            </a:r>
            <a:r>
              <a:rPr lang="en-US" sz="900" dirty="0"/>
              <a:t> small. But the trigger leads to a cascade of feelings that feel intolerable. They feel intolerable because youth don’t trust others to help them with these feelings (attachment), their body and brain are jangled and supercharged to begin with (body and brain), and their feelings skills are impaired. </a:t>
            </a:r>
          </a:p>
          <a:p>
            <a:pPr marL="704441" lvl="1" indent="-234814">
              <a:buFont typeface="+mj-lt"/>
              <a:buAutoNum type="alphaLcPeriod"/>
            </a:pPr>
            <a:r>
              <a:rPr lang="en-US" sz="900" dirty="0"/>
              <a:t>Nobody wants to feel that way, so people turn to things, often anything they can find, that will make the intolerable feelings tolerable -- at least in the moment. These are the behaviors we “know and love” – </a:t>
            </a:r>
            <a:r>
              <a:rPr lang="en-US" sz="900" b="1" dirty="0"/>
              <a:t>retreating: </a:t>
            </a:r>
            <a:r>
              <a:rPr lang="en-US" sz="900" dirty="0"/>
              <a:t>such as staying by themselves, becoming depressed, playing video games constantly; </a:t>
            </a:r>
            <a:r>
              <a:rPr lang="en-US" sz="900" b="1" dirty="0"/>
              <a:t>hurting themselves: </a:t>
            </a:r>
            <a:r>
              <a:rPr lang="en-US" sz="900" dirty="0"/>
              <a:t>such as risky sex, cutting, substance abuse, driving fast; and </a:t>
            </a:r>
            <a:r>
              <a:rPr lang="en-US" sz="900" b="1" dirty="0"/>
              <a:t>hurting others: </a:t>
            </a:r>
            <a:r>
              <a:rPr lang="en-US" sz="900" dirty="0"/>
              <a:t>such as fighting, sexual offending, gang violence. </a:t>
            </a:r>
          </a:p>
          <a:p>
            <a:pPr marL="704441" lvl="1" indent="-234814">
              <a:buFont typeface="+mj-lt"/>
              <a:buAutoNum type="alphaLcPeriod"/>
            </a:pPr>
            <a:r>
              <a:rPr lang="en-US" sz="900" dirty="0"/>
              <a:t>These extreme behaviors or symptoms actually work -- in the short term. They are </a:t>
            </a:r>
            <a:r>
              <a:rPr lang="en-US" sz="900" b="1" dirty="0"/>
              <a:t>adaptive </a:t>
            </a:r>
            <a:r>
              <a:rPr lang="en-US" sz="900" dirty="0"/>
              <a:t>by helping the person survive in the moment, although the behaviors have many negative long-term consequences. </a:t>
            </a:r>
          </a:p>
          <a:p>
            <a:pPr marL="704441" lvl="1" indent="-234814">
              <a:buFont typeface="+mj-lt"/>
              <a:buAutoNum type="alphaLcPeriod"/>
            </a:pPr>
            <a:r>
              <a:rPr lang="en-US" sz="900" dirty="0"/>
              <a:t>This RC Trauma Framework helps us see that we need to spend most of our time on the top part of the chart for longstanding change, rather than at the bottom of the chart  stamping out behavior in the short-term. This is because the more youth can trust relationships, calm their nervous system, and learn feelings skills, then the feelings that before felt intolerable now feel tolerable and they no longer need to resort to extreme behaviors. </a:t>
            </a:r>
          </a:p>
          <a:p>
            <a:pPr>
              <a:defRPr/>
            </a:pPr>
            <a:endParaRPr lang="en-US" sz="900" b="1" dirty="0"/>
          </a:p>
          <a:p>
            <a:pPr>
              <a:defRPr/>
            </a:pPr>
            <a:r>
              <a:rPr lang="en-US" sz="900" b="1" dirty="0"/>
              <a:t>If you are doing the modules in succession, use the talking points below.</a:t>
            </a:r>
          </a:p>
          <a:p>
            <a:pPr>
              <a:defRPr/>
            </a:pPr>
            <a:endParaRPr lang="en-US" sz="900" dirty="0"/>
          </a:p>
          <a:p>
            <a:pPr marL="222153" indent="-222153" defTabSz="888614" fontAlgn="base">
              <a:spcBef>
                <a:spcPct val="30000"/>
              </a:spcBef>
              <a:spcAft>
                <a:spcPct val="0"/>
              </a:spcAft>
              <a:buFontTx/>
              <a:buAutoNum type="arabicPeriod"/>
              <a:defRPr/>
            </a:pPr>
            <a:r>
              <a:rPr lang="en-US" sz="900" dirty="0"/>
              <a:t>Review slide above with the information below. </a:t>
            </a:r>
          </a:p>
          <a:p>
            <a:pPr marL="666460" lvl="1" indent="-222153" defTabSz="888614" fontAlgn="base">
              <a:spcBef>
                <a:spcPct val="30000"/>
              </a:spcBef>
              <a:spcAft>
                <a:spcPct val="0"/>
              </a:spcAft>
              <a:buFont typeface="+mj-lt"/>
              <a:buAutoNum type="alphaLcPeriod"/>
              <a:defRPr/>
            </a:pPr>
            <a:r>
              <a:rPr lang="en-US" sz="900" dirty="0"/>
              <a:t>In the last session, we talked about the Trauma Framework to discuss the impact of adversity and trauma on children. Review the entire Framework quickly. </a:t>
            </a:r>
          </a:p>
          <a:p>
            <a:pPr marL="666460" lvl="1" indent="-222153" defTabSz="888614" fontAlgn="base">
              <a:spcBef>
                <a:spcPct val="30000"/>
              </a:spcBef>
              <a:spcAft>
                <a:spcPct val="0"/>
              </a:spcAft>
              <a:buFont typeface="+mj-lt"/>
              <a:buAutoNum type="alphaLcPeriod"/>
              <a:defRPr/>
            </a:pPr>
            <a:r>
              <a:rPr lang="en-US" sz="900" dirty="0"/>
              <a:t>When attachment, the body and brain, and feelings skills are weak and vulnerable, stressors feel intolerable which often leads to the extreme behaviors we so often see in survivors. </a:t>
            </a:r>
          </a:p>
          <a:p>
            <a:pPr marL="666460" lvl="1" indent="-222153" defTabSz="888614" fontAlgn="base">
              <a:spcBef>
                <a:spcPct val="30000"/>
              </a:spcBef>
              <a:spcAft>
                <a:spcPct val="0"/>
              </a:spcAft>
              <a:buFont typeface="+mj-lt"/>
              <a:buAutoNum type="alphaLcPeriod"/>
              <a:defRPr/>
            </a:pPr>
            <a:r>
              <a:rPr lang="en-US" sz="900" dirty="0"/>
              <a:t>So, we need to work continually to make all three areas stronger. </a:t>
            </a:r>
          </a:p>
          <a:p>
            <a:pPr marL="666460" lvl="1" indent="-222153" defTabSz="888614" fontAlgn="base">
              <a:spcBef>
                <a:spcPct val="30000"/>
              </a:spcBef>
              <a:spcAft>
                <a:spcPct val="0"/>
              </a:spcAft>
              <a:buFont typeface="+mj-lt"/>
              <a:buAutoNum type="alphaLcPeriod"/>
              <a:defRPr/>
            </a:pPr>
            <a:r>
              <a:rPr lang="en-US" sz="900" dirty="0"/>
              <a:t>When we do, healing begins and the Trauma Framework begins to transform to look like this (next slide)</a:t>
            </a:r>
          </a:p>
          <a:p>
            <a:pPr defTabSz="888614" fontAlgn="base">
              <a:spcBef>
                <a:spcPct val="30000"/>
              </a:spcBef>
              <a:spcAft>
                <a:spcPct val="0"/>
              </a:spcAft>
              <a:defRPr/>
            </a:pPr>
            <a:endParaRPr lang="en-US" sz="900" dirty="0"/>
          </a:p>
          <a:p>
            <a:pPr eaLnBrk="1" hangingPunct="1"/>
            <a:endParaRPr lang="en-US" dirty="0"/>
          </a:p>
        </p:txBody>
      </p:sp>
      <p:sp>
        <p:nvSpPr>
          <p:cNvPr id="7" name="Slide Number Placeholder 7">
            <a:extLst>
              <a:ext uri="{FF2B5EF4-FFF2-40B4-BE49-F238E27FC236}">
                <a16:creationId xmlns:a16="http://schemas.microsoft.com/office/drawing/2014/main" id="{966DF2B6-9197-4B33-95D9-D00C0A03C9B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91</a:t>
            </a:fld>
            <a:endParaRPr lang="en-US" sz="1600" b="1" dirty="0"/>
          </a:p>
        </p:txBody>
      </p:sp>
      <p:sp>
        <p:nvSpPr>
          <p:cNvPr id="6" name="TextBox 5">
            <a:extLst>
              <a:ext uri="{FF2B5EF4-FFF2-40B4-BE49-F238E27FC236}">
                <a16:creationId xmlns:a16="http://schemas.microsoft.com/office/drawing/2014/main" id="{56C1F76C-2BE3-439C-897A-12C2EB2C3C59}"/>
              </a:ext>
            </a:extLst>
          </p:cNvPr>
          <p:cNvSpPr txBox="1"/>
          <p:nvPr/>
        </p:nvSpPr>
        <p:spPr>
          <a:xfrm>
            <a:off x="3919537" y="7191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u="sng"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52119274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795338"/>
            <a:ext cx="3289300" cy="2468562"/>
          </a:xfrm>
        </p:spPr>
      </p:sp>
      <p:sp>
        <p:nvSpPr>
          <p:cNvPr id="8" name="Rectangle 3"/>
          <p:cNvSpPr>
            <a:spLocks noGrp="1" noChangeArrowheads="1"/>
          </p:cNvSpPr>
          <p:nvPr>
            <p:ph type="body" idx="3"/>
          </p:nvPr>
        </p:nvSpPr>
        <p:spPr>
          <a:xfrm>
            <a:off x="496425" y="4287905"/>
            <a:ext cx="4865489" cy="4012746"/>
          </a:xfrm>
          <a:noFill/>
          <a:ln/>
        </p:spPr>
        <p:txBody>
          <a:bodyPr/>
          <a:lstStyle/>
          <a:p>
            <a:pPr marL="0" marR="0" lvl="0" indent="0" algn="l" defTabSz="888614" rtl="0" eaLnBrk="1" fontAlgn="base" latinLnBrk="0" hangingPunct="1">
              <a:lnSpc>
                <a:spcPct val="100000"/>
              </a:lnSpc>
              <a:spcBef>
                <a:spcPct val="30000"/>
              </a:spcBef>
              <a:spcAft>
                <a:spcPct val="0"/>
              </a:spcAft>
              <a:buClrTx/>
              <a:buSzTx/>
              <a:buFontTx/>
              <a:buNone/>
              <a:tabLst/>
              <a:defRPr/>
            </a:pPr>
            <a:r>
              <a:rPr lang="en-US" b="1" dirty="0"/>
              <a:t>Welcome/Introduction/Trauma Framework Review</a:t>
            </a:r>
          </a:p>
          <a:p>
            <a:pPr defTabSz="888614" fontAlgn="base">
              <a:spcBef>
                <a:spcPct val="30000"/>
              </a:spcBef>
              <a:spcAft>
                <a:spcPct val="0"/>
              </a:spcAft>
              <a:defRPr/>
            </a:pPr>
            <a:endParaRPr lang="en-US" dirty="0"/>
          </a:p>
          <a:p>
            <a:pPr marL="222153" indent="-222153" defTabSz="888614" fontAlgn="base">
              <a:spcAft>
                <a:spcPct val="0"/>
              </a:spcAft>
              <a:buFontTx/>
              <a:buAutoNum type="arabicPeriod"/>
              <a:defRPr/>
            </a:pPr>
            <a:r>
              <a:rPr lang="en-US" dirty="0"/>
              <a:t>Review the slide with</a:t>
            </a:r>
            <a:r>
              <a:rPr lang="en-US" baseline="0" dirty="0"/>
              <a:t> the information below. </a:t>
            </a:r>
          </a:p>
          <a:p>
            <a:pPr marL="666460" lvl="1" indent="-222153" defTabSz="888614" fontAlgn="base">
              <a:spcAft>
                <a:spcPct val="0"/>
              </a:spcAft>
              <a:buFont typeface="+mj-lt"/>
              <a:buAutoNum type="alphaLcPeriod"/>
              <a:defRPr/>
            </a:pPr>
            <a:r>
              <a:rPr lang="en-US" dirty="0"/>
              <a:t>If attachment, body and brain, and feelings skills start to heal gradually over time (and it takes time), when a current stress happens, the stress feels more tolerable. It feels tolerable because the child trusts people more and therefore can get help to deal with the stress, their body and brain are less activated, and they have more feelings skills to calm down. So they can calm down and don’t need the extreme behaviors as much. They start to use behavior that helps in the moment to calm down AND they don’t have negative long- term consequences. </a:t>
            </a:r>
          </a:p>
          <a:p>
            <a:pPr marL="666460" lvl="1" indent="-222153" defTabSz="888614" fontAlgn="base">
              <a:spcAft>
                <a:spcPct val="0"/>
              </a:spcAft>
              <a:buFont typeface="+mj-lt"/>
              <a:buAutoNum type="alphaLcPeriod"/>
              <a:defRPr/>
            </a:pPr>
            <a:r>
              <a:rPr lang="en-US" dirty="0"/>
              <a:t>Give a quick example to illustrate this point. </a:t>
            </a:r>
          </a:p>
          <a:p>
            <a:pPr marL="666460" lvl="1" indent="-222153" defTabSz="888614" fontAlgn="base">
              <a:spcAft>
                <a:spcPct val="0"/>
              </a:spcAft>
              <a:buFont typeface="+mj-lt"/>
              <a:buAutoNum type="alphaLcPeriod"/>
              <a:defRPr/>
            </a:pPr>
            <a:r>
              <a:rPr lang="en-US" dirty="0"/>
              <a:t>Today we’re going to talk more about strengthening the three areas of Attachment, Body and Brain, and Feelings Skills. </a:t>
            </a:r>
          </a:p>
          <a:p>
            <a:pPr marL="444307" lvl="1" defTabSz="888614" fontAlgn="base">
              <a:spcAft>
                <a:spcPct val="0"/>
              </a:spcAft>
              <a:defRPr/>
            </a:pPr>
            <a:endParaRPr lang="en-US" dirty="0"/>
          </a:p>
          <a:p>
            <a:pPr eaLnBrk="1" hangingPunct="1"/>
            <a:endParaRPr lang="en-US" dirty="0"/>
          </a:p>
        </p:txBody>
      </p:sp>
      <p:sp>
        <p:nvSpPr>
          <p:cNvPr id="7" name="Slide Number Placeholder 7">
            <a:extLst>
              <a:ext uri="{FF2B5EF4-FFF2-40B4-BE49-F238E27FC236}">
                <a16:creationId xmlns:a16="http://schemas.microsoft.com/office/drawing/2014/main" id="{C496CC91-C293-4359-86AE-55947844AD1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92</a:t>
            </a:fld>
            <a:endParaRPr lang="en-US" sz="1600" b="1" dirty="0"/>
          </a:p>
        </p:txBody>
      </p:sp>
      <p:sp>
        <p:nvSpPr>
          <p:cNvPr id="6" name="TextBox 5">
            <a:extLst>
              <a:ext uri="{FF2B5EF4-FFF2-40B4-BE49-F238E27FC236}">
                <a16:creationId xmlns:a16="http://schemas.microsoft.com/office/drawing/2014/main" id="{971A6CBF-4ABD-4F3F-9248-74386E758394}"/>
              </a:ext>
            </a:extLst>
          </p:cNvPr>
          <p:cNvSpPr txBox="1"/>
          <p:nvPr/>
        </p:nvSpPr>
        <p:spPr>
          <a:xfrm>
            <a:off x="38433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u="sng"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12146050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795338"/>
            <a:ext cx="3290887" cy="2468562"/>
          </a:xfrm>
        </p:spPr>
      </p:sp>
      <p:sp>
        <p:nvSpPr>
          <p:cNvPr id="3" name="Notes Placeholder 2"/>
          <p:cNvSpPr>
            <a:spLocks noGrp="1"/>
          </p:cNvSpPr>
          <p:nvPr>
            <p:ph type="body" idx="1"/>
          </p:nvPr>
        </p:nvSpPr>
        <p:spPr>
          <a:xfrm>
            <a:off x="338138" y="4054129"/>
            <a:ext cx="5661660" cy="4213384"/>
          </a:xfrm>
        </p:spPr>
        <p:txBody>
          <a:bodyPr/>
          <a:lstStyle/>
          <a:p>
            <a:r>
              <a:rPr lang="en-US" b="1" dirty="0"/>
              <a:t>Healing Attachment</a:t>
            </a:r>
          </a:p>
          <a:p>
            <a:endParaRPr lang="en-US" b="1" dirty="0"/>
          </a:p>
          <a:p>
            <a:pPr marL="222153" indent="-222153">
              <a:buFont typeface="+mj-lt"/>
              <a:buAutoNum type="arabicPeriod"/>
            </a:pPr>
            <a:r>
              <a:rPr lang="en-US" dirty="0"/>
              <a:t>Review the slide above.</a:t>
            </a:r>
          </a:p>
          <a:p>
            <a:pPr marL="666460" lvl="1" indent="-222153">
              <a:buFont typeface="+mj-lt"/>
              <a:buAutoNum type="alphaLcPeriod"/>
            </a:pPr>
            <a:r>
              <a:rPr lang="en-US" dirty="0"/>
              <a:t>Tell participants that this is the topic you will be discussing next.</a:t>
            </a:r>
          </a:p>
          <a:p>
            <a:endParaRPr lang="en-US" dirty="0"/>
          </a:p>
        </p:txBody>
      </p:sp>
      <p:sp>
        <p:nvSpPr>
          <p:cNvPr id="7" name="Slide Number Placeholder 7">
            <a:extLst>
              <a:ext uri="{FF2B5EF4-FFF2-40B4-BE49-F238E27FC236}">
                <a16:creationId xmlns:a16="http://schemas.microsoft.com/office/drawing/2014/main" id="{9E905CB2-4161-42E7-9267-EC6D786998C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93</a:t>
            </a:fld>
            <a:endParaRPr lang="en-US" sz="1600" b="1" dirty="0"/>
          </a:p>
        </p:txBody>
      </p:sp>
      <p:sp>
        <p:nvSpPr>
          <p:cNvPr id="8" name="TextBox 7">
            <a:extLst>
              <a:ext uri="{FF2B5EF4-FFF2-40B4-BE49-F238E27FC236}">
                <a16:creationId xmlns:a16="http://schemas.microsoft.com/office/drawing/2014/main" id="{3EF9A46A-C6B6-469C-9D35-543E560DA1BB}"/>
              </a:ext>
            </a:extLst>
          </p:cNvPr>
          <p:cNvSpPr txBox="1"/>
          <p:nvPr/>
        </p:nvSpPr>
        <p:spPr>
          <a:xfrm>
            <a:off x="38433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u="sng" dirty="0"/>
              <a:t>Healing Attachment: Slides 93-96</a:t>
            </a:r>
          </a:p>
          <a:p>
            <a:r>
              <a:rPr lang="en-US" sz="1100" dirty="0"/>
              <a:t>     </a:t>
            </a:r>
            <a:r>
              <a:rPr lang="en-US" sz="1100" u="sng" dirty="0"/>
              <a:t>(5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21745287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871538"/>
            <a:ext cx="3289300" cy="2468562"/>
          </a:xfrm>
        </p:spPr>
      </p:sp>
      <p:sp>
        <p:nvSpPr>
          <p:cNvPr id="8" name="Rectangle 3"/>
          <p:cNvSpPr>
            <a:spLocks noGrp="1" noChangeArrowheads="1"/>
          </p:cNvSpPr>
          <p:nvPr>
            <p:ph type="body" idx="3"/>
          </p:nvPr>
        </p:nvSpPr>
        <p:spPr>
          <a:xfrm>
            <a:off x="338138" y="4300537"/>
            <a:ext cx="4865489" cy="4012746"/>
          </a:xfrm>
          <a:noFill/>
          <a:ln/>
        </p:spPr>
        <p:txBody>
          <a:bodyPr/>
          <a:lstStyle/>
          <a:p>
            <a:pPr defTabSz="888614" fontAlgn="base">
              <a:spcBef>
                <a:spcPct val="30000"/>
              </a:spcBef>
              <a:spcAft>
                <a:spcPct val="0"/>
              </a:spcAft>
              <a:defRPr/>
            </a:pPr>
            <a:r>
              <a:rPr lang="en-US" b="1" dirty="0"/>
              <a:t>Healing Attachment</a:t>
            </a:r>
          </a:p>
          <a:p>
            <a:pPr marL="222153" indent="-222153" defTabSz="888614" fontAlgn="base">
              <a:spcBef>
                <a:spcPct val="30000"/>
              </a:spcBef>
              <a:spcAft>
                <a:spcPct val="0"/>
              </a:spcAft>
              <a:buFontTx/>
              <a:buAutoNum type="arabicPeriod"/>
              <a:defRPr/>
            </a:pPr>
            <a:r>
              <a:rPr lang="en-US" dirty="0"/>
              <a:t>Review the slide with</a:t>
            </a:r>
            <a:r>
              <a:rPr lang="en-US" baseline="0" dirty="0"/>
              <a:t> the information below. </a:t>
            </a:r>
          </a:p>
          <a:p>
            <a:pPr marL="666460" lvl="1" indent="-222153" defTabSz="888614" fontAlgn="base">
              <a:spcBef>
                <a:spcPct val="30000"/>
              </a:spcBef>
              <a:spcAft>
                <a:spcPct val="0"/>
              </a:spcAft>
              <a:buFontTx/>
              <a:buAutoNum type="alphaLcPeriod"/>
              <a:defRPr/>
            </a:pPr>
            <a:r>
              <a:rPr lang="en-US" baseline="0" dirty="0"/>
              <a:t>If you attended the last session, the entire session was about how to heal attachment wounds from the past via healing relationships with adult caretakers and other caring adults in the child’s world. </a:t>
            </a:r>
          </a:p>
          <a:p>
            <a:pPr marL="666460" lvl="1" indent="-222153" defTabSz="888614" fontAlgn="base">
              <a:spcBef>
                <a:spcPct val="30000"/>
              </a:spcBef>
              <a:spcAft>
                <a:spcPct val="0"/>
              </a:spcAft>
              <a:buFontTx/>
              <a:buAutoNum type="alphaLcPeriod"/>
              <a:defRPr/>
            </a:pPr>
            <a:r>
              <a:rPr lang="en-US" baseline="0" dirty="0"/>
              <a:t>As a quick review, we talked a lot about the importance of safety and RICH relationships. </a:t>
            </a:r>
          </a:p>
          <a:p>
            <a:pPr marL="666460" lvl="1" indent="-222153" defTabSz="888614" fontAlgn="base">
              <a:spcBef>
                <a:spcPct val="30000"/>
              </a:spcBef>
              <a:spcAft>
                <a:spcPct val="0"/>
              </a:spcAft>
              <a:buFontTx/>
              <a:buAutoNum type="alphaLcPeriod"/>
              <a:defRPr/>
            </a:pPr>
            <a:endParaRPr lang="en-US" baseline="0" dirty="0"/>
          </a:p>
          <a:p>
            <a:pPr marL="444307" lvl="1" defTabSz="888614" fontAlgn="base">
              <a:spcBef>
                <a:spcPct val="30000"/>
              </a:spcBef>
              <a:spcAft>
                <a:spcPct val="0"/>
              </a:spcAft>
              <a:defRPr/>
            </a:pPr>
            <a:endParaRPr lang="en-US" dirty="0"/>
          </a:p>
          <a:p>
            <a:pPr eaLnBrk="1" hangingPunct="1"/>
            <a:endParaRPr lang="en-US" dirty="0"/>
          </a:p>
        </p:txBody>
      </p:sp>
      <p:sp>
        <p:nvSpPr>
          <p:cNvPr id="7" name="Slide Number Placeholder 7">
            <a:extLst>
              <a:ext uri="{FF2B5EF4-FFF2-40B4-BE49-F238E27FC236}">
                <a16:creationId xmlns:a16="http://schemas.microsoft.com/office/drawing/2014/main" id="{92CCE60F-F5A5-4DE8-9FE3-E4FCAEB6592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94</a:t>
            </a:fld>
            <a:endParaRPr lang="en-US" sz="1600" b="1" dirty="0"/>
          </a:p>
        </p:txBody>
      </p:sp>
      <p:sp>
        <p:nvSpPr>
          <p:cNvPr id="6" name="TextBox 5">
            <a:extLst>
              <a:ext uri="{FF2B5EF4-FFF2-40B4-BE49-F238E27FC236}">
                <a16:creationId xmlns:a16="http://schemas.microsoft.com/office/drawing/2014/main" id="{6BF80FF4-8165-409E-883D-2A114091A51F}"/>
              </a:ext>
            </a:extLst>
          </p:cNvPr>
          <p:cNvSpPr txBox="1"/>
          <p:nvPr/>
        </p:nvSpPr>
        <p:spPr>
          <a:xfrm>
            <a:off x="38433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u="sng" dirty="0"/>
              <a:t>Healing Attachment: Slides 93-96</a:t>
            </a:r>
          </a:p>
          <a:p>
            <a:r>
              <a:rPr lang="en-US" sz="1100" dirty="0"/>
              <a:t>     </a:t>
            </a:r>
            <a:r>
              <a:rPr lang="en-US" sz="1100" u="sng" dirty="0"/>
              <a:t>(5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886208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Rot="1" noChangeAspect="1" noChangeArrowheads="1" noTextEdit="1"/>
          </p:cNvSpPr>
          <p:nvPr>
            <p:ph type="sldImg"/>
          </p:nvPr>
        </p:nvSpPr>
        <p:spPr>
          <a:xfrm>
            <a:off x="338138" y="795338"/>
            <a:ext cx="3290887" cy="2468562"/>
          </a:xfrm>
          <a:ln/>
        </p:spPr>
      </p:sp>
      <p:sp>
        <p:nvSpPr>
          <p:cNvPr id="73732" name="Rectangle 3"/>
          <p:cNvSpPr>
            <a:spLocks noGrp="1" noChangeArrowheads="1"/>
          </p:cNvSpPr>
          <p:nvPr>
            <p:ph type="body" idx="1"/>
          </p:nvPr>
        </p:nvSpPr>
        <p:spPr>
          <a:xfrm>
            <a:off x="473443" y="4266120"/>
            <a:ext cx="5579694" cy="4301617"/>
          </a:xfrm>
          <a:noFill/>
          <a:ln/>
        </p:spPr>
        <p:txBody>
          <a:bodyPr/>
          <a:lstStyle/>
          <a:p>
            <a:pPr eaLnBrk="1" hangingPunct="1"/>
            <a:r>
              <a:rPr lang="en-US" b="1" dirty="0"/>
              <a:t>Healing Attachment</a:t>
            </a:r>
          </a:p>
          <a:p>
            <a:pPr eaLnBrk="1" hangingPunct="1"/>
            <a:endParaRPr lang="en-US" dirty="0"/>
          </a:p>
          <a:p>
            <a:pPr marL="222153" indent="-222153">
              <a:buAutoNum type="arabicPeriod"/>
            </a:pPr>
            <a:r>
              <a:rPr lang="en-US" dirty="0"/>
              <a:t>Review the slide using the information below.</a:t>
            </a:r>
          </a:p>
          <a:p>
            <a:pPr marL="666460" lvl="1" indent="-222153">
              <a:buFont typeface="+mj-lt"/>
              <a:buAutoNum type="alphaLcPeriod"/>
            </a:pPr>
            <a:r>
              <a:rPr lang="en-US" b="1" dirty="0"/>
              <a:t>Positive, connected, healthy relationships teach that:</a:t>
            </a:r>
          </a:p>
          <a:p>
            <a:pPr marL="1166306" lvl="2" indent="-277692">
              <a:buFont typeface="+mj-lt"/>
              <a:buAutoNum type="romanLcPeriod"/>
            </a:pPr>
            <a:r>
              <a:rPr lang="en-US" b="0" dirty="0"/>
              <a:t>The present is different from the past.</a:t>
            </a:r>
          </a:p>
          <a:p>
            <a:pPr marL="1166306" lvl="2" indent="-277692">
              <a:buFont typeface="+mj-lt"/>
              <a:buAutoNum type="romanLcPeriod"/>
            </a:pPr>
            <a:r>
              <a:rPr lang="en-US" b="0" dirty="0"/>
              <a:t>Inevitable breaks in relationships can be repaired.</a:t>
            </a:r>
          </a:p>
          <a:p>
            <a:pPr marL="1166306" lvl="2" indent="-277692">
              <a:buFont typeface="+mj-lt"/>
              <a:buAutoNum type="romanLcPeriod"/>
            </a:pPr>
            <a:r>
              <a:rPr lang="en-US" b="0" dirty="0"/>
              <a:t>Healthy relationships are the most powerful source of influence with any child.</a:t>
            </a:r>
          </a:p>
          <a:p>
            <a:pPr marL="666460" lvl="1" indent="-222153">
              <a:buFont typeface="+mj-lt"/>
              <a:buAutoNum type="alphaLcPeriod"/>
            </a:pPr>
            <a:r>
              <a:rPr lang="en-US" dirty="0"/>
              <a:t>People with ACE histories form early templates or patterns of what the world and other people are like based on what their early experiences are. Then this is what they expect and often experience from the world from then on. </a:t>
            </a:r>
          </a:p>
          <a:p>
            <a:pPr marL="666460" lvl="1" indent="-222153">
              <a:buFont typeface="+mj-lt"/>
              <a:buAutoNum type="alphaLcPeriod"/>
            </a:pPr>
            <a:r>
              <a:rPr lang="en-US" b="1" dirty="0"/>
              <a:t>Provide </a:t>
            </a:r>
            <a:r>
              <a:rPr lang="en-US" dirty="0"/>
              <a:t>an example of how someone expecting to be treated badly could draw that response from others.</a:t>
            </a:r>
          </a:p>
          <a:p>
            <a:pPr marL="666460" lvl="1" indent="-222153">
              <a:buFont typeface="+mj-lt"/>
              <a:buAutoNum type="alphaLcPeriod"/>
            </a:pPr>
            <a:r>
              <a:rPr lang="en-US" dirty="0"/>
              <a:t>Our job is to provide new and different experiences in which people are helpful, safe, and trustworthy so that those early templates can change. </a:t>
            </a:r>
          </a:p>
          <a:p>
            <a:pPr marL="666460" lvl="1" indent="-222153">
              <a:buFont typeface="+mj-lt"/>
              <a:buAutoNum type="alphaLcPeriod"/>
            </a:pPr>
            <a:r>
              <a:rPr lang="en-US" dirty="0"/>
              <a:t>Brain PET scans now show us that repetitive,</a:t>
            </a:r>
            <a:r>
              <a:rPr lang="en-US" baseline="0" dirty="0"/>
              <a:t> healthy interactions with treaters can quite literally change the wiring of people’s brains. Treaters can think of themselves almost as moment-to-moment, day-to-day brain surgeons. </a:t>
            </a:r>
            <a:endParaRPr lang="en-US" dirty="0"/>
          </a:p>
          <a:p>
            <a:pPr marL="666460" lvl="1" indent="-222153">
              <a:buFont typeface="+mj-lt"/>
              <a:buAutoNum type="alphaLcPeriod"/>
            </a:pPr>
            <a:r>
              <a:rPr lang="en-US" dirty="0"/>
              <a:t>Survivors will often say that what was worse than the abuse itself was the fact that they were all alone with the trauma, that they couldn’t tell anyone, like they were the only one.</a:t>
            </a:r>
          </a:p>
          <a:p>
            <a:endParaRPr lang="en-US" dirty="0"/>
          </a:p>
          <a:p>
            <a:pPr marL="1166306" lvl="2" indent="-277692">
              <a:buFont typeface="+mj-lt"/>
              <a:buAutoNum type="romanLcPeriod"/>
            </a:pPr>
            <a:endParaRPr lang="en-US" b="0" dirty="0"/>
          </a:p>
          <a:p>
            <a:pPr lvl="1"/>
            <a:endParaRPr lang="en-US" dirty="0"/>
          </a:p>
        </p:txBody>
      </p:sp>
      <p:sp>
        <p:nvSpPr>
          <p:cNvPr id="6" name="Slide Number Placeholder 7">
            <a:extLst>
              <a:ext uri="{FF2B5EF4-FFF2-40B4-BE49-F238E27FC236}">
                <a16:creationId xmlns:a16="http://schemas.microsoft.com/office/drawing/2014/main" id="{83FF4189-A475-4045-B559-75613A7A83E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95</a:t>
            </a:fld>
            <a:endParaRPr lang="en-US" sz="1600" b="1" dirty="0"/>
          </a:p>
        </p:txBody>
      </p:sp>
      <p:sp>
        <p:nvSpPr>
          <p:cNvPr id="7" name="TextBox 6">
            <a:extLst>
              <a:ext uri="{FF2B5EF4-FFF2-40B4-BE49-F238E27FC236}">
                <a16:creationId xmlns:a16="http://schemas.microsoft.com/office/drawing/2014/main" id="{0249D677-4EC7-4E51-AE42-CD7AAA4F2C8B}"/>
              </a:ext>
            </a:extLst>
          </p:cNvPr>
          <p:cNvSpPr txBox="1"/>
          <p:nvPr/>
        </p:nvSpPr>
        <p:spPr>
          <a:xfrm>
            <a:off x="38433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u="sng" dirty="0"/>
              <a:t>Healing Attachment: Slides 93-96</a:t>
            </a:r>
          </a:p>
          <a:p>
            <a:r>
              <a:rPr lang="en-US" sz="1100" dirty="0"/>
              <a:t>     </a:t>
            </a:r>
            <a:r>
              <a:rPr lang="en-US" sz="1100" u="sng" dirty="0"/>
              <a:t>(5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78396397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414338" y="795338"/>
            <a:ext cx="3290887" cy="2468562"/>
          </a:xfrm>
          <a:ln/>
        </p:spPr>
      </p:sp>
      <p:sp>
        <p:nvSpPr>
          <p:cNvPr id="75780" name="Rectangle 3"/>
          <p:cNvSpPr>
            <a:spLocks noGrp="1" noChangeArrowheads="1"/>
          </p:cNvSpPr>
          <p:nvPr>
            <p:ph type="body" idx="1"/>
          </p:nvPr>
        </p:nvSpPr>
        <p:spPr>
          <a:xfrm>
            <a:off x="414338" y="4209056"/>
            <a:ext cx="5189855" cy="3596682"/>
          </a:xfrm>
          <a:noFill/>
          <a:ln/>
        </p:spPr>
        <p:txBody>
          <a:bodyPr lIns="93920" tIns="46959" rIns="93920" bIns="46959"/>
          <a:lstStyle/>
          <a:p>
            <a:pPr defTabSz="888614" fontAlgn="base">
              <a:spcBef>
                <a:spcPct val="30000"/>
              </a:spcBef>
              <a:spcAft>
                <a:spcPct val="0"/>
              </a:spcAft>
              <a:defRPr/>
            </a:pPr>
            <a:r>
              <a:rPr lang="en-US" b="1" dirty="0"/>
              <a:t>Healing Attachment</a:t>
            </a:r>
            <a:endParaRPr lang="en-US" dirty="0"/>
          </a:p>
          <a:p>
            <a:pPr marL="222153" indent="-222153" defTabSz="888614" fontAlgn="base">
              <a:spcBef>
                <a:spcPct val="30000"/>
              </a:spcBef>
              <a:spcAft>
                <a:spcPct val="0"/>
              </a:spcAft>
              <a:buFontTx/>
              <a:buAutoNum type="arabicPeriod"/>
              <a:defRPr/>
            </a:pPr>
            <a:r>
              <a:rPr lang="en-US" dirty="0"/>
              <a:t>Review the slide with</a:t>
            </a:r>
            <a:r>
              <a:rPr lang="en-US" baseline="0" dirty="0"/>
              <a:t> the information below. </a:t>
            </a:r>
          </a:p>
          <a:p>
            <a:pPr marL="666460" lvl="1" indent="-222153" defTabSz="888614" fontAlgn="base">
              <a:spcAft>
                <a:spcPct val="0"/>
              </a:spcAft>
              <a:buFont typeface="+mj-lt"/>
              <a:buAutoNum type="alphaLcPeriod"/>
              <a:defRPr/>
            </a:pPr>
            <a:r>
              <a:rPr lang="en-US" baseline="0" dirty="0"/>
              <a:t>Summarize RICH.</a:t>
            </a:r>
          </a:p>
          <a:p>
            <a:pPr marL="1166306" lvl="2" indent="-277692" defTabSz="888614" fontAlgn="base">
              <a:spcAft>
                <a:spcPct val="0"/>
              </a:spcAft>
              <a:buFont typeface="+mj-lt"/>
              <a:buAutoNum type="romanLcPeriod"/>
              <a:defRPr/>
            </a:pPr>
            <a:r>
              <a:rPr lang="en-US" baseline="0" dirty="0"/>
              <a:t>Respect encompasses all the ways we view people in their full humanity, worthy of our care and attention, and generally doing the best they can.</a:t>
            </a:r>
          </a:p>
          <a:p>
            <a:pPr marL="1166306" lvl="2" indent="-277692" defTabSz="888614" fontAlgn="base">
              <a:spcAft>
                <a:spcPct val="0"/>
              </a:spcAft>
              <a:buFont typeface="+mj-lt"/>
              <a:buAutoNum type="romanLcPeriod"/>
              <a:defRPr/>
            </a:pPr>
            <a:r>
              <a:rPr lang="en-US" baseline="0" dirty="0"/>
              <a:t>Information encompasses the ways we provide information and resources that people need to make the best use of services. </a:t>
            </a:r>
          </a:p>
          <a:p>
            <a:pPr marL="1166306" lvl="2" indent="-277692" defTabSz="888614" fontAlgn="base">
              <a:spcAft>
                <a:spcPct val="0"/>
              </a:spcAft>
              <a:buFont typeface="+mj-lt"/>
              <a:buAutoNum type="romanLcPeriod"/>
              <a:defRPr/>
            </a:pPr>
            <a:r>
              <a:rPr lang="en-US" baseline="0" dirty="0"/>
              <a:t>Connection is about opening our hearts and working to form and sustain relationships with survivors.</a:t>
            </a:r>
          </a:p>
          <a:p>
            <a:pPr marL="1166306" lvl="2" indent="-277692" defTabSz="888614" fontAlgn="base">
              <a:spcAft>
                <a:spcPct val="0"/>
              </a:spcAft>
              <a:buFont typeface="+mj-lt"/>
              <a:buAutoNum type="romanLcPeriod"/>
              <a:defRPr/>
            </a:pPr>
            <a:r>
              <a:rPr lang="en-US" baseline="0" dirty="0"/>
              <a:t>Hope means ways we try to hold onto hope for survivors that so often feel hopeless.  </a:t>
            </a:r>
          </a:p>
          <a:p>
            <a:pPr marL="721999" lvl="1" indent="-277692" defTabSz="888614" fontAlgn="base">
              <a:spcAft>
                <a:spcPct val="0"/>
              </a:spcAft>
              <a:buFont typeface="+mj-lt"/>
              <a:buAutoNum type="alphaLcPeriod"/>
              <a:defRPr/>
            </a:pPr>
            <a:r>
              <a:rPr lang="en-US" dirty="0"/>
              <a:t>You can give the example of how an emergency room doctor, who you only interact with for ten minutes, can treat you with respect or not, and how much of a difference it makes.</a:t>
            </a:r>
          </a:p>
          <a:p>
            <a:pPr eaLnBrk="1" hangingPunct="1"/>
            <a:endParaRPr lang="en-US" dirty="0"/>
          </a:p>
        </p:txBody>
      </p:sp>
      <p:sp>
        <p:nvSpPr>
          <p:cNvPr id="6" name="Slide Number Placeholder 7">
            <a:extLst>
              <a:ext uri="{FF2B5EF4-FFF2-40B4-BE49-F238E27FC236}">
                <a16:creationId xmlns:a16="http://schemas.microsoft.com/office/drawing/2014/main" id="{263D7398-388B-48AE-9D9B-46F243D1D97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96</a:t>
            </a:fld>
            <a:endParaRPr lang="en-US" sz="1600" b="1" dirty="0"/>
          </a:p>
        </p:txBody>
      </p:sp>
      <p:sp>
        <p:nvSpPr>
          <p:cNvPr id="7" name="TextBox 6">
            <a:extLst>
              <a:ext uri="{FF2B5EF4-FFF2-40B4-BE49-F238E27FC236}">
                <a16:creationId xmlns:a16="http://schemas.microsoft.com/office/drawing/2014/main" id="{316FB599-7D76-4580-9575-50A29716EE9C}"/>
              </a:ext>
            </a:extLst>
          </p:cNvPr>
          <p:cNvSpPr txBox="1"/>
          <p:nvPr/>
        </p:nvSpPr>
        <p:spPr>
          <a:xfrm>
            <a:off x="38433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u="sng" dirty="0"/>
              <a:t>Healing Attachment: Slides 93-96</a:t>
            </a:r>
          </a:p>
          <a:p>
            <a:r>
              <a:rPr lang="en-US" sz="1100" dirty="0"/>
              <a:t>     </a:t>
            </a:r>
            <a:r>
              <a:rPr lang="en-US" sz="1100" u="sng" dirty="0"/>
              <a:t>(5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4410202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884238"/>
            <a:ext cx="3290887" cy="2468562"/>
          </a:xfrm>
        </p:spPr>
      </p:sp>
      <p:sp>
        <p:nvSpPr>
          <p:cNvPr id="3" name="Notes Placeholder 2"/>
          <p:cNvSpPr>
            <a:spLocks noGrp="1"/>
          </p:cNvSpPr>
          <p:nvPr>
            <p:ph type="body" idx="1"/>
          </p:nvPr>
        </p:nvSpPr>
        <p:spPr>
          <a:xfrm>
            <a:off x="439738" y="4265453"/>
            <a:ext cx="5661660" cy="4213384"/>
          </a:xfrm>
        </p:spPr>
        <p:txBody>
          <a:bodyPr/>
          <a:lstStyle/>
          <a:p>
            <a:r>
              <a:rPr lang="en-US" b="1" dirty="0"/>
              <a:t>Healing Body and Brain</a:t>
            </a:r>
          </a:p>
          <a:p>
            <a:endParaRPr lang="en-US" b="1" dirty="0"/>
          </a:p>
          <a:p>
            <a:pPr marL="222153" indent="-222153">
              <a:buFont typeface="+mj-lt"/>
              <a:buAutoNum type="arabicPeriod"/>
            </a:pPr>
            <a:r>
              <a:rPr lang="en-US" dirty="0"/>
              <a:t>Review the slide above.</a:t>
            </a:r>
          </a:p>
          <a:p>
            <a:pPr marL="666460" lvl="1" indent="-222153">
              <a:buFont typeface="+mj-lt"/>
              <a:buAutoNum type="alphaLcPeriod"/>
            </a:pPr>
            <a:r>
              <a:rPr lang="en-US" dirty="0"/>
              <a:t>Tell participants that this is the topic you will be discussing next.</a:t>
            </a:r>
          </a:p>
          <a:p>
            <a:endParaRPr lang="en-US" dirty="0"/>
          </a:p>
        </p:txBody>
      </p:sp>
      <p:sp>
        <p:nvSpPr>
          <p:cNvPr id="7" name="Slide Number Placeholder 7">
            <a:extLst>
              <a:ext uri="{FF2B5EF4-FFF2-40B4-BE49-F238E27FC236}">
                <a16:creationId xmlns:a16="http://schemas.microsoft.com/office/drawing/2014/main" id="{988C8E33-B0AF-46DA-9B76-396C32BD9CC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97</a:t>
            </a:fld>
            <a:endParaRPr lang="en-US" sz="1600" b="1" dirty="0"/>
          </a:p>
        </p:txBody>
      </p:sp>
      <p:sp>
        <p:nvSpPr>
          <p:cNvPr id="8" name="TextBox 7">
            <a:extLst>
              <a:ext uri="{FF2B5EF4-FFF2-40B4-BE49-F238E27FC236}">
                <a16:creationId xmlns:a16="http://schemas.microsoft.com/office/drawing/2014/main" id="{8505AE8F-F798-4C2A-BA14-A07EF8996550}"/>
              </a:ext>
            </a:extLst>
          </p:cNvPr>
          <p:cNvSpPr txBox="1"/>
          <p:nvPr/>
        </p:nvSpPr>
        <p:spPr>
          <a:xfrm>
            <a:off x="3843337" y="8842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39841114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76288"/>
            <a:ext cx="3289300" cy="2468562"/>
          </a:xfrm>
        </p:spPr>
      </p:sp>
      <p:sp>
        <p:nvSpPr>
          <p:cNvPr id="8" name="Rectangle 3"/>
          <p:cNvSpPr>
            <a:spLocks noGrp="1" noChangeArrowheads="1"/>
          </p:cNvSpPr>
          <p:nvPr>
            <p:ph type="body" idx="3"/>
          </p:nvPr>
        </p:nvSpPr>
        <p:spPr>
          <a:xfrm>
            <a:off x="407988" y="4300537"/>
            <a:ext cx="4865489" cy="4012746"/>
          </a:xfrm>
          <a:noFill/>
          <a:ln/>
        </p:spPr>
        <p:txBody>
          <a:bodyPr/>
          <a:lstStyle/>
          <a:p>
            <a:pPr defTabSz="888614" fontAlgn="base">
              <a:spcBef>
                <a:spcPct val="30000"/>
              </a:spcBef>
              <a:spcAft>
                <a:spcPct val="0"/>
              </a:spcAft>
              <a:defRPr/>
            </a:pPr>
            <a:r>
              <a:rPr lang="en-US" b="1" dirty="0"/>
              <a:t>Healing Body and Brain</a:t>
            </a:r>
          </a:p>
          <a:p>
            <a:pPr marL="222153" indent="-222153" defTabSz="888614" fontAlgn="base">
              <a:spcBef>
                <a:spcPct val="30000"/>
              </a:spcBef>
              <a:spcAft>
                <a:spcPct val="0"/>
              </a:spcAft>
              <a:buFontTx/>
              <a:buAutoNum type="arabicPeriod"/>
              <a:defRPr/>
            </a:pPr>
            <a:r>
              <a:rPr lang="en-US" dirty="0"/>
              <a:t>Review the slide with</a:t>
            </a:r>
            <a:r>
              <a:rPr lang="en-US" baseline="0" dirty="0"/>
              <a:t> the information below. </a:t>
            </a:r>
          </a:p>
          <a:p>
            <a:pPr marL="666460" lvl="1" indent="-222153" defTabSz="888614" fontAlgn="base">
              <a:spcBef>
                <a:spcPct val="30000"/>
              </a:spcBef>
              <a:spcAft>
                <a:spcPct val="0"/>
              </a:spcAft>
              <a:buFont typeface="+mj-lt"/>
              <a:buAutoNum type="alphaLcPeriod"/>
              <a:defRPr/>
            </a:pPr>
            <a:r>
              <a:rPr lang="en-US" dirty="0"/>
              <a:t>Now, we are going to talk about some strategies for healing and regulating the body and brain. </a:t>
            </a:r>
          </a:p>
          <a:p>
            <a:pPr marL="444307" lvl="1" defTabSz="888614" fontAlgn="base">
              <a:spcBef>
                <a:spcPct val="30000"/>
              </a:spcBef>
              <a:spcAft>
                <a:spcPct val="0"/>
              </a:spcAft>
              <a:defRPr/>
            </a:pPr>
            <a:endParaRPr lang="en-US" dirty="0"/>
          </a:p>
          <a:p>
            <a:pPr eaLnBrk="1" hangingPunct="1"/>
            <a:endParaRPr lang="en-US" dirty="0"/>
          </a:p>
        </p:txBody>
      </p:sp>
      <p:sp>
        <p:nvSpPr>
          <p:cNvPr id="7" name="Slide Number Placeholder 7">
            <a:extLst>
              <a:ext uri="{FF2B5EF4-FFF2-40B4-BE49-F238E27FC236}">
                <a16:creationId xmlns:a16="http://schemas.microsoft.com/office/drawing/2014/main" id="{B034DA41-E27B-4C7C-B001-9963C3007DA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98</a:t>
            </a:fld>
            <a:endParaRPr lang="en-US" sz="1600" b="1" dirty="0"/>
          </a:p>
        </p:txBody>
      </p:sp>
      <p:sp>
        <p:nvSpPr>
          <p:cNvPr id="6" name="TextBox 5">
            <a:extLst>
              <a:ext uri="{FF2B5EF4-FFF2-40B4-BE49-F238E27FC236}">
                <a16:creationId xmlns:a16="http://schemas.microsoft.com/office/drawing/2014/main" id="{53A9A5EE-016C-4081-87D5-02850B627F25}"/>
              </a:ext>
            </a:extLst>
          </p:cNvPr>
          <p:cNvSpPr txBox="1"/>
          <p:nvPr/>
        </p:nvSpPr>
        <p:spPr>
          <a:xfrm>
            <a:off x="3919537" y="765323"/>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27550416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50900"/>
            <a:ext cx="3290887" cy="2468563"/>
          </a:xfrm>
        </p:spPr>
      </p:sp>
      <p:sp>
        <p:nvSpPr>
          <p:cNvPr id="3" name="Notes Placeholder 2"/>
          <p:cNvSpPr>
            <a:spLocks noGrp="1"/>
          </p:cNvSpPr>
          <p:nvPr>
            <p:ph type="body" idx="1"/>
          </p:nvPr>
        </p:nvSpPr>
        <p:spPr>
          <a:xfrm>
            <a:off x="414338" y="4292118"/>
            <a:ext cx="5661660" cy="4213384"/>
          </a:xfrm>
        </p:spPr>
        <p:txBody>
          <a:bodyPr/>
          <a:lstStyle/>
          <a:p>
            <a:r>
              <a:rPr lang="en-US" b="1" dirty="0"/>
              <a:t>Healing Body and Brain</a:t>
            </a:r>
          </a:p>
          <a:p>
            <a:endParaRPr lang="en-US" dirty="0"/>
          </a:p>
          <a:p>
            <a:pPr marL="234814" indent="-234814">
              <a:buFont typeface="+mj-lt"/>
              <a:buAutoNum type="arabicPeriod"/>
            </a:pPr>
            <a:r>
              <a:rPr lang="en-US" dirty="0"/>
              <a:t>Review the slide using the information below.</a:t>
            </a:r>
          </a:p>
          <a:p>
            <a:pPr marL="679121" lvl="1" indent="-234814">
              <a:buFont typeface="+mj-lt"/>
              <a:buAutoNum type="alphaLcPeriod"/>
            </a:pPr>
            <a:r>
              <a:rPr lang="en-US" dirty="0"/>
              <a:t>If you remember, a healthy body and brain functions like this. There is a smooth up and down of activation. Even with a stressor, a person’s nervous system stays in the tolerable or manageable range which is called the “window of tolerance.” </a:t>
            </a:r>
          </a:p>
          <a:p>
            <a:pPr marL="679121" lvl="1" indent="-234814">
              <a:buFont typeface="+mj-lt"/>
              <a:buAutoNum type="alphaLcPeriod"/>
            </a:pPr>
            <a:r>
              <a:rPr lang="en-US" dirty="0"/>
              <a:t>The body does not get over-activated when one feels intense anxiety, fear, panic, or rage. It also is not under-activated when one feels intensely numb, withdrawn, even deadened. </a:t>
            </a:r>
          </a:p>
          <a:p>
            <a:endParaRPr lang="en-US" dirty="0"/>
          </a:p>
        </p:txBody>
      </p:sp>
      <p:sp>
        <p:nvSpPr>
          <p:cNvPr id="7" name="Slide Number Placeholder 7">
            <a:extLst>
              <a:ext uri="{FF2B5EF4-FFF2-40B4-BE49-F238E27FC236}">
                <a16:creationId xmlns:a16="http://schemas.microsoft.com/office/drawing/2014/main" id="{48EDAC91-C26F-4F06-BCBE-3413DAD369C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99</a:t>
            </a:fld>
            <a:endParaRPr lang="en-US" sz="1600" b="1" dirty="0"/>
          </a:p>
        </p:txBody>
      </p:sp>
      <p:sp>
        <p:nvSpPr>
          <p:cNvPr id="8" name="TextBox 7">
            <a:extLst>
              <a:ext uri="{FF2B5EF4-FFF2-40B4-BE49-F238E27FC236}">
                <a16:creationId xmlns:a16="http://schemas.microsoft.com/office/drawing/2014/main" id="{82888518-EE48-4893-8633-06AAAB9E5A14}"/>
              </a:ext>
            </a:extLst>
          </p:cNvPr>
          <p:cNvSpPr txBox="1"/>
          <p:nvPr/>
        </p:nvSpPr>
        <p:spPr>
          <a:xfrm>
            <a:off x="3919537" y="850900"/>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2944945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09625"/>
            <a:ext cx="3289300" cy="2468563"/>
          </a:xfrm>
        </p:spPr>
      </p:sp>
      <p:sp>
        <p:nvSpPr>
          <p:cNvPr id="3" name="Notes Placeholder 2"/>
          <p:cNvSpPr>
            <a:spLocks noGrp="1"/>
          </p:cNvSpPr>
          <p:nvPr>
            <p:ph type="body" idx="1"/>
          </p:nvPr>
        </p:nvSpPr>
        <p:spPr>
          <a:xfrm>
            <a:off x="414338" y="4223342"/>
            <a:ext cx="5661660" cy="4213384"/>
          </a:xfrm>
        </p:spPr>
        <p:txBody>
          <a:bodyPr/>
          <a:lstStyle/>
          <a:p>
            <a:r>
              <a:rPr lang="en-US" b="1" dirty="0"/>
              <a:t>Healing the Body and Brain</a:t>
            </a:r>
          </a:p>
          <a:p>
            <a:endParaRPr lang="en-US" dirty="0"/>
          </a:p>
          <a:p>
            <a:pPr marL="234814" indent="-234814">
              <a:buFont typeface="+mj-lt"/>
              <a:buAutoNum type="arabicPeriod"/>
            </a:pPr>
            <a:r>
              <a:rPr lang="en-US" dirty="0"/>
              <a:t>Review the slide using the information below.</a:t>
            </a:r>
          </a:p>
          <a:p>
            <a:pPr marL="704441" lvl="1" indent="-234814">
              <a:buFont typeface="+mj-lt"/>
              <a:buAutoNum type="alphaLcPeriod"/>
            </a:pPr>
            <a:endParaRPr lang="en-US" dirty="0"/>
          </a:p>
          <a:p>
            <a:pPr marL="704441" lvl="1" indent="-234814">
              <a:buFont typeface="+mj-lt"/>
              <a:buAutoNum type="alphaLcPeriod"/>
            </a:pPr>
            <a:r>
              <a:rPr lang="en-US" dirty="0"/>
              <a:t>The body and brain of many foster children responds more like this. </a:t>
            </a:r>
          </a:p>
          <a:p>
            <a:pPr marL="704441" lvl="1" indent="-234814">
              <a:buFont typeface="+mj-lt"/>
              <a:buAutoNum type="alphaLcPeriod"/>
            </a:pPr>
            <a:r>
              <a:rPr lang="en-US" dirty="0"/>
              <a:t>The window itself is much narrower, so it doesn’t take as much stress or activation to go out of the window. These children tend not to have trusting relationships to rely on making their window narrow.</a:t>
            </a:r>
          </a:p>
          <a:p>
            <a:pPr marL="704441" lvl="1" indent="-234814">
              <a:buFont typeface="+mj-lt"/>
              <a:buAutoNum type="alphaLcPeriod"/>
            </a:pPr>
            <a:r>
              <a:rPr lang="en-US" dirty="0"/>
              <a:t>Instead of a smooth rise and fall of the activation level staying inside the window, a current stressor causes abrupt rises and falls outside of the window of tolerance. </a:t>
            </a:r>
          </a:p>
          <a:p>
            <a:pPr marL="704441" lvl="1" indent="-234814">
              <a:buFont typeface="+mj-lt"/>
              <a:buAutoNum type="alphaLcPeriod"/>
            </a:pPr>
            <a:r>
              <a:rPr lang="en-US" dirty="0"/>
              <a:t>Again they are stuck in “on” or stuck in “off” or roller coasting between the two. This helps us understand why children engage in extreme problem behaviors, like using drugs, fighting, cutting – to get relief, at least momentarily, from these intolerable feeling. </a:t>
            </a:r>
          </a:p>
          <a:p>
            <a:pPr marL="704441" lvl="1" indent="-234814">
              <a:buFont typeface="+mj-lt"/>
              <a:buAutoNum type="alphaLcPeriod"/>
            </a:pPr>
            <a:r>
              <a:rPr lang="en-US" dirty="0"/>
              <a:t>So, we need to employ strategies to rewire their brains and calm their nervous systems. Again, this is not a short-term fix. It takes time for this to happen. </a:t>
            </a:r>
          </a:p>
        </p:txBody>
      </p:sp>
      <p:sp>
        <p:nvSpPr>
          <p:cNvPr id="7" name="Slide Number Placeholder 7">
            <a:extLst>
              <a:ext uri="{FF2B5EF4-FFF2-40B4-BE49-F238E27FC236}">
                <a16:creationId xmlns:a16="http://schemas.microsoft.com/office/drawing/2014/main" id="{2B88962C-45CE-4C9C-8408-1B671154608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100</a:t>
            </a:fld>
            <a:endParaRPr lang="en-US" sz="1600" b="1" dirty="0"/>
          </a:p>
        </p:txBody>
      </p:sp>
      <p:sp>
        <p:nvSpPr>
          <p:cNvPr id="8" name="TextBox 7">
            <a:extLst>
              <a:ext uri="{FF2B5EF4-FFF2-40B4-BE49-F238E27FC236}">
                <a16:creationId xmlns:a16="http://schemas.microsoft.com/office/drawing/2014/main" id="{9D15A9B0-937E-4E0F-B028-D36C69F31296}"/>
              </a:ext>
            </a:extLst>
          </p:cNvPr>
          <p:cNvSpPr txBox="1"/>
          <p:nvPr/>
        </p:nvSpPr>
        <p:spPr>
          <a:xfrm>
            <a:off x="3919537" y="809625"/>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1331834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795338"/>
            <a:ext cx="3290887" cy="2468562"/>
          </a:xfrm>
        </p:spPr>
      </p:sp>
      <p:sp>
        <p:nvSpPr>
          <p:cNvPr id="6" name="Notes Placeholder 2"/>
          <p:cNvSpPr txBox="1">
            <a:spLocks/>
          </p:cNvSpPr>
          <p:nvPr/>
        </p:nvSpPr>
        <p:spPr bwMode="auto">
          <a:xfrm>
            <a:off x="338138" y="4148137"/>
            <a:ext cx="5477361" cy="4108885"/>
          </a:xfrm>
          <a:prstGeom prst="rect">
            <a:avLst/>
          </a:prstGeom>
          <a:noFill/>
          <a:ln w="9525">
            <a:noFill/>
            <a:miter lim="800000"/>
            <a:headEnd/>
            <a:tailEnd/>
          </a:ln>
          <a:effectLst/>
        </p:spPr>
        <p:txBody>
          <a:bodyPr vert="horz" wrap="square" lIns="88861" tIns="44431" rIns="88861" bIns="44431"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US" b="1" dirty="0">
                <a:latin typeface="+mn-lt"/>
              </a:rPr>
              <a:t>Healing the Body and Brain</a:t>
            </a:r>
          </a:p>
          <a:p>
            <a:endParaRPr lang="en-US" dirty="0">
              <a:latin typeface="+mn-lt"/>
            </a:endParaRPr>
          </a:p>
          <a:p>
            <a:pPr marL="228218" indent="-228218">
              <a:buFont typeface="+mj-lt"/>
              <a:buAutoNum type="arabicPeriod"/>
            </a:pPr>
            <a:r>
              <a:rPr lang="en-US" dirty="0">
                <a:latin typeface="+mn-lt"/>
              </a:rPr>
              <a:t>Review the slide using the information below. </a:t>
            </a:r>
          </a:p>
          <a:p>
            <a:pPr marL="672525" lvl="1" indent="-228218">
              <a:spcBef>
                <a:spcPts val="0"/>
              </a:spcBef>
              <a:buFont typeface="+mj-lt"/>
              <a:buAutoNum type="alphaLcPeriod"/>
            </a:pPr>
            <a:r>
              <a:rPr lang="en-US" dirty="0">
                <a:latin typeface="+mn-lt"/>
              </a:rPr>
              <a:t>These are different kinds of strategies that should be used to strengthen the body, brain, and nervous system. </a:t>
            </a:r>
          </a:p>
          <a:p>
            <a:pPr marL="672525" lvl="1" indent="-228218">
              <a:spcBef>
                <a:spcPts val="0"/>
              </a:spcBef>
              <a:buFont typeface="+mj-lt"/>
              <a:buAutoNum type="alphaLcPeriod"/>
            </a:pPr>
            <a:r>
              <a:rPr lang="en-US" dirty="0">
                <a:latin typeface="+mn-lt"/>
              </a:rPr>
              <a:t>Sensory interventions are things people can do related to the various senses to decrease or prevent distress. Youth often find these strategies immensely helpful to calm, ground, and regulate their extreme emotions. </a:t>
            </a:r>
          </a:p>
          <a:p>
            <a:pPr marL="672525" lvl="1" indent="-228218">
              <a:spcBef>
                <a:spcPts val="0"/>
              </a:spcBef>
              <a:buFont typeface="+mj-lt"/>
              <a:buAutoNum type="alphaLcPeriod"/>
            </a:pPr>
            <a:r>
              <a:rPr lang="en-US" dirty="0">
                <a:latin typeface="+mn-lt"/>
              </a:rPr>
              <a:t>For many youth, especially hurt when very young, the deep primitive parts of their brain are damaged. The same way parents of very young children soothe kids by rocking, bouncing, singing, etc., experts are learning we can do similar things with youth to help heal these parts of the brain. </a:t>
            </a:r>
          </a:p>
          <a:p>
            <a:pPr marL="672525" lvl="1" indent="-228218">
              <a:spcBef>
                <a:spcPts val="0"/>
              </a:spcBef>
              <a:buFont typeface="+mj-lt"/>
              <a:buAutoNum type="alphaLcPeriod"/>
            </a:pPr>
            <a:r>
              <a:rPr lang="en-US" dirty="0">
                <a:latin typeface="+mn-lt"/>
              </a:rPr>
              <a:t>Mindfulness, meditation, yoga, and deep breathing operate on brain structure. Mindfulness and meditation, for example, are practices to help people become more in control of their mind instead of their mind controlling them. </a:t>
            </a:r>
          </a:p>
          <a:p>
            <a:pPr marL="672525" lvl="1" indent="-228218">
              <a:spcBef>
                <a:spcPts val="0"/>
              </a:spcBef>
              <a:buFont typeface="+mj-lt"/>
              <a:buAutoNum type="alphaLcPeriod"/>
            </a:pPr>
            <a:r>
              <a:rPr lang="en-US" dirty="0">
                <a:latin typeface="+mn-lt"/>
              </a:rPr>
              <a:t>Exercise and nutrition are also very important to changing the brain over time. </a:t>
            </a:r>
          </a:p>
          <a:p>
            <a:pPr marL="672525" lvl="1" indent="-228218">
              <a:buFont typeface="+mj-lt"/>
              <a:buAutoNum type="alphaLcPeriod"/>
            </a:pPr>
            <a:endParaRPr lang="en-US" dirty="0">
              <a:latin typeface="+mn-lt"/>
            </a:endParaRPr>
          </a:p>
          <a:p>
            <a:pPr marL="672525" lvl="1" indent="-228218">
              <a:buFont typeface="+mj-lt"/>
              <a:buAutoNum type="alphaLcPeriod"/>
            </a:pPr>
            <a:endParaRPr lang="en-US" dirty="0">
              <a:latin typeface="+mn-lt"/>
            </a:endParaRPr>
          </a:p>
          <a:p>
            <a:pPr marL="684654" lvl="1" indent="-228218">
              <a:buFont typeface="+mj-lt"/>
              <a:buAutoNum type="alphaLcPeriod"/>
            </a:pPr>
            <a:endParaRPr lang="en-US" dirty="0"/>
          </a:p>
        </p:txBody>
      </p:sp>
      <p:sp>
        <p:nvSpPr>
          <p:cNvPr id="8" name="Slide Number Placeholder 7">
            <a:extLst>
              <a:ext uri="{FF2B5EF4-FFF2-40B4-BE49-F238E27FC236}">
                <a16:creationId xmlns:a16="http://schemas.microsoft.com/office/drawing/2014/main" id="{512D5BC2-E1EA-48FB-B3C0-B503E7F9BC2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101</a:t>
            </a:fld>
            <a:endParaRPr lang="en-US" sz="1600" b="1" dirty="0"/>
          </a:p>
        </p:txBody>
      </p:sp>
      <p:sp>
        <p:nvSpPr>
          <p:cNvPr id="9" name="TextBox 8">
            <a:extLst>
              <a:ext uri="{FF2B5EF4-FFF2-40B4-BE49-F238E27FC236}">
                <a16:creationId xmlns:a16="http://schemas.microsoft.com/office/drawing/2014/main" id="{14E02530-52E6-4FBF-AE07-93825CB6564E}"/>
              </a:ext>
            </a:extLst>
          </p:cNvPr>
          <p:cNvSpPr txBox="1"/>
          <p:nvPr/>
        </p:nvSpPr>
        <p:spPr>
          <a:xfrm>
            <a:off x="39195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94737269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795338"/>
            <a:ext cx="3290887" cy="2468562"/>
          </a:xfrm>
        </p:spPr>
      </p:sp>
      <p:sp>
        <p:nvSpPr>
          <p:cNvPr id="6" name="Notes Placeholder 2"/>
          <p:cNvSpPr txBox="1">
            <a:spLocks/>
          </p:cNvSpPr>
          <p:nvPr/>
        </p:nvSpPr>
        <p:spPr bwMode="auto">
          <a:xfrm>
            <a:off x="338138" y="3995737"/>
            <a:ext cx="5477361" cy="4108885"/>
          </a:xfrm>
          <a:prstGeom prst="rect">
            <a:avLst/>
          </a:prstGeom>
          <a:noFill/>
          <a:ln w="9525">
            <a:noFill/>
            <a:miter lim="800000"/>
            <a:headEnd/>
            <a:tailEnd/>
          </a:ln>
          <a:effectLst/>
        </p:spPr>
        <p:txBody>
          <a:bodyPr vert="horz" wrap="square" lIns="88861" tIns="44431" rIns="88861" bIns="44431"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US" b="1" dirty="0"/>
          </a:p>
          <a:p>
            <a:r>
              <a:rPr lang="en-US" b="1" dirty="0">
                <a:latin typeface="+mj-lt"/>
              </a:rPr>
              <a:t>Healing the Body and Brain</a:t>
            </a:r>
          </a:p>
          <a:p>
            <a:endParaRPr lang="en-US" dirty="0"/>
          </a:p>
          <a:p>
            <a:pPr marL="228218" indent="-228218">
              <a:buFont typeface="+mj-lt"/>
              <a:buAutoNum type="arabicPeriod"/>
            </a:pPr>
            <a:r>
              <a:rPr lang="en-US" dirty="0">
                <a:latin typeface="+mj-lt"/>
              </a:rPr>
              <a:t>Review the slide using the information below. </a:t>
            </a:r>
          </a:p>
          <a:p>
            <a:pPr marL="672525" lvl="1" indent="-228218">
              <a:buFont typeface="+mj-lt"/>
              <a:buAutoNum type="alphaLcPeriod"/>
            </a:pPr>
            <a:r>
              <a:rPr lang="en-US" dirty="0">
                <a:latin typeface="+mj-lt"/>
              </a:rPr>
              <a:t>Every one of us has particular sensory areas that are especially sensitive and make us vulnerable to feeling anxious, irritated, and on edge. We ALSO have sensory areas that are especially soothing, comforting, and calming. We each have a sensory profile of what activates us and what we find soothing. Give an example of what areas soothe you and which do not. </a:t>
            </a:r>
          </a:p>
          <a:p>
            <a:pPr marL="672525" lvl="1" indent="-228218">
              <a:buFont typeface="+mj-lt"/>
              <a:buAutoNum type="alphaLcPeriod"/>
            </a:pPr>
            <a:r>
              <a:rPr lang="en-US" dirty="0">
                <a:latin typeface="+mj-lt"/>
              </a:rPr>
              <a:t>Sensory interventions, such as the ones listed above, have been found to be extremely helpful when used to calm people feeling distressed. We can help youth identify the areas that are most soothing to them and explore things they can do in that area to calm down when they are activated or distressed</a:t>
            </a:r>
            <a:r>
              <a:rPr lang="en-US" dirty="0"/>
              <a:t>. </a:t>
            </a:r>
            <a:r>
              <a:rPr lang="en-US" dirty="0">
                <a:latin typeface="+mj-lt"/>
              </a:rPr>
              <a:t>This helps them move back into the window of tolerance. This is only a very small list. </a:t>
            </a:r>
          </a:p>
          <a:p>
            <a:pPr marL="672525" lvl="1" indent="-228218">
              <a:buFont typeface="+mj-lt"/>
              <a:buAutoNum type="alphaLcPeriod"/>
            </a:pPr>
            <a:endParaRPr lang="en-US" dirty="0"/>
          </a:p>
          <a:p>
            <a:pPr marL="684654" lvl="1" indent="-228218">
              <a:buFont typeface="+mj-lt"/>
              <a:buAutoNum type="alphaLcPeriod"/>
            </a:pPr>
            <a:endParaRPr lang="en-US" dirty="0"/>
          </a:p>
        </p:txBody>
      </p:sp>
      <p:sp>
        <p:nvSpPr>
          <p:cNvPr id="8" name="Slide Number Placeholder 7">
            <a:extLst>
              <a:ext uri="{FF2B5EF4-FFF2-40B4-BE49-F238E27FC236}">
                <a16:creationId xmlns:a16="http://schemas.microsoft.com/office/drawing/2014/main" id="{3C949F7C-7925-49C2-A455-CD060AA2B5E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a:t>SLIDE </a:t>
            </a:r>
            <a:fld id="{F0F07CA0-2BE2-4691-9E08-9794A374FD82}" type="slidenum">
              <a:rPr lang="en-US" sz="1600" b="1" smtClean="0"/>
              <a:pPr>
                <a:defRPr/>
              </a:pPr>
              <a:t>102</a:t>
            </a:fld>
            <a:endParaRPr lang="en-US" sz="1600" b="1" dirty="0"/>
          </a:p>
        </p:txBody>
      </p:sp>
      <p:sp>
        <p:nvSpPr>
          <p:cNvPr id="9" name="TextBox 8">
            <a:extLst>
              <a:ext uri="{FF2B5EF4-FFF2-40B4-BE49-F238E27FC236}">
                <a16:creationId xmlns:a16="http://schemas.microsoft.com/office/drawing/2014/main" id="{58BD37C5-A17B-4BD6-BEDD-50415D890223}"/>
              </a:ext>
            </a:extLst>
          </p:cNvPr>
          <p:cNvSpPr txBox="1"/>
          <p:nvPr/>
        </p:nvSpPr>
        <p:spPr>
          <a:xfrm>
            <a:off x="39195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67910860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871538"/>
            <a:ext cx="3290887" cy="2468562"/>
          </a:xfrm>
        </p:spPr>
      </p:sp>
      <p:sp>
        <p:nvSpPr>
          <p:cNvPr id="6" name="Notes Placeholder 2"/>
          <p:cNvSpPr txBox="1">
            <a:spLocks/>
          </p:cNvSpPr>
          <p:nvPr/>
        </p:nvSpPr>
        <p:spPr bwMode="auto">
          <a:xfrm>
            <a:off x="338138" y="4224337"/>
            <a:ext cx="5477361" cy="4108885"/>
          </a:xfrm>
          <a:prstGeom prst="rect">
            <a:avLst/>
          </a:prstGeom>
          <a:noFill/>
          <a:ln w="9525">
            <a:noFill/>
            <a:miter lim="800000"/>
            <a:headEnd/>
            <a:tailEnd/>
          </a:ln>
          <a:effectLst/>
        </p:spPr>
        <p:txBody>
          <a:bodyPr vert="horz" wrap="square" lIns="88861" tIns="44431" rIns="88861" bIns="44431"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US" b="1" dirty="0">
                <a:latin typeface="+mn-lt"/>
              </a:rPr>
              <a:t>Healing Body the and Brain</a:t>
            </a:r>
            <a:endParaRPr lang="en-US" dirty="0">
              <a:latin typeface="+mn-lt"/>
            </a:endParaRPr>
          </a:p>
          <a:p>
            <a:pPr marL="228218" indent="-228218">
              <a:buFont typeface="+mj-lt"/>
              <a:buAutoNum type="arabicPeriod"/>
            </a:pPr>
            <a:r>
              <a:rPr lang="en-US" dirty="0">
                <a:latin typeface="+mn-lt"/>
              </a:rPr>
              <a:t>Review the slide using the information below. </a:t>
            </a:r>
          </a:p>
          <a:p>
            <a:pPr marL="672525" lvl="1" indent="-228218">
              <a:spcBef>
                <a:spcPts val="0"/>
              </a:spcBef>
              <a:buFont typeface="+mj-lt"/>
              <a:buAutoNum type="alphaLcPeriod"/>
            </a:pPr>
            <a:r>
              <a:rPr lang="en-US" dirty="0">
                <a:latin typeface="+mn-lt"/>
              </a:rPr>
              <a:t>We are learning that use of rhythmic activities can be critical to the healing of people with severe trauma. There is more evidence that healing of the more primitive parts of the brain through rhythmic activities often needs to come before talking or thinking interventions which involve the thinking brain. </a:t>
            </a:r>
          </a:p>
          <a:p>
            <a:pPr marL="672525" lvl="1" indent="-228218">
              <a:spcBef>
                <a:spcPts val="0"/>
              </a:spcBef>
              <a:buFont typeface="+mj-lt"/>
              <a:buAutoNum type="alphaLcPeriod"/>
            </a:pPr>
            <a:r>
              <a:rPr lang="en-US" dirty="0">
                <a:latin typeface="+mn-lt"/>
              </a:rPr>
              <a:t>Here are some examples of rhythmic activities. To be healing, however, they must be fun and pleasurable and interactive with a caring treater. A person doing it by herself will not have the same effect. </a:t>
            </a:r>
          </a:p>
          <a:p>
            <a:pPr marL="672525" lvl="1" indent="-228218">
              <a:spcBef>
                <a:spcPts val="0"/>
              </a:spcBef>
              <a:buFont typeface="+mj-lt"/>
              <a:buAutoNum type="alphaLcPeriod"/>
            </a:pPr>
            <a:r>
              <a:rPr lang="en-US" dirty="0">
                <a:latin typeface="+mn-lt"/>
              </a:rPr>
              <a:t>Parents can build this into family life.</a:t>
            </a:r>
          </a:p>
          <a:p>
            <a:pPr marL="684654" lvl="1" indent="-228218">
              <a:buFont typeface="+mj-lt"/>
              <a:buAutoNum type="alphaLcPeriod"/>
            </a:pPr>
            <a:endParaRPr lang="en-US" dirty="0"/>
          </a:p>
        </p:txBody>
      </p:sp>
      <p:sp>
        <p:nvSpPr>
          <p:cNvPr id="7" name="Slide Number Placeholder 4">
            <a:extLst>
              <a:ext uri="{FF2B5EF4-FFF2-40B4-BE49-F238E27FC236}">
                <a16:creationId xmlns:a16="http://schemas.microsoft.com/office/drawing/2014/main" id="{E7B658A4-EE3F-4F1F-ABC3-0821F6C46B03}"/>
              </a:ext>
            </a:extLst>
          </p:cNvPr>
          <p:cNvSpPr txBox="1">
            <a:spLocks/>
          </p:cNvSpPr>
          <p:nvPr/>
        </p:nvSpPr>
        <p:spPr>
          <a:xfrm>
            <a:off x="4008704" y="8893296"/>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103</a:t>
            </a:fld>
            <a:endParaRPr lang="en-US" sz="1600" b="1" dirty="0"/>
          </a:p>
        </p:txBody>
      </p:sp>
      <p:sp>
        <p:nvSpPr>
          <p:cNvPr id="8" name="TextBox 7">
            <a:extLst>
              <a:ext uri="{FF2B5EF4-FFF2-40B4-BE49-F238E27FC236}">
                <a16:creationId xmlns:a16="http://schemas.microsoft.com/office/drawing/2014/main" id="{EF8B1A24-6F0E-4B32-8F2E-BDDFFDDBF5AB}"/>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80409243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795338"/>
            <a:ext cx="3289300" cy="2468562"/>
          </a:xfrm>
        </p:spPr>
      </p:sp>
      <p:sp>
        <p:nvSpPr>
          <p:cNvPr id="3" name="Notes Placeholder 2"/>
          <p:cNvSpPr>
            <a:spLocks noGrp="1"/>
          </p:cNvSpPr>
          <p:nvPr>
            <p:ph type="body" idx="1"/>
          </p:nvPr>
        </p:nvSpPr>
        <p:spPr>
          <a:xfrm>
            <a:off x="204470" y="4360094"/>
            <a:ext cx="6781800" cy="4684241"/>
          </a:xfrm>
        </p:spPr>
        <p:txBody>
          <a:bodyPr>
            <a:normAutofit lnSpcReduction="10000"/>
          </a:bodyPr>
          <a:lstStyle/>
          <a:p>
            <a:pPr eaLnBrk="1" hangingPunct="1">
              <a:buFontTx/>
              <a:buNone/>
            </a:pPr>
            <a:r>
              <a:rPr lang="en-US" sz="1050" b="1" dirty="0"/>
              <a:t>Strengthening the Body and Brain</a:t>
            </a:r>
          </a:p>
          <a:p>
            <a:pPr eaLnBrk="1" hangingPunct="1"/>
            <a:endParaRPr lang="en-US" sz="1050" dirty="0"/>
          </a:p>
          <a:p>
            <a:pPr marL="222153" indent="-222153">
              <a:buFontTx/>
              <a:buAutoNum type="arabicPeriod"/>
            </a:pPr>
            <a:r>
              <a:rPr lang="en-US" sz="1050" dirty="0"/>
              <a:t>As an example of mindfulness and meditation, lead the following exercise using the directives below. Be sure to pause between each part of the directions to allow people time to feel, think, and reflect. It is easy to go too fast. You have 5 minutes for the meditation.</a:t>
            </a:r>
          </a:p>
          <a:p>
            <a:pPr marL="666460" lvl="1" indent="-222153">
              <a:buFont typeface="+mj-lt"/>
              <a:buAutoNum type="alphaLcPeriod"/>
            </a:pPr>
            <a:r>
              <a:rPr lang="en-US" sz="1050" dirty="0"/>
              <a:t>Find a quiet and comfortable position in your seat as much as possible. </a:t>
            </a:r>
          </a:p>
          <a:p>
            <a:pPr marL="666460" lvl="1" indent="-222153">
              <a:buFont typeface="+mj-lt"/>
              <a:buAutoNum type="alphaLcPeriod"/>
            </a:pPr>
            <a:r>
              <a:rPr lang="en-US" sz="1050" dirty="0"/>
              <a:t>Identify a current (or recent) difficulty you are experiencing. Choose a difficulty that is of moderate or low intensity. </a:t>
            </a:r>
          </a:p>
          <a:p>
            <a:pPr marL="666460" lvl="1" indent="-222153">
              <a:buFont typeface="+mj-lt"/>
              <a:buAutoNum type="alphaLcPeriod"/>
            </a:pPr>
            <a:r>
              <a:rPr lang="en-US" sz="1050" dirty="0"/>
              <a:t>I am now going to ask you to reflect on 3 parts of self-compassion related to your difficulty. We will spend one minute on each.  </a:t>
            </a:r>
            <a:endParaRPr lang="en-US" sz="1050" b="1" dirty="0"/>
          </a:p>
          <a:p>
            <a:pPr marL="666460" lvl="1" indent="-222153">
              <a:buFont typeface="Arial" panose="020B0604020202020204" pitchFamily="34" charset="0"/>
              <a:buChar char="•"/>
            </a:pPr>
            <a:r>
              <a:rPr lang="en-US" sz="1050" b="1" dirty="0"/>
              <a:t>I am experiencing suffering.</a:t>
            </a:r>
            <a:r>
              <a:rPr lang="en-US" sz="1050" dirty="0"/>
              <a:t> Notice the nature of your suffering (e.g., what has happened, how does it feel, how is it difficult). Say to yourself (silently or out loud) phrases that simply acknowledge, without judgement, that you are suffering. Examples include: “This hurts,” “This is really hard for me right now,” or “I’m really struggling.”  (Pause)</a:t>
            </a:r>
          </a:p>
          <a:p>
            <a:pPr marL="666460" lvl="1" indent="-222153">
              <a:buFont typeface="Arial" panose="020B0604020202020204" pitchFamily="34" charset="0"/>
              <a:buChar char="•"/>
            </a:pPr>
            <a:r>
              <a:rPr lang="en-US" sz="1050" b="1" dirty="0"/>
              <a:t>Suffering is part of life.</a:t>
            </a:r>
            <a:r>
              <a:rPr lang="en-US" sz="1050" dirty="0"/>
              <a:t> Locate yourself and your suffering as part of the human condition. Say to yourself phrases such as:  “It’s not abnormal to feel this way,” “I’m not alone,” “We all struggle in our lives,” or  “My suffering is part of being human.” (Pause)</a:t>
            </a:r>
          </a:p>
          <a:p>
            <a:pPr marL="666460" lvl="1" indent="-222153">
              <a:buFont typeface="Arial" panose="020B0604020202020204" pitchFamily="34" charset="0"/>
              <a:buChar char="•"/>
            </a:pPr>
            <a:r>
              <a:rPr lang="en-US" sz="1050" b="1" dirty="0"/>
              <a:t>May I be kind to myself.</a:t>
            </a:r>
            <a:r>
              <a:rPr lang="en-US" sz="1050" dirty="0"/>
              <a:t> Use gestures and thoughts of self-kindness. Place your hand or hands on your heart. Feel the connection between your heart beats and your hand/s. Say to yourself phrases you would say to a struggling friend  such as:  “I’m so sorry for your suffering,” “I’m here for you and care about you,” or “I can give myself the compassion I need.” (Pause)</a:t>
            </a:r>
          </a:p>
          <a:p>
            <a:pPr marL="666460" lvl="1" indent="-222153">
              <a:buFont typeface="Arial" panose="020B0604020202020204" pitchFamily="34" charset="0"/>
              <a:buChar char="•"/>
            </a:pPr>
            <a:r>
              <a:rPr lang="en-US" sz="1050" dirty="0"/>
              <a:t>Notice how your body feels. Notice your thoughts and the state of your emotions. Accept yourself just as you are in this very moment. </a:t>
            </a:r>
          </a:p>
          <a:p>
            <a:pPr marL="222153" indent="-222153">
              <a:buFont typeface="+mj-lt"/>
              <a:buAutoNum type="arabicPeriod" startAt="2"/>
            </a:pPr>
            <a:r>
              <a:rPr lang="en-US" sz="1050" dirty="0"/>
              <a:t>Briefly discuss:</a:t>
            </a:r>
          </a:p>
          <a:p>
            <a:pPr marL="666460" lvl="1" indent="-222153">
              <a:buFont typeface="+mj-lt"/>
              <a:buAutoNum type="alphaLcPeriod"/>
            </a:pPr>
            <a:r>
              <a:rPr lang="en-US" sz="1050" dirty="0"/>
              <a:t>What was this short meditation like for you?</a:t>
            </a:r>
          </a:p>
          <a:p>
            <a:pPr marL="666460" lvl="1" indent="-222153">
              <a:buFont typeface="+mj-lt"/>
              <a:buAutoNum type="alphaLcPeriod"/>
            </a:pPr>
            <a:r>
              <a:rPr lang="en-US" sz="1050" dirty="0"/>
              <a:t>How could you imagine using this with survivors?</a:t>
            </a:r>
          </a:p>
          <a:p>
            <a:pPr lvl="1"/>
            <a:endParaRPr lang="en-US" sz="1050" dirty="0"/>
          </a:p>
          <a:p>
            <a:r>
              <a:rPr lang="en-US" sz="1050" dirty="0"/>
              <a:t>To hear this and other meditations being led, visit:  </a:t>
            </a:r>
            <a:r>
              <a:rPr lang="en-US" sz="1050" dirty="0">
                <a:hlinkClick r:id="rId3" action="ppaction://hlinkfile"/>
              </a:rPr>
              <a:t>https://self-compassion.org/guided-self-compassion-meditations-mp3-2/</a:t>
            </a:r>
            <a:r>
              <a:rPr lang="en-US" sz="1050" dirty="0"/>
              <a:t>.</a:t>
            </a:r>
          </a:p>
        </p:txBody>
      </p:sp>
      <p:sp>
        <p:nvSpPr>
          <p:cNvPr id="7" name="Slide Number Placeholder 4">
            <a:extLst>
              <a:ext uri="{FF2B5EF4-FFF2-40B4-BE49-F238E27FC236}">
                <a16:creationId xmlns:a16="http://schemas.microsoft.com/office/drawing/2014/main" id="{D6DA83F9-5A8C-453C-A589-1F76CE228AEA}"/>
              </a:ext>
            </a:extLst>
          </p:cNvPr>
          <p:cNvSpPr txBox="1">
            <a:spLocks/>
          </p:cNvSpPr>
          <p:nvPr/>
        </p:nvSpPr>
        <p:spPr>
          <a:xfrm>
            <a:off x="4008704" y="8893296"/>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104</a:t>
            </a:fld>
            <a:endParaRPr lang="en-US" sz="1600" b="1" dirty="0"/>
          </a:p>
        </p:txBody>
      </p:sp>
      <p:sp>
        <p:nvSpPr>
          <p:cNvPr id="8" name="TextBox 7">
            <a:extLst>
              <a:ext uri="{FF2B5EF4-FFF2-40B4-BE49-F238E27FC236}">
                <a16:creationId xmlns:a16="http://schemas.microsoft.com/office/drawing/2014/main" id="{C5AD0B10-4A9E-416B-B1FD-C4AF4B8090AC}"/>
              </a:ext>
            </a:extLst>
          </p:cNvPr>
          <p:cNvSpPr txBox="1"/>
          <p:nvPr/>
        </p:nvSpPr>
        <p:spPr>
          <a:xfrm>
            <a:off x="38433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u="sng" dirty="0"/>
              <a:t>Healing Body and Brain: Slides 97-104</a:t>
            </a:r>
          </a:p>
          <a:p>
            <a:r>
              <a:rPr lang="en-US" sz="1100" dirty="0"/>
              <a:t>     </a:t>
            </a:r>
            <a:r>
              <a:rPr lang="en-US" sz="1100" u="sng" dirty="0"/>
              <a:t>(20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44321176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2"/>
          <p:cNvSpPr>
            <a:spLocks noGrp="1" noRot="1" noChangeAspect="1" noChangeArrowheads="1" noTextEdit="1"/>
          </p:cNvSpPr>
          <p:nvPr>
            <p:ph type="sldImg"/>
          </p:nvPr>
        </p:nvSpPr>
        <p:spPr>
          <a:xfrm>
            <a:off x="376238" y="871538"/>
            <a:ext cx="3290887" cy="2468562"/>
          </a:xfrm>
          <a:ln/>
        </p:spPr>
      </p:sp>
      <p:sp>
        <p:nvSpPr>
          <p:cNvPr id="98308" name="Rectangle 3"/>
          <p:cNvSpPr>
            <a:spLocks noGrp="1" noChangeArrowheads="1"/>
          </p:cNvSpPr>
          <p:nvPr>
            <p:ph type="body" idx="1"/>
          </p:nvPr>
        </p:nvSpPr>
        <p:spPr>
          <a:xfrm>
            <a:off x="376238" y="4285255"/>
            <a:ext cx="5189855" cy="4213384"/>
          </a:xfrm>
          <a:noFill/>
          <a:ln/>
        </p:spPr>
        <p:txBody>
          <a:bodyPr/>
          <a:lstStyle/>
          <a:p>
            <a:r>
              <a:rPr lang="en-US" b="1" dirty="0">
                <a:ea typeface="GungsuhChe" panose="02030609000101010101" pitchFamily="49" charset="-127"/>
                <a:cs typeface="Times New Roman" panose="02020603050405020304" pitchFamily="18" charset="0"/>
              </a:rPr>
              <a:t>Strengthening Feelings Skills</a:t>
            </a:r>
          </a:p>
          <a:p>
            <a:endParaRPr lang="en-US" b="1" dirty="0">
              <a:ea typeface="GungsuhChe" panose="02030609000101010101" pitchFamily="49" charset="-127"/>
              <a:cs typeface="Times New Roman" panose="02020603050405020304" pitchFamily="18" charset="0"/>
            </a:endParaRPr>
          </a:p>
          <a:p>
            <a:pPr marL="222153" indent="-222153">
              <a:buFont typeface="+mj-lt"/>
              <a:buAutoNum type="arabicPeriod"/>
            </a:pPr>
            <a:r>
              <a:rPr lang="en-US" dirty="0">
                <a:ea typeface="GungsuhChe" panose="02030609000101010101" pitchFamily="49" charset="-127"/>
                <a:cs typeface="Times New Roman" panose="02020603050405020304" pitchFamily="18" charset="0"/>
              </a:rPr>
              <a:t>Review the slide above.</a:t>
            </a:r>
          </a:p>
          <a:p>
            <a:pPr marL="666460" lvl="1" indent="-222153">
              <a:buFont typeface="+mj-lt"/>
              <a:buAutoNum type="alphaLcPeriod"/>
            </a:pPr>
            <a:r>
              <a:rPr lang="en-US" b="1" dirty="0">
                <a:ea typeface="GungsuhChe" panose="02030609000101010101" pitchFamily="49" charset="-127"/>
                <a:cs typeface="Times New Roman" panose="02020603050405020304" pitchFamily="18" charset="0"/>
              </a:rPr>
              <a:t>Tell </a:t>
            </a:r>
            <a:r>
              <a:rPr lang="en-US" dirty="0">
                <a:ea typeface="GungsuhChe" panose="02030609000101010101" pitchFamily="49" charset="-127"/>
                <a:cs typeface="Times New Roman" panose="02020603050405020304" pitchFamily="18" charset="0"/>
              </a:rPr>
              <a:t>participants you are now going to look at strengthening the Feelings Skills. </a:t>
            </a:r>
          </a:p>
        </p:txBody>
      </p:sp>
      <p:sp>
        <p:nvSpPr>
          <p:cNvPr id="6" name="Slide Number Placeholder 4">
            <a:extLst>
              <a:ext uri="{FF2B5EF4-FFF2-40B4-BE49-F238E27FC236}">
                <a16:creationId xmlns:a16="http://schemas.microsoft.com/office/drawing/2014/main" id="{2B55D8FE-B98A-4731-BA23-7F63828CA6A5}"/>
              </a:ext>
            </a:extLst>
          </p:cNvPr>
          <p:cNvSpPr txBox="1">
            <a:spLocks/>
          </p:cNvSpPr>
          <p:nvPr/>
        </p:nvSpPr>
        <p:spPr>
          <a:xfrm>
            <a:off x="4008704" y="8893296"/>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105</a:t>
            </a:fld>
            <a:endParaRPr lang="en-US" sz="1600" b="1" dirty="0"/>
          </a:p>
        </p:txBody>
      </p:sp>
      <p:sp>
        <p:nvSpPr>
          <p:cNvPr id="7" name="TextBox 6">
            <a:extLst>
              <a:ext uri="{FF2B5EF4-FFF2-40B4-BE49-F238E27FC236}">
                <a16:creationId xmlns:a16="http://schemas.microsoft.com/office/drawing/2014/main" id="{D61EFA5A-DB7A-4C90-A494-9A86FF7F6E99}"/>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u="sng" dirty="0"/>
              <a:t>Strengthening Feelings Skills</a:t>
            </a:r>
          </a:p>
          <a:p>
            <a:pPr marL="610922" lvl="1" indent="-166615">
              <a:buFont typeface="Arial" panose="020B0604020202020204" pitchFamily="34" charset="0"/>
              <a:buChar char="•"/>
            </a:pPr>
            <a:r>
              <a:rPr lang="en-US" sz="1100" u="sng"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8625660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871538"/>
            <a:ext cx="3289300" cy="2468562"/>
          </a:xfrm>
        </p:spPr>
      </p:sp>
      <p:sp>
        <p:nvSpPr>
          <p:cNvPr id="8" name="Rectangle 3"/>
          <p:cNvSpPr>
            <a:spLocks noGrp="1" noChangeArrowheads="1"/>
          </p:cNvSpPr>
          <p:nvPr>
            <p:ph type="body" idx="3"/>
          </p:nvPr>
        </p:nvSpPr>
        <p:spPr>
          <a:xfrm>
            <a:off x="414338" y="4236920"/>
            <a:ext cx="4865489" cy="4012746"/>
          </a:xfrm>
          <a:noFill/>
          <a:ln/>
        </p:spPr>
        <p:txBody>
          <a:bodyPr/>
          <a:lstStyle/>
          <a:p>
            <a:pPr fontAlgn="base">
              <a:spcBef>
                <a:spcPct val="30000"/>
              </a:spcBef>
              <a:spcAft>
                <a:spcPct val="0"/>
              </a:spcAft>
              <a:defRPr/>
            </a:pPr>
            <a:r>
              <a:rPr lang="en-US" b="1" dirty="0">
                <a:ea typeface="GungsuhChe" panose="02030609000101010101" pitchFamily="49" charset="-127"/>
                <a:cs typeface="Times New Roman" panose="02020603050405020304" pitchFamily="18" charset="0"/>
              </a:rPr>
              <a:t>Strengthening Feelings Skills</a:t>
            </a:r>
          </a:p>
          <a:p>
            <a:pPr fontAlgn="base">
              <a:spcBef>
                <a:spcPct val="30000"/>
              </a:spcBef>
              <a:spcAft>
                <a:spcPct val="0"/>
              </a:spcAft>
              <a:defRPr/>
            </a:pPr>
            <a:endParaRPr lang="en-US" dirty="0"/>
          </a:p>
          <a:p>
            <a:pPr marL="222153" indent="-222153" defTabSz="888614" fontAlgn="base">
              <a:spcBef>
                <a:spcPct val="30000"/>
              </a:spcBef>
              <a:spcAft>
                <a:spcPct val="0"/>
              </a:spcAft>
              <a:buFontTx/>
              <a:buAutoNum type="arabicPeriod"/>
              <a:defRPr/>
            </a:pPr>
            <a:r>
              <a:rPr lang="en-US" dirty="0"/>
              <a:t>Review the slide with</a:t>
            </a:r>
            <a:r>
              <a:rPr lang="en-US" baseline="0" dirty="0"/>
              <a:t> the information below. </a:t>
            </a:r>
          </a:p>
          <a:p>
            <a:pPr marL="666460" lvl="1" indent="-222153" defTabSz="888614" fontAlgn="base">
              <a:spcBef>
                <a:spcPct val="30000"/>
              </a:spcBef>
              <a:spcAft>
                <a:spcPct val="0"/>
              </a:spcAft>
              <a:buFont typeface="+mj-lt"/>
              <a:buAutoNum type="alphaLcPeriod"/>
              <a:defRPr/>
            </a:pPr>
            <a:r>
              <a:rPr lang="en-US" dirty="0"/>
              <a:t>Again, point out where Feelings Skills fit in the Trauma Framework.  </a:t>
            </a:r>
          </a:p>
          <a:p>
            <a:pPr marL="444307" lvl="1" defTabSz="888614" fontAlgn="base">
              <a:spcBef>
                <a:spcPct val="30000"/>
              </a:spcBef>
              <a:spcAft>
                <a:spcPct val="0"/>
              </a:spcAft>
              <a:defRPr/>
            </a:pPr>
            <a:endParaRPr lang="en-US" dirty="0"/>
          </a:p>
          <a:p>
            <a:pPr eaLnBrk="1" hangingPunct="1"/>
            <a:endParaRPr lang="en-US" dirty="0"/>
          </a:p>
        </p:txBody>
      </p:sp>
      <p:sp>
        <p:nvSpPr>
          <p:cNvPr id="7" name="Slide Number Placeholder 4">
            <a:extLst>
              <a:ext uri="{FF2B5EF4-FFF2-40B4-BE49-F238E27FC236}">
                <a16:creationId xmlns:a16="http://schemas.microsoft.com/office/drawing/2014/main" id="{5BB485BD-F6E2-4592-BA38-AAC5B702F85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106</a:t>
            </a:fld>
            <a:endParaRPr lang="en-US" sz="1600" b="1" dirty="0"/>
          </a:p>
        </p:txBody>
      </p:sp>
      <p:sp>
        <p:nvSpPr>
          <p:cNvPr id="6" name="TextBox 5">
            <a:extLst>
              <a:ext uri="{FF2B5EF4-FFF2-40B4-BE49-F238E27FC236}">
                <a16:creationId xmlns:a16="http://schemas.microsoft.com/office/drawing/2014/main" id="{8D1D6497-9BA2-4998-B764-92DBED509A7B}"/>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u="sng" dirty="0"/>
              <a:t>Strengthening Feelings Skills</a:t>
            </a:r>
          </a:p>
          <a:p>
            <a:pPr marL="610922" lvl="1" indent="-166615">
              <a:buFont typeface="Arial" panose="020B0604020202020204" pitchFamily="34" charset="0"/>
              <a:buChar char="•"/>
            </a:pPr>
            <a:r>
              <a:rPr lang="en-US" sz="1100" u="sng"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83079919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Rectangle 2"/>
          <p:cNvSpPr>
            <a:spLocks noGrp="1" noRot="1" noChangeAspect="1" noChangeArrowheads="1" noTextEdit="1"/>
          </p:cNvSpPr>
          <p:nvPr>
            <p:ph type="sldImg"/>
          </p:nvPr>
        </p:nvSpPr>
        <p:spPr>
          <a:xfrm>
            <a:off x="339725" y="812800"/>
            <a:ext cx="3290888" cy="2468563"/>
          </a:xfrm>
          <a:ln/>
        </p:spPr>
      </p:sp>
      <p:sp>
        <p:nvSpPr>
          <p:cNvPr id="97284" name="Rectangle 3"/>
          <p:cNvSpPr>
            <a:spLocks noGrp="1" noChangeArrowheads="1"/>
          </p:cNvSpPr>
          <p:nvPr>
            <p:ph type="body" idx="1"/>
          </p:nvPr>
        </p:nvSpPr>
        <p:spPr>
          <a:xfrm>
            <a:off x="328761" y="4224337"/>
            <a:ext cx="5189855" cy="4053617"/>
          </a:xfrm>
          <a:noFill/>
          <a:ln/>
        </p:spPr>
        <p:txBody>
          <a:bodyPr/>
          <a:lstStyle/>
          <a:p>
            <a:pPr eaLnBrk="1" hangingPunct="1"/>
            <a:r>
              <a:rPr lang="en-US" b="1" dirty="0"/>
              <a:t>Strengthening Feelings Skills</a:t>
            </a:r>
          </a:p>
          <a:p>
            <a:pPr eaLnBrk="1" hangingPunct="1"/>
            <a:endParaRPr lang="en-US" b="1" dirty="0"/>
          </a:p>
          <a:p>
            <a:pPr marL="222153" indent="-222153">
              <a:buFont typeface="+mj-lt"/>
              <a:buAutoNum type="arabicPeriod"/>
            </a:pPr>
            <a:r>
              <a:rPr lang="en-US" dirty="0"/>
              <a:t>Review the slide above using the information below.</a:t>
            </a:r>
          </a:p>
          <a:p>
            <a:pPr marL="666460" lvl="1" indent="-222153">
              <a:buFont typeface="+mj-lt"/>
              <a:buAutoNum type="alphaLcPeriod"/>
            </a:pPr>
            <a:r>
              <a:rPr lang="en-US" dirty="0"/>
              <a:t>Children with trauma histories have used extreme behaviors for a very long time. Learning new responses takes time and trust.</a:t>
            </a:r>
          </a:p>
          <a:p>
            <a:pPr marL="666460" lvl="1" indent="-222153">
              <a:buFont typeface="+mj-lt"/>
              <a:buAutoNum type="alphaLcPeriod"/>
            </a:pPr>
            <a:r>
              <a:rPr lang="en-US" dirty="0"/>
              <a:t>They will learn over time to depend less on the extreme behaviors and more on the relationship.</a:t>
            </a:r>
          </a:p>
        </p:txBody>
      </p:sp>
      <p:sp>
        <p:nvSpPr>
          <p:cNvPr id="6" name="Slide Number Placeholder 4">
            <a:extLst>
              <a:ext uri="{FF2B5EF4-FFF2-40B4-BE49-F238E27FC236}">
                <a16:creationId xmlns:a16="http://schemas.microsoft.com/office/drawing/2014/main" id="{4251772C-CDAC-4A79-8ABD-476221DEB69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107</a:t>
            </a:fld>
            <a:endParaRPr lang="en-US" sz="1600" b="1" dirty="0"/>
          </a:p>
        </p:txBody>
      </p:sp>
      <p:sp>
        <p:nvSpPr>
          <p:cNvPr id="7" name="TextBox 6">
            <a:extLst>
              <a:ext uri="{FF2B5EF4-FFF2-40B4-BE49-F238E27FC236}">
                <a16:creationId xmlns:a16="http://schemas.microsoft.com/office/drawing/2014/main" id="{938A063E-19AD-469C-A0F0-884E866CF8BE}"/>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u="sng" dirty="0"/>
              <a:t>Strengthening Feelings Skills</a:t>
            </a:r>
          </a:p>
          <a:p>
            <a:pPr marL="610922" lvl="1" indent="-166615">
              <a:buFont typeface="Arial" panose="020B0604020202020204" pitchFamily="34" charset="0"/>
              <a:buChar char="•"/>
            </a:pPr>
            <a:r>
              <a:rPr lang="en-US" sz="1100" u="sng"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84678896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 y="795338"/>
            <a:ext cx="3292475" cy="2468562"/>
          </a:xfrm>
        </p:spPr>
      </p:sp>
      <p:sp>
        <p:nvSpPr>
          <p:cNvPr id="3" name="Notes Placeholder 2"/>
          <p:cNvSpPr>
            <a:spLocks noGrp="1"/>
          </p:cNvSpPr>
          <p:nvPr>
            <p:ph type="body" idx="1"/>
          </p:nvPr>
        </p:nvSpPr>
        <p:spPr>
          <a:xfrm>
            <a:off x="374650" y="4178224"/>
            <a:ext cx="5661660" cy="4213384"/>
          </a:xfrm>
        </p:spPr>
        <p:txBody>
          <a:bodyPr>
            <a:normAutofit/>
          </a:bodyPr>
          <a:lstStyle/>
          <a:p>
            <a:r>
              <a:rPr lang="en-US" b="1" kern="1200" dirty="0">
                <a:solidFill>
                  <a:schemeClr val="tx1"/>
                </a:solidFill>
                <a:ea typeface="+mn-ea"/>
                <a:cs typeface="+mn-cs"/>
              </a:rPr>
              <a:t>Strengthening Feeling Skills- Inner Connection</a:t>
            </a:r>
          </a:p>
          <a:p>
            <a:pPr marL="222153" indent="-222153">
              <a:buFont typeface="+mj-lt"/>
              <a:buAutoNum type="arabicPeriod"/>
            </a:pPr>
            <a:endParaRPr lang="en-US" dirty="0"/>
          </a:p>
          <a:p>
            <a:pPr marL="222153" indent="-222153">
              <a:buFont typeface="+mj-lt"/>
              <a:buAutoNum type="arabicPeriod"/>
            </a:pPr>
            <a:r>
              <a:rPr lang="en-US" kern="1200" dirty="0">
                <a:solidFill>
                  <a:schemeClr val="tx1"/>
                </a:solidFill>
                <a:ea typeface="+mn-ea"/>
                <a:cs typeface="+mn-cs"/>
              </a:rPr>
              <a:t>Review the slide using the information below.</a:t>
            </a:r>
          </a:p>
          <a:p>
            <a:pPr marL="666460" lvl="1" indent="-222153">
              <a:buFont typeface="+mj-lt"/>
              <a:buAutoNum type="alphaLcPeriod"/>
            </a:pPr>
            <a:r>
              <a:rPr lang="en-US" kern="1200" dirty="0">
                <a:solidFill>
                  <a:schemeClr val="tx1"/>
                </a:solidFill>
                <a:ea typeface="+mn-ea"/>
                <a:cs typeface="+mn-cs"/>
              </a:rPr>
              <a:t>Love is imperative to one’s mental and physical welfare, therefore we must be able to establish a positive inner connection to others.</a:t>
            </a:r>
          </a:p>
          <a:p>
            <a:pPr marL="666460" lvl="1" indent="-222153">
              <a:buFont typeface="+mj-lt"/>
              <a:buAutoNum type="alphaLcPeriod"/>
            </a:pPr>
            <a:r>
              <a:rPr lang="en-US" dirty="0"/>
              <a:t>It is important to provide a safe relationship that children can internalize over time, to help children practice holding onto a connection with caring others even when they are not there.</a:t>
            </a:r>
          </a:p>
          <a:p>
            <a:pPr marL="666460" lvl="1" indent="-222153">
              <a:buFont typeface="+mj-lt"/>
              <a:buAutoNum type="alphaLcPeriod"/>
            </a:pPr>
            <a:r>
              <a:rPr lang="en-US" dirty="0"/>
              <a:t>To do this, we often use concrete transitional objects to symbolize the connection.</a:t>
            </a:r>
          </a:p>
          <a:p>
            <a:pPr marL="444307" lvl="1"/>
            <a:r>
              <a:rPr lang="en-US" b="1" dirty="0"/>
              <a:t>Possible examples</a:t>
            </a:r>
            <a:r>
              <a:rPr lang="en-US" dirty="0"/>
              <a:t>:</a:t>
            </a:r>
          </a:p>
          <a:p>
            <a:pPr marL="1166306" lvl="2" indent="-277692">
              <a:buFont typeface="+mj-lt"/>
              <a:buAutoNum type="romanLcPeriod"/>
            </a:pPr>
            <a:r>
              <a:rPr lang="en-US" dirty="0"/>
              <a:t>Provide a pictures of loved ones to refer to.</a:t>
            </a:r>
          </a:p>
          <a:p>
            <a:pPr marL="1166306" lvl="2" indent="-277692">
              <a:buFont typeface="+mj-lt"/>
              <a:buAutoNum type="romanLcPeriod"/>
            </a:pPr>
            <a:r>
              <a:rPr lang="en-US" dirty="0"/>
              <a:t>Send postcards from vacations.</a:t>
            </a:r>
          </a:p>
          <a:p>
            <a:pPr marL="1166306" lvl="2" indent="-277692">
              <a:buFont typeface="+mj-lt"/>
              <a:buAutoNum type="romanLcPeriod"/>
            </a:pPr>
            <a:r>
              <a:rPr lang="en-US" dirty="0"/>
              <a:t>Reference the child’s favorite movie and say that when you watch it you will think of them when they are on a home visit.</a:t>
            </a:r>
          </a:p>
          <a:p>
            <a:pPr marL="1166306" lvl="2" indent="-277692">
              <a:buFont typeface="+mj-lt"/>
              <a:buAutoNum type="romanLcPeriod"/>
            </a:pPr>
            <a:r>
              <a:rPr lang="en-US" dirty="0"/>
              <a:t>Other examples?</a:t>
            </a:r>
          </a:p>
        </p:txBody>
      </p:sp>
      <p:sp>
        <p:nvSpPr>
          <p:cNvPr id="6" name="Slide Number Placeholder 4">
            <a:extLst>
              <a:ext uri="{FF2B5EF4-FFF2-40B4-BE49-F238E27FC236}">
                <a16:creationId xmlns:a16="http://schemas.microsoft.com/office/drawing/2014/main" id="{C715F644-4E6F-4DDD-9DE0-4C854F22795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108</a:t>
            </a:fld>
            <a:endParaRPr lang="en-US" sz="1600" b="1" dirty="0"/>
          </a:p>
        </p:txBody>
      </p:sp>
      <p:sp>
        <p:nvSpPr>
          <p:cNvPr id="7" name="TextBox 6">
            <a:extLst>
              <a:ext uri="{FF2B5EF4-FFF2-40B4-BE49-F238E27FC236}">
                <a16:creationId xmlns:a16="http://schemas.microsoft.com/office/drawing/2014/main" id="{94D529A2-46A6-438D-BE8A-F4ACB63B43E0}"/>
              </a:ext>
            </a:extLst>
          </p:cNvPr>
          <p:cNvSpPr txBox="1"/>
          <p:nvPr/>
        </p:nvSpPr>
        <p:spPr>
          <a:xfrm>
            <a:off x="39195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u="sng" dirty="0"/>
              <a:t>Strengthening Feelings Skills</a:t>
            </a:r>
          </a:p>
          <a:p>
            <a:pPr marL="610922" lvl="1" indent="-166615">
              <a:buFont typeface="Arial" panose="020B0604020202020204" pitchFamily="34" charset="0"/>
              <a:buChar char="•"/>
            </a:pPr>
            <a:r>
              <a:rPr lang="en-US" sz="1100" u="sng"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118515352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2"/>
          <p:cNvSpPr>
            <a:spLocks noGrp="1" noRot="1" noChangeAspect="1" noChangeArrowheads="1" noTextEdit="1"/>
          </p:cNvSpPr>
          <p:nvPr>
            <p:ph type="sldImg"/>
          </p:nvPr>
        </p:nvSpPr>
        <p:spPr>
          <a:xfrm>
            <a:off x="282575" y="871538"/>
            <a:ext cx="3289300" cy="2468562"/>
          </a:xfrm>
          <a:ln/>
        </p:spPr>
      </p:sp>
      <p:sp>
        <p:nvSpPr>
          <p:cNvPr id="100356" name="Rectangle 3"/>
          <p:cNvSpPr>
            <a:spLocks noGrp="1" noChangeArrowheads="1"/>
          </p:cNvSpPr>
          <p:nvPr>
            <p:ph type="body" idx="1"/>
          </p:nvPr>
        </p:nvSpPr>
        <p:spPr>
          <a:xfrm>
            <a:off x="277312" y="4148137"/>
            <a:ext cx="5661660" cy="3087102"/>
          </a:xfrm>
          <a:noFill/>
          <a:ln/>
        </p:spPr>
        <p:txBody>
          <a:bodyPr/>
          <a:lstStyle/>
          <a:p>
            <a:r>
              <a:rPr lang="en-US" b="1" dirty="0"/>
              <a:t>Strengthening Feelings Skills- Inner Connection</a:t>
            </a:r>
          </a:p>
          <a:p>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This process is a slow process that requires lots of repetition. </a:t>
            </a:r>
          </a:p>
        </p:txBody>
      </p:sp>
      <p:sp>
        <p:nvSpPr>
          <p:cNvPr id="6" name="Slide Number Placeholder 4">
            <a:extLst>
              <a:ext uri="{FF2B5EF4-FFF2-40B4-BE49-F238E27FC236}">
                <a16:creationId xmlns:a16="http://schemas.microsoft.com/office/drawing/2014/main" id="{CDFE707F-4CCA-4B99-9F17-3A2F5992912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109</a:t>
            </a:fld>
            <a:endParaRPr lang="en-US" sz="1600" b="1" dirty="0"/>
          </a:p>
        </p:txBody>
      </p:sp>
      <p:sp>
        <p:nvSpPr>
          <p:cNvPr id="7" name="TextBox 6">
            <a:extLst>
              <a:ext uri="{FF2B5EF4-FFF2-40B4-BE49-F238E27FC236}">
                <a16:creationId xmlns:a16="http://schemas.microsoft.com/office/drawing/2014/main" id="{638A0ED7-3CE1-46FC-8CD2-7A701D825505}"/>
              </a:ext>
            </a:extLst>
          </p:cNvPr>
          <p:cNvSpPr txBox="1"/>
          <p:nvPr/>
        </p:nvSpPr>
        <p:spPr>
          <a:xfrm>
            <a:off x="3843336"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u="sng" dirty="0"/>
              <a:t>Strengthening Feelings Skills</a:t>
            </a:r>
          </a:p>
          <a:p>
            <a:pPr marL="610922" lvl="1" indent="-166615">
              <a:buFont typeface="Arial" panose="020B0604020202020204" pitchFamily="34" charset="0"/>
              <a:buChar char="•"/>
            </a:pPr>
            <a:r>
              <a:rPr lang="en-US" sz="1100" u="sng"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xfrm>
            <a:off x="350838" y="871538"/>
            <a:ext cx="3292475" cy="2468562"/>
          </a:xfrm>
          <a:ln/>
        </p:spPr>
      </p:sp>
      <p:sp>
        <p:nvSpPr>
          <p:cNvPr id="3" name="Notes Placeholder 2"/>
          <p:cNvSpPr>
            <a:spLocks noGrp="1"/>
          </p:cNvSpPr>
          <p:nvPr>
            <p:ph type="body" idx="1"/>
          </p:nvPr>
        </p:nvSpPr>
        <p:spPr>
          <a:xfrm>
            <a:off x="350838" y="4160674"/>
            <a:ext cx="5661660" cy="2197263"/>
          </a:xfrm>
        </p:spPr>
        <p:txBody>
          <a:bodyPr>
            <a:normAutofit/>
          </a:bodyPr>
          <a:lstStyle/>
          <a:p>
            <a:pPr>
              <a:lnSpc>
                <a:spcPct val="90000"/>
              </a:lnSpc>
              <a:defRPr/>
            </a:pPr>
            <a:r>
              <a:rPr lang="en-US" b="1" dirty="0"/>
              <a:t>Strengthening Feelings Skills- Inner Connection</a:t>
            </a:r>
          </a:p>
          <a:p>
            <a:pPr>
              <a:lnSpc>
                <a:spcPct val="90000"/>
              </a:lnSpc>
              <a:defRPr/>
            </a:pPr>
            <a:endParaRPr lang="en-US" b="1" dirty="0"/>
          </a:p>
          <a:p>
            <a:pPr marL="222153" indent="-222153">
              <a:lnSpc>
                <a:spcPct val="90000"/>
              </a:lnSpc>
              <a:buFont typeface="+mj-lt"/>
              <a:buAutoNum type="arabicPeriod"/>
              <a:defRPr/>
            </a:pPr>
            <a:r>
              <a:rPr lang="en-US" dirty="0"/>
              <a:t>Review the questions on the slide.</a:t>
            </a:r>
          </a:p>
          <a:p>
            <a:pPr marL="666460" lvl="1" indent="-222153">
              <a:lnSpc>
                <a:spcPct val="90000"/>
              </a:lnSpc>
              <a:buFont typeface="+mj-lt"/>
              <a:buAutoNum type="alphaLcPeriod"/>
              <a:defRPr/>
            </a:pPr>
            <a:r>
              <a:rPr lang="en-US" b="1" dirty="0"/>
              <a:t>Provide</a:t>
            </a:r>
            <a:r>
              <a:rPr lang="en-US" dirty="0"/>
              <a:t> time for reflection.</a:t>
            </a:r>
          </a:p>
          <a:p>
            <a:pPr marL="666460" lvl="1" indent="-222153">
              <a:lnSpc>
                <a:spcPct val="90000"/>
              </a:lnSpc>
              <a:buFont typeface="+mj-lt"/>
              <a:buAutoNum type="alphaLcPeriod"/>
              <a:defRPr/>
            </a:pPr>
            <a:r>
              <a:rPr lang="en-US" b="1" dirty="0"/>
              <a:t>Process</a:t>
            </a:r>
            <a:r>
              <a:rPr lang="en-US" dirty="0"/>
              <a:t> as a large group.</a:t>
            </a:r>
          </a:p>
          <a:p>
            <a:pPr>
              <a:lnSpc>
                <a:spcPct val="90000"/>
              </a:lnSpc>
              <a:defRPr/>
            </a:pPr>
            <a:endParaRPr lang="en-US" dirty="0"/>
          </a:p>
        </p:txBody>
      </p:sp>
      <p:sp>
        <p:nvSpPr>
          <p:cNvPr id="6" name="Slide Number Placeholder 4">
            <a:extLst>
              <a:ext uri="{FF2B5EF4-FFF2-40B4-BE49-F238E27FC236}">
                <a16:creationId xmlns:a16="http://schemas.microsoft.com/office/drawing/2014/main" id="{46B12831-C76F-4305-872D-F41C77C1E7B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110</a:t>
            </a:fld>
            <a:endParaRPr lang="en-US" sz="1600" b="1" dirty="0"/>
          </a:p>
        </p:txBody>
      </p:sp>
      <p:sp>
        <p:nvSpPr>
          <p:cNvPr id="7" name="TextBox 6">
            <a:extLst>
              <a:ext uri="{FF2B5EF4-FFF2-40B4-BE49-F238E27FC236}">
                <a16:creationId xmlns:a16="http://schemas.microsoft.com/office/drawing/2014/main" id="{63AE69A0-E64E-4215-BC64-B1E80914E5FF}"/>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u="sng" dirty="0"/>
              <a:t>Strengthening Feelings Skills</a:t>
            </a:r>
          </a:p>
          <a:p>
            <a:pPr marL="610922" lvl="1" indent="-166615">
              <a:buFont typeface="Arial" panose="020B0604020202020204" pitchFamily="34" charset="0"/>
              <a:buChar char="•"/>
            </a:pPr>
            <a:r>
              <a:rPr lang="en-US" sz="1100" u="sng"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71538"/>
            <a:ext cx="3290887" cy="2468562"/>
          </a:xfrm>
        </p:spPr>
      </p:sp>
      <p:sp>
        <p:nvSpPr>
          <p:cNvPr id="3" name="Notes Placeholder 2"/>
          <p:cNvSpPr>
            <a:spLocks noGrp="1"/>
          </p:cNvSpPr>
          <p:nvPr>
            <p:ph type="body" idx="1"/>
          </p:nvPr>
        </p:nvSpPr>
        <p:spPr>
          <a:xfrm>
            <a:off x="423612" y="4582953"/>
            <a:ext cx="5661660" cy="4213384"/>
          </a:xfrm>
        </p:spPr>
        <p:txBody>
          <a:bodyPr/>
          <a:lstStyle/>
          <a:p>
            <a:r>
              <a:rPr lang="en-US" b="1" dirty="0"/>
              <a:t>Strengthening Feelings Skills – Ability to Manage Shame</a:t>
            </a:r>
          </a:p>
          <a:p>
            <a:pPr marL="222153" indent="-222153">
              <a:buFont typeface="+mj-lt"/>
              <a:buAutoNum type="arabicPeriod"/>
            </a:pPr>
            <a:endParaRPr lang="en-US" dirty="0"/>
          </a:p>
          <a:p>
            <a:pPr marL="222153" indent="-222153">
              <a:buFont typeface="+mj-lt"/>
              <a:buAutoNum type="arabicPeriod"/>
            </a:pPr>
            <a:r>
              <a:rPr lang="en-US" dirty="0"/>
              <a:t>Introduce the next feelings skills</a:t>
            </a:r>
          </a:p>
          <a:p>
            <a:pPr marL="666460" lvl="1" indent="-222153">
              <a:buFont typeface="+mj-lt"/>
              <a:buAutoNum type="alphaLcPeriod"/>
            </a:pPr>
            <a:r>
              <a:rPr lang="en-US" dirty="0"/>
              <a:t>Children with histories of trauma often carry shame.</a:t>
            </a:r>
          </a:p>
          <a:p>
            <a:pPr marL="666460" lvl="1" indent="-222153">
              <a:buFont typeface="+mj-lt"/>
              <a:buAutoNum type="alphaLcPeriod"/>
            </a:pPr>
            <a:r>
              <a:rPr lang="en-US" dirty="0"/>
              <a:t>Survivors often feel that they are unworthy, unlovable, or untouchable.</a:t>
            </a:r>
          </a:p>
          <a:p>
            <a:pPr marL="666460" lvl="1" indent="-222153">
              <a:buFont typeface="+mj-lt"/>
              <a:buAutoNum type="alphaLcPeriod"/>
            </a:pPr>
            <a:r>
              <a:rPr lang="en-US" dirty="0"/>
              <a:t>Connection and empathy diminish shame.</a:t>
            </a:r>
          </a:p>
        </p:txBody>
      </p:sp>
      <p:sp>
        <p:nvSpPr>
          <p:cNvPr id="7" name="Slide Number Placeholder 4">
            <a:extLst>
              <a:ext uri="{FF2B5EF4-FFF2-40B4-BE49-F238E27FC236}">
                <a16:creationId xmlns:a16="http://schemas.microsoft.com/office/drawing/2014/main" id="{E6B34F3C-1055-420A-B47D-A9428F8C761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111</a:t>
            </a:fld>
            <a:endParaRPr lang="en-US" sz="1600" b="1" dirty="0"/>
          </a:p>
        </p:txBody>
      </p:sp>
      <p:sp>
        <p:nvSpPr>
          <p:cNvPr id="8" name="TextBox 7">
            <a:extLst>
              <a:ext uri="{FF2B5EF4-FFF2-40B4-BE49-F238E27FC236}">
                <a16:creationId xmlns:a16="http://schemas.microsoft.com/office/drawing/2014/main" id="{DA87B203-6C59-42E7-AF5B-0C030596E5F3}"/>
              </a:ext>
            </a:extLst>
          </p:cNvPr>
          <p:cNvSpPr txBox="1"/>
          <p:nvPr/>
        </p:nvSpPr>
        <p:spPr>
          <a:xfrm>
            <a:off x="3919537" y="869632"/>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u="sng"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8831858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95338"/>
            <a:ext cx="3289300" cy="2468562"/>
          </a:xfrm>
        </p:spPr>
      </p:sp>
      <p:sp>
        <p:nvSpPr>
          <p:cNvPr id="3" name="Notes Placeholder 2"/>
          <p:cNvSpPr>
            <a:spLocks noGrp="1"/>
          </p:cNvSpPr>
          <p:nvPr>
            <p:ph type="body" idx="1"/>
          </p:nvPr>
        </p:nvSpPr>
        <p:spPr>
          <a:xfrm>
            <a:off x="414338" y="4231121"/>
            <a:ext cx="5661660" cy="4213384"/>
          </a:xfrm>
        </p:spPr>
        <p:txBody>
          <a:bodyPr>
            <a:normAutofit/>
          </a:bodyPr>
          <a:lstStyle/>
          <a:p>
            <a:pPr marL="351743" indent="-351743" defTabSz="936439"/>
            <a:r>
              <a:rPr lang="en-US" b="1" dirty="0"/>
              <a:t>Strengthening Feelings Skills – Ability to Manage Shame</a:t>
            </a:r>
          </a:p>
          <a:p>
            <a:pPr marL="351743" indent="-351743" defTabSz="936439"/>
            <a:endParaRPr lang="en-US" b="1" dirty="0"/>
          </a:p>
          <a:p>
            <a:pPr marL="351743" indent="-351743" defTabSz="936439">
              <a:buFont typeface="+mj-lt"/>
              <a:buAutoNum type="arabicPeriod"/>
            </a:pPr>
            <a:r>
              <a:rPr lang="en-US" dirty="0"/>
              <a:t>Review the slide above using the information below.</a:t>
            </a:r>
          </a:p>
          <a:p>
            <a:pPr marL="666460" lvl="1" indent="-222153" defTabSz="936439">
              <a:buFont typeface="+mj-lt"/>
              <a:buAutoNum type="alphaLcPeriod"/>
            </a:pPr>
            <a:r>
              <a:rPr lang="en-US" dirty="0"/>
              <a:t>Encourage the child to do something that makes her feel better about herself.</a:t>
            </a:r>
          </a:p>
          <a:p>
            <a:pPr marL="666460" lvl="1" indent="-222153" defTabSz="936439">
              <a:buFont typeface="+mj-lt"/>
              <a:buAutoNum type="alphaLcPeriod"/>
            </a:pPr>
            <a:r>
              <a:rPr lang="en-US" dirty="0"/>
              <a:t>Plan ways for child to get involved helping others.</a:t>
            </a:r>
          </a:p>
          <a:p>
            <a:pPr marL="666460" lvl="1" indent="-222153" defTabSz="936439">
              <a:buFont typeface="+mj-lt"/>
              <a:buAutoNum type="alphaLcPeriod"/>
            </a:pPr>
            <a:r>
              <a:rPr lang="en-US" dirty="0"/>
              <a:t>Remind the child of his successes you’ve witnessed.</a:t>
            </a:r>
          </a:p>
          <a:p>
            <a:pPr marL="666460" lvl="1" indent="-222153" defTabSz="936439">
              <a:buFont typeface="+mj-lt"/>
              <a:buAutoNum type="alphaLcPeriod"/>
            </a:pPr>
            <a:r>
              <a:rPr lang="en-US" dirty="0"/>
              <a:t>In response, our goals are to:</a:t>
            </a:r>
          </a:p>
          <a:p>
            <a:pPr marL="1166306" lvl="2" indent="-277692">
              <a:lnSpc>
                <a:spcPct val="90000"/>
              </a:lnSpc>
              <a:buFont typeface="+mj-lt"/>
              <a:buAutoNum type="romanLcPeriod"/>
            </a:pPr>
            <a:r>
              <a:rPr lang="en-US" dirty="0"/>
              <a:t>Communicate in every way that she is worthy and lovable</a:t>
            </a:r>
          </a:p>
          <a:p>
            <a:pPr marL="1166306" lvl="2" indent="-277692">
              <a:lnSpc>
                <a:spcPct val="90000"/>
              </a:lnSpc>
              <a:buFont typeface="+mj-lt"/>
              <a:buAutoNum type="romanLcPeriod"/>
            </a:pPr>
            <a:r>
              <a:rPr lang="en-US" dirty="0"/>
              <a:t>Avoid situations the child finds shaming</a:t>
            </a:r>
          </a:p>
          <a:p>
            <a:pPr marL="1166306" lvl="2" indent="-277692">
              <a:lnSpc>
                <a:spcPct val="90000"/>
              </a:lnSpc>
              <a:buFont typeface="+mj-lt"/>
              <a:buAutoNum type="romanLcPeriod"/>
            </a:pPr>
            <a:r>
              <a:rPr lang="en-US" dirty="0"/>
              <a:t>Talk directly about things that happen between us</a:t>
            </a:r>
          </a:p>
          <a:p>
            <a:pPr marL="1166306" lvl="2" indent="-277692">
              <a:lnSpc>
                <a:spcPct val="90000"/>
              </a:lnSpc>
              <a:buFont typeface="+mj-lt"/>
              <a:buAutoNum type="romanLcPeriod"/>
            </a:pPr>
            <a:r>
              <a:rPr lang="en-US" dirty="0"/>
              <a:t>Encourage sharing what is shameful</a:t>
            </a:r>
          </a:p>
          <a:p>
            <a:pPr marL="1166306" lvl="2" indent="-277692">
              <a:lnSpc>
                <a:spcPct val="90000"/>
              </a:lnSpc>
              <a:buFont typeface="+mj-lt"/>
              <a:buAutoNum type="romanLcPeriod"/>
            </a:pPr>
            <a:r>
              <a:rPr lang="en-US" dirty="0"/>
              <a:t>Challenge and help the child challenge negative ideas about self</a:t>
            </a:r>
          </a:p>
          <a:p>
            <a:pPr lvl="1" defTabSz="936439"/>
            <a:endParaRPr lang="en-US" dirty="0"/>
          </a:p>
        </p:txBody>
      </p:sp>
      <p:sp>
        <p:nvSpPr>
          <p:cNvPr id="5" name="TextBox 4">
            <a:extLst>
              <a:ext uri="{FF2B5EF4-FFF2-40B4-BE49-F238E27FC236}">
                <a16:creationId xmlns:a16="http://schemas.microsoft.com/office/drawing/2014/main" id="{32AF3D25-84DD-45EA-9754-304F2BAD02D2}"/>
              </a:ext>
            </a:extLst>
          </p:cNvPr>
          <p:cNvSpPr txBox="1"/>
          <p:nvPr/>
        </p:nvSpPr>
        <p:spPr>
          <a:xfrm>
            <a:off x="3843337" y="795338"/>
            <a:ext cx="3022501" cy="3136718"/>
          </a:xfrm>
          <a:prstGeom prst="rect">
            <a:avLst/>
          </a:prstGeom>
          <a:noFill/>
          <a:ln>
            <a:solidFill>
              <a:schemeClr val="tx1"/>
            </a:solidFill>
          </a:ln>
        </p:spPr>
        <p:txBody>
          <a:bodyPr wrap="square" lIns="88861" tIns="44431" rIns="88861" bIns="44431" rtlCol="0">
            <a:spAutoFit/>
          </a:bodyPr>
          <a:lstStyle/>
          <a:p>
            <a:r>
              <a:rPr lang="en-US" sz="1100" b="1" dirty="0"/>
              <a:t>Module Four</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u="sng"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 Skills: Slide 123 (15 minutes)</a:t>
            </a:r>
          </a:p>
          <a:p>
            <a:pPr marL="166615" indent="-166615">
              <a:buFont typeface="Arial" panose="020B0604020202020204" pitchFamily="34" charset="0"/>
              <a:buChar char="•"/>
            </a:pPr>
            <a:r>
              <a:rPr lang="en-US" sz="1100" dirty="0"/>
              <a:t>Closing: Slide 124 (5 min)</a:t>
            </a:r>
          </a:p>
        </p:txBody>
      </p:sp>
      <p:sp>
        <p:nvSpPr>
          <p:cNvPr id="6" name="Slide Number Placeholder 4">
            <a:extLst>
              <a:ext uri="{FF2B5EF4-FFF2-40B4-BE49-F238E27FC236}">
                <a16:creationId xmlns:a16="http://schemas.microsoft.com/office/drawing/2014/main" id="{60AD6D57-1A25-49D9-96D3-C6D89D3013F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112</a:t>
            </a:fld>
            <a:endParaRPr lang="en-US" sz="1600" b="1" dirty="0"/>
          </a:p>
        </p:txBody>
      </p:sp>
    </p:spTree>
    <p:extLst>
      <p:ext uri="{BB962C8B-B14F-4D97-AF65-F5344CB8AC3E}">
        <p14:creationId xmlns:p14="http://schemas.microsoft.com/office/powerpoint/2010/main" val="376525673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2"/>
          <p:cNvSpPr>
            <a:spLocks noGrp="1" noRot="1" noChangeAspect="1" noChangeArrowheads="1" noTextEdit="1"/>
          </p:cNvSpPr>
          <p:nvPr>
            <p:ph type="sldImg"/>
          </p:nvPr>
        </p:nvSpPr>
        <p:spPr>
          <a:xfrm>
            <a:off x="338138" y="795338"/>
            <a:ext cx="3290887" cy="2468562"/>
          </a:xfrm>
          <a:ln/>
        </p:spPr>
      </p:sp>
      <p:sp>
        <p:nvSpPr>
          <p:cNvPr id="104452" name="Rectangle 3"/>
          <p:cNvSpPr>
            <a:spLocks noGrp="1" noChangeArrowheads="1"/>
          </p:cNvSpPr>
          <p:nvPr>
            <p:ph type="body" idx="1"/>
          </p:nvPr>
        </p:nvSpPr>
        <p:spPr>
          <a:xfrm>
            <a:off x="355433" y="4376737"/>
            <a:ext cx="5661660" cy="2791017"/>
          </a:xfrm>
          <a:noFill/>
          <a:ln/>
        </p:spPr>
        <p:txBody>
          <a:bodyPr/>
          <a:lstStyle/>
          <a:p>
            <a:pPr defTabSz="888614">
              <a:defRPr/>
            </a:pPr>
            <a:r>
              <a:rPr lang="en-US" b="1" dirty="0"/>
              <a:t>Strengthening Feelings Skills – Ability to Manage Shame</a:t>
            </a:r>
          </a:p>
          <a:p>
            <a:pPr defTabSz="888614">
              <a:defRPr/>
            </a:pPr>
            <a:endParaRPr lang="en-US" dirty="0"/>
          </a:p>
          <a:p>
            <a:pPr marL="222153" indent="-222153" defTabSz="888614">
              <a:buFont typeface="+mj-lt"/>
              <a:buAutoNum type="arabicPeriod"/>
              <a:defRPr/>
            </a:pPr>
            <a:r>
              <a:rPr lang="en-US" dirty="0"/>
              <a:t>Review the slide using the information below.</a:t>
            </a:r>
          </a:p>
          <a:p>
            <a:pPr marL="666460" lvl="1" indent="-222153">
              <a:buFont typeface="+mj-lt"/>
              <a:buAutoNum type="alphaLcPeriod"/>
              <a:defRPr/>
            </a:pPr>
            <a:r>
              <a:rPr lang="en-US" b="1" dirty="0"/>
              <a:t>Ask: </a:t>
            </a:r>
            <a:r>
              <a:rPr lang="en-US" dirty="0"/>
              <a:t>Can you think of other ways to strengthen feelings of worthiness?</a:t>
            </a:r>
          </a:p>
          <a:p>
            <a:pPr marL="666460" lvl="1" indent="-222153">
              <a:buFont typeface="+mj-lt"/>
              <a:buAutoNum type="alphaLcPeriod"/>
              <a:defRPr/>
            </a:pPr>
            <a:endParaRPr lang="en-US" dirty="0"/>
          </a:p>
        </p:txBody>
      </p:sp>
      <p:sp>
        <p:nvSpPr>
          <p:cNvPr id="6" name="Slide Number Placeholder 4">
            <a:extLst>
              <a:ext uri="{FF2B5EF4-FFF2-40B4-BE49-F238E27FC236}">
                <a16:creationId xmlns:a16="http://schemas.microsoft.com/office/drawing/2014/main" id="{11F6A26D-C4C4-48FB-8F5D-89EF98E0282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113</a:t>
            </a:fld>
            <a:endParaRPr lang="en-US" sz="1600" b="1" dirty="0"/>
          </a:p>
        </p:txBody>
      </p:sp>
      <p:sp>
        <p:nvSpPr>
          <p:cNvPr id="7" name="TextBox 6">
            <a:extLst>
              <a:ext uri="{FF2B5EF4-FFF2-40B4-BE49-F238E27FC236}">
                <a16:creationId xmlns:a16="http://schemas.microsoft.com/office/drawing/2014/main" id="{AC5F79C7-563A-4924-83F9-4C7C111B628F}"/>
              </a:ext>
            </a:extLst>
          </p:cNvPr>
          <p:cNvSpPr txBox="1"/>
          <p:nvPr/>
        </p:nvSpPr>
        <p:spPr>
          <a:xfrm>
            <a:off x="39195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u="sng"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xfrm>
            <a:off x="415925" y="795338"/>
            <a:ext cx="3290888" cy="2468562"/>
          </a:xfrm>
          <a:ln/>
        </p:spPr>
      </p:sp>
      <p:sp>
        <p:nvSpPr>
          <p:cNvPr id="3" name="Notes Placeholder 2"/>
          <p:cNvSpPr>
            <a:spLocks noGrp="1"/>
          </p:cNvSpPr>
          <p:nvPr>
            <p:ph type="body" idx="1"/>
          </p:nvPr>
        </p:nvSpPr>
        <p:spPr>
          <a:xfrm>
            <a:off x="415925" y="4392316"/>
            <a:ext cx="5661660" cy="3413718"/>
          </a:xfrm>
        </p:spPr>
        <p:txBody>
          <a:bodyPr>
            <a:normAutofit/>
          </a:bodyPr>
          <a:lstStyle/>
          <a:p>
            <a:r>
              <a:rPr lang="en-US" b="1" dirty="0"/>
              <a:t>Strengthening Feelings Skills – Ability to Manage Shame</a:t>
            </a:r>
          </a:p>
          <a:p>
            <a:endParaRPr lang="en-US" b="1" dirty="0"/>
          </a:p>
          <a:p>
            <a:pPr marL="222153" indent="-222153">
              <a:lnSpc>
                <a:spcPct val="90000"/>
              </a:lnSpc>
              <a:buFont typeface="+mj-lt"/>
              <a:buAutoNum type="arabicPeriod"/>
              <a:defRPr/>
            </a:pPr>
            <a:r>
              <a:rPr lang="en-US" dirty="0"/>
              <a:t>Review the slide above. </a:t>
            </a:r>
          </a:p>
          <a:p>
            <a:pPr marL="666460" lvl="1" indent="-222153">
              <a:lnSpc>
                <a:spcPct val="90000"/>
              </a:lnSpc>
              <a:buFont typeface="+mj-lt"/>
              <a:buAutoNum type="alphaLcPeriod"/>
              <a:defRPr/>
            </a:pPr>
            <a:r>
              <a:rPr lang="en-US" b="1" dirty="0"/>
              <a:t>Ask</a:t>
            </a:r>
            <a:r>
              <a:rPr lang="en-US" dirty="0"/>
              <a:t> participants to reflect on their answers independently. </a:t>
            </a:r>
          </a:p>
          <a:p>
            <a:pPr marL="666460" lvl="1" indent="-222153">
              <a:lnSpc>
                <a:spcPct val="90000"/>
              </a:lnSpc>
              <a:buFont typeface="+mj-lt"/>
              <a:buAutoNum type="alphaLcPeriod"/>
              <a:defRPr/>
            </a:pPr>
            <a:r>
              <a:rPr lang="en-US" b="1" dirty="0"/>
              <a:t>Ask</a:t>
            </a:r>
            <a:r>
              <a:rPr lang="en-US" dirty="0"/>
              <a:t> for a few examples from participants. </a:t>
            </a:r>
          </a:p>
          <a:p>
            <a:pPr marL="666460" lvl="1" indent="-222153">
              <a:lnSpc>
                <a:spcPct val="90000"/>
              </a:lnSpc>
              <a:buFont typeface="+mj-lt"/>
              <a:buAutoNum type="alphaLcPeriod"/>
              <a:defRPr/>
            </a:pPr>
            <a:r>
              <a:rPr lang="en-US" dirty="0"/>
              <a:t>Write down the examples shared on newsprint. </a:t>
            </a:r>
          </a:p>
          <a:p>
            <a:endParaRPr lang="en-US" dirty="0"/>
          </a:p>
        </p:txBody>
      </p:sp>
      <p:sp>
        <p:nvSpPr>
          <p:cNvPr id="6" name="Slide Number Placeholder 4">
            <a:extLst>
              <a:ext uri="{FF2B5EF4-FFF2-40B4-BE49-F238E27FC236}">
                <a16:creationId xmlns:a16="http://schemas.microsoft.com/office/drawing/2014/main" id="{4E5C036E-C8D4-4447-B5D1-B09E32DCDC8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114</a:t>
            </a:fld>
            <a:endParaRPr lang="en-US" sz="1600" b="1" dirty="0"/>
          </a:p>
        </p:txBody>
      </p:sp>
      <p:sp>
        <p:nvSpPr>
          <p:cNvPr id="7" name="TextBox 6">
            <a:extLst>
              <a:ext uri="{FF2B5EF4-FFF2-40B4-BE49-F238E27FC236}">
                <a16:creationId xmlns:a16="http://schemas.microsoft.com/office/drawing/2014/main" id="{D71E4A14-53A2-4713-ACA0-4683FC2D6845}"/>
              </a:ext>
            </a:extLst>
          </p:cNvPr>
          <p:cNvSpPr txBox="1"/>
          <p:nvPr/>
        </p:nvSpPr>
        <p:spPr>
          <a:xfrm>
            <a:off x="3919537" y="7953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u="sng"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17059242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825500"/>
            <a:ext cx="3289300" cy="2468563"/>
          </a:xfrm>
        </p:spPr>
      </p:sp>
      <p:sp>
        <p:nvSpPr>
          <p:cNvPr id="3" name="Notes Placeholder 2"/>
          <p:cNvSpPr>
            <a:spLocks noGrp="1"/>
          </p:cNvSpPr>
          <p:nvPr>
            <p:ph type="body" idx="1"/>
          </p:nvPr>
        </p:nvSpPr>
        <p:spPr>
          <a:xfrm>
            <a:off x="363538" y="4568164"/>
            <a:ext cx="5661660" cy="4213384"/>
          </a:xfrm>
        </p:spPr>
        <p:txBody>
          <a:bodyPr>
            <a:normAutofit/>
          </a:bodyPr>
          <a:lstStyle/>
          <a:p>
            <a:pPr marL="351743" indent="-351743" defTabSz="936439">
              <a:spcBef>
                <a:spcPts val="1749"/>
              </a:spcBef>
            </a:pPr>
            <a:r>
              <a:rPr lang="en-US" b="1" dirty="0"/>
              <a:t>Strengthening Feelings Skills – Ability to Soothe Strong Feelings</a:t>
            </a:r>
          </a:p>
          <a:p>
            <a:pPr marL="351743" indent="-351743" defTabSz="936439"/>
            <a:endParaRPr lang="en-US" b="1" dirty="0"/>
          </a:p>
          <a:p>
            <a:pPr marL="351743" indent="-351743" defTabSz="936439">
              <a:buAutoNum type="arabicPeriod"/>
            </a:pPr>
            <a:r>
              <a:rPr lang="en-US" dirty="0"/>
              <a:t>Review the slide above with the information below.</a:t>
            </a:r>
          </a:p>
          <a:p>
            <a:pPr marL="666460" lvl="1" indent="-222153" defTabSz="936439">
              <a:buFont typeface="+mj-lt"/>
              <a:buAutoNum type="alphaLcPeriod"/>
            </a:pPr>
            <a:r>
              <a:rPr lang="en-US" dirty="0"/>
              <a:t>Almost all children who come into care were not taught how to calm down and self-soothe.</a:t>
            </a:r>
          </a:p>
          <a:p>
            <a:pPr marL="666460" lvl="1" indent="-222153" defTabSz="936439">
              <a:buFont typeface="+mj-lt"/>
              <a:buAutoNum type="alphaLcPeriod"/>
            </a:pPr>
            <a:r>
              <a:rPr lang="en-US" dirty="0"/>
              <a:t>They often associate strong feelings with danger.</a:t>
            </a:r>
          </a:p>
          <a:p>
            <a:pPr marL="666460" lvl="1" indent="-222153" defTabSz="936439">
              <a:buFont typeface="+mj-lt"/>
              <a:buAutoNum type="alphaLcPeriod"/>
            </a:pPr>
            <a:r>
              <a:rPr lang="en-US" dirty="0"/>
              <a:t>Their body’s natural alarm system may be malfunctioning.</a:t>
            </a:r>
          </a:p>
          <a:p>
            <a:endParaRPr lang="en-US" dirty="0"/>
          </a:p>
        </p:txBody>
      </p:sp>
      <p:sp>
        <p:nvSpPr>
          <p:cNvPr id="6" name="Slide Number Placeholder 4">
            <a:extLst>
              <a:ext uri="{FF2B5EF4-FFF2-40B4-BE49-F238E27FC236}">
                <a16:creationId xmlns:a16="http://schemas.microsoft.com/office/drawing/2014/main" id="{7DC24939-F0D6-4928-9FB6-0012343498A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115</a:t>
            </a:fld>
            <a:endParaRPr lang="en-US" sz="1600" b="1" dirty="0"/>
          </a:p>
        </p:txBody>
      </p:sp>
      <p:sp>
        <p:nvSpPr>
          <p:cNvPr id="7" name="TextBox 6">
            <a:extLst>
              <a:ext uri="{FF2B5EF4-FFF2-40B4-BE49-F238E27FC236}">
                <a16:creationId xmlns:a16="http://schemas.microsoft.com/office/drawing/2014/main" id="{B3F628FA-DFF8-4DB6-AC3D-2A726122B656}"/>
              </a:ext>
            </a:extLst>
          </p:cNvPr>
          <p:cNvSpPr txBox="1"/>
          <p:nvPr/>
        </p:nvSpPr>
        <p:spPr>
          <a:xfrm>
            <a:off x="3919537" y="825500"/>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97347969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9725" y="844550"/>
            <a:ext cx="3289300" cy="2468563"/>
          </a:xfrm>
        </p:spPr>
      </p:sp>
      <p:sp>
        <p:nvSpPr>
          <p:cNvPr id="9" name="Rectangle 3"/>
          <p:cNvSpPr>
            <a:spLocks noGrp="1" noChangeArrowheads="1"/>
          </p:cNvSpPr>
          <p:nvPr>
            <p:ph type="body" idx="1"/>
          </p:nvPr>
        </p:nvSpPr>
        <p:spPr>
          <a:xfrm>
            <a:off x="339725" y="4463938"/>
            <a:ext cx="5661660" cy="4213384"/>
          </a:xfrm>
          <a:noFill/>
          <a:ln/>
        </p:spPr>
        <p:txBody>
          <a:bodyPr/>
          <a:lstStyle/>
          <a:p>
            <a:r>
              <a:rPr lang="en-US" b="1" dirty="0"/>
              <a:t>Strengthening Feelings Skills – Ability to Soothe Strong Feelings</a:t>
            </a:r>
          </a:p>
          <a:p>
            <a:pPr eaLnBrk="1" hangingPunct="1">
              <a:buFontTx/>
              <a:buNone/>
            </a:pPr>
            <a:endParaRPr lang="en-US" b="1" dirty="0"/>
          </a:p>
          <a:p>
            <a:pPr marL="222153" indent="-222153">
              <a:buFont typeface="+mj-lt"/>
              <a:buAutoNum type="arabicPeriod"/>
            </a:pPr>
            <a:r>
              <a:rPr lang="en-US" dirty="0"/>
              <a:t>Review the slide above using the information below.</a:t>
            </a:r>
          </a:p>
          <a:p>
            <a:pPr marL="666460" lvl="1" indent="-222153">
              <a:buFont typeface="+mj-lt"/>
              <a:buAutoNum type="alphaLcPeriod"/>
            </a:pPr>
            <a:r>
              <a:rPr lang="en-US" dirty="0"/>
              <a:t>Feelings Management is broken down into four categories.</a:t>
            </a:r>
          </a:p>
          <a:p>
            <a:pPr marL="666460" lvl="1" indent="-222153">
              <a:buFont typeface="+mj-lt"/>
              <a:buAutoNum type="alphaLcPeriod"/>
            </a:pPr>
            <a:r>
              <a:rPr lang="en-US" dirty="0"/>
              <a:t>Review the four categories on the slide.</a:t>
            </a:r>
          </a:p>
          <a:p>
            <a:pPr marL="666460" lvl="1" indent="-222153">
              <a:buFont typeface="+mj-lt"/>
              <a:buAutoNum type="alphaLcPeriod"/>
            </a:pPr>
            <a:r>
              <a:rPr lang="en-US" b="1" dirty="0"/>
              <a:t>Tell</a:t>
            </a:r>
            <a:r>
              <a:rPr lang="en-US" dirty="0"/>
              <a:t> participants you will now look at each category separately.</a:t>
            </a:r>
          </a:p>
          <a:p>
            <a:pPr eaLnBrk="1" hangingPunct="1"/>
            <a:endParaRPr lang="en-US" dirty="0"/>
          </a:p>
        </p:txBody>
      </p:sp>
      <p:sp>
        <p:nvSpPr>
          <p:cNvPr id="6" name="Slide Number Placeholder 4">
            <a:extLst>
              <a:ext uri="{FF2B5EF4-FFF2-40B4-BE49-F238E27FC236}">
                <a16:creationId xmlns:a16="http://schemas.microsoft.com/office/drawing/2014/main" id="{4D682773-A416-4AB8-9262-8B64EE6AC12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116</a:t>
            </a:fld>
            <a:endParaRPr lang="en-US" sz="1600" b="1" dirty="0"/>
          </a:p>
        </p:txBody>
      </p:sp>
      <p:sp>
        <p:nvSpPr>
          <p:cNvPr id="7" name="TextBox 6">
            <a:extLst>
              <a:ext uri="{FF2B5EF4-FFF2-40B4-BE49-F238E27FC236}">
                <a16:creationId xmlns:a16="http://schemas.microsoft.com/office/drawing/2014/main" id="{CCE9CD55-BC3D-4239-8256-FFB3CA31529D}"/>
              </a:ext>
            </a:extLst>
          </p:cNvPr>
          <p:cNvSpPr txBox="1"/>
          <p:nvPr/>
        </p:nvSpPr>
        <p:spPr>
          <a:xfrm>
            <a:off x="3919537" y="825500"/>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123947712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2"/>
          <p:cNvSpPr>
            <a:spLocks noGrp="1" noRot="1" noChangeAspect="1" noChangeArrowheads="1" noTextEdit="1"/>
          </p:cNvSpPr>
          <p:nvPr>
            <p:ph type="sldImg"/>
          </p:nvPr>
        </p:nvSpPr>
        <p:spPr>
          <a:xfrm>
            <a:off x="371475" y="822325"/>
            <a:ext cx="3290888" cy="2468563"/>
          </a:xfrm>
          <a:ln/>
        </p:spPr>
      </p:sp>
      <p:sp>
        <p:nvSpPr>
          <p:cNvPr id="107524" name="Rectangle 3"/>
          <p:cNvSpPr>
            <a:spLocks noGrp="1" noChangeArrowheads="1"/>
          </p:cNvSpPr>
          <p:nvPr>
            <p:ph type="body" idx="1"/>
          </p:nvPr>
        </p:nvSpPr>
        <p:spPr>
          <a:xfrm>
            <a:off x="490537" y="4582953"/>
            <a:ext cx="5943600" cy="4213384"/>
          </a:xfrm>
          <a:noFill/>
          <a:ln/>
        </p:spPr>
        <p:txBody>
          <a:bodyPr/>
          <a:lstStyle/>
          <a:p>
            <a:r>
              <a:rPr lang="en-US" b="1" dirty="0"/>
              <a:t>Strengthening Feelings Skills – Ability to Soothe Strong Feelings</a:t>
            </a:r>
          </a:p>
          <a:p>
            <a:pPr eaLnBrk="1" hangingPunct="1">
              <a:buFontTx/>
              <a:buNone/>
            </a:pPr>
            <a:endParaRPr lang="en-US" b="1" dirty="0"/>
          </a:p>
          <a:p>
            <a:pPr marL="234838" indent="-234838">
              <a:buFontTx/>
              <a:buAutoNum type="arabicPeriod"/>
            </a:pPr>
            <a:r>
              <a:rPr lang="en-US" b="0" baseline="0" dirty="0"/>
              <a:t>Review the slide above using the information below.</a:t>
            </a:r>
          </a:p>
          <a:p>
            <a:pPr marL="704515" lvl="1" indent="-234838">
              <a:buFont typeface="+mj-lt"/>
              <a:buAutoNum type="alphaLcPeriod"/>
            </a:pPr>
            <a:r>
              <a:rPr lang="en-US" b="0" baseline="0" dirty="0"/>
              <a:t>In this culture, we tend not to be aware of our body sensations and don’t have words for them, </a:t>
            </a:r>
            <a:r>
              <a:rPr lang="en-US" dirty="0"/>
              <a:t>b</a:t>
            </a:r>
            <a:r>
              <a:rPr lang="en-US" b="0" baseline="0" dirty="0"/>
              <a:t>ut often our body sensations are some of the very early cues that we are distressed. </a:t>
            </a:r>
          </a:p>
          <a:p>
            <a:pPr marL="704515" lvl="1" indent="-234838">
              <a:buFont typeface="+mj-lt"/>
              <a:buAutoNum type="alphaLcPeriod"/>
            </a:pPr>
            <a:r>
              <a:rPr lang="en-US" b="0" baseline="0" dirty="0"/>
              <a:t>If we get to know the sensations that are associated with distress, we can notice that we are getting activated sooner and have more control to calm ourselves down. </a:t>
            </a:r>
          </a:p>
          <a:p>
            <a:pPr marL="704515" lvl="1" indent="-234838">
              <a:buFont typeface="+mj-lt"/>
              <a:buAutoNum type="alphaLcPeriod"/>
            </a:pPr>
            <a:r>
              <a:rPr lang="en-US" dirty="0"/>
              <a:t>P</a:t>
            </a:r>
            <a:r>
              <a:rPr lang="en-US" b="0" baseline="0" dirty="0"/>
              <a:t>arents can ask about sensation using some of the following questions. </a:t>
            </a:r>
          </a:p>
          <a:p>
            <a:pPr marL="1232902" lvl="2" indent="-293548">
              <a:buFont typeface="+mj-lt"/>
              <a:buAutoNum type="romanLcPeriod"/>
            </a:pPr>
            <a:r>
              <a:rPr lang="en-US" b="0" baseline="0" dirty="0"/>
              <a:t>What do you notice in your body right now?</a:t>
            </a:r>
          </a:p>
          <a:p>
            <a:pPr marL="1232902" lvl="2" indent="-293548">
              <a:buFont typeface="+mj-lt"/>
              <a:buAutoNum type="romanLcPeriod"/>
            </a:pPr>
            <a:r>
              <a:rPr lang="en-US" b="0" baseline="0" dirty="0"/>
              <a:t>As you’re telling me about your frustration with your friend, how does that register in your body? Where do you feel it?  What temperature is it? Is it dull or sharp? If you had to give it a color, what would it be?</a:t>
            </a:r>
          </a:p>
          <a:p>
            <a:pPr marL="1232902" lvl="2" indent="-293548">
              <a:buFont typeface="+mj-lt"/>
              <a:buAutoNum type="romanLcPeriod"/>
            </a:pPr>
            <a:r>
              <a:rPr lang="en-US" b="0" baseline="0" dirty="0"/>
              <a:t>As you keep your attention on the feeling, what happens next? </a:t>
            </a:r>
            <a:endParaRPr lang="en-US" dirty="0"/>
          </a:p>
          <a:p>
            <a:pPr eaLnBrk="1" hangingPunct="1"/>
            <a:endParaRPr lang="en-US" dirty="0"/>
          </a:p>
        </p:txBody>
      </p:sp>
      <p:sp>
        <p:nvSpPr>
          <p:cNvPr id="6" name="Slide Number Placeholder 4">
            <a:extLst>
              <a:ext uri="{FF2B5EF4-FFF2-40B4-BE49-F238E27FC236}">
                <a16:creationId xmlns:a16="http://schemas.microsoft.com/office/drawing/2014/main" id="{1FB46DC8-FAEE-4E09-8B38-154C036388C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117</a:t>
            </a:fld>
            <a:endParaRPr lang="en-US" sz="1600" b="1" dirty="0"/>
          </a:p>
        </p:txBody>
      </p:sp>
      <p:sp>
        <p:nvSpPr>
          <p:cNvPr id="7" name="TextBox 6">
            <a:extLst>
              <a:ext uri="{FF2B5EF4-FFF2-40B4-BE49-F238E27FC236}">
                <a16:creationId xmlns:a16="http://schemas.microsoft.com/office/drawing/2014/main" id="{76AAEB28-3E79-4DF3-8BD7-002273B9F1F1}"/>
              </a:ext>
            </a:extLst>
          </p:cNvPr>
          <p:cNvSpPr txBox="1"/>
          <p:nvPr/>
        </p:nvSpPr>
        <p:spPr>
          <a:xfrm>
            <a:off x="3919537" y="825500"/>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70767692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871538"/>
            <a:ext cx="3290887" cy="2468562"/>
          </a:xfrm>
        </p:spPr>
      </p:sp>
      <p:sp>
        <p:nvSpPr>
          <p:cNvPr id="3" name="Notes Placeholder 2"/>
          <p:cNvSpPr>
            <a:spLocks noGrp="1"/>
          </p:cNvSpPr>
          <p:nvPr>
            <p:ph type="body" idx="1"/>
          </p:nvPr>
        </p:nvSpPr>
        <p:spPr>
          <a:xfrm>
            <a:off x="304135" y="4634798"/>
            <a:ext cx="5661660" cy="4213384"/>
          </a:xfrm>
        </p:spPr>
        <p:txBody>
          <a:bodyPr/>
          <a:lstStyle/>
          <a:p>
            <a:r>
              <a:rPr lang="en-US" b="1" dirty="0"/>
              <a:t>Strengthening Feelings Skills – Ability to Soothe Strong Feelings</a:t>
            </a:r>
          </a:p>
          <a:p>
            <a:pPr eaLnBrk="1" hangingPunct="1">
              <a:buFontTx/>
              <a:buNone/>
            </a:pPr>
            <a:endParaRPr lang="en-US" b="1" dirty="0"/>
          </a:p>
          <a:p>
            <a:pPr marL="234838" indent="-234838">
              <a:buFontTx/>
              <a:buAutoNum type="arabicPeriod"/>
            </a:pPr>
            <a:r>
              <a:rPr lang="en-US" b="0" baseline="0" dirty="0"/>
              <a:t>Review the slide above using information below.</a:t>
            </a:r>
          </a:p>
          <a:p>
            <a:pPr marL="704515" lvl="1" indent="-234838">
              <a:buFont typeface="+mj-lt"/>
              <a:buAutoNum type="alphaLcPeriod"/>
            </a:pPr>
            <a:r>
              <a:rPr lang="en-US" b="0" baseline="0" dirty="0"/>
              <a:t>Here is a list you could give youth to help them find the words to describe their bodily sensation. </a:t>
            </a:r>
          </a:p>
          <a:p>
            <a:pPr marL="704515" lvl="1" indent="-234838">
              <a:buFont typeface="+mj-lt"/>
              <a:buAutoNum type="alphaLcPeriod"/>
            </a:pPr>
            <a:r>
              <a:rPr lang="en-US" b="0" baseline="0" dirty="0"/>
              <a:t>Example: If I were to ask you to direct your attention to a noticeable sensation in your body, what would it be? If you say tired, what are the sensations associated with feeling tired? Where do you feel the tired feeling in your body? </a:t>
            </a:r>
            <a:endParaRPr lang="en-US" dirty="0"/>
          </a:p>
        </p:txBody>
      </p:sp>
      <p:sp>
        <p:nvSpPr>
          <p:cNvPr id="6" name="Slide Number Placeholder 4">
            <a:extLst>
              <a:ext uri="{FF2B5EF4-FFF2-40B4-BE49-F238E27FC236}">
                <a16:creationId xmlns:a16="http://schemas.microsoft.com/office/drawing/2014/main" id="{D1B355FA-7B83-4B4A-A693-AC5E658BA18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118</a:t>
            </a:fld>
            <a:endParaRPr lang="en-US" sz="1600" b="1" dirty="0"/>
          </a:p>
        </p:txBody>
      </p:sp>
      <p:sp>
        <p:nvSpPr>
          <p:cNvPr id="7" name="TextBox 6">
            <a:extLst>
              <a:ext uri="{FF2B5EF4-FFF2-40B4-BE49-F238E27FC236}">
                <a16:creationId xmlns:a16="http://schemas.microsoft.com/office/drawing/2014/main" id="{CBAC6C93-57B8-43A0-9ECD-6194A8ECE162}"/>
              </a:ext>
            </a:extLst>
          </p:cNvPr>
          <p:cNvSpPr txBox="1"/>
          <p:nvPr/>
        </p:nvSpPr>
        <p:spPr>
          <a:xfrm>
            <a:off x="3919537" y="825500"/>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85249555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71538"/>
            <a:ext cx="3289300" cy="2468562"/>
          </a:xfrm>
        </p:spPr>
      </p:sp>
      <p:sp>
        <p:nvSpPr>
          <p:cNvPr id="3" name="Notes Placeholder 2"/>
          <p:cNvSpPr>
            <a:spLocks noGrp="1"/>
          </p:cNvSpPr>
          <p:nvPr>
            <p:ph type="body" idx="1"/>
          </p:nvPr>
        </p:nvSpPr>
        <p:spPr>
          <a:xfrm>
            <a:off x="338137" y="4740016"/>
            <a:ext cx="5661660" cy="3088531"/>
          </a:xfrm>
        </p:spPr>
        <p:txBody>
          <a:bodyPr/>
          <a:lstStyle/>
          <a:p>
            <a:r>
              <a:rPr lang="en-US" b="1" dirty="0"/>
              <a:t>Strengthening Feelings Skills – Ability to Soothe Strong Feelings</a:t>
            </a:r>
          </a:p>
          <a:p>
            <a:pPr eaLnBrk="1" hangingPunct="1">
              <a:buFontTx/>
              <a:buNone/>
            </a:pPr>
            <a:endParaRPr lang="en-US" b="1" dirty="0"/>
          </a:p>
          <a:p>
            <a:pPr marL="234838" indent="-234838">
              <a:buFontTx/>
              <a:buAutoNum type="arabicPeriod"/>
            </a:pPr>
            <a:r>
              <a:rPr lang="en-US" b="0" baseline="0" dirty="0"/>
              <a:t>This is an example of a worksheet that helps people think about body sensations at different levels of distress.</a:t>
            </a:r>
          </a:p>
          <a:p>
            <a:pPr marL="234838" indent="-234838">
              <a:buFontTx/>
              <a:buAutoNum type="arabicPeriod"/>
            </a:pPr>
            <a:r>
              <a:rPr lang="en-US" b="0" baseline="0" dirty="0"/>
              <a:t>Briefly review the worksheet.</a:t>
            </a:r>
          </a:p>
          <a:p>
            <a:endParaRPr lang="en-US" dirty="0"/>
          </a:p>
        </p:txBody>
      </p:sp>
      <p:sp>
        <p:nvSpPr>
          <p:cNvPr id="6" name="Slide Number Placeholder 4">
            <a:extLst>
              <a:ext uri="{FF2B5EF4-FFF2-40B4-BE49-F238E27FC236}">
                <a16:creationId xmlns:a16="http://schemas.microsoft.com/office/drawing/2014/main" id="{C7FD18B2-3416-44E8-BBD4-6D4EF5BDAF6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119</a:t>
            </a:fld>
            <a:endParaRPr lang="en-US" sz="1600" b="1" dirty="0"/>
          </a:p>
        </p:txBody>
      </p:sp>
      <p:sp>
        <p:nvSpPr>
          <p:cNvPr id="7" name="TextBox 6">
            <a:extLst>
              <a:ext uri="{FF2B5EF4-FFF2-40B4-BE49-F238E27FC236}">
                <a16:creationId xmlns:a16="http://schemas.microsoft.com/office/drawing/2014/main" id="{D8B76E6A-A6BA-4EEE-B088-9DB17314E854}"/>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255493940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2"/>
          <p:cNvSpPr>
            <a:spLocks noGrp="1" noRot="1" noChangeAspect="1" noChangeArrowheads="1" noTextEdit="1"/>
          </p:cNvSpPr>
          <p:nvPr>
            <p:ph type="sldImg"/>
          </p:nvPr>
        </p:nvSpPr>
        <p:spPr>
          <a:xfrm>
            <a:off x="354013" y="884238"/>
            <a:ext cx="3290887" cy="2468562"/>
          </a:xfrm>
          <a:ln/>
        </p:spPr>
      </p:sp>
      <p:sp>
        <p:nvSpPr>
          <p:cNvPr id="107524" name="Rectangle 3"/>
          <p:cNvSpPr>
            <a:spLocks noGrp="1" noChangeArrowheads="1"/>
          </p:cNvSpPr>
          <p:nvPr>
            <p:ph type="body" idx="1"/>
          </p:nvPr>
        </p:nvSpPr>
        <p:spPr>
          <a:xfrm>
            <a:off x="354013" y="4620449"/>
            <a:ext cx="5189855" cy="3863372"/>
          </a:xfrm>
          <a:noFill/>
          <a:ln/>
        </p:spPr>
        <p:txBody>
          <a:bodyPr/>
          <a:lstStyle/>
          <a:p>
            <a:pPr defTabSz="939354">
              <a:defRPr/>
            </a:pPr>
            <a:r>
              <a:rPr lang="en-US" b="1" dirty="0"/>
              <a:t>Strengthening Feelings Skills – Ability to Soothe Strong Feelings</a:t>
            </a:r>
          </a:p>
          <a:p>
            <a:pPr defTabSz="939354">
              <a:defRPr/>
            </a:pPr>
            <a:endParaRPr lang="en-US" b="1" dirty="0"/>
          </a:p>
          <a:p>
            <a:pPr marL="222153" indent="-222153" defTabSz="939354">
              <a:buFont typeface="+mj-lt"/>
              <a:buAutoNum type="arabicPeriod"/>
              <a:defRPr/>
            </a:pPr>
            <a:r>
              <a:rPr lang="en-US" dirty="0"/>
              <a:t>Review the slide above using the information below.</a:t>
            </a:r>
          </a:p>
          <a:p>
            <a:pPr marL="666460" lvl="1" indent="-222153" defTabSz="939354">
              <a:buFont typeface="+mj-lt"/>
              <a:buAutoNum type="alphaLcPeriod"/>
              <a:defRPr/>
            </a:pPr>
            <a:r>
              <a:rPr lang="en-US" dirty="0"/>
              <a:t>Identifying feelings can be challenging for youth.</a:t>
            </a:r>
          </a:p>
          <a:p>
            <a:pPr marL="666460" lvl="1" indent="-222153" defTabSz="939354">
              <a:buFont typeface="+mj-lt"/>
              <a:buAutoNum type="alphaLcPeriod"/>
              <a:defRPr/>
            </a:pPr>
            <a:r>
              <a:rPr lang="en-US" dirty="0"/>
              <a:t>Identifying feelings is a first step to regulating emotions.</a:t>
            </a:r>
          </a:p>
          <a:p>
            <a:pPr marL="666460" lvl="1" indent="-222153" defTabSz="939354">
              <a:buFont typeface="+mj-lt"/>
              <a:buAutoNum type="alphaLcPeriod"/>
              <a:defRPr/>
            </a:pPr>
            <a:r>
              <a:rPr lang="en-US" dirty="0"/>
              <a:t>If you can’t name it—you can’t regulate it.</a:t>
            </a:r>
          </a:p>
        </p:txBody>
      </p:sp>
      <p:sp>
        <p:nvSpPr>
          <p:cNvPr id="6" name="Slide Number Placeholder 4">
            <a:extLst>
              <a:ext uri="{FF2B5EF4-FFF2-40B4-BE49-F238E27FC236}">
                <a16:creationId xmlns:a16="http://schemas.microsoft.com/office/drawing/2014/main" id="{B552E7F0-7D88-4AFC-B4F3-3903D54E287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120</a:t>
            </a:fld>
            <a:endParaRPr lang="en-US" sz="1600" b="1" dirty="0"/>
          </a:p>
        </p:txBody>
      </p:sp>
      <p:sp>
        <p:nvSpPr>
          <p:cNvPr id="7" name="TextBox 6">
            <a:extLst>
              <a:ext uri="{FF2B5EF4-FFF2-40B4-BE49-F238E27FC236}">
                <a16:creationId xmlns:a16="http://schemas.microsoft.com/office/drawing/2014/main" id="{0417317A-A3E6-4FD1-95FA-239CA977D8DE}"/>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95388344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2"/>
          <p:cNvSpPr>
            <a:spLocks noGrp="1" noRot="1" noChangeAspect="1" noChangeArrowheads="1" noTextEdit="1"/>
          </p:cNvSpPr>
          <p:nvPr>
            <p:ph type="sldImg"/>
          </p:nvPr>
        </p:nvSpPr>
        <p:spPr>
          <a:xfrm>
            <a:off x="468313" y="871538"/>
            <a:ext cx="3290887" cy="2468562"/>
          </a:xfrm>
          <a:ln/>
        </p:spPr>
      </p:sp>
      <p:sp>
        <p:nvSpPr>
          <p:cNvPr id="109572" name="Rectangle 3"/>
          <p:cNvSpPr>
            <a:spLocks noGrp="1" noChangeArrowheads="1"/>
          </p:cNvSpPr>
          <p:nvPr>
            <p:ph type="body" idx="1"/>
          </p:nvPr>
        </p:nvSpPr>
        <p:spPr>
          <a:xfrm>
            <a:off x="469566" y="4496058"/>
            <a:ext cx="5659771" cy="3968529"/>
          </a:xfrm>
          <a:noFill/>
          <a:ln/>
        </p:spPr>
        <p:txBody>
          <a:bodyPr/>
          <a:lstStyle/>
          <a:p>
            <a:r>
              <a:rPr lang="en-US" b="1" dirty="0"/>
              <a:t>Strengthening Feelings Skills – Ability to Soothe Strong Feelings</a:t>
            </a:r>
          </a:p>
          <a:p>
            <a:pPr eaLnBrk="1" hangingPunct="1"/>
            <a:endParaRPr lang="en-US" dirty="0"/>
          </a:p>
          <a:p>
            <a:pPr marL="234838" indent="-234838">
              <a:buFont typeface="+mj-lt"/>
              <a:buAutoNum type="arabicPeriod"/>
            </a:pPr>
            <a:r>
              <a:rPr lang="en-US" dirty="0"/>
              <a:t>Review the slide using the information below.</a:t>
            </a:r>
          </a:p>
          <a:p>
            <a:pPr marL="704515" lvl="1" indent="-234838">
              <a:buFont typeface="+mj-lt"/>
              <a:buAutoNum type="alphaLcPeriod"/>
            </a:pPr>
            <a:r>
              <a:rPr lang="en-US" dirty="0"/>
              <a:t>These are strategies for making big feelings feel smaller or more manageable. </a:t>
            </a:r>
          </a:p>
          <a:p>
            <a:pPr marL="704515" lvl="1" indent="-234838">
              <a:buFont typeface="+mj-lt"/>
              <a:buAutoNum type="alphaLcPeriod"/>
            </a:pPr>
            <a:r>
              <a:rPr lang="en-US" dirty="0"/>
              <a:t>This includes</a:t>
            </a:r>
            <a:r>
              <a:rPr lang="en-US" baseline="0" dirty="0"/>
              <a:t> the whole area of sensory intervention, which has proven to be very effective in helping youth modulate feelings. More and more programs are using the skills of Occupational Therapists to help them design individualized sensory options for youth. </a:t>
            </a:r>
            <a:endParaRPr lang="en-US" dirty="0"/>
          </a:p>
          <a:p>
            <a:pPr marL="704515" lvl="1" indent="-234838">
              <a:buFont typeface="+mj-lt"/>
              <a:buAutoNum type="alphaLcPeriod"/>
            </a:pPr>
            <a:r>
              <a:rPr lang="en-US" b="1" dirty="0"/>
              <a:t>Give an example </a:t>
            </a:r>
            <a:r>
              <a:rPr lang="en-US" dirty="0"/>
              <a:t>of how using feelings skills is a process with youth. </a:t>
            </a:r>
          </a:p>
          <a:p>
            <a:pPr marL="1191676" lvl="2" indent="-277692">
              <a:buFont typeface="+mj-lt"/>
              <a:buAutoNum type="romanLcPeriod"/>
            </a:pPr>
            <a:r>
              <a:rPr lang="en-US" b="1" dirty="0"/>
              <a:t>Example: </a:t>
            </a:r>
            <a:r>
              <a:rPr lang="en-US" dirty="0"/>
              <a:t>You may identify strategies with a survivor to use to calm down. Then, in  a crisis when parents suggest the strategy, they say, “F that.” This will often happen many times, but  once they say, “Okay, give me that f..</a:t>
            </a:r>
            <a:r>
              <a:rPr lang="en-US" dirty="0" err="1"/>
              <a:t>ing</a:t>
            </a:r>
            <a:r>
              <a:rPr lang="en-US" dirty="0"/>
              <a:t> music,” this is a triumph. It shows that they are beginning to be able to be aware of distress, pause enough to use strategy, and maybe use it  more often.  Once they do it once or ten times, it does not necessarily mean they will always be able to do it.</a:t>
            </a:r>
          </a:p>
        </p:txBody>
      </p:sp>
      <p:sp>
        <p:nvSpPr>
          <p:cNvPr id="6" name="Slide Number Placeholder 4">
            <a:extLst>
              <a:ext uri="{FF2B5EF4-FFF2-40B4-BE49-F238E27FC236}">
                <a16:creationId xmlns:a16="http://schemas.microsoft.com/office/drawing/2014/main" id="{CF888C25-3770-41A0-8319-89C74D9ACF0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121</a:t>
            </a:fld>
            <a:endParaRPr lang="en-US" sz="1600" b="1" dirty="0"/>
          </a:p>
        </p:txBody>
      </p:sp>
      <p:sp>
        <p:nvSpPr>
          <p:cNvPr id="7" name="TextBox 6">
            <a:extLst>
              <a:ext uri="{FF2B5EF4-FFF2-40B4-BE49-F238E27FC236}">
                <a16:creationId xmlns:a16="http://schemas.microsoft.com/office/drawing/2014/main" id="{C941A1F0-D24E-4E75-8A10-7F9DC8F9926C}"/>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82642930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2"/>
          <p:cNvSpPr>
            <a:spLocks noGrp="1" noRot="1" noChangeAspect="1" noChangeArrowheads="1" noTextEdit="1"/>
          </p:cNvSpPr>
          <p:nvPr>
            <p:ph type="sldImg"/>
          </p:nvPr>
        </p:nvSpPr>
        <p:spPr>
          <a:xfrm>
            <a:off x="431800" y="871538"/>
            <a:ext cx="3290888" cy="2468562"/>
          </a:xfrm>
          <a:ln/>
        </p:spPr>
      </p:sp>
      <p:sp>
        <p:nvSpPr>
          <p:cNvPr id="110596" name="Rectangle 3"/>
          <p:cNvSpPr>
            <a:spLocks noGrp="1" noChangeArrowheads="1"/>
          </p:cNvSpPr>
          <p:nvPr>
            <p:ph type="body" idx="1"/>
          </p:nvPr>
        </p:nvSpPr>
        <p:spPr>
          <a:xfrm>
            <a:off x="431800" y="4681537"/>
            <a:ext cx="5926137" cy="4213384"/>
          </a:xfrm>
          <a:noFill/>
          <a:ln/>
        </p:spPr>
        <p:txBody>
          <a:bodyPr/>
          <a:lstStyle/>
          <a:p>
            <a:r>
              <a:rPr lang="en-US" b="1" dirty="0"/>
              <a:t>Strengthening Feelings Skills – Ability to Soothe Strong Feelings</a:t>
            </a:r>
          </a:p>
          <a:p>
            <a:pPr eaLnBrk="1" hangingPunct="1"/>
            <a:endParaRPr lang="en-US" dirty="0"/>
          </a:p>
          <a:p>
            <a:pPr marL="234838" indent="-234838">
              <a:buAutoNum type="arabicPeriod"/>
            </a:pPr>
            <a:r>
              <a:rPr lang="en-US" dirty="0"/>
              <a:t>Review the slide using the information below.</a:t>
            </a:r>
          </a:p>
          <a:p>
            <a:pPr marL="704515" lvl="1" indent="-234838">
              <a:buFont typeface="+mj-lt"/>
              <a:buAutoNum type="alphaLcPeriod"/>
            </a:pPr>
            <a:r>
              <a:rPr lang="en-US" dirty="0"/>
              <a:t>This is often difficult</a:t>
            </a:r>
            <a:r>
              <a:rPr lang="en-US" baseline="0" dirty="0"/>
              <a:t> for traumatized </a:t>
            </a:r>
            <a:r>
              <a:rPr lang="en-US" dirty="0"/>
              <a:t>children</a:t>
            </a:r>
            <a:r>
              <a:rPr lang="en-US" baseline="0" dirty="0"/>
              <a:t> because they assume that if they express their feelings, they will get hurt, rejected, or humiliated. </a:t>
            </a:r>
          </a:p>
          <a:p>
            <a:pPr marL="704515" lvl="1" indent="-234838">
              <a:buFont typeface="+mj-lt"/>
              <a:buAutoNum type="alphaLcPeriod"/>
            </a:pPr>
            <a:r>
              <a:rPr lang="en-US" baseline="0" dirty="0"/>
              <a:t>Often the only way they use their words to express feelings is blowing up at someone, which results in relationships being ruptured. They have little experience with constructive expression of feelings and believing that working through conflict can actually strengthen relationships. </a:t>
            </a:r>
          </a:p>
          <a:p>
            <a:pPr marL="704515" lvl="1" indent="-234838">
              <a:buFont typeface="+mj-lt"/>
              <a:buAutoNum type="alphaLcPeriod"/>
            </a:pPr>
            <a:r>
              <a:rPr lang="en-US" dirty="0"/>
              <a:t>“I” statements: </a:t>
            </a:r>
          </a:p>
          <a:p>
            <a:pPr marL="469677" lvl="1"/>
            <a:r>
              <a:rPr lang="en-US" dirty="0"/>
              <a:t>	</a:t>
            </a:r>
            <a:r>
              <a:rPr lang="en-US" b="1" dirty="0"/>
              <a:t>When you </a:t>
            </a:r>
            <a:r>
              <a:rPr lang="en-US" dirty="0"/>
              <a:t>yell at me</a:t>
            </a:r>
          </a:p>
          <a:p>
            <a:pPr marL="469677" lvl="1"/>
            <a:r>
              <a:rPr lang="en-US" dirty="0"/>
              <a:t>	</a:t>
            </a:r>
            <a:r>
              <a:rPr lang="en-US" b="1" dirty="0"/>
              <a:t>I feel </a:t>
            </a:r>
            <a:r>
              <a:rPr lang="en-US" dirty="0"/>
              <a:t>stupid.</a:t>
            </a:r>
          </a:p>
          <a:p>
            <a:pPr marL="469677" lvl="1"/>
            <a:r>
              <a:rPr lang="en-US" dirty="0"/>
              <a:t>	</a:t>
            </a:r>
            <a:r>
              <a:rPr lang="en-US" b="1" dirty="0"/>
              <a:t>I need </a:t>
            </a:r>
            <a:r>
              <a:rPr lang="en-US" dirty="0"/>
              <a:t>more time to do my chores.</a:t>
            </a:r>
          </a:p>
        </p:txBody>
      </p:sp>
      <p:sp>
        <p:nvSpPr>
          <p:cNvPr id="6" name="Slide Number Placeholder 4">
            <a:extLst>
              <a:ext uri="{FF2B5EF4-FFF2-40B4-BE49-F238E27FC236}">
                <a16:creationId xmlns:a16="http://schemas.microsoft.com/office/drawing/2014/main" id="{7512C426-B883-405D-9FFC-228ABC79ED0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122</a:t>
            </a:fld>
            <a:endParaRPr lang="en-US" sz="1600" b="1" dirty="0"/>
          </a:p>
        </p:txBody>
      </p:sp>
      <p:sp>
        <p:nvSpPr>
          <p:cNvPr id="7" name="TextBox 6">
            <a:extLst>
              <a:ext uri="{FF2B5EF4-FFF2-40B4-BE49-F238E27FC236}">
                <a16:creationId xmlns:a16="http://schemas.microsoft.com/office/drawing/2014/main" id="{FBD5EB77-9E0C-448A-AD19-BD6B014F7EB4}"/>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u="sng"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76356364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795338"/>
            <a:ext cx="3290887" cy="2468562"/>
          </a:xfrm>
        </p:spPr>
      </p:sp>
      <p:sp>
        <p:nvSpPr>
          <p:cNvPr id="3" name="Notes Placeholder 2"/>
          <p:cNvSpPr>
            <a:spLocks noGrp="1"/>
          </p:cNvSpPr>
          <p:nvPr>
            <p:ph type="body" idx="1"/>
          </p:nvPr>
        </p:nvSpPr>
        <p:spPr>
          <a:xfrm>
            <a:off x="488433" y="4708488"/>
            <a:ext cx="5661660" cy="4213384"/>
          </a:xfrm>
        </p:spPr>
        <p:txBody>
          <a:bodyPr/>
          <a:lstStyle/>
          <a:p>
            <a:pPr>
              <a:lnSpc>
                <a:spcPct val="90000"/>
              </a:lnSpc>
              <a:defRPr/>
            </a:pPr>
            <a:r>
              <a:rPr lang="en-US" b="1" dirty="0"/>
              <a:t>Strengthening Feelings Skills – Ability to Soothe Strong Feelings</a:t>
            </a:r>
          </a:p>
          <a:p>
            <a:pPr>
              <a:lnSpc>
                <a:spcPct val="90000"/>
              </a:lnSpc>
              <a:defRPr/>
            </a:pPr>
            <a:endParaRPr lang="en-US" b="1" dirty="0"/>
          </a:p>
          <a:p>
            <a:pPr>
              <a:lnSpc>
                <a:spcPct val="90000"/>
              </a:lnSpc>
              <a:defRPr/>
            </a:pPr>
            <a:endParaRPr lang="en-US" b="1" dirty="0"/>
          </a:p>
          <a:p>
            <a:pPr>
              <a:lnSpc>
                <a:spcPct val="90000"/>
              </a:lnSpc>
              <a:defRPr/>
            </a:pPr>
            <a:r>
              <a:rPr lang="en-US" b="1" dirty="0"/>
              <a:t>Exercise:</a:t>
            </a:r>
          </a:p>
          <a:p>
            <a:pPr marL="666460" lvl="1" indent="-222153">
              <a:lnSpc>
                <a:spcPct val="90000"/>
              </a:lnSpc>
              <a:buFont typeface="+mj-lt"/>
              <a:buAutoNum type="alphaLcPeriod"/>
              <a:defRPr/>
            </a:pPr>
            <a:r>
              <a:rPr lang="en-US" b="1" dirty="0"/>
              <a:t>Direct </a:t>
            </a:r>
            <a:r>
              <a:rPr lang="en-US" dirty="0"/>
              <a:t>participants to the Worksheet: Assessing and Strengthening Feelings Skills.</a:t>
            </a:r>
          </a:p>
          <a:p>
            <a:pPr marL="666460" lvl="1" indent="-222153">
              <a:lnSpc>
                <a:spcPct val="90000"/>
              </a:lnSpc>
              <a:buFont typeface="+mj-lt"/>
              <a:buAutoNum type="alphaLcPeriod"/>
              <a:defRPr/>
            </a:pPr>
            <a:r>
              <a:rPr lang="en-US" b="1" dirty="0"/>
              <a:t>Ask</a:t>
            </a:r>
            <a:r>
              <a:rPr lang="en-US" dirty="0"/>
              <a:t> participants to work together at their tables or divide people up into even groups to discuss.</a:t>
            </a:r>
          </a:p>
          <a:p>
            <a:pPr marL="666460" lvl="1" indent="-222153">
              <a:lnSpc>
                <a:spcPct val="90000"/>
              </a:lnSpc>
              <a:buFont typeface="+mj-lt"/>
              <a:buAutoNum type="alphaLcPeriod"/>
              <a:defRPr/>
            </a:pPr>
            <a:r>
              <a:rPr lang="en-US" b="1" dirty="0"/>
              <a:t>Ask</a:t>
            </a:r>
            <a:r>
              <a:rPr lang="en-US" dirty="0"/>
              <a:t> participants to decide on a foster child’s difficult behavior to discuss. </a:t>
            </a:r>
          </a:p>
          <a:p>
            <a:pPr marL="666460" lvl="1" indent="-222153">
              <a:lnSpc>
                <a:spcPct val="90000"/>
              </a:lnSpc>
              <a:buFont typeface="+mj-lt"/>
              <a:buAutoNum type="alphaLcPeriod"/>
              <a:defRPr/>
            </a:pPr>
            <a:r>
              <a:rPr lang="en-US" dirty="0"/>
              <a:t>Work together to answer the questions on the worksheet.</a:t>
            </a:r>
          </a:p>
          <a:p>
            <a:pPr marL="666460" lvl="1" indent="-222153">
              <a:lnSpc>
                <a:spcPct val="90000"/>
              </a:lnSpc>
              <a:buFont typeface="+mj-lt"/>
              <a:buAutoNum type="alphaLcPeriod"/>
              <a:defRPr/>
            </a:pPr>
            <a:r>
              <a:rPr lang="en-US" b="1" dirty="0"/>
              <a:t>Write down </a:t>
            </a:r>
            <a:r>
              <a:rPr lang="en-US" dirty="0"/>
              <a:t>the examples shared on newsprint. </a:t>
            </a:r>
          </a:p>
          <a:p>
            <a:endParaRPr lang="en-US" dirty="0"/>
          </a:p>
        </p:txBody>
      </p:sp>
      <p:sp>
        <p:nvSpPr>
          <p:cNvPr id="7" name="Slide Number Placeholder 4">
            <a:extLst>
              <a:ext uri="{FF2B5EF4-FFF2-40B4-BE49-F238E27FC236}">
                <a16:creationId xmlns:a16="http://schemas.microsoft.com/office/drawing/2014/main" id="{22D66538-0CF7-4097-B5C6-E5C1F7C3640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123</a:t>
            </a:fld>
            <a:endParaRPr lang="en-US" sz="1600" b="1" dirty="0"/>
          </a:p>
        </p:txBody>
      </p:sp>
      <p:sp>
        <p:nvSpPr>
          <p:cNvPr id="8" name="TextBox 7">
            <a:extLst>
              <a:ext uri="{FF2B5EF4-FFF2-40B4-BE49-F238E27FC236}">
                <a16:creationId xmlns:a16="http://schemas.microsoft.com/office/drawing/2014/main" id="{B37EAD62-EBA6-4FF6-8A63-578E3F3D7855}"/>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u="sng" dirty="0"/>
              <a:t>Your Turn: Assessing and Strengthening Feelings Skills: Slide 123 (15 minutes)</a:t>
            </a:r>
          </a:p>
          <a:p>
            <a:pPr marL="166615" indent="-166615">
              <a:buFont typeface="Arial" panose="020B0604020202020204" pitchFamily="34" charset="0"/>
              <a:buChar char="•"/>
            </a:pPr>
            <a:r>
              <a:rPr lang="en-US" sz="1100" dirty="0"/>
              <a:t>Closing: Slide 124 (5 minutes)</a:t>
            </a:r>
          </a:p>
        </p:txBody>
      </p:sp>
    </p:spTree>
    <p:extLst>
      <p:ext uri="{BB962C8B-B14F-4D97-AF65-F5344CB8AC3E}">
        <p14:creationId xmlns:p14="http://schemas.microsoft.com/office/powerpoint/2010/main" val="315453463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795338"/>
            <a:ext cx="3292475" cy="2468562"/>
          </a:xfrm>
        </p:spPr>
      </p:sp>
      <p:sp>
        <p:nvSpPr>
          <p:cNvPr id="3" name="Notes Placeholder 2"/>
          <p:cNvSpPr>
            <a:spLocks noGrp="1"/>
          </p:cNvSpPr>
          <p:nvPr>
            <p:ph type="body" idx="1"/>
          </p:nvPr>
        </p:nvSpPr>
        <p:spPr>
          <a:xfrm>
            <a:off x="422751" y="4300537"/>
            <a:ext cx="6487319" cy="3413717"/>
          </a:xfrm>
        </p:spPr>
        <p:txBody>
          <a:bodyPr>
            <a:normAutofit/>
          </a:bodyPr>
          <a:lstStyle/>
          <a:p>
            <a:r>
              <a:rPr lang="en-US" b="1" dirty="0"/>
              <a:t>Closing Activity</a:t>
            </a:r>
          </a:p>
          <a:p>
            <a:endParaRPr lang="en-US" b="1" dirty="0"/>
          </a:p>
          <a:p>
            <a:pPr marL="222153" indent="-222153">
              <a:lnSpc>
                <a:spcPct val="90000"/>
              </a:lnSpc>
              <a:buFont typeface="+mj-lt"/>
              <a:buAutoNum type="arabicPeriod"/>
              <a:defRPr/>
            </a:pPr>
            <a:r>
              <a:rPr lang="en-US" b="1" dirty="0"/>
              <a:t>Closing:</a:t>
            </a:r>
          </a:p>
          <a:p>
            <a:pPr marL="666460" lvl="1" indent="-222153">
              <a:lnSpc>
                <a:spcPct val="90000"/>
              </a:lnSpc>
              <a:buFont typeface="+mj-lt"/>
              <a:buAutoNum type="alphaLcPeriod"/>
              <a:defRPr/>
            </a:pPr>
            <a:r>
              <a:rPr lang="en-US" b="1" dirty="0"/>
              <a:t>Ask </a:t>
            </a:r>
            <a:r>
              <a:rPr lang="en-US" dirty="0"/>
              <a:t>participants to identify one tool they will utilize at home to strengthen their child’s Feelings Skills.</a:t>
            </a:r>
          </a:p>
          <a:p>
            <a:pPr marL="666460" lvl="1" indent="-222153">
              <a:lnSpc>
                <a:spcPct val="90000"/>
              </a:lnSpc>
              <a:buFont typeface="+mj-lt"/>
              <a:buAutoNum type="alphaLcPeriod"/>
              <a:defRPr/>
            </a:pPr>
            <a:r>
              <a:rPr lang="en-US" b="1" dirty="0"/>
              <a:t>Ask: </a:t>
            </a:r>
            <a:r>
              <a:rPr lang="en-US" dirty="0"/>
              <a:t>What makes a good day for you?</a:t>
            </a:r>
          </a:p>
          <a:p>
            <a:pPr marL="444307" lvl="1"/>
            <a:endParaRPr lang="en-US" dirty="0"/>
          </a:p>
        </p:txBody>
      </p:sp>
      <p:sp>
        <p:nvSpPr>
          <p:cNvPr id="7" name="Slide Number Placeholder 4">
            <a:extLst>
              <a:ext uri="{FF2B5EF4-FFF2-40B4-BE49-F238E27FC236}">
                <a16:creationId xmlns:a16="http://schemas.microsoft.com/office/drawing/2014/main" id="{375E7974-8EBC-4B2E-B74D-19E2BE20E39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124</a:t>
            </a:fld>
            <a:endParaRPr lang="en-US" sz="1600" b="1" dirty="0"/>
          </a:p>
        </p:txBody>
      </p:sp>
      <p:sp>
        <p:nvSpPr>
          <p:cNvPr id="8" name="TextBox 7">
            <a:extLst>
              <a:ext uri="{FF2B5EF4-FFF2-40B4-BE49-F238E27FC236}">
                <a16:creationId xmlns:a16="http://schemas.microsoft.com/office/drawing/2014/main" id="{37A49049-3D79-453B-96A6-A58057373416}"/>
              </a:ext>
            </a:extLst>
          </p:cNvPr>
          <p:cNvSpPr txBox="1"/>
          <p:nvPr/>
        </p:nvSpPr>
        <p:spPr>
          <a:xfrm>
            <a:off x="3919537" y="871538"/>
            <a:ext cx="3066733" cy="3475272"/>
          </a:xfrm>
          <a:prstGeom prst="rect">
            <a:avLst/>
          </a:prstGeom>
          <a:noFill/>
          <a:ln>
            <a:solidFill>
              <a:schemeClr val="tx1"/>
            </a:solidFill>
          </a:ln>
        </p:spPr>
        <p:txBody>
          <a:bodyPr wrap="square" lIns="88861" tIns="44431" rIns="88861" bIns="44431" rtlCol="0">
            <a:spAutoFit/>
          </a:bodyPr>
          <a:lstStyle/>
          <a:p>
            <a:r>
              <a:rPr lang="en-US" sz="1100" b="1" dirty="0"/>
              <a:t>Module Four: Healing and Strengthening Attachment, Body and Brain and Feelings Management</a:t>
            </a:r>
          </a:p>
          <a:p>
            <a:r>
              <a:rPr lang="en-US" sz="1100" b="1" dirty="0"/>
              <a:t>90 minutes</a:t>
            </a:r>
          </a:p>
          <a:p>
            <a:pPr marL="166615" indent="-166615">
              <a:buFont typeface="Arial" panose="020B0604020202020204" pitchFamily="34" charset="0"/>
              <a:buChar char="•"/>
            </a:pPr>
            <a:r>
              <a:rPr lang="en-US" sz="1100" dirty="0"/>
              <a:t>Welcome/Introduction/Trauma Framework Review: Slides 89-92 (5 minutes)</a:t>
            </a:r>
          </a:p>
          <a:p>
            <a:pPr marL="166615" indent="-166615">
              <a:buFont typeface="Arial" panose="020B0604020202020204" pitchFamily="34" charset="0"/>
              <a:buChar char="•"/>
            </a:pPr>
            <a:r>
              <a:rPr lang="en-US" sz="1100" dirty="0"/>
              <a:t>Healing Attachment: Slides 93-96</a:t>
            </a:r>
          </a:p>
          <a:p>
            <a:r>
              <a:rPr lang="en-US" sz="1100" dirty="0"/>
              <a:t>     (5 minutes)</a:t>
            </a:r>
          </a:p>
          <a:p>
            <a:pPr marL="166615" indent="-166615">
              <a:buFont typeface="Arial" panose="020B0604020202020204" pitchFamily="34" charset="0"/>
              <a:buChar char="•"/>
            </a:pPr>
            <a:r>
              <a:rPr lang="en-US" sz="1100" dirty="0"/>
              <a:t>Healing Body and Brain: Slides 97-104</a:t>
            </a:r>
          </a:p>
          <a:p>
            <a:r>
              <a:rPr lang="en-US" sz="1100" dirty="0"/>
              <a:t>     (20 minutes)</a:t>
            </a:r>
          </a:p>
          <a:p>
            <a:pPr marL="166615" indent="-166615">
              <a:buFont typeface="Arial" panose="020B0604020202020204" pitchFamily="34" charset="0"/>
              <a:buChar char="•"/>
            </a:pPr>
            <a:r>
              <a:rPr lang="en-US" sz="1100" dirty="0"/>
              <a:t>Strengthening Feelings Skills</a:t>
            </a:r>
          </a:p>
          <a:p>
            <a:pPr marL="610922" lvl="1" indent="-166615">
              <a:buFont typeface="Arial" panose="020B0604020202020204" pitchFamily="34" charset="0"/>
              <a:buChar char="•"/>
            </a:pPr>
            <a:r>
              <a:rPr lang="en-US" sz="1100" dirty="0"/>
              <a:t>Inner Connection: Slides 105-110 (10 minutes)</a:t>
            </a:r>
          </a:p>
          <a:p>
            <a:pPr marL="610922" lvl="1" indent="-166615">
              <a:buFont typeface="Arial" panose="020B0604020202020204" pitchFamily="34" charset="0"/>
              <a:buChar char="•"/>
            </a:pPr>
            <a:r>
              <a:rPr lang="en-US" sz="1100" dirty="0"/>
              <a:t>Ability to Manage Shame: Slides 111-114 (10 minutes)</a:t>
            </a:r>
          </a:p>
          <a:p>
            <a:pPr marL="610922" lvl="1" indent="-166615">
              <a:buFont typeface="Arial" panose="020B0604020202020204" pitchFamily="34" charset="0"/>
              <a:buChar char="•"/>
            </a:pPr>
            <a:r>
              <a:rPr lang="en-US" sz="1100" dirty="0"/>
              <a:t>Ability to Soothe Strong Feelings: Slides 115-122 (20 minutes)</a:t>
            </a:r>
          </a:p>
          <a:p>
            <a:pPr marL="166615" indent="-166615">
              <a:buFont typeface="Arial" panose="020B0604020202020204" pitchFamily="34" charset="0"/>
              <a:buChar char="•"/>
            </a:pPr>
            <a:r>
              <a:rPr lang="en-US" sz="1100" dirty="0"/>
              <a:t>Your Turn: Assessing and Strengthening Feelings Skills: Slide 123 (15 minutes)</a:t>
            </a:r>
          </a:p>
          <a:p>
            <a:pPr marL="166615" indent="-166615">
              <a:buFont typeface="Arial" panose="020B0604020202020204" pitchFamily="34" charset="0"/>
              <a:buChar char="•"/>
            </a:pPr>
            <a:r>
              <a:rPr lang="en-US" sz="1100" u="sng" dirty="0"/>
              <a:t>Closing: Slide 124 (5 minutes)</a:t>
            </a:r>
          </a:p>
        </p:txBody>
      </p:sp>
    </p:spTree>
    <p:extLst>
      <p:ext uri="{BB962C8B-B14F-4D97-AF65-F5344CB8AC3E}">
        <p14:creationId xmlns:p14="http://schemas.microsoft.com/office/powerpoint/2010/main" val="224892278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Rot="1" noChangeAspect="1" noChangeArrowheads="1" noTextEdit="1"/>
          </p:cNvSpPr>
          <p:nvPr>
            <p:ph type="sldImg"/>
          </p:nvPr>
        </p:nvSpPr>
        <p:spPr>
          <a:xfrm>
            <a:off x="561975" y="960438"/>
            <a:ext cx="3290888" cy="2468562"/>
          </a:xfrm>
          <a:ln/>
        </p:spPr>
      </p:sp>
      <p:sp>
        <p:nvSpPr>
          <p:cNvPr id="8" name="Rectangle 7"/>
          <p:cNvSpPr/>
          <p:nvPr/>
        </p:nvSpPr>
        <p:spPr>
          <a:xfrm>
            <a:off x="4008704" y="957849"/>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
        <p:nvSpPr>
          <p:cNvPr id="7" name="Notes Placeholder 6">
            <a:extLst>
              <a:ext uri="{FF2B5EF4-FFF2-40B4-BE49-F238E27FC236}">
                <a16:creationId xmlns:a16="http://schemas.microsoft.com/office/drawing/2014/main" id="{A20247DD-FB71-4E8E-BC6F-1EAB60ADE4A2}"/>
              </a:ext>
            </a:extLst>
          </p:cNvPr>
          <p:cNvSpPr>
            <a:spLocks noGrp="1"/>
          </p:cNvSpPr>
          <p:nvPr>
            <p:ph type="body" idx="1"/>
          </p:nvPr>
        </p:nvSpPr>
        <p:spPr>
          <a:xfrm>
            <a:off x="561975" y="3767137"/>
            <a:ext cx="5661660" cy="4213384"/>
          </a:xfrm>
        </p:spPr>
        <p:txBody>
          <a:bodyPr>
            <a:normAutofit fontScale="92500" lnSpcReduction="10000"/>
          </a:bodyPr>
          <a:lstStyle/>
          <a:p>
            <a:r>
              <a:rPr lang="en-US" b="1" dirty="0"/>
              <a:t>Welcome/Introduction</a:t>
            </a:r>
          </a:p>
          <a:p>
            <a:endParaRPr lang="en-US" sz="1400" b="1" dirty="0"/>
          </a:p>
          <a:p>
            <a:r>
              <a:rPr lang="en-US" b="1" dirty="0"/>
              <a:t>Materials </a:t>
            </a:r>
          </a:p>
          <a:p>
            <a:pPr marL="166615" indent="-166615">
              <a:buFont typeface="Arial" panose="020B0604020202020204" pitchFamily="34" charset="0"/>
              <a:buChar char="•"/>
            </a:pPr>
            <a:r>
              <a:rPr lang="en-US" dirty="0"/>
              <a:t>Module Five PowerPoint Slides</a:t>
            </a:r>
          </a:p>
          <a:p>
            <a:pPr marL="166615" indent="-166615">
              <a:buFont typeface="Arial" panose="020B0604020202020204" pitchFamily="34" charset="0"/>
              <a:buChar char="•"/>
            </a:pPr>
            <a:r>
              <a:rPr lang="en-US" dirty="0"/>
              <a:t>White Board or Newsprint and Markers</a:t>
            </a:r>
          </a:p>
          <a:p>
            <a:pPr marL="166615" indent="-166615">
              <a:buFont typeface="Arial" panose="020B0604020202020204" pitchFamily="34" charset="0"/>
              <a:buChar char="•"/>
            </a:pPr>
            <a:r>
              <a:rPr lang="en-US" dirty="0"/>
              <a:t>Agenda Written on Newsprint and Posted</a:t>
            </a:r>
          </a:p>
          <a:p>
            <a:pPr marL="166615" indent="-166615">
              <a:buFont typeface="Arial" panose="020B0604020202020204" pitchFamily="34" charset="0"/>
              <a:buChar char="•"/>
            </a:pPr>
            <a:r>
              <a:rPr lang="en-US" dirty="0"/>
              <a:t>Video: “Removed”</a:t>
            </a:r>
          </a:p>
          <a:p>
            <a:pPr marL="166615" indent="-166615">
              <a:buFont typeface="Arial" panose="020B0604020202020204" pitchFamily="34" charset="0"/>
              <a:buChar char="•"/>
            </a:pPr>
            <a:r>
              <a:rPr lang="en-US" dirty="0"/>
              <a:t>Participant’s Packet for Module Five </a:t>
            </a:r>
          </a:p>
          <a:p>
            <a:pPr marL="610922" lvl="1" indent="-166615">
              <a:buFont typeface="Wingdings" panose="05000000000000000000" pitchFamily="2" charset="2"/>
              <a:buChar char="ü"/>
            </a:pPr>
            <a:r>
              <a:rPr lang="en-US" dirty="0"/>
              <a:t>Participant PowerPoint Slides.</a:t>
            </a:r>
          </a:p>
          <a:p>
            <a:pPr marL="610922" lvl="1" indent="-166615">
              <a:buFont typeface="Wingdings" panose="05000000000000000000" pitchFamily="2" charset="2"/>
              <a:buChar char="ü"/>
            </a:pPr>
            <a:r>
              <a:rPr lang="en-US" dirty="0"/>
              <a:t>Worksheet: “Symptoms as Adaptations” Worksheets</a:t>
            </a:r>
            <a:r>
              <a:rPr lang="en-US" baseline="0" dirty="0"/>
              <a:t> 1 and 2</a:t>
            </a:r>
            <a:endParaRPr lang="en-US" dirty="0"/>
          </a:p>
          <a:p>
            <a:pPr marL="166615" indent="-166615">
              <a:buFont typeface="Arial" panose="020B0604020202020204" pitchFamily="34" charset="0"/>
              <a:buChar char="•"/>
            </a:pPr>
            <a:endParaRPr lang="en-US" dirty="0"/>
          </a:p>
          <a:p>
            <a:r>
              <a:rPr lang="en-US" b="1" dirty="0"/>
              <a:t>Objectives</a:t>
            </a:r>
          </a:p>
          <a:p>
            <a:r>
              <a:rPr lang="en-US" b="1" dirty="0"/>
              <a:t>Participants will:</a:t>
            </a:r>
          </a:p>
          <a:p>
            <a:pPr marL="333230" indent="-333230">
              <a:buFont typeface="+mj-lt"/>
              <a:buAutoNum type="arabicPeriod"/>
            </a:pPr>
            <a:r>
              <a:rPr lang="en-US" dirty="0"/>
              <a:t>Understand how behaviors are adaptive.</a:t>
            </a:r>
          </a:p>
          <a:p>
            <a:pPr marL="333230" indent="-333230">
              <a:buFont typeface="+mj-lt"/>
              <a:buAutoNum type="arabicPeriod"/>
            </a:pPr>
            <a:r>
              <a:rPr lang="en-US" dirty="0"/>
              <a:t>Recognize the importance of asking “What need is this child trying to get met?”</a:t>
            </a:r>
          </a:p>
          <a:p>
            <a:pPr marL="333230" indent="-333230">
              <a:buFont typeface="+mj-lt"/>
              <a:buAutoNum type="arabicPeriod"/>
            </a:pPr>
            <a:r>
              <a:rPr lang="en-US" dirty="0"/>
              <a:t>Identify ways a child can get needs met in a less disruptive way.</a:t>
            </a:r>
          </a:p>
          <a:p>
            <a:endParaRPr lang="en-US" dirty="0"/>
          </a:p>
          <a:p>
            <a:r>
              <a:rPr lang="en-US" b="1" dirty="0"/>
              <a:t>Introduce the concept of “Treaters.” </a:t>
            </a:r>
            <a:r>
              <a:rPr lang="en-US" dirty="0"/>
              <a:t>The term used throughout the modules to describe everyone who interacts with the child to heal their wounds. We all can have a positive therapeutic impact on the children and youth we work with, not just clinical staff. </a:t>
            </a:r>
          </a:p>
          <a:p>
            <a:endParaRPr lang="en-US" b="1" dirty="0"/>
          </a:p>
          <a:p>
            <a:endParaRPr lang="en-US" dirty="0"/>
          </a:p>
          <a:p>
            <a:pPr marL="333230" indent="-333230">
              <a:buFont typeface="+mj-lt"/>
              <a:buAutoNum type="arabicPeriod"/>
            </a:pPr>
            <a:endParaRPr lang="en-US" dirty="0"/>
          </a:p>
          <a:p>
            <a:r>
              <a:rPr lang="en-US" b="1" dirty="0"/>
              <a:t>Time for Module</a:t>
            </a:r>
          </a:p>
          <a:p>
            <a:r>
              <a:rPr lang="en-US" dirty="0"/>
              <a:t>90 minutes</a:t>
            </a:r>
          </a:p>
          <a:p>
            <a:pPr marL="333230" indent="-333230">
              <a:buFont typeface="+mj-lt"/>
              <a:buAutoNum type="arabicPeriod"/>
            </a:pPr>
            <a:endParaRPr lang="en-US" dirty="0"/>
          </a:p>
          <a:p>
            <a:endParaRPr lang="en-US" dirty="0"/>
          </a:p>
        </p:txBody>
      </p:sp>
      <p:sp>
        <p:nvSpPr>
          <p:cNvPr id="9" name="Slide Number Placeholder 4">
            <a:extLst>
              <a:ext uri="{FF2B5EF4-FFF2-40B4-BE49-F238E27FC236}">
                <a16:creationId xmlns:a16="http://schemas.microsoft.com/office/drawing/2014/main" id="{DB2A7E38-75A3-46BC-8772-773A3FFDA3B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125</a:t>
            </a:fld>
            <a:endParaRPr lang="en-US" sz="1600" b="1" dirty="0"/>
          </a:p>
        </p:txBody>
      </p:sp>
    </p:spTree>
    <p:extLst>
      <p:ext uri="{BB962C8B-B14F-4D97-AF65-F5344CB8AC3E}">
        <p14:creationId xmlns:p14="http://schemas.microsoft.com/office/powerpoint/2010/main" val="195294071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871538"/>
            <a:ext cx="3290888" cy="2468562"/>
          </a:xfrm>
        </p:spPr>
      </p:sp>
      <p:sp>
        <p:nvSpPr>
          <p:cNvPr id="3" name="Notes Placeholder 2"/>
          <p:cNvSpPr>
            <a:spLocks noGrp="1"/>
          </p:cNvSpPr>
          <p:nvPr>
            <p:ph type="body" idx="1"/>
          </p:nvPr>
        </p:nvSpPr>
        <p:spPr>
          <a:xfrm>
            <a:off x="428625" y="3690937"/>
            <a:ext cx="5661660" cy="4213384"/>
          </a:xfrm>
        </p:spPr>
        <p:txBody>
          <a:bodyPr>
            <a:normAutofit/>
          </a:bodyPr>
          <a:lstStyle/>
          <a:p>
            <a:r>
              <a:rPr lang="en-US" b="1" dirty="0"/>
              <a:t>Welcome/Introduction</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introduces themselves</a:t>
            </a:r>
          </a:p>
          <a:p>
            <a:pPr marL="666460" lvl="1" indent="-222153">
              <a:buFont typeface="+mj-lt"/>
              <a:buAutoNum type="alphaLcPeriod"/>
            </a:pPr>
            <a:r>
              <a:rPr lang="en-US" dirty="0"/>
              <a:t>Participants introduce themselves:</a:t>
            </a:r>
          </a:p>
          <a:p>
            <a:pPr marL="1166306" lvl="2" indent="-277692">
              <a:buFont typeface="+mj-lt"/>
              <a:buAutoNum type="romanLcPeriod"/>
            </a:pPr>
            <a:r>
              <a:rPr lang="en-US" dirty="0"/>
              <a:t>Give their name.</a:t>
            </a:r>
          </a:p>
          <a:p>
            <a:pPr marL="1166306" lvl="2" indent="-277692">
              <a:buFont typeface="+mj-lt"/>
              <a:buAutoNum type="romanLcPeriod"/>
            </a:pPr>
            <a:r>
              <a:rPr lang="en-US" dirty="0"/>
              <a:t>State one truth about themselves and one untruth.</a:t>
            </a:r>
          </a:p>
          <a:p>
            <a:pPr marL="1166306" lvl="2" indent="-277692">
              <a:buFont typeface="+mj-lt"/>
              <a:buAutoNum type="romanLcPeriod"/>
            </a:pPr>
            <a:r>
              <a:rPr lang="en-US" dirty="0"/>
              <a:t>Others guess which is the true statement.</a:t>
            </a:r>
          </a:p>
          <a:p>
            <a:pPr marL="1166306" lvl="2" indent="-277692">
              <a:buFont typeface="+mj-lt"/>
              <a:buAutoNum type="romanLcPeriod"/>
            </a:pPr>
            <a:r>
              <a:rPr lang="en-US" b="1" dirty="0"/>
              <a:t>Discuss:</a:t>
            </a:r>
            <a:r>
              <a:rPr lang="en-US" dirty="0"/>
              <a:t> Sometimes what we see on the surface of a person is not what is true about who that person is or what their interests are. In this module we are going to talk about Symptoms as Adaptations and how the behaviors children may present are often not about who they are, but about what need they are trying to meet. </a:t>
            </a:r>
          </a:p>
          <a:p>
            <a:pPr marL="666460" lvl="1" indent="-222153">
              <a:buFont typeface="+mj-lt"/>
              <a:buAutoNum type="alphaLcPeriod"/>
            </a:pPr>
            <a:r>
              <a:rPr lang="en-US" dirty="0"/>
              <a:t>Review agreements</a:t>
            </a:r>
          </a:p>
          <a:p>
            <a:pPr marL="666460" lvl="1" indent="-222153">
              <a:buFont typeface="+mj-lt"/>
              <a:buAutoNum type="alphaLcPeriod"/>
            </a:pPr>
            <a:r>
              <a:rPr lang="en-US" dirty="0"/>
              <a:t>Trainer reviews agenda.</a:t>
            </a:r>
          </a:p>
          <a:p>
            <a:endParaRPr lang="en-US" dirty="0"/>
          </a:p>
        </p:txBody>
      </p:sp>
      <p:sp>
        <p:nvSpPr>
          <p:cNvPr id="7" name="Slide Number Placeholder 4">
            <a:extLst>
              <a:ext uri="{FF2B5EF4-FFF2-40B4-BE49-F238E27FC236}">
                <a16:creationId xmlns:a16="http://schemas.microsoft.com/office/drawing/2014/main" id="{79FEBA11-5643-4F58-9F64-36D7F4A6B27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126</a:t>
            </a:fld>
            <a:endParaRPr lang="en-US" sz="1600" b="1" dirty="0"/>
          </a:p>
        </p:txBody>
      </p:sp>
      <p:sp>
        <p:nvSpPr>
          <p:cNvPr id="8" name="Rectangle 7">
            <a:extLst>
              <a:ext uri="{FF2B5EF4-FFF2-40B4-BE49-F238E27FC236}">
                <a16:creationId xmlns:a16="http://schemas.microsoft.com/office/drawing/2014/main" id="{62B206D2-83CB-4F17-836B-DCDE6309FC1B}"/>
              </a:ext>
            </a:extLst>
          </p:cNvPr>
          <p:cNvSpPr/>
          <p:nvPr/>
        </p:nvSpPr>
        <p:spPr>
          <a:xfrm>
            <a:off x="4071937"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83146524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4500" y="814388"/>
            <a:ext cx="3289300" cy="2468562"/>
          </a:xfrm>
        </p:spPr>
      </p:sp>
      <p:sp>
        <p:nvSpPr>
          <p:cNvPr id="3" name="Notes Placeholder 2"/>
          <p:cNvSpPr>
            <a:spLocks noGrp="1"/>
          </p:cNvSpPr>
          <p:nvPr>
            <p:ph type="body" idx="1"/>
          </p:nvPr>
        </p:nvSpPr>
        <p:spPr>
          <a:xfrm>
            <a:off x="261937" y="3695442"/>
            <a:ext cx="6553200" cy="5197854"/>
          </a:xfrm>
        </p:spPr>
        <p:txBody>
          <a:bodyPr>
            <a:normAutofit fontScale="92500" lnSpcReduction="20000"/>
          </a:bodyPr>
          <a:lstStyle/>
          <a:p>
            <a:r>
              <a:rPr lang="en-US" b="1" dirty="0"/>
              <a:t> Symptoms as Adaptations</a:t>
            </a:r>
          </a:p>
          <a:p>
            <a:endParaRPr lang="en-US" b="1" dirty="0"/>
          </a:p>
          <a:p>
            <a:pPr>
              <a:defRPr/>
            </a:pPr>
            <a:r>
              <a:rPr lang="en-US" b="1" dirty="0"/>
              <a:t>Note: If you are not doing the modules in succession, use the talking points below.</a:t>
            </a:r>
          </a:p>
          <a:p>
            <a:pPr marL="234814" indent="-234814">
              <a:buFont typeface="+mj-lt"/>
              <a:buAutoNum type="arabicPeriod"/>
            </a:pPr>
            <a:r>
              <a:rPr lang="en-US" dirty="0">
                <a:ea typeface="Times New Roman" panose="02020603050405020304" pitchFamily="18" charset="0"/>
                <a:cs typeface="Arial" panose="020B0604020202020204" pitchFamily="34" charset="0"/>
              </a:rPr>
              <a:t>Do a quick overview of the entire trauma framework using the information below. </a:t>
            </a:r>
          </a:p>
          <a:p>
            <a:pPr marL="704441" lvl="1" indent="-234814">
              <a:buFont typeface="+mj-lt"/>
              <a:buAutoNum type="alphaLcPeriod"/>
            </a:pPr>
            <a:r>
              <a:rPr lang="en-US" dirty="0"/>
              <a:t>Childhood traumatic events and ACEs, especially when they are chronic, disrupt the trajectory of a child’s development. </a:t>
            </a:r>
          </a:p>
          <a:p>
            <a:pPr marL="704441" lvl="1" indent="-234814">
              <a:buFont typeface="+mj-lt"/>
              <a:buAutoNum type="alphaLcPeriod"/>
            </a:pPr>
            <a:r>
              <a:rPr lang="en-US" dirty="0"/>
              <a:t>It does so in 3 critical areas, which we will discuss in a lot more detail.  It impacts attachment and how they connect with other people. It impacts their body and brain on a physiological level. And it impacts what we call their “feelings skills.” </a:t>
            </a:r>
          </a:p>
          <a:p>
            <a:pPr marL="704441" lvl="1" indent="-234814">
              <a:buFont typeface="+mj-lt"/>
              <a:buAutoNum type="alphaLcPeriod"/>
            </a:pPr>
            <a:r>
              <a:rPr lang="en-US" dirty="0"/>
              <a:t>This history and reality is what comes in our doors when a child enters our home. </a:t>
            </a:r>
          </a:p>
          <a:p>
            <a:pPr marL="704441" lvl="1" indent="-234814">
              <a:buFont typeface="+mj-lt"/>
              <a:buAutoNum type="alphaLcPeriod"/>
            </a:pPr>
            <a:r>
              <a:rPr lang="en-US" dirty="0"/>
              <a:t>Then, </a:t>
            </a:r>
            <a:r>
              <a:rPr lang="en-US" b="1" dirty="0"/>
              <a:t>in the present</a:t>
            </a:r>
            <a:r>
              <a:rPr lang="en-US" dirty="0"/>
              <a:t>, some current trigger or stressor happens, sometimes big, but more often </a:t>
            </a:r>
            <a:r>
              <a:rPr lang="en-US" b="1" dirty="0"/>
              <a:t>very</a:t>
            </a:r>
            <a:r>
              <a:rPr lang="en-US" dirty="0"/>
              <a:t> small, but the trigger leads to a cascade of feelings that feel intolerable. They feel intolerable because youth don’t trust others to help them with these feelings (attachment), their body and brain are jangled and supercharged to begin with (body and brain), and their feelings skills are impaired. </a:t>
            </a:r>
          </a:p>
          <a:p>
            <a:pPr marL="704441" lvl="1" indent="-234814">
              <a:buFont typeface="+mj-lt"/>
              <a:buAutoNum type="alphaLcPeriod"/>
            </a:pPr>
            <a:r>
              <a:rPr lang="en-US" dirty="0"/>
              <a:t>Nobody wants to feel that way, so people turn to things, often anything they can find, that will make the intolerable feelings tolerable -- at least in the moment. These are the behaviors we “know and love” – </a:t>
            </a:r>
            <a:r>
              <a:rPr lang="en-US" b="1" dirty="0"/>
              <a:t>retreating: </a:t>
            </a:r>
            <a:r>
              <a:rPr lang="en-US" dirty="0"/>
              <a:t>such as staying by themselves, becoming depressed, playing video games constantly; </a:t>
            </a:r>
            <a:r>
              <a:rPr lang="en-US" b="1" dirty="0"/>
              <a:t>hurting themselves: </a:t>
            </a:r>
            <a:r>
              <a:rPr lang="en-US" dirty="0"/>
              <a:t>such as risky sex, cutting, substance abuse, driving fast; and </a:t>
            </a:r>
            <a:r>
              <a:rPr lang="en-US" b="1" dirty="0"/>
              <a:t>hurting others: </a:t>
            </a:r>
            <a:r>
              <a:rPr lang="en-US" dirty="0"/>
              <a:t>such as fighting, sexual offending, gang violence. </a:t>
            </a:r>
          </a:p>
          <a:p>
            <a:pPr marL="704441" lvl="1" indent="-234814">
              <a:buFont typeface="+mj-lt"/>
              <a:buAutoNum type="alphaLcPeriod"/>
            </a:pPr>
            <a:r>
              <a:rPr lang="en-US" dirty="0"/>
              <a:t>These extreme behaviors or symptoms actually work -- in the short term. They are </a:t>
            </a:r>
            <a:r>
              <a:rPr lang="en-US" b="1" dirty="0"/>
              <a:t>adaptive </a:t>
            </a:r>
            <a:r>
              <a:rPr lang="en-US" dirty="0"/>
              <a:t>by helping the person survive in the moment, although the behaviors have many negative long-term consequences. </a:t>
            </a:r>
          </a:p>
          <a:p>
            <a:pPr marL="704441" lvl="1" indent="-234814">
              <a:buFont typeface="+mj-lt"/>
              <a:buAutoNum type="alphaLcPeriod"/>
            </a:pPr>
            <a:r>
              <a:rPr lang="en-US" dirty="0"/>
              <a:t>This RC Trauma Framework helps us see that we need to spend most of our time on the top part of the chart for longstanding change, rather than at the bottom of the chart  stamping out behavior in the short-term. This is because the more youth can trust relationships, calm their nervous system, and learn feelings skills, then the feelings that before felt intolerable now feel tolerable and they no longer need to resort to extreme behaviors. </a:t>
            </a:r>
          </a:p>
          <a:p>
            <a:pPr>
              <a:defRPr/>
            </a:pPr>
            <a:endParaRPr lang="en-US" b="1" dirty="0"/>
          </a:p>
          <a:p>
            <a:pPr>
              <a:buFont typeface="Arial" pitchFamily="34" charset="0"/>
              <a:buNone/>
            </a:pPr>
            <a:r>
              <a:rPr lang="en-US" b="1" dirty="0"/>
              <a:t>Note: If you are doing the modules in succession, use the talking points below.</a:t>
            </a:r>
          </a:p>
          <a:p>
            <a:pPr>
              <a:buFont typeface="Arial" pitchFamily="34" charset="0"/>
              <a:buNone/>
            </a:pPr>
            <a:endParaRPr lang="en-US" b="1" dirty="0"/>
          </a:p>
          <a:p>
            <a:pPr marL="234814" indent="-234814">
              <a:buFont typeface="+mj-lt"/>
              <a:buAutoNum type="arabicPeriod"/>
            </a:pPr>
            <a:r>
              <a:rPr lang="en-US" dirty="0"/>
              <a:t>Review the</a:t>
            </a:r>
            <a:r>
              <a:rPr lang="en-US" baseline="0" dirty="0"/>
              <a:t> slide using the</a:t>
            </a:r>
            <a:r>
              <a:rPr lang="en-US" dirty="0"/>
              <a:t> </a:t>
            </a:r>
            <a:r>
              <a:rPr lang="en-US" baseline="0" dirty="0"/>
              <a:t>information below. </a:t>
            </a:r>
          </a:p>
          <a:p>
            <a:pPr marL="704441" lvl="1" indent="-234814">
              <a:buFont typeface="+mj-lt"/>
              <a:buAutoNum type="alphaLcPeriod"/>
            </a:pPr>
            <a:r>
              <a:rPr lang="en-US" dirty="0"/>
              <a:t>Remember</a:t>
            </a:r>
            <a:r>
              <a:rPr lang="en-US" baseline="0" dirty="0"/>
              <a:t> that b</a:t>
            </a:r>
            <a:r>
              <a:rPr lang="en-US" dirty="0"/>
              <a:t>ecause people who don’t trust relationships have a “cranked up” body and brain and weak feeling skills, when a current stress happens, it often leads to an intolerable cascade of feelings. </a:t>
            </a:r>
          </a:p>
          <a:p>
            <a:pPr marL="704441" lvl="1" indent="-234814">
              <a:buFont typeface="+mj-lt"/>
              <a:buAutoNum type="alphaLcPeriod"/>
            </a:pPr>
            <a:r>
              <a:rPr lang="en-US" dirty="0"/>
              <a:t>No one likes to feel this way so they DO something to relieve the feeling. This often takes the form of extreme behaviors. </a:t>
            </a:r>
          </a:p>
          <a:p>
            <a:pPr marL="704441" lvl="1" indent="-234814">
              <a:buFont typeface="+mj-lt"/>
              <a:buAutoNum type="alphaLcPeriod"/>
            </a:pPr>
            <a:r>
              <a:rPr lang="en-US" dirty="0"/>
              <a:t>RC holds that these </a:t>
            </a:r>
            <a:r>
              <a:rPr lang="en-US" b="1" dirty="0"/>
              <a:t>symptoms are adaptations.</a:t>
            </a:r>
          </a:p>
        </p:txBody>
      </p:sp>
      <p:sp>
        <p:nvSpPr>
          <p:cNvPr id="7" name="Slide Number Placeholder 4">
            <a:extLst>
              <a:ext uri="{FF2B5EF4-FFF2-40B4-BE49-F238E27FC236}">
                <a16:creationId xmlns:a16="http://schemas.microsoft.com/office/drawing/2014/main" id="{D18C9D7C-A5C4-4C64-8BDD-2ECCB302B7B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127</a:t>
            </a:fld>
            <a:endParaRPr lang="en-US" sz="1600" b="1" dirty="0"/>
          </a:p>
        </p:txBody>
      </p:sp>
      <p:sp>
        <p:nvSpPr>
          <p:cNvPr id="8" name="Rectangle 7">
            <a:extLst>
              <a:ext uri="{FF2B5EF4-FFF2-40B4-BE49-F238E27FC236}">
                <a16:creationId xmlns:a16="http://schemas.microsoft.com/office/drawing/2014/main" id="{313C131A-9AF4-4CA9-983A-04E534FD9016}"/>
              </a:ext>
            </a:extLst>
          </p:cNvPr>
          <p:cNvSpPr/>
          <p:nvPr/>
        </p:nvSpPr>
        <p:spPr>
          <a:xfrm>
            <a:off x="4080878" y="81438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339865046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8138" y="788988"/>
            <a:ext cx="3289300" cy="2468562"/>
          </a:xfrm>
        </p:spPr>
      </p:sp>
      <p:sp>
        <p:nvSpPr>
          <p:cNvPr id="8" name="Rectangle 3"/>
          <p:cNvSpPr>
            <a:spLocks noGrp="1" noChangeArrowheads="1"/>
          </p:cNvSpPr>
          <p:nvPr>
            <p:ph type="body" idx="3"/>
          </p:nvPr>
        </p:nvSpPr>
        <p:spPr>
          <a:xfrm>
            <a:off x="338138" y="3767137"/>
            <a:ext cx="5638799" cy="4012746"/>
          </a:xfrm>
          <a:noFill/>
          <a:ln/>
        </p:spPr>
        <p:txBody>
          <a:bodyPr/>
          <a:lstStyle/>
          <a:p>
            <a:pPr eaLnBrk="1" hangingPunct="1">
              <a:defRPr/>
            </a:pPr>
            <a:r>
              <a:rPr lang="en-US" b="1" dirty="0"/>
              <a:t>Symptoms as Adaptations</a:t>
            </a:r>
          </a:p>
          <a:p>
            <a:pPr defTabSz="888614" fontAlgn="base">
              <a:defRPr/>
            </a:pPr>
            <a:endParaRPr lang="en-US" dirty="0"/>
          </a:p>
          <a:p>
            <a:pPr marL="222153" indent="-222153" defTabSz="888614" fontAlgn="base">
              <a:buFontTx/>
              <a:buAutoNum type="arabicPeriod"/>
              <a:defRPr/>
            </a:pPr>
            <a:r>
              <a:rPr lang="en-US" dirty="0"/>
              <a:t>Review the slide with</a:t>
            </a:r>
            <a:r>
              <a:rPr lang="en-US" baseline="0" dirty="0"/>
              <a:t> the information below. </a:t>
            </a:r>
          </a:p>
          <a:p>
            <a:pPr marL="666460" lvl="1" indent="-222153" defTabSz="888614" fontAlgn="base">
              <a:buFont typeface="+mj-lt"/>
              <a:buAutoNum type="alphaLcPeriod"/>
              <a:defRPr/>
            </a:pPr>
            <a:r>
              <a:rPr lang="en-US" dirty="0"/>
              <a:t>We want to foster healing so that the Trauma Framework looks like this. </a:t>
            </a:r>
          </a:p>
          <a:p>
            <a:pPr marL="653567" lvl="1" indent="-222153" defTabSz="888614" fontAlgn="base">
              <a:buFont typeface="+mj-lt"/>
              <a:buAutoNum type="alphaLcPeriod"/>
              <a:defRPr/>
            </a:pPr>
            <a:r>
              <a:rPr lang="en-US" dirty="0"/>
              <a:t>Attachment, the Body and Brain, and Feelings Skills are getting stronger. </a:t>
            </a:r>
          </a:p>
          <a:p>
            <a:pPr marL="653567" lvl="1" indent="-222153" defTabSz="888614" fontAlgn="base">
              <a:buFont typeface="+mj-lt"/>
              <a:buAutoNum type="alphaLcPeriod"/>
              <a:defRPr/>
            </a:pPr>
            <a:r>
              <a:rPr lang="en-US" dirty="0"/>
              <a:t>So when a stressor happens, what previously felt intolerable feels more tolerable.</a:t>
            </a:r>
          </a:p>
          <a:p>
            <a:pPr marL="653567" lvl="1" indent="-222153" defTabSz="888614" fontAlgn="base">
              <a:buFont typeface="+mj-lt"/>
              <a:buAutoNum type="alphaLcPeriod"/>
              <a:defRPr/>
            </a:pPr>
            <a:r>
              <a:rPr lang="en-US" dirty="0"/>
              <a:t>They don’t need extreme behaviors as much to calm down.  </a:t>
            </a:r>
          </a:p>
          <a:p>
            <a:pPr marL="653567" lvl="1" indent="-222153" defTabSz="888614" fontAlgn="base">
              <a:buFont typeface="+mj-lt"/>
              <a:buAutoNum type="alphaLcPeriod"/>
              <a:defRPr/>
            </a:pPr>
            <a:r>
              <a:rPr lang="en-US" dirty="0"/>
              <a:t>Their behaviors to cope with the stressor help in the moment AND help in the long run. </a:t>
            </a:r>
          </a:p>
          <a:p>
            <a:pPr marL="444307" lvl="1" defTabSz="888614" fontAlgn="base">
              <a:spcBef>
                <a:spcPct val="30000"/>
              </a:spcBef>
              <a:spcAft>
                <a:spcPct val="0"/>
              </a:spcAft>
              <a:defRPr/>
            </a:pPr>
            <a:endParaRPr lang="en-US" dirty="0"/>
          </a:p>
          <a:p>
            <a:pPr eaLnBrk="1" hangingPunct="1"/>
            <a:endParaRPr lang="en-US" dirty="0"/>
          </a:p>
        </p:txBody>
      </p:sp>
      <p:sp>
        <p:nvSpPr>
          <p:cNvPr id="7" name="Slide Number Placeholder 4">
            <a:extLst>
              <a:ext uri="{FF2B5EF4-FFF2-40B4-BE49-F238E27FC236}">
                <a16:creationId xmlns:a16="http://schemas.microsoft.com/office/drawing/2014/main" id="{6BFB35B5-1870-4644-85FD-F138B9782C3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128</a:t>
            </a:fld>
            <a:endParaRPr lang="en-US" sz="1600" b="1" dirty="0"/>
          </a:p>
        </p:txBody>
      </p:sp>
      <p:sp>
        <p:nvSpPr>
          <p:cNvPr id="6" name="Rectangle 5">
            <a:extLst>
              <a:ext uri="{FF2B5EF4-FFF2-40B4-BE49-F238E27FC236}">
                <a16:creationId xmlns:a16="http://schemas.microsoft.com/office/drawing/2014/main" id="{34787B1D-49B9-4298-AFA6-B8CE34B7C7B5}"/>
              </a:ext>
            </a:extLst>
          </p:cNvPr>
          <p:cNvSpPr/>
          <p:nvPr/>
        </p:nvSpPr>
        <p:spPr>
          <a:xfrm>
            <a:off x="4080878" y="81438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8411888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Grp="1" noRot="1" noChangeAspect="1" noChangeArrowheads="1" noTextEdit="1"/>
          </p:cNvSpPr>
          <p:nvPr>
            <p:ph type="sldImg"/>
          </p:nvPr>
        </p:nvSpPr>
        <p:spPr>
          <a:xfrm>
            <a:off x="490538" y="919163"/>
            <a:ext cx="3290887" cy="2468562"/>
          </a:xfrm>
          <a:ln/>
        </p:spPr>
      </p:sp>
      <p:sp>
        <p:nvSpPr>
          <p:cNvPr id="137220" name="Rectangle 3"/>
          <p:cNvSpPr>
            <a:spLocks noGrp="1" noChangeArrowheads="1"/>
          </p:cNvSpPr>
          <p:nvPr>
            <p:ph type="body" idx="1"/>
          </p:nvPr>
        </p:nvSpPr>
        <p:spPr>
          <a:xfrm>
            <a:off x="527886" y="3751859"/>
            <a:ext cx="5189855" cy="4211758"/>
          </a:xfrm>
          <a:noFill/>
          <a:ln/>
        </p:spPr>
        <p:txBody>
          <a:bodyPr lIns="93928" tIns="46964" rIns="93928" bIns="46964"/>
          <a:lstStyle/>
          <a:p>
            <a:r>
              <a:rPr lang="en-US" b="1" dirty="0"/>
              <a:t>Symptoms as Adaptations</a:t>
            </a:r>
          </a:p>
          <a:p>
            <a:pPr>
              <a:buFont typeface="Arial" pitchFamily="34" charset="0"/>
              <a:buNone/>
            </a:pPr>
            <a:endParaRPr lang="en-US" dirty="0"/>
          </a:p>
          <a:p>
            <a:pPr marL="234814" indent="-234814">
              <a:buFont typeface="+mj-lt"/>
              <a:buAutoNum type="arabicPeriod"/>
            </a:pPr>
            <a:r>
              <a:rPr lang="en-US" dirty="0"/>
              <a:t>Review the</a:t>
            </a:r>
            <a:r>
              <a:rPr lang="en-US" baseline="0" dirty="0"/>
              <a:t> slide using the information below. </a:t>
            </a:r>
            <a:endParaRPr lang="en-US" dirty="0"/>
          </a:p>
          <a:p>
            <a:pPr marL="704441" lvl="1" indent="-234814">
              <a:buFont typeface="+mj-lt"/>
              <a:buAutoNum type="alphaLcPeriod"/>
            </a:pPr>
            <a:r>
              <a:rPr lang="en-US" dirty="0"/>
              <a:t>This is a central premise of Risking Connection.</a:t>
            </a:r>
          </a:p>
          <a:p>
            <a:pPr marL="704441" lvl="1" indent="-234814">
              <a:buFont typeface="+mj-lt"/>
              <a:buAutoNum type="alphaLcPeriod"/>
            </a:pPr>
            <a:r>
              <a:rPr lang="en-US" dirty="0"/>
              <a:t>The behavior that we view as a problem are solutions for youth, ways they have developed to survive past abuse. So, behavior in the present actually represents a learned survival skill to deal with abuse in the past.</a:t>
            </a:r>
          </a:p>
          <a:p>
            <a:pPr marL="704441" lvl="1" indent="-234814">
              <a:buFont typeface="+mj-lt"/>
              <a:buAutoNum type="alphaLcPeriod"/>
            </a:pPr>
            <a:r>
              <a:rPr lang="en-US" dirty="0"/>
              <a:t>The behavior solves a problem, it serves some important function for the person that we need to find out.  </a:t>
            </a:r>
          </a:p>
          <a:p>
            <a:pPr marL="704441" lvl="1" indent="-234814">
              <a:buFont typeface="+mj-lt"/>
              <a:buAutoNum type="alphaLcPeriod"/>
            </a:pPr>
            <a:r>
              <a:rPr lang="en-US" dirty="0"/>
              <a:t>If we find out the purpose it</a:t>
            </a:r>
            <a:r>
              <a:rPr lang="en-US" baseline="0" dirty="0"/>
              <a:t> serves and the need it meets, then we are in the best position to help the </a:t>
            </a:r>
            <a:r>
              <a:rPr lang="en-US" dirty="0"/>
              <a:t>person</a:t>
            </a:r>
            <a:r>
              <a:rPr lang="en-US" baseline="0" dirty="0"/>
              <a:t> come up with other ways of meeting those needs that don’t have so many negative consequences. </a:t>
            </a:r>
            <a:endParaRPr lang="en-US" dirty="0"/>
          </a:p>
          <a:p>
            <a:pPr marL="704441" lvl="1" indent="-234814">
              <a:buFont typeface="+mj-lt"/>
              <a:buAutoNum type="alphaLcPeriod"/>
            </a:pPr>
            <a:endParaRPr lang="en-US" dirty="0"/>
          </a:p>
          <a:p>
            <a:pPr eaLnBrk="1" hangingPunct="1"/>
            <a:endParaRPr lang="en-US" dirty="0"/>
          </a:p>
        </p:txBody>
      </p:sp>
      <p:sp>
        <p:nvSpPr>
          <p:cNvPr id="7" name="Slide Number Placeholder 4">
            <a:extLst>
              <a:ext uri="{FF2B5EF4-FFF2-40B4-BE49-F238E27FC236}">
                <a16:creationId xmlns:a16="http://schemas.microsoft.com/office/drawing/2014/main" id="{1AA90542-4672-46C6-84A2-CB516B15F34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129</a:t>
            </a:fld>
            <a:endParaRPr lang="en-US" sz="1600" b="1" dirty="0"/>
          </a:p>
        </p:txBody>
      </p:sp>
      <p:sp>
        <p:nvSpPr>
          <p:cNvPr id="8" name="Rectangle 7">
            <a:extLst>
              <a:ext uri="{FF2B5EF4-FFF2-40B4-BE49-F238E27FC236}">
                <a16:creationId xmlns:a16="http://schemas.microsoft.com/office/drawing/2014/main" id="{FF74D7F1-FB8E-4E28-A558-601816D05FC3}"/>
              </a:ext>
            </a:extLst>
          </p:cNvPr>
          <p:cNvSpPr/>
          <p:nvPr/>
        </p:nvSpPr>
        <p:spPr>
          <a:xfrm>
            <a:off x="4080878" y="81438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400883726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Rot="1" noChangeAspect="1" noChangeArrowheads="1" noTextEdit="1"/>
          </p:cNvSpPr>
          <p:nvPr>
            <p:ph type="sldImg"/>
          </p:nvPr>
        </p:nvSpPr>
        <p:spPr>
          <a:xfrm>
            <a:off x="487363" y="871538"/>
            <a:ext cx="3289300" cy="2468562"/>
          </a:xfrm>
          <a:ln/>
        </p:spPr>
      </p:sp>
      <p:sp>
        <p:nvSpPr>
          <p:cNvPr id="24580" name="Rectangle 3"/>
          <p:cNvSpPr>
            <a:spLocks noGrp="1" noChangeArrowheads="1"/>
          </p:cNvSpPr>
          <p:nvPr>
            <p:ph type="body" idx="1"/>
          </p:nvPr>
        </p:nvSpPr>
        <p:spPr>
          <a:xfrm>
            <a:off x="487614" y="3678373"/>
            <a:ext cx="5661660" cy="5227717"/>
          </a:xfrm>
          <a:noFill/>
          <a:ln/>
        </p:spPr>
        <p:txBody>
          <a:bodyPr lIns="93938" tIns="46970" rIns="93938" bIns="46970"/>
          <a:lstStyle/>
          <a:p>
            <a:r>
              <a:rPr lang="en-US" b="1" dirty="0"/>
              <a:t>Symptoms as Adaptations</a:t>
            </a:r>
          </a:p>
          <a:p>
            <a:pPr eaLnBrk="1" hangingPunct="1"/>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When we look at behaviors as adaptive, it is easier to not take the child’s behavior personally.</a:t>
            </a:r>
          </a:p>
          <a:p>
            <a:pPr marL="666460" lvl="1" indent="-222153">
              <a:buFont typeface="+mj-lt"/>
              <a:buAutoNum type="alphaLcPeriod"/>
            </a:pPr>
            <a:r>
              <a:rPr lang="en-US" dirty="0"/>
              <a:t>Children with trauma histories have been engaging in adaptive behaviors for most of their life. They will have difficulty giving these behaviors up and trusting that there is a less destructive way to get their needs met. </a:t>
            </a:r>
          </a:p>
        </p:txBody>
      </p:sp>
      <p:sp>
        <p:nvSpPr>
          <p:cNvPr id="6" name="Slide Number Placeholder 4">
            <a:extLst>
              <a:ext uri="{FF2B5EF4-FFF2-40B4-BE49-F238E27FC236}">
                <a16:creationId xmlns:a16="http://schemas.microsoft.com/office/drawing/2014/main" id="{95A9A532-F8E5-4F04-BD90-1C284FCC336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130</a:t>
            </a:fld>
            <a:endParaRPr lang="en-US" sz="1600" b="1" dirty="0"/>
          </a:p>
        </p:txBody>
      </p:sp>
      <p:sp>
        <p:nvSpPr>
          <p:cNvPr id="7" name="Rectangle 6">
            <a:extLst>
              <a:ext uri="{FF2B5EF4-FFF2-40B4-BE49-F238E27FC236}">
                <a16:creationId xmlns:a16="http://schemas.microsoft.com/office/drawing/2014/main" id="{0360B9EF-1F93-4FD6-9605-8EE98748AF22}"/>
              </a:ext>
            </a:extLst>
          </p:cNvPr>
          <p:cNvSpPr/>
          <p:nvPr/>
        </p:nvSpPr>
        <p:spPr>
          <a:xfrm>
            <a:off x="4080878"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246122892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Grp="1" noRot="1" noChangeAspect="1" noChangeArrowheads="1" noTextEdit="1"/>
          </p:cNvSpPr>
          <p:nvPr>
            <p:ph type="sldImg"/>
          </p:nvPr>
        </p:nvSpPr>
        <p:spPr>
          <a:xfrm>
            <a:off x="455613" y="925513"/>
            <a:ext cx="3290887" cy="2468562"/>
          </a:xfrm>
          <a:ln/>
        </p:spPr>
      </p:sp>
      <p:sp>
        <p:nvSpPr>
          <p:cNvPr id="138244" name="Rectangle 3"/>
          <p:cNvSpPr>
            <a:spLocks noGrp="1" noChangeArrowheads="1"/>
          </p:cNvSpPr>
          <p:nvPr>
            <p:ph type="body" idx="1"/>
          </p:nvPr>
        </p:nvSpPr>
        <p:spPr>
          <a:xfrm>
            <a:off x="455613" y="3719379"/>
            <a:ext cx="5597524" cy="4213384"/>
          </a:xfrm>
          <a:noFill/>
          <a:ln/>
        </p:spPr>
        <p:txBody>
          <a:bodyPr/>
          <a:lstStyle/>
          <a:p>
            <a:r>
              <a:rPr lang="en-US" b="1" dirty="0"/>
              <a:t> Symptoms as Adaptations</a:t>
            </a:r>
          </a:p>
          <a:p>
            <a:pPr>
              <a:buFont typeface="Arial" pitchFamily="34" charset="0"/>
              <a:buNone/>
            </a:pPr>
            <a:endParaRPr lang="en-US" dirty="0"/>
          </a:p>
          <a:p>
            <a:pPr marL="234814" indent="-234814">
              <a:buFont typeface="+mj-lt"/>
              <a:buAutoNum type="arabicPeriod"/>
            </a:pPr>
            <a:r>
              <a:rPr lang="en-US" dirty="0"/>
              <a:t>Review</a:t>
            </a:r>
            <a:r>
              <a:rPr lang="en-US" baseline="0" dirty="0"/>
              <a:t> the slide using</a:t>
            </a:r>
            <a:r>
              <a:rPr lang="en-US" dirty="0"/>
              <a:t> the</a:t>
            </a:r>
            <a:r>
              <a:rPr lang="en-US" baseline="0" dirty="0"/>
              <a:t> information below. </a:t>
            </a:r>
            <a:endParaRPr lang="en-US" dirty="0"/>
          </a:p>
          <a:p>
            <a:pPr marL="704441" lvl="1" indent="-234814">
              <a:buFont typeface="+mj-lt"/>
              <a:buAutoNum type="alphaLcPeriod"/>
            </a:pPr>
            <a:r>
              <a:rPr lang="en-US" dirty="0"/>
              <a:t>None of us gives up</a:t>
            </a:r>
            <a:r>
              <a:rPr lang="en-US" baseline="0" dirty="0"/>
              <a:t> old patterns easily. </a:t>
            </a:r>
            <a:r>
              <a:rPr lang="en-US" dirty="0"/>
              <a:t>It is unrealistic for us to expect that youth will either if the behaviors have been critical to their survival.</a:t>
            </a:r>
          </a:p>
          <a:p>
            <a:pPr marL="704441" lvl="1" indent="-234814">
              <a:buFont typeface="+mj-lt"/>
              <a:buAutoNum type="alphaLcPeriod"/>
            </a:pPr>
            <a:r>
              <a:rPr lang="en-US" b="1" dirty="0"/>
              <a:t>Give </a:t>
            </a:r>
            <a:r>
              <a:rPr lang="en-US" dirty="0"/>
              <a:t>an example or a problem behavior that has been difficult for you to give up.  Someone telling you to stop or giving you a reward is not likely to make you give it up in any permanent way.  </a:t>
            </a:r>
          </a:p>
          <a:p>
            <a:pPr marL="704441" lvl="1" indent="-234814">
              <a:buFont typeface="+mj-lt"/>
              <a:buAutoNum type="alphaLcPeriod"/>
            </a:pPr>
            <a:r>
              <a:rPr lang="en-US" dirty="0"/>
              <a:t>Before a person</a:t>
            </a:r>
            <a:r>
              <a:rPr lang="en-US" baseline="0" dirty="0"/>
              <a:t> </a:t>
            </a:r>
            <a:r>
              <a:rPr lang="en-US" dirty="0"/>
              <a:t>gives it up, they need to be very sure that whatever alternative they do instead is going to work well.</a:t>
            </a:r>
          </a:p>
          <a:p>
            <a:pPr eaLnBrk="1" hangingPunct="1"/>
            <a:endParaRPr lang="en-US" dirty="0"/>
          </a:p>
        </p:txBody>
      </p:sp>
      <p:sp>
        <p:nvSpPr>
          <p:cNvPr id="7" name="Slide Number Placeholder 4">
            <a:extLst>
              <a:ext uri="{FF2B5EF4-FFF2-40B4-BE49-F238E27FC236}">
                <a16:creationId xmlns:a16="http://schemas.microsoft.com/office/drawing/2014/main" id="{5CC8B64F-214C-458B-AEDA-19CB46A1A5A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131</a:t>
            </a:fld>
            <a:endParaRPr lang="en-US" sz="1600" b="1" dirty="0"/>
          </a:p>
        </p:txBody>
      </p:sp>
      <p:sp>
        <p:nvSpPr>
          <p:cNvPr id="8" name="Rectangle 7">
            <a:extLst>
              <a:ext uri="{FF2B5EF4-FFF2-40B4-BE49-F238E27FC236}">
                <a16:creationId xmlns:a16="http://schemas.microsoft.com/office/drawing/2014/main" id="{711862C9-DDE7-43B8-99F4-5FE377DE1613}"/>
              </a:ext>
            </a:extLst>
          </p:cNvPr>
          <p:cNvSpPr/>
          <p:nvPr/>
        </p:nvSpPr>
        <p:spPr>
          <a:xfrm>
            <a:off x="4080878" y="91454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216670573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Rot="1" noChangeAspect="1" noChangeArrowheads="1" noTextEdit="1"/>
          </p:cNvSpPr>
          <p:nvPr>
            <p:ph type="sldImg"/>
          </p:nvPr>
        </p:nvSpPr>
        <p:spPr>
          <a:xfrm>
            <a:off x="490538" y="871538"/>
            <a:ext cx="3290887" cy="2468562"/>
          </a:xfrm>
          <a:ln/>
        </p:spPr>
      </p:sp>
      <p:sp>
        <p:nvSpPr>
          <p:cNvPr id="26628" name="Rectangle 3"/>
          <p:cNvSpPr>
            <a:spLocks noGrp="1" noChangeArrowheads="1"/>
          </p:cNvSpPr>
          <p:nvPr>
            <p:ph type="body" idx="1"/>
          </p:nvPr>
        </p:nvSpPr>
        <p:spPr>
          <a:xfrm>
            <a:off x="490538" y="3843337"/>
            <a:ext cx="5661660" cy="5383768"/>
          </a:xfrm>
          <a:noFill/>
          <a:ln/>
        </p:spPr>
        <p:txBody>
          <a:bodyPr lIns="90657" tIns="45328" rIns="90657" bIns="45328"/>
          <a:lstStyle/>
          <a:p>
            <a:pPr>
              <a:spcBef>
                <a:spcPts val="1233"/>
              </a:spcBef>
            </a:pPr>
            <a:r>
              <a:rPr lang="en-US" b="1" dirty="0"/>
              <a:t>Symptoms as Adaptations</a:t>
            </a:r>
          </a:p>
          <a:p>
            <a:pPr>
              <a:spcBef>
                <a:spcPts val="1233"/>
              </a:spcBef>
            </a:pPr>
            <a:endParaRPr lang="en-US" b="1" dirty="0"/>
          </a:p>
          <a:p>
            <a:pPr marL="228218" indent="-228218">
              <a:buFont typeface="+mj-lt"/>
              <a:buAutoNum type="arabicPeriod"/>
            </a:pPr>
            <a:r>
              <a:rPr lang="en-US" dirty="0"/>
              <a:t>Review the slide using the information below. </a:t>
            </a:r>
          </a:p>
          <a:p>
            <a:pPr marL="684654" lvl="1" indent="-228218">
              <a:buFont typeface="+mj-lt"/>
              <a:buAutoNum type="alphaLcPeriod"/>
            </a:pPr>
            <a:r>
              <a:rPr lang="en-US" dirty="0"/>
              <a:t>Strength-based means we hold the perspective that there’s an important reason children do what they do; it makes sense on some level.</a:t>
            </a:r>
          </a:p>
          <a:p>
            <a:pPr marL="684654" lvl="1" indent="-228218">
              <a:buFont typeface="+mj-lt"/>
              <a:buAutoNum type="alphaLcPeriod"/>
            </a:pPr>
            <a:r>
              <a:rPr lang="en-US" dirty="0"/>
              <a:t>If a parent believes that the behavior is adaptive, they are less likely to take it personally.  Even if it is directed at the parent, it’s not about the parent.</a:t>
            </a:r>
          </a:p>
          <a:p>
            <a:pPr marL="684654" lvl="1" indent="-228218">
              <a:buFont typeface="+mj-lt"/>
              <a:buAutoNum type="alphaLcPeriod"/>
            </a:pPr>
            <a:r>
              <a:rPr lang="en-US" dirty="0"/>
              <a:t>Survivors expect to be blamed, so it’s often shocking to them when we ask them how the behavior helped them in the moment. It’s also very comforting to children to know that there are understandable reasons why they do things. Their behaviors are not crazy and off-the-wall, they make sense.  </a:t>
            </a:r>
          </a:p>
          <a:p>
            <a:pPr marL="684654" lvl="1" indent="-228218">
              <a:buFont typeface="+mj-lt"/>
              <a:buAutoNum type="alphaLcPeriod"/>
            </a:pPr>
            <a:r>
              <a:rPr lang="en-US" dirty="0"/>
              <a:t>This perspective says, “Let’s look at this behavior together and figure out why you do what you do” – as opposed to, “You are doing this bad behavior and my job is to stop you from doing it.”  We’re trying to get “on the same side of the fence.”  This reduces power struggles.</a:t>
            </a:r>
          </a:p>
          <a:p>
            <a:pPr marL="684654" lvl="1" indent="-228218">
              <a:buFont typeface="+mj-lt"/>
              <a:buAutoNum type="alphaLcPeriod"/>
            </a:pPr>
            <a:r>
              <a:rPr lang="en-US" dirty="0"/>
              <a:t>It comes from a fundamental belief that a child is doing the best they can.</a:t>
            </a:r>
          </a:p>
          <a:p>
            <a:pPr>
              <a:spcBef>
                <a:spcPts val="1233"/>
              </a:spcBef>
            </a:pPr>
            <a:endParaRPr lang="en-US" dirty="0"/>
          </a:p>
        </p:txBody>
      </p:sp>
      <p:sp>
        <p:nvSpPr>
          <p:cNvPr id="6" name="Slide Number Placeholder 4">
            <a:extLst>
              <a:ext uri="{FF2B5EF4-FFF2-40B4-BE49-F238E27FC236}">
                <a16:creationId xmlns:a16="http://schemas.microsoft.com/office/drawing/2014/main" id="{633FACDC-E276-48E7-ACE9-2EE4A826089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132</a:t>
            </a:fld>
            <a:endParaRPr lang="en-US" sz="1600" b="1" dirty="0"/>
          </a:p>
        </p:txBody>
      </p:sp>
      <p:sp>
        <p:nvSpPr>
          <p:cNvPr id="7" name="Rectangle 6">
            <a:extLst>
              <a:ext uri="{FF2B5EF4-FFF2-40B4-BE49-F238E27FC236}">
                <a16:creationId xmlns:a16="http://schemas.microsoft.com/office/drawing/2014/main" id="{1134BAE4-EDF3-4590-A830-5741E2EAAB6A}"/>
              </a:ext>
            </a:extLst>
          </p:cNvPr>
          <p:cNvSpPr/>
          <p:nvPr/>
        </p:nvSpPr>
        <p:spPr>
          <a:xfrm>
            <a:off x="4080878"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11518421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95350"/>
            <a:ext cx="3289300" cy="2468563"/>
          </a:xfrm>
        </p:spPr>
      </p:sp>
      <p:sp>
        <p:nvSpPr>
          <p:cNvPr id="3" name="Notes Placeholder 2"/>
          <p:cNvSpPr>
            <a:spLocks noGrp="1"/>
          </p:cNvSpPr>
          <p:nvPr>
            <p:ph type="body" idx="1"/>
          </p:nvPr>
        </p:nvSpPr>
        <p:spPr>
          <a:xfrm>
            <a:off x="414338" y="3767137"/>
            <a:ext cx="5661660" cy="4837589"/>
          </a:xfrm>
        </p:spPr>
        <p:txBody>
          <a:bodyPr>
            <a:normAutofit/>
          </a:bodyPr>
          <a:lstStyle/>
          <a:p>
            <a:r>
              <a:rPr lang="en-US" b="1" dirty="0"/>
              <a:t>Symptoms as Adaptations</a:t>
            </a:r>
          </a:p>
          <a:p>
            <a:endParaRPr lang="en-US" b="1" dirty="0"/>
          </a:p>
          <a:p>
            <a:pPr marL="222153" indent="-222153">
              <a:buFont typeface="+mj-lt"/>
              <a:buAutoNum type="arabicPeriod"/>
            </a:pPr>
            <a:r>
              <a:rPr lang="en-US" b="1" dirty="0"/>
              <a:t>Direct </a:t>
            </a:r>
            <a:r>
              <a:rPr lang="en-US" dirty="0"/>
              <a:t>participants to the Worksheet: “Symptoms as Adaptations #1.”</a:t>
            </a:r>
          </a:p>
          <a:p>
            <a:pPr marL="222153" indent="-222153">
              <a:buFont typeface="+mj-lt"/>
              <a:buAutoNum type="arabicPeriod"/>
              <a:defRPr/>
            </a:pPr>
            <a:r>
              <a:rPr lang="en-US" b="1" dirty="0"/>
              <a:t>Read </a:t>
            </a:r>
            <a:r>
              <a:rPr lang="en-US" b="0" dirty="0"/>
              <a:t>the directions and have </a:t>
            </a:r>
            <a:r>
              <a:rPr lang="en-US" dirty="0"/>
              <a:t>participants complete the Worksheet individually first. </a:t>
            </a:r>
          </a:p>
          <a:p>
            <a:pPr marL="222153" indent="-222153">
              <a:buFont typeface="+mj-lt"/>
              <a:buAutoNum type="arabicPeriod"/>
            </a:pPr>
            <a:r>
              <a:rPr lang="en-US" b="1" dirty="0"/>
              <a:t>Ask</a:t>
            </a:r>
            <a:r>
              <a:rPr lang="en-US" dirty="0"/>
              <a:t> participants to get into small groups and discuss their answers and why the answer illustrates the concept of symptoms as adaptation. </a:t>
            </a:r>
          </a:p>
          <a:p>
            <a:pPr marL="222153" indent="-222153">
              <a:buFont typeface="+mj-lt"/>
              <a:buAutoNum type="arabicPeriod"/>
            </a:pPr>
            <a:r>
              <a:rPr lang="en-US" b="1" dirty="0"/>
              <a:t>Provide</a:t>
            </a:r>
            <a:r>
              <a:rPr lang="en-US" dirty="0"/>
              <a:t> 5-7 minutes for the small group.</a:t>
            </a:r>
          </a:p>
          <a:p>
            <a:pPr marL="222153" indent="-222153">
              <a:buFont typeface="+mj-lt"/>
              <a:buAutoNum type="arabicPeriod"/>
            </a:pPr>
            <a:r>
              <a:rPr lang="en-US" b="1" dirty="0"/>
              <a:t>Review </a:t>
            </a:r>
            <a:r>
              <a:rPr lang="en-US" b="0" dirty="0"/>
              <a:t>the answers that we believe best reflects the symptoms as adaptations (ANSWERS: b, d, c, b)</a:t>
            </a:r>
          </a:p>
          <a:p>
            <a:pPr marL="222153" indent="-222153">
              <a:buFont typeface="+mj-lt"/>
              <a:buAutoNum type="arabicPeriod"/>
            </a:pPr>
            <a:r>
              <a:rPr lang="en-US" b="1" dirty="0"/>
              <a:t>Discuss:</a:t>
            </a:r>
          </a:p>
          <a:p>
            <a:pPr marL="679353" lvl="1" indent="-222153">
              <a:buFont typeface="+mj-lt"/>
              <a:buAutoNum type="alphaLcPeriod"/>
            </a:pPr>
            <a:r>
              <a:rPr lang="en-US" b="0" dirty="0"/>
              <a:t>Are there particular questions that people want to discuss? Ones where they chose a different answer or were torn between the choices?</a:t>
            </a:r>
          </a:p>
          <a:p>
            <a:pPr marL="679353" lvl="1" indent="-222153">
              <a:buFont typeface="+mj-lt"/>
              <a:buAutoNum type="alphaLcPeriod"/>
            </a:pPr>
            <a:r>
              <a:rPr lang="en-US" b="0" dirty="0"/>
              <a:t>If you compare the answers we were hoping you’d choose (b, d, c, b) with the other choices, what’s the difference? </a:t>
            </a:r>
          </a:p>
          <a:p>
            <a:pPr marL="679353" lvl="1" indent="-222153">
              <a:buFont typeface="+mj-lt"/>
              <a:buAutoNum type="alphaLcPeriod"/>
            </a:pPr>
            <a:r>
              <a:rPr lang="en-US" b="0" dirty="0"/>
              <a:t>Have you found yourself saying things to yourself that have a blaming tone to them? </a:t>
            </a:r>
          </a:p>
          <a:p>
            <a:pPr marL="679353" lvl="1" indent="-222153">
              <a:buFont typeface="+mj-lt"/>
              <a:buAutoNum type="alphaLcPeriod"/>
            </a:pPr>
            <a:r>
              <a:rPr lang="en-US" b="0" dirty="0"/>
              <a:t>Are there situations or circumstances under where are more likely to think of blaming explanations for children’s problem behavior? </a:t>
            </a:r>
          </a:p>
          <a:p>
            <a:pPr marL="679353" lvl="1" indent="-222153">
              <a:buFont typeface="+mj-lt"/>
              <a:buAutoNum type="alphaLcPeriod"/>
            </a:pPr>
            <a:r>
              <a:rPr lang="en-US" b="0" dirty="0"/>
              <a:t>How does viewing symptoms as adaptations help strengthen the connection between you and your foster child?</a:t>
            </a:r>
          </a:p>
          <a:p>
            <a:pPr marL="685800" lvl="1" indent="-228600">
              <a:buFont typeface="+mj-lt"/>
              <a:buAutoNum type="alphaLcPeriod"/>
            </a:pPr>
            <a:endParaRPr lang="en-US" b="1" dirty="0"/>
          </a:p>
          <a:p>
            <a:endParaRPr lang="en-US" b="1" dirty="0"/>
          </a:p>
          <a:p>
            <a:endParaRPr lang="en-US" b="1" dirty="0"/>
          </a:p>
          <a:p>
            <a:endParaRPr lang="en-US" b="1" dirty="0"/>
          </a:p>
          <a:p>
            <a:endParaRPr lang="en-US" b="1" dirty="0"/>
          </a:p>
          <a:p>
            <a:endParaRPr lang="en-US" dirty="0"/>
          </a:p>
        </p:txBody>
      </p:sp>
      <p:sp>
        <p:nvSpPr>
          <p:cNvPr id="6" name="Slide Number Placeholder 4">
            <a:extLst>
              <a:ext uri="{FF2B5EF4-FFF2-40B4-BE49-F238E27FC236}">
                <a16:creationId xmlns:a16="http://schemas.microsoft.com/office/drawing/2014/main" id="{6A6DAA5E-D3E8-47C0-A836-A88C3154492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133</a:t>
            </a:fld>
            <a:endParaRPr lang="en-US" sz="1600" b="1" dirty="0"/>
          </a:p>
        </p:txBody>
      </p:sp>
      <p:sp>
        <p:nvSpPr>
          <p:cNvPr id="7" name="Rectangle 6">
            <a:extLst>
              <a:ext uri="{FF2B5EF4-FFF2-40B4-BE49-F238E27FC236}">
                <a16:creationId xmlns:a16="http://schemas.microsoft.com/office/drawing/2014/main" id="{B927CB4B-401A-4412-A808-5CE1EE3C03C4}"/>
              </a:ext>
            </a:extLst>
          </p:cNvPr>
          <p:cNvSpPr/>
          <p:nvPr/>
        </p:nvSpPr>
        <p:spPr>
          <a:xfrm>
            <a:off x="4080878"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227790298"/>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77888"/>
            <a:ext cx="3290887" cy="2468562"/>
          </a:xfrm>
        </p:spPr>
      </p:sp>
      <p:sp>
        <p:nvSpPr>
          <p:cNvPr id="3" name="Notes Placeholder 2"/>
          <p:cNvSpPr>
            <a:spLocks noGrp="1"/>
          </p:cNvSpPr>
          <p:nvPr>
            <p:ph type="body" idx="1"/>
          </p:nvPr>
        </p:nvSpPr>
        <p:spPr>
          <a:xfrm>
            <a:off x="490538" y="3749774"/>
            <a:ext cx="5661660" cy="5305743"/>
          </a:xfrm>
        </p:spPr>
        <p:txBody>
          <a:bodyPr>
            <a:noAutofit/>
          </a:bodyPr>
          <a:lstStyle/>
          <a:p>
            <a:pPr>
              <a:spcBef>
                <a:spcPts val="616"/>
              </a:spcBef>
            </a:pPr>
            <a:r>
              <a:rPr lang="en-US" b="1" dirty="0"/>
              <a:t>Video: </a:t>
            </a:r>
            <a:r>
              <a:rPr lang="en-US" b="1" dirty="0" err="1"/>
              <a:t>ReMoved</a:t>
            </a:r>
            <a:endParaRPr lang="en-US" b="1" dirty="0"/>
          </a:p>
          <a:p>
            <a:pPr>
              <a:spcBef>
                <a:spcPts val="616"/>
              </a:spcBef>
            </a:pPr>
            <a:endParaRPr lang="en-US" b="1" dirty="0"/>
          </a:p>
          <a:p>
            <a:pPr marL="222153" indent="-222153">
              <a:buFont typeface="+mj-lt"/>
              <a:buAutoNum type="arabicPeriod"/>
            </a:pPr>
            <a:r>
              <a:rPr lang="en-US" dirty="0"/>
              <a:t>Introduce the video “</a:t>
            </a:r>
            <a:r>
              <a:rPr lang="en-US" dirty="0" err="1"/>
              <a:t>ReMoved</a:t>
            </a:r>
            <a:r>
              <a:rPr lang="en-US" dirty="0"/>
              <a:t>.” If foster parents have seen Removed 1, use Removed 3.</a:t>
            </a:r>
          </a:p>
          <a:p>
            <a:pPr marL="666460" lvl="1" indent="-222153">
              <a:buFont typeface="+mj-lt"/>
              <a:buAutoNum type="alphaLcPeriod"/>
            </a:pPr>
            <a:r>
              <a:rPr lang="en-US" dirty="0"/>
              <a:t>Let participants know that the subject matter in the video can be intense.</a:t>
            </a:r>
          </a:p>
          <a:p>
            <a:pPr marL="666460" lvl="1" indent="-222153">
              <a:buFont typeface="+mj-lt"/>
              <a:buAutoNum type="alphaLcPeriod"/>
            </a:pPr>
            <a:r>
              <a:rPr lang="en-US" b="1" dirty="0"/>
              <a:t>Remind</a:t>
            </a:r>
            <a:r>
              <a:rPr lang="en-US" dirty="0"/>
              <a:t> participants to take care of themselves as they watch the video.</a:t>
            </a:r>
          </a:p>
          <a:p>
            <a:pPr marL="222153" indent="-222153">
              <a:buFont typeface="+mj-lt"/>
              <a:buAutoNum type="arabicPeriod"/>
            </a:pPr>
            <a:r>
              <a:rPr lang="en-US" b="1" dirty="0"/>
              <a:t>Debrief</a:t>
            </a:r>
          </a:p>
          <a:p>
            <a:pPr marL="666460" lvl="1" indent="-222153">
              <a:buFont typeface="+mj-lt"/>
              <a:buAutoNum type="alphaLcPeriod"/>
            </a:pPr>
            <a:r>
              <a:rPr lang="en-US" b="1" dirty="0"/>
              <a:t>Provide</a:t>
            </a:r>
            <a:r>
              <a:rPr lang="en-US" dirty="0"/>
              <a:t> participants a few moments to return to their awareness and presence.</a:t>
            </a:r>
          </a:p>
          <a:p>
            <a:pPr marL="666460" lvl="1" indent="-222153">
              <a:buFont typeface="+mj-lt"/>
              <a:buAutoNum type="alphaLcPeriod"/>
            </a:pPr>
            <a:r>
              <a:rPr lang="en-US" b="1" dirty="0"/>
              <a:t>Say:</a:t>
            </a:r>
            <a:r>
              <a:rPr lang="en-US" dirty="0"/>
              <a:t> It is not uncommon for people to have a range of emotions after watching this video. Some feelings of sadness, anger, numbness. </a:t>
            </a:r>
          </a:p>
          <a:p>
            <a:pPr marL="666460" lvl="1" indent="-222153">
              <a:buFont typeface="+mj-lt"/>
              <a:buAutoNum type="alphaLcPeriod"/>
            </a:pPr>
            <a:r>
              <a:rPr lang="en-US" b="1" dirty="0"/>
              <a:t>Model</a:t>
            </a:r>
            <a:r>
              <a:rPr lang="en-US" dirty="0"/>
              <a:t> deliberate breathing or raising arms to the sky while inhaling. </a:t>
            </a:r>
          </a:p>
          <a:p>
            <a:pPr marL="666460" lvl="1" indent="-222153">
              <a:buFont typeface="+mj-lt"/>
              <a:buAutoNum type="alphaLcPeriod"/>
            </a:pPr>
            <a:r>
              <a:rPr lang="en-US" dirty="0"/>
              <a:t>Proceed to the next slide for discussion questions.</a:t>
            </a:r>
          </a:p>
        </p:txBody>
      </p:sp>
      <p:sp>
        <p:nvSpPr>
          <p:cNvPr id="6" name="Slide Number Placeholder 4">
            <a:extLst>
              <a:ext uri="{FF2B5EF4-FFF2-40B4-BE49-F238E27FC236}">
                <a16:creationId xmlns:a16="http://schemas.microsoft.com/office/drawing/2014/main" id="{72A0D099-35D8-4AB3-96B1-4BE640B4061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134</a:t>
            </a:fld>
            <a:endParaRPr lang="en-US" sz="1600" b="1" dirty="0"/>
          </a:p>
        </p:txBody>
      </p:sp>
      <p:sp>
        <p:nvSpPr>
          <p:cNvPr id="7" name="Rectangle 6">
            <a:extLst>
              <a:ext uri="{FF2B5EF4-FFF2-40B4-BE49-F238E27FC236}">
                <a16:creationId xmlns:a16="http://schemas.microsoft.com/office/drawing/2014/main" id="{F5114985-E8E9-4E0E-8109-EC3FDED5E25C}"/>
              </a:ext>
            </a:extLst>
          </p:cNvPr>
          <p:cNvSpPr/>
          <p:nvPr/>
        </p:nvSpPr>
        <p:spPr>
          <a:xfrm>
            <a:off x="4080878"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u="sng"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390664642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5913" y="871538"/>
            <a:ext cx="3292475" cy="2468562"/>
          </a:xfrm>
        </p:spPr>
      </p:sp>
      <p:sp>
        <p:nvSpPr>
          <p:cNvPr id="3" name="Notes Placeholder 2"/>
          <p:cNvSpPr>
            <a:spLocks noGrp="1"/>
          </p:cNvSpPr>
          <p:nvPr>
            <p:ph type="body" idx="1"/>
          </p:nvPr>
        </p:nvSpPr>
        <p:spPr>
          <a:xfrm>
            <a:off x="338138" y="3767137"/>
            <a:ext cx="5661660" cy="5071666"/>
          </a:xfrm>
        </p:spPr>
        <p:txBody>
          <a:bodyPr>
            <a:normAutofit/>
          </a:bodyPr>
          <a:lstStyle/>
          <a:p>
            <a:r>
              <a:rPr lang="en-US" b="1" dirty="0"/>
              <a:t>Video </a:t>
            </a:r>
            <a:r>
              <a:rPr lang="en-US" b="1" dirty="0" err="1"/>
              <a:t>ReMoved</a:t>
            </a:r>
            <a:endParaRPr lang="en-US" b="1" dirty="0"/>
          </a:p>
          <a:p>
            <a:endParaRPr lang="en-US" b="1" dirty="0"/>
          </a:p>
          <a:p>
            <a:pPr marL="222153" indent="-222153">
              <a:buFont typeface="+mj-lt"/>
              <a:buAutoNum type="arabicPeriod"/>
            </a:pPr>
            <a:r>
              <a:rPr lang="en-US" b="1" dirty="0"/>
              <a:t>Ask</a:t>
            </a:r>
            <a:r>
              <a:rPr lang="en-US" dirty="0"/>
              <a:t> participants the questions on the slide.</a:t>
            </a:r>
          </a:p>
          <a:p>
            <a:pPr marL="666460" lvl="1" indent="-222153">
              <a:buFont typeface="+mj-lt"/>
              <a:buAutoNum type="alphaLcPeriod"/>
            </a:pPr>
            <a:r>
              <a:rPr lang="en-US" b="1" dirty="0"/>
              <a:t>Provide </a:t>
            </a:r>
            <a:r>
              <a:rPr lang="en-US" dirty="0"/>
              <a:t>time for reflection between questions.</a:t>
            </a:r>
          </a:p>
          <a:p>
            <a:pPr marL="666460" lvl="1" indent="-222153">
              <a:buFont typeface="+mj-lt"/>
              <a:buAutoNum type="alphaLcPeriod"/>
            </a:pPr>
            <a:r>
              <a:rPr lang="en-US" b="1" dirty="0"/>
              <a:t>Ask</a:t>
            </a:r>
            <a:r>
              <a:rPr lang="en-US" dirty="0"/>
              <a:t> a few participants to share their responses.</a:t>
            </a:r>
          </a:p>
          <a:p>
            <a:pPr marL="666460" lvl="1" indent="-222153">
              <a:buFont typeface="+mj-lt"/>
              <a:buAutoNum type="alphaLcPeriod"/>
            </a:pPr>
            <a:r>
              <a:rPr lang="en-US" b="1" dirty="0"/>
              <a:t>Process</a:t>
            </a:r>
            <a:r>
              <a:rPr lang="en-US" dirty="0"/>
              <a:t> as a large group.</a:t>
            </a:r>
          </a:p>
          <a:p>
            <a:endParaRPr lang="en-US" dirty="0"/>
          </a:p>
        </p:txBody>
      </p:sp>
      <p:sp>
        <p:nvSpPr>
          <p:cNvPr id="6" name="Slide Number Placeholder 4">
            <a:extLst>
              <a:ext uri="{FF2B5EF4-FFF2-40B4-BE49-F238E27FC236}">
                <a16:creationId xmlns:a16="http://schemas.microsoft.com/office/drawing/2014/main" id="{A0CD60A4-1EE5-4C33-B707-6E59C60371B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135</a:t>
            </a:fld>
            <a:endParaRPr lang="en-US" sz="1600" b="1" dirty="0"/>
          </a:p>
        </p:txBody>
      </p:sp>
      <p:sp>
        <p:nvSpPr>
          <p:cNvPr id="7" name="Rectangle 6">
            <a:extLst>
              <a:ext uri="{FF2B5EF4-FFF2-40B4-BE49-F238E27FC236}">
                <a16:creationId xmlns:a16="http://schemas.microsoft.com/office/drawing/2014/main" id="{3DCABD18-A1C8-46D3-8EFC-15EC186FD3D3}"/>
              </a:ext>
            </a:extLst>
          </p:cNvPr>
          <p:cNvSpPr/>
          <p:nvPr/>
        </p:nvSpPr>
        <p:spPr>
          <a:xfrm>
            <a:off x="4080878"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u="sng"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409417348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455613" y="868363"/>
            <a:ext cx="3290887" cy="2468562"/>
          </a:xfrm>
          <a:ln/>
        </p:spPr>
      </p:sp>
      <p:sp>
        <p:nvSpPr>
          <p:cNvPr id="28675" name="Notes Placeholder 2"/>
          <p:cNvSpPr>
            <a:spLocks noGrp="1"/>
          </p:cNvSpPr>
          <p:nvPr>
            <p:ph type="body" idx="1"/>
          </p:nvPr>
        </p:nvSpPr>
        <p:spPr>
          <a:xfrm>
            <a:off x="455613" y="3896898"/>
            <a:ext cx="5661660" cy="4061239"/>
          </a:xfrm>
          <a:noFill/>
          <a:ln/>
        </p:spPr>
        <p:txBody>
          <a:bodyPr/>
          <a:lstStyle/>
          <a:p>
            <a:r>
              <a:rPr lang="en-US" b="1" dirty="0"/>
              <a:t>More Symptoms as Adaptations and Worksheet #2</a:t>
            </a:r>
          </a:p>
          <a:p>
            <a:endParaRPr lang="en-US"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b="1" dirty="0"/>
              <a:t>Say:</a:t>
            </a:r>
            <a:r>
              <a:rPr lang="en-US" dirty="0"/>
              <a:t> These questions are so important. Try to remember these questions so that you can call on them when you’re in the middle of a child’s “meltdown.” </a:t>
            </a:r>
          </a:p>
          <a:p>
            <a:pPr marL="666460" lvl="1" indent="-222153">
              <a:buFont typeface="+mj-lt"/>
              <a:buAutoNum type="alphaLcPeriod"/>
            </a:pPr>
            <a:r>
              <a:rPr lang="en-US" dirty="0"/>
              <a:t>Post it somewhere visible so you see it daily to remind yourself to think of this first instead of last. </a:t>
            </a:r>
          </a:p>
          <a:p>
            <a:pPr marL="666460" lvl="1" indent="-222153">
              <a:buFont typeface="+mj-lt"/>
              <a:buAutoNum type="alphaLcPeriod"/>
            </a:pPr>
            <a:r>
              <a:rPr lang="en-US" dirty="0"/>
              <a:t>Provide a couple of mini examples and have the participants practice asking these questions.</a:t>
            </a:r>
          </a:p>
          <a:p>
            <a:pPr lvl="1"/>
            <a:r>
              <a:rPr lang="en-US" dirty="0"/>
              <a:t>Examples:</a:t>
            </a:r>
          </a:p>
          <a:p>
            <a:pPr marL="1166306" lvl="2" indent="-277692">
              <a:buFont typeface="+mj-lt"/>
              <a:buAutoNum type="romanLcPeriod"/>
            </a:pPr>
            <a:r>
              <a:rPr lang="en-US" dirty="0"/>
              <a:t>Your teen wants to go out with friends. As you are telling them what time their curfew is, they throw a dish cloth at you and they scream “All the kids think I’m a baby! I hate you!”</a:t>
            </a:r>
          </a:p>
          <a:p>
            <a:pPr marL="1166306" lvl="2" indent="-277692">
              <a:buFont typeface="+mj-lt"/>
              <a:buAutoNum type="romanLcPeriod"/>
            </a:pPr>
            <a:r>
              <a:rPr lang="en-US" dirty="0"/>
              <a:t>It is bedtime and the child hides in a closet and makes you look for them. When you put them to bed, they ask for numerous things like a drink of water, another blanket, they forgot to brush their teeth. </a:t>
            </a:r>
          </a:p>
          <a:p>
            <a:pPr marL="1166306" lvl="2" indent="-277692">
              <a:buFont typeface="+mj-lt"/>
              <a:buAutoNum type="romanLcPeriod"/>
            </a:pPr>
            <a:endParaRPr lang="en-US" dirty="0"/>
          </a:p>
        </p:txBody>
      </p:sp>
      <p:sp>
        <p:nvSpPr>
          <p:cNvPr id="6" name="Slide Number Placeholder 4">
            <a:extLst>
              <a:ext uri="{FF2B5EF4-FFF2-40B4-BE49-F238E27FC236}">
                <a16:creationId xmlns:a16="http://schemas.microsoft.com/office/drawing/2014/main" id="{B1087226-5858-461D-8D20-D270F540DF9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136</a:t>
            </a:fld>
            <a:endParaRPr lang="en-US" sz="1600" b="1" dirty="0"/>
          </a:p>
        </p:txBody>
      </p:sp>
      <p:sp>
        <p:nvSpPr>
          <p:cNvPr id="7" name="Rectangle 6">
            <a:extLst>
              <a:ext uri="{FF2B5EF4-FFF2-40B4-BE49-F238E27FC236}">
                <a16:creationId xmlns:a16="http://schemas.microsoft.com/office/drawing/2014/main" id="{8E56999F-9C69-4806-8812-BC7ADDB87AE3}"/>
              </a:ext>
            </a:extLst>
          </p:cNvPr>
          <p:cNvSpPr/>
          <p:nvPr/>
        </p:nvSpPr>
        <p:spPr>
          <a:xfrm>
            <a:off x="4080878" y="8715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u="sng"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98576087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795338"/>
            <a:ext cx="3289300" cy="2468562"/>
          </a:xfrm>
        </p:spPr>
      </p:sp>
      <p:sp>
        <p:nvSpPr>
          <p:cNvPr id="3" name="Notes Placeholder 2"/>
          <p:cNvSpPr>
            <a:spLocks noGrp="1"/>
          </p:cNvSpPr>
          <p:nvPr>
            <p:ph type="body" idx="1"/>
          </p:nvPr>
        </p:nvSpPr>
        <p:spPr>
          <a:xfrm>
            <a:off x="490538" y="3992483"/>
            <a:ext cx="5661660" cy="42133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More Symptoms as Adaptations and Worksheet #2</a:t>
            </a:r>
          </a:p>
          <a:p>
            <a:endParaRPr lang="en-US" b="1" dirty="0"/>
          </a:p>
          <a:p>
            <a:pPr marL="222153" indent="-222153">
              <a:buFont typeface="+mj-lt"/>
              <a:buAutoNum type="arabicPeriod"/>
            </a:pPr>
            <a:r>
              <a:rPr lang="en-US" b="1" dirty="0"/>
              <a:t>Direct </a:t>
            </a:r>
            <a:r>
              <a:rPr lang="en-US" dirty="0"/>
              <a:t>participants to the Worksheet: “Symptoms as Adaptations #2.”</a:t>
            </a:r>
          </a:p>
          <a:p>
            <a:pPr marL="222153" indent="-222153">
              <a:buFont typeface="+mj-lt"/>
              <a:buAutoNum type="arabicPeriod"/>
            </a:pPr>
            <a:r>
              <a:rPr lang="en-US" b="1" dirty="0"/>
              <a:t>Ask</a:t>
            </a:r>
            <a:r>
              <a:rPr lang="en-US" dirty="0"/>
              <a:t> participants to find one or two other people to work with.</a:t>
            </a:r>
          </a:p>
          <a:p>
            <a:pPr marL="222153" indent="-222153">
              <a:buFont typeface="+mj-lt"/>
              <a:buAutoNum type="arabicPeriod"/>
            </a:pPr>
            <a:r>
              <a:rPr lang="en-US" b="1" dirty="0"/>
              <a:t>Provide</a:t>
            </a:r>
            <a:r>
              <a:rPr lang="en-US" dirty="0"/>
              <a:t> a one-minute warning after 6 minutes.</a:t>
            </a:r>
          </a:p>
          <a:p>
            <a:pPr marL="222153" indent="-222153">
              <a:buFont typeface="+mj-lt"/>
              <a:buAutoNum type="arabicPeriod"/>
            </a:pPr>
            <a:r>
              <a:rPr lang="en-US" b="1" dirty="0"/>
              <a:t>Discuss</a:t>
            </a:r>
            <a:r>
              <a:rPr lang="en-US" dirty="0"/>
              <a:t> as a large group. Possible discussion points:</a:t>
            </a:r>
          </a:p>
          <a:p>
            <a:pPr marL="721999" lvl="1" indent="-277692">
              <a:buFont typeface="+mj-lt"/>
              <a:buAutoNum type="romanLcPeriod"/>
            </a:pPr>
            <a:r>
              <a:rPr lang="en-US" dirty="0"/>
              <a:t>What was it like for you to complete the worksheet?</a:t>
            </a:r>
          </a:p>
          <a:p>
            <a:pPr marL="721999" lvl="1" indent="-277692">
              <a:buFont typeface="+mj-lt"/>
              <a:buAutoNum type="romanLcPeriod"/>
            </a:pPr>
            <a:r>
              <a:rPr lang="en-US" dirty="0"/>
              <a:t>What section did you find challenging?</a:t>
            </a:r>
          </a:p>
          <a:p>
            <a:pPr marL="721999" lvl="1" indent="-277692">
              <a:buFont typeface="+mj-lt"/>
              <a:buAutoNum type="romanLcPeriod"/>
            </a:pPr>
            <a:r>
              <a:rPr lang="en-US" dirty="0"/>
              <a:t>What section was easier for you to complete?</a:t>
            </a:r>
          </a:p>
          <a:p>
            <a:pPr marL="721999" lvl="1" indent="-277692">
              <a:buFont typeface="+mj-lt"/>
              <a:buAutoNum type="romanLcPeriod"/>
            </a:pPr>
            <a:r>
              <a:rPr lang="en-US" dirty="0"/>
              <a:t>How might this worksheet be helpful to you when addressing the need of your foster child?</a:t>
            </a:r>
          </a:p>
          <a:p>
            <a:endParaRPr lang="en-US" dirty="0"/>
          </a:p>
        </p:txBody>
      </p:sp>
      <p:sp>
        <p:nvSpPr>
          <p:cNvPr id="6" name="Slide Number Placeholder 4">
            <a:extLst>
              <a:ext uri="{FF2B5EF4-FFF2-40B4-BE49-F238E27FC236}">
                <a16:creationId xmlns:a16="http://schemas.microsoft.com/office/drawing/2014/main" id="{148352E5-DCE4-43FE-A907-DC4AF03B80A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137</a:t>
            </a:fld>
            <a:endParaRPr lang="en-US" sz="1600" b="1" dirty="0"/>
          </a:p>
        </p:txBody>
      </p:sp>
      <p:sp>
        <p:nvSpPr>
          <p:cNvPr id="7" name="Rectangle 6">
            <a:extLst>
              <a:ext uri="{FF2B5EF4-FFF2-40B4-BE49-F238E27FC236}">
                <a16:creationId xmlns:a16="http://schemas.microsoft.com/office/drawing/2014/main" id="{0FE601E5-E82B-4116-868A-00F6149FF2B7}"/>
              </a:ext>
            </a:extLst>
          </p:cNvPr>
          <p:cNvSpPr/>
          <p:nvPr/>
        </p:nvSpPr>
        <p:spPr>
          <a:xfrm>
            <a:off x="4080878" y="7953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u="sng"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28184826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a:extLst>
              <a:ext uri="{FF2B5EF4-FFF2-40B4-BE49-F238E27FC236}">
                <a16:creationId xmlns:a16="http://schemas.microsoft.com/office/drawing/2014/main" id="{E2133233-7CB0-4068-B7C4-DB401EA0DA97}"/>
              </a:ext>
            </a:extLst>
          </p:cNvPr>
          <p:cNvSpPr>
            <a:spLocks noGrp="1" noRot="1" noChangeAspect="1"/>
          </p:cNvSpPr>
          <p:nvPr>
            <p:ph type="sldImg"/>
          </p:nvPr>
        </p:nvSpPr>
        <p:spPr>
          <a:xfrm>
            <a:off x="511175" y="849313"/>
            <a:ext cx="3292475" cy="2468562"/>
          </a:xfrm>
        </p:spPr>
      </p:sp>
      <p:sp>
        <p:nvSpPr>
          <p:cNvPr id="7" name="Notes Placeholder 6">
            <a:extLst>
              <a:ext uri="{FF2B5EF4-FFF2-40B4-BE49-F238E27FC236}">
                <a16:creationId xmlns:a16="http://schemas.microsoft.com/office/drawing/2014/main" id="{67D7C9C4-B25A-4247-8126-992D8F6FA791}"/>
              </a:ext>
            </a:extLst>
          </p:cNvPr>
          <p:cNvSpPr>
            <a:spLocks noGrp="1"/>
          </p:cNvSpPr>
          <p:nvPr>
            <p:ph type="body" idx="1"/>
          </p:nvPr>
        </p:nvSpPr>
        <p:spPr>
          <a:xfrm>
            <a:off x="528470" y="3861271"/>
            <a:ext cx="5661660" cy="4213384"/>
          </a:xfrm>
        </p:spPr>
        <p:txBody>
          <a:bodyPr/>
          <a:lstStyle/>
          <a:p>
            <a:r>
              <a:rPr lang="en-US" b="1" dirty="0">
                <a:ea typeface="GungsuhChe" panose="02030609000101010101" pitchFamily="49" charset="-127"/>
                <a:cs typeface="Times New Roman" panose="02020603050405020304" pitchFamily="18" charset="0"/>
              </a:rPr>
              <a:t>Rethinking Manipulation</a:t>
            </a:r>
          </a:p>
          <a:p>
            <a:pPr marL="222153" indent="-222153">
              <a:buFont typeface="+mj-lt"/>
              <a:buAutoNum type="arabicPeriod"/>
            </a:pPr>
            <a:endParaRPr lang="en-US" dirty="0">
              <a:ea typeface="GungsuhChe" panose="02030609000101010101" pitchFamily="49" charset="-127"/>
              <a:cs typeface="Times New Roman" panose="02020603050405020304" pitchFamily="18" charset="0"/>
            </a:endParaRPr>
          </a:p>
          <a:p>
            <a:pPr marL="222153" indent="-222153">
              <a:buFont typeface="+mj-lt"/>
              <a:buAutoNum type="arabicPeriod"/>
            </a:pPr>
            <a:r>
              <a:rPr lang="en-US" dirty="0">
                <a:ea typeface="GungsuhChe" panose="02030609000101010101" pitchFamily="49" charset="-127"/>
                <a:cs typeface="Times New Roman" panose="02020603050405020304" pitchFamily="18" charset="0"/>
              </a:rPr>
              <a:t>Review the slide using the information below.</a:t>
            </a:r>
          </a:p>
          <a:p>
            <a:pPr marL="666460" lvl="1" indent="-222153">
              <a:buFont typeface="+mj-lt"/>
              <a:buAutoNum type="alphaLcPeriod"/>
            </a:pPr>
            <a:r>
              <a:rPr lang="en-US" b="1" dirty="0">
                <a:ea typeface="GungsuhChe" panose="02030609000101010101" pitchFamily="49" charset="-127"/>
                <a:cs typeface="Times New Roman" panose="02020603050405020304" pitchFamily="18" charset="0"/>
              </a:rPr>
              <a:t>Tell </a:t>
            </a:r>
            <a:r>
              <a:rPr lang="en-US" dirty="0">
                <a:ea typeface="GungsuhChe" panose="02030609000101010101" pitchFamily="49" charset="-127"/>
                <a:cs typeface="Times New Roman" panose="02020603050405020304" pitchFamily="18" charset="0"/>
              </a:rPr>
              <a:t>participants you are now going to look at manipulation.</a:t>
            </a:r>
          </a:p>
          <a:p>
            <a:endParaRPr lang="en-US" dirty="0"/>
          </a:p>
        </p:txBody>
      </p:sp>
      <p:sp>
        <p:nvSpPr>
          <p:cNvPr id="8" name="Slide Number Placeholder 4">
            <a:extLst>
              <a:ext uri="{FF2B5EF4-FFF2-40B4-BE49-F238E27FC236}">
                <a16:creationId xmlns:a16="http://schemas.microsoft.com/office/drawing/2014/main" id="{13FCBA51-D431-47C8-B0CD-D97A021F390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138</a:t>
            </a:fld>
            <a:endParaRPr lang="en-US" sz="1600" b="1" dirty="0"/>
          </a:p>
        </p:txBody>
      </p:sp>
      <p:sp>
        <p:nvSpPr>
          <p:cNvPr id="9" name="Rectangle 8">
            <a:extLst>
              <a:ext uri="{FF2B5EF4-FFF2-40B4-BE49-F238E27FC236}">
                <a16:creationId xmlns:a16="http://schemas.microsoft.com/office/drawing/2014/main" id="{6AF75CFB-F7A9-435F-9B4C-66EB78B6F226}"/>
              </a:ext>
            </a:extLst>
          </p:cNvPr>
          <p:cNvSpPr/>
          <p:nvPr/>
        </p:nvSpPr>
        <p:spPr>
          <a:xfrm>
            <a:off x="4080878" y="849313"/>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11896376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962025"/>
            <a:ext cx="3292475" cy="2468563"/>
          </a:xfrm>
        </p:spPr>
      </p:sp>
      <p:sp>
        <p:nvSpPr>
          <p:cNvPr id="3" name="Notes Placeholder 2"/>
          <p:cNvSpPr>
            <a:spLocks noGrp="1"/>
          </p:cNvSpPr>
          <p:nvPr>
            <p:ph type="body" idx="1"/>
          </p:nvPr>
        </p:nvSpPr>
        <p:spPr>
          <a:xfrm>
            <a:off x="490538" y="3868826"/>
            <a:ext cx="5661660" cy="3936912"/>
          </a:xfrm>
        </p:spPr>
        <p:txBody>
          <a:bodyPr/>
          <a:lstStyle/>
          <a:p>
            <a:r>
              <a:rPr lang="en-US" b="1" dirty="0">
                <a:ea typeface="GungsuhChe" panose="02030609000101010101" pitchFamily="49" charset="-127"/>
                <a:cs typeface="Times New Roman" panose="02020603050405020304" pitchFamily="18" charset="0"/>
              </a:rPr>
              <a:t>Rethinking Manipulation</a:t>
            </a:r>
          </a:p>
          <a:p>
            <a:pPr>
              <a:buFontTx/>
              <a:buNone/>
            </a:pPr>
            <a:endParaRPr lang="en-US" b="1" dirty="0"/>
          </a:p>
          <a:p>
            <a:pPr marL="234838" indent="-234838">
              <a:buFont typeface="+mj-lt"/>
              <a:buAutoNum type="arabicPeriod"/>
            </a:pPr>
            <a:r>
              <a:rPr lang="en-US" b="0" dirty="0"/>
              <a:t>Review the slide using the information below.</a:t>
            </a:r>
          </a:p>
          <a:p>
            <a:pPr marL="704515" lvl="1" indent="-234838">
              <a:buFont typeface="+mj-lt"/>
              <a:buAutoNum type="alphaLcPeriod"/>
            </a:pPr>
            <a:r>
              <a:rPr lang="en-US" b="1" dirty="0"/>
              <a:t>Ask </a:t>
            </a:r>
            <a:r>
              <a:rPr lang="en-US" dirty="0"/>
              <a:t>participants what distinguishes manipulative behavior from other behavior.  Discuss the various qualities and the assumptions, often negative assumptions,</a:t>
            </a:r>
            <a:r>
              <a:rPr lang="en-US" baseline="0" dirty="0"/>
              <a:t> </a:t>
            </a:r>
            <a:r>
              <a:rPr lang="en-US" dirty="0"/>
              <a:t>in the answers. </a:t>
            </a:r>
          </a:p>
          <a:p>
            <a:pPr marL="704515" lvl="1" indent="-234838">
              <a:buFont typeface="+mj-lt"/>
              <a:buAutoNum type="alphaLcPeriod"/>
            </a:pPr>
            <a:r>
              <a:rPr lang="en-US" b="1" dirty="0"/>
              <a:t>Click </a:t>
            </a:r>
            <a:r>
              <a:rPr lang="en-US" dirty="0"/>
              <a:t>- Tell participants that this is our definition of behavior</a:t>
            </a:r>
            <a:r>
              <a:rPr lang="en-US" baseline="0" dirty="0"/>
              <a:t> that is labelled as manipulative. </a:t>
            </a:r>
            <a:endParaRPr lang="en-US" dirty="0"/>
          </a:p>
          <a:p>
            <a:pPr marL="1232902" lvl="2" indent="-293548">
              <a:buFont typeface="+mj-lt"/>
              <a:buAutoNum type="romanLcPeriod"/>
            </a:pPr>
            <a:r>
              <a:rPr lang="en-US" dirty="0"/>
              <a:t>Trying to get what you want…. </a:t>
            </a:r>
          </a:p>
          <a:p>
            <a:pPr marL="1232902" lvl="2" indent="-293548">
              <a:buFont typeface="+mj-lt"/>
              <a:buAutoNum type="romanLcPeriod"/>
            </a:pPr>
            <a:r>
              <a:rPr lang="en-US" dirty="0"/>
              <a:t>In an indirect, deceitful or dishonest way….</a:t>
            </a:r>
          </a:p>
          <a:p>
            <a:pPr marL="1232902" lvl="2" indent="-293548">
              <a:buFont typeface="+mj-lt"/>
              <a:buAutoNum type="romanLcPeriod"/>
            </a:pPr>
            <a:r>
              <a:rPr lang="en-US" dirty="0"/>
              <a:t>Without regard for the needs or feelings of the other person.</a:t>
            </a:r>
          </a:p>
          <a:p>
            <a:pPr marL="763225" lvl="1" indent="-293548">
              <a:buFont typeface="+mj-lt"/>
              <a:buAutoNum type="alphaLcPeriod"/>
            </a:pPr>
            <a:r>
              <a:rPr lang="en-US" b="1" dirty="0"/>
              <a:t>Ask </a:t>
            </a:r>
            <a:r>
              <a:rPr lang="en-US" dirty="0"/>
              <a:t>participants whether they (or anyone they know ) ever engages in manipulative behavior. </a:t>
            </a:r>
          </a:p>
          <a:p>
            <a:pPr marL="1232902" lvl="2" indent="-293548">
              <a:buFont typeface="+mj-lt"/>
              <a:buAutoNum type="romanLcPeriod"/>
            </a:pPr>
            <a:r>
              <a:rPr lang="en-US" b="1" dirty="0"/>
              <a:t>Provide an example </a:t>
            </a:r>
            <a:r>
              <a:rPr lang="en-US" dirty="0"/>
              <a:t>of what</a:t>
            </a:r>
            <a:r>
              <a:rPr lang="en-US" baseline="0" dirty="0"/>
              <a:t> </a:t>
            </a:r>
            <a:r>
              <a:rPr lang="en-US" dirty="0"/>
              <a:t>you yourself have done, such as getting out of a speeding ticket, trying to persuade your agency maintenance to fix something without going through the proper procedures, asking for something from your spouse at a</a:t>
            </a:r>
            <a:r>
              <a:rPr lang="en-US" baseline="0" dirty="0"/>
              <a:t> t</a:t>
            </a:r>
            <a:r>
              <a:rPr lang="en-US" dirty="0"/>
              <a:t>ime s/he  is most likely to say yes.  We all use manipulation.</a:t>
            </a:r>
          </a:p>
          <a:p>
            <a:endParaRPr lang="en-US" dirty="0"/>
          </a:p>
        </p:txBody>
      </p:sp>
      <p:sp>
        <p:nvSpPr>
          <p:cNvPr id="6" name="Slide Number Placeholder 4">
            <a:extLst>
              <a:ext uri="{FF2B5EF4-FFF2-40B4-BE49-F238E27FC236}">
                <a16:creationId xmlns:a16="http://schemas.microsoft.com/office/drawing/2014/main" id="{8B53DFAA-6C01-4BD8-9313-F1FE276D625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139</a:t>
            </a:fld>
            <a:endParaRPr lang="en-US" sz="1600" b="1" dirty="0"/>
          </a:p>
        </p:txBody>
      </p:sp>
      <p:sp>
        <p:nvSpPr>
          <p:cNvPr id="7" name="Rectangle 6">
            <a:extLst>
              <a:ext uri="{FF2B5EF4-FFF2-40B4-BE49-F238E27FC236}">
                <a16:creationId xmlns:a16="http://schemas.microsoft.com/office/drawing/2014/main" id="{7DC642B8-79DE-407F-B7FC-322A806A83CD}"/>
              </a:ext>
            </a:extLst>
          </p:cNvPr>
          <p:cNvSpPr/>
          <p:nvPr/>
        </p:nvSpPr>
        <p:spPr>
          <a:xfrm>
            <a:off x="4046875" y="962025"/>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66847881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Grp="1" noRot="1" noChangeAspect="1" noChangeArrowheads="1" noTextEdit="1"/>
          </p:cNvSpPr>
          <p:nvPr>
            <p:ph type="sldImg"/>
          </p:nvPr>
        </p:nvSpPr>
        <p:spPr>
          <a:xfrm>
            <a:off x="487363" y="795338"/>
            <a:ext cx="3290887" cy="2468562"/>
          </a:xfrm>
          <a:ln/>
        </p:spPr>
      </p:sp>
      <p:sp>
        <p:nvSpPr>
          <p:cNvPr id="147460" name="Rectangle 3"/>
          <p:cNvSpPr>
            <a:spLocks noGrp="1" noChangeArrowheads="1"/>
          </p:cNvSpPr>
          <p:nvPr>
            <p:ph type="body" idx="1"/>
          </p:nvPr>
        </p:nvSpPr>
        <p:spPr>
          <a:xfrm>
            <a:off x="487363" y="3992483"/>
            <a:ext cx="5946774" cy="3737054"/>
          </a:xfrm>
          <a:noFill/>
          <a:ln/>
        </p:spPr>
        <p:txBody>
          <a:bodyPr/>
          <a:lstStyle/>
          <a:p>
            <a:r>
              <a:rPr lang="en-US" b="1" dirty="0">
                <a:ea typeface="GungsuhChe" panose="02030609000101010101" pitchFamily="49" charset="-127"/>
                <a:cs typeface="Times New Roman" panose="02020603050405020304" pitchFamily="18" charset="0"/>
              </a:rPr>
              <a:t>Rethinking Manipulation</a:t>
            </a:r>
          </a:p>
          <a:p>
            <a:pPr>
              <a:buFontTx/>
              <a:buNone/>
            </a:pPr>
            <a:endParaRPr lang="en-US" b="1" dirty="0"/>
          </a:p>
          <a:p>
            <a:pPr marL="234838" indent="-234838">
              <a:buFont typeface="+mj-lt"/>
              <a:buAutoNum type="arabicPeriod"/>
            </a:pPr>
            <a:r>
              <a:rPr lang="en-US" b="0" dirty="0"/>
              <a:t>Review the slide using the</a:t>
            </a:r>
            <a:r>
              <a:rPr lang="en-US" dirty="0"/>
              <a:t> information below.</a:t>
            </a:r>
          </a:p>
          <a:p>
            <a:pPr marL="704515" lvl="1" indent="-234838">
              <a:buFont typeface="+mj-lt"/>
              <a:buAutoNum type="alphaLcPeriod"/>
            </a:pPr>
            <a:r>
              <a:rPr lang="en-US" b="1" dirty="0"/>
              <a:t>Ask</a:t>
            </a:r>
            <a:r>
              <a:rPr lang="en-US" dirty="0"/>
              <a:t> participants to remember a time when they were successfully manipulated and others knew about it. How did they feel? What did they say to themselves? What did they imagine others were saying about them? </a:t>
            </a:r>
          </a:p>
          <a:p>
            <a:pPr marL="704515" lvl="1" indent="-234838">
              <a:buFont typeface="+mj-lt"/>
              <a:buAutoNum type="alphaLcPeriod"/>
            </a:pPr>
            <a:r>
              <a:rPr lang="en-US" b="1" dirty="0"/>
              <a:t>Click </a:t>
            </a:r>
            <a:r>
              <a:rPr lang="en-US" dirty="0"/>
              <a:t>– Show answers</a:t>
            </a:r>
            <a:r>
              <a:rPr lang="en-US" baseline="0" dirty="0"/>
              <a:t> (Angry! Stupid! Etc.)</a:t>
            </a:r>
            <a:endParaRPr lang="en-US" dirty="0"/>
          </a:p>
          <a:p>
            <a:pPr marL="704515" lvl="1" indent="-234838">
              <a:buFont typeface="+mj-lt"/>
              <a:buAutoNum type="alphaLcPeriod"/>
            </a:pPr>
            <a:r>
              <a:rPr lang="en-US" b="1" dirty="0"/>
              <a:t>Click </a:t>
            </a:r>
            <a:r>
              <a:rPr lang="en-US" dirty="0"/>
              <a:t>– </a:t>
            </a:r>
            <a:r>
              <a:rPr lang="en-US" b="1" dirty="0"/>
              <a:t>Ask:</a:t>
            </a:r>
            <a:r>
              <a:rPr lang="en-US" dirty="0"/>
              <a:t>  W</a:t>
            </a:r>
            <a:r>
              <a:rPr lang="en-US" baseline="0" dirty="0"/>
              <a:t>ho else feels that way much of the time?</a:t>
            </a:r>
          </a:p>
          <a:p>
            <a:pPr marL="1232902" lvl="2" indent="-293548">
              <a:buFont typeface="+mj-lt"/>
              <a:buAutoNum type="romanLcPeriod"/>
            </a:pPr>
            <a:r>
              <a:rPr lang="en-US" dirty="0"/>
              <a:t>This directly parallels how youth often feel in response to being taken advantage of over and over again. </a:t>
            </a:r>
            <a:r>
              <a:rPr lang="en-US" baseline="0" dirty="0"/>
              <a:t> They repeatedly have let their guard down and trusted someone, only to be used and burned by people who were meeting their own needs. </a:t>
            </a:r>
            <a:endParaRPr lang="en-US" dirty="0"/>
          </a:p>
          <a:p>
            <a:pPr marL="1232902" lvl="2" indent="-293548">
              <a:buFont typeface="+mj-lt"/>
              <a:buAutoNum type="romanLcPeriod"/>
            </a:pPr>
            <a:r>
              <a:rPr lang="en-US" dirty="0"/>
              <a:t>When we say to ourselves “I am never going to believe what these people say ever again,” we can understand how youth feel a lot of the time.</a:t>
            </a:r>
          </a:p>
        </p:txBody>
      </p:sp>
      <p:sp>
        <p:nvSpPr>
          <p:cNvPr id="6" name="Slide Number Placeholder 4">
            <a:extLst>
              <a:ext uri="{FF2B5EF4-FFF2-40B4-BE49-F238E27FC236}">
                <a16:creationId xmlns:a16="http://schemas.microsoft.com/office/drawing/2014/main" id="{CE86226F-BF7B-418B-A54B-272F4F4D891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140</a:t>
            </a:fld>
            <a:endParaRPr lang="en-US" sz="1600" b="1" dirty="0"/>
          </a:p>
        </p:txBody>
      </p:sp>
      <p:sp>
        <p:nvSpPr>
          <p:cNvPr id="7" name="Rectangle 6">
            <a:extLst>
              <a:ext uri="{FF2B5EF4-FFF2-40B4-BE49-F238E27FC236}">
                <a16:creationId xmlns:a16="http://schemas.microsoft.com/office/drawing/2014/main" id="{1D145F4D-E131-423B-9E2E-DFEEB540E869}"/>
              </a:ext>
            </a:extLst>
          </p:cNvPr>
          <p:cNvSpPr/>
          <p:nvPr/>
        </p:nvSpPr>
        <p:spPr>
          <a:xfrm>
            <a:off x="4043331" y="7953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4194854132"/>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xfrm>
            <a:off x="585788" y="873125"/>
            <a:ext cx="3292475" cy="2468563"/>
          </a:xfrm>
          <a:ln/>
        </p:spPr>
      </p:sp>
      <p:sp>
        <p:nvSpPr>
          <p:cNvPr id="148484" name="Rectangle 3"/>
          <p:cNvSpPr>
            <a:spLocks noGrp="1" noChangeArrowheads="1"/>
          </p:cNvSpPr>
          <p:nvPr>
            <p:ph type="body" idx="1"/>
          </p:nvPr>
        </p:nvSpPr>
        <p:spPr>
          <a:xfrm>
            <a:off x="589755" y="3790577"/>
            <a:ext cx="5897563" cy="5149691"/>
          </a:xfrm>
          <a:noFill/>
          <a:ln/>
        </p:spPr>
        <p:txBody>
          <a:bodyPr/>
          <a:lstStyle/>
          <a:p>
            <a:r>
              <a:rPr lang="en-US" b="1" dirty="0">
                <a:ea typeface="GungsuhChe" panose="02030609000101010101" pitchFamily="49" charset="-127"/>
                <a:cs typeface="Times New Roman" panose="02020603050405020304" pitchFamily="18" charset="0"/>
              </a:rPr>
              <a:t>Rethinking Manipulation</a:t>
            </a:r>
          </a:p>
          <a:p>
            <a:pPr>
              <a:buFontTx/>
              <a:buNone/>
            </a:pPr>
            <a:endParaRPr lang="en-US" b="1" dirty="0"/>
          </a:p>
          <a:p>
            <a:pPr marL="234838" indent="-234838">
              <a:buFont typeface="+mj-lt"/>
              <a:buAutoNum type="arabicPeriod"/>
            </a:pPr>
            <a:r>
              <a:rPr lang="en-US" b="0" dirty="0"/>
              <a:t>Review the slide using the information below.</a:t>
            </a:r>
          </a:p>
          <a:p>
            <a:pPr marL="704515" lvl="1" indent="-234838">
              <a:buFont typeface="+mj-lt"/>
              <a:buAutoNum type="alphaLcPeriod"/>
            </a:pPr>
            <a:r>
              <a:rPr lang="en-US" b="1" dirty="0"/>
              <a:t>Ask </a:t>
            </a:r>
            <a:r>
              <a:rPr lang="en-US" b="0" dirty="0"/>
              <a:t>participants,</a:t>
            </a:r>
            <a:r>
              <a:rPr lang="en-US" b="0" baseline="0" dirty="0"/>
              <a:t> “Why is it difficult for youth to ask directly for what they want?” </a:t>
            </a:r>
            <a:r>
              <a:rPr lang="en-US" b="1" baseline="0" dirty="0"/>
              <a:t>Discuss</a:t>
            </a:r>
            <a:r>
              <a:rPr lang="en-US" b="0" baseline="0" dirty="0"/>
              <a:t> answers. </a:t>
            </a:r>
          </a:p>
          <a:p>
            <a:pPr marL="704515" lvl="1" indent="-234838">
              <a:buFont typeface="+mj-lt"/>
              <a:buAutoNum type="alphaLcPeriod"/>
            </a:pPr>
            <a:r>
              <a:rPr lang="en-US" b="1" baseline="0" dirty="0"/>
              <a:t>Click </a:t>
            </a:r>
            <a:r>
              <a:rPr lang="en-US" b="0" baseline="0" dirty="0"/>
              <a:t>– Show answers on the slide. </a:t>
            </a:r>
          </a:p>
          <a:p>
            <a:pPr marL="1174192" lvl="2" indent="-234838">
              <a:buFont typeface="+mj-lt"/>
              <a:buAutoNum type="romanLcPeriod"/>
            </a:pPr>
            <a:r>
              <a:rPr lang="en-US" b="0" baseline="0" dirty="0"/>
              <a:t>It hasn’t worked in the past.</a:t>
            </a:r>
          </a:p>
          <a:p>
            <a:pPr marL="1174192" lvl="2" indent="-234838">
              <a:buFont typeface="+mj-lt"/>
              <a:buAutoNum type="romanLcPeriod"/>
            </a:pPr>
            <a:r>
              <a:rPr lang="en-US" b="0" baseline="0" dirty="0"/>
              <a:t>Our programs/systems often say “no” to reasonable direct requests.</a:t>
            </a:r>
          </a:p>
          <a:p>
            <a:pPr marL="1174192" lvl="2" indent="-234838">
              <a:buFont typeface="+mj-lt"/>
              <a:buAutoNum type="romanLcPeriod"/>
            </a:pPr>
            <a:r>
              <a:rPr lang="en-US" b="0" baseline="0" dirty="0"/>
              <a:t>It feels vulnerable and weak.</a:t>
            </a:r>
          </a:p>
          <a:p>
            <a:pPr marL="1174192" lvl="2" indent="-234838">
              <a:buFont typeface="+mj-lt"/>
              <a:buAutoNum type="romanLcPeriod"/>
            </a:pPr>
            <a:r>
              <a:rPr lang="en-US" b="0" baseline="0" dirty="0"/>
              <a:t>You have to trust the other person.</a:t>
            </a:r>
          </a:p>
          <a:p>
            <a:pPr marL="704515" lvl="1" indent="-234838">
              <a:buFont typeface="+mj-lt"/>
              <a:buAutoNum type="alphaLcPeriod"/>
            </a:pPr>
            <a:r>
              <a:rPr lang="en-US" b="0" baseline="0" dirty="0"/>
              <a:t>Reinforce by saying it can be hard for anyone. </a:t>
            </a:r>
            <a:r>
              <a:rPr lang="en-US" dirty="0"/>
              <a:t>How good are we at it? If you were tired and having a bad day, could you ask other family members to do extra for you? Or would that make you feel weak and unprofessional?</a:t>
            </a:r>
            <a:r>
              <a:rPr lang="en-US" baseline="0" dirty="0"/>
              <a:t> </a:t>
            </a:r>
            <a:r>
              <a:rPr lang="en-US" dirty="0"/>
              <a:t>It’s worse if asking for what you want has rarely worked out in the past and has at times resulted in things getting worse and you being blamed.</a:t>
            </a:r>
          </a:p>
          <a:p>
            <a:pPr marL="704515" lvl="1" indent="-234838" defTabSz="939354">
              <a:buFont typeface="+mj-lt"/>
              <a:buAutoNum type="alphaLcPeriod"/>
              <a:defRPr/>
            </a:pPr>
            <a:r>
              <a:rPr lang="en-US" dirty="0"/>
              <a:t>Also in our systems, youth often cannot get what they want by asking directly. For example,</a:t>
            </a:r>
            <a:r>
              <a:rPr lang="en-US" baseline="0" dirty="0"/>
              <a:t> asking to delay leaving because you feel unsafe would often be denied, </a:t>
            </a:r>
            <a:r>
              <a:rPr lang="en-US" dirty="0"/>
              <a:t>s</a:t>
            </a:r>
            <a:r>
              <a:rPr lang="en-US" baseline="0" dirty="0"/>
              <a:t>o youth will </a:t>
            </a:r>
            <a:r>
              <a:rPr lang="en-US" dirty="0"/>
              <a:t>engage in</a:t>
            </a:r>
            <a:r>
              <a:rPr lang="en-US" baseline="0" dirty="0"/>
              <a:t> extreme behavior like cutting in order to delay leaving. </a:t>
            </a:r>
            <a:r>
              <a:rPr lang="en-US" dirty="0"/>
              <a:t>The system has taught them to get what they need by acting up.</a:t>
            </a:r>
            <a:r>
              <a:rPr lang="en-US" baseline="0" dirty="0"/>
              <a:t> </a:t>
            </a:r>
          </a:p>
          <a:p>
            <a:pPr marL="704515" lvl="1" indent="-234838" defTabSz="939354">
              <a:buFont typeface="+mj-lt"/>
              <a:buAutoNum type="alphaLcPeriod"/>
              <a:defRPr/>
            </a:pPr>
            <a:r>
              <a:rPr lang="en-US" dirty="0"/>
              <a:t>If we want youth to ask for things directly we have to say “yes” whenever possible. </a:t>
            </a:r>
          </a:p>
        </p:txBody>
      </p:sp>
      <p:sp>
        <p:nvSpPr>
          <p:cNvPr id="6" name="Slide Number Placeholder 4">
            <a:extLst>
              <a:ext uri="{FF2B5EF4-FFF2-40B4-BE49-F238E27FC236}">
                <a16:creationId xmlns:a16="http://schemas.microsoft.com/office/drawing/2014/main" id="{BE6833F9-3907-4627-B7F8-661859CC257A}"/>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141</a:t>
            </a:fld>
            <a:endParaRPr lang="en-US" sz="1600" b="1" dirty="0"/>
          </a:p>
        </p:txBody>
      </p:sp>
      <p:sp>
        <p:nvSpPr>
          <p:cNvPr id="7" name="Rectangle 6">
            <a:extLst>
              <a:ext uri="{FF2B5EF4-FFF2-40B4-BE49-F238E27FC236}">
                <a16:creationId xmlns:a16="http://schemas.microsoft.com/office/drawing/2014/main" id="{CE61A60C-FB6D-440D-9C17-9D9E6D68622C}"/>
              </a:ext>
            </a:extLst>
          </p:cNvPr>
          <p:cNvSpPr/>
          <p:nvPr/>
        </p:nvSpPr>
        <p:spPr>
          <a:xfrm>
            <a:off x="4061052" y="873125"/>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409945520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Grp="1" noRot="1" noChangeAspect="1" noChangeArrowheads="1" noTextEdit="1"/>
          </p:cNvSpPr>
          <p:nvPr>
            <p:ph type="sldImg"/>
          </p:nvPr>
        </p:nvSpPr>
        <p:spPr>
          <a:xfrm>
            <a:off x="431800" y="855663"/>
            <a:ext cx="3290888" cy="2468562"/>
          </a:xfrm>
          <a:ln/>
        </p:spPr>
      </p:sp>
      <p:sp>
        <p:nvSpPr>
          <p:cNvPr id="149508" name="Rectangle 3"/>
          <p:cNvSpPr>
            <a:spLocks noGrp="1" noChangeArrowheads="1"/>
          </p:cNvSpPr>
          <p:nvPr>
            <p:ph type="body" idx="1"/>
          </p:nvPr>
        </p:nvSpPr>
        <p:spPr>
          <a:xfrm>
            <a:off x="490537" y="3815188"/>
            <a:ext cx="5661660" cy="5151880"/>
          </a:xfrm>
          <a:noFill/>
          <a:ln/>
        </p:spPr>
        <p:txBody>
          <a:bodyPr/>
          <a:lstStyle/>
          <a:p>
            <a:r>
              <a:rPr lang="en-US" b="1" dirty="0">
                <a:ea typeface="GungsuhChe" panose="02030609000101010101" pitchFamily="49" charset="-127"/>
                <a:cs typeface="Times New Roman" panose="02020603050405020304" pitchFamily="18" charset="0"/>
              </a:rPr>
              <a:t>Rethinking Manipulation</a:t>
            </a:r>
          </a:p>
          <a:p>
            <a:pPr>
              <a:buFontTx/>
              <a:buNone/>
            </a:pPr>
            <a:endParaRPr lang="en-US" b="1" dirty="0"/>
          </a:p>
          <a:p>
            <a:pPr marL="234838" indent="-234838">
              <a:buFont typeface="+mj-lt"/>
              <a:buAutoNum type="arabicPeriod"/>
            </a:pPr>
            <a:r>
              <a:rPr lang="en-US" b="0" dirty="0"/>
              <a:t>Review the slide using </a:t>
            </a:r>
            <a:r>
              <a:rPr lang="en-US" dirty="0"/>
              <a:t>the information below.</a:t>
            </a:r>
          </a:p>
          <a:p>
            <a:pPr marL="704515" lvl="1" indent="-234838">
              <a:buFont typeface="+mj-lt"/>
              <a:buAutoNum type="alphaLcPeriod"/>
            </a:pPr>
            <a:r>
              <a:rPr lang="en-US" b="1" dirty="0"/>
              <a:t>Ask </a:t>
            </a:r>
            <a:r>
              <a:rPr lang="en-US" dirty="0"/>
              <a:t>participants</a:t>
            </a:r>
            <a:r>
              <a:rPr lang="en-US" baseline="0" dirty="0"/>
              <a:t>, “What we can do when we feel manipulated?” Discuss answers briefly.</a:t>
            </a:r>
          </a:p>
          <a:p>
            <a:pPr marL="704515" lvl="1" indent="-234838">
              <a:buFont typeface="+mj-lt"/>
              <a:buAutoNum type="alphaLcPeriod"/>
            </a:pPr>
            <a:r>
              <a:rPr lang="en-US" b="1" baseline="0" dirty="0"/>
              <a:t>Click </a:t>
            </a:r>
            <a:r>
              <a:rPr lang="en-US" baseline="0" dirty="0"/>
              <a:t>- </a:t>
            </a:r>
            <a:r>
              <a:rPr lang="en-US" dirty="0"/>
              <a:t>When we first realize we have been tricked, we are often extremely angry. </a:t>
            </a:r>
          </a:p>
          <a:p>
            <a:pPr marL="1232902" lvl="2" indent="-293548">
              <a:buFont typeface="+mj-lt"/>
              <a:buAutoNum type="romanLcPeriod"/>
            </a:pPr>
            <a:r>
              <a:rPr lang="en-US" dirty="0"/>
              <a:t>We can</a:t>
            </a:r>
            <a:r>
              <a:rPr lang="en-US" baseline="0" dirty="0"/>
              <a:t> t</a:t>
            </a:r>
            <a:r>
              <a:rPr lang="en-US" dirty="0"/>
              <a:t>alk to another adult about our feelings before talking with the person.</a:t>
            </a:r>
          </a:p>
          <a:p>
            <a:pPr marL="1232902" lvl="2" indent="-293548">
              <a:buFont typeface="+mj-lt"/>
              <a:buAutoNum type="romanLcPeriod"/>
              <a:defRPr/>
            </a:pPr>
            <a:r>
              <a:rPr lang="en-US" dirty="0"/>
              <a:t>We can ask ourselves: What needs was the person was trying to meet?</a:t>
            </a:r>
            <a:r>
              <a:rPr lang="en-US" baseline="0" dirty="0"/>
              <a:t> </a:t>
            </a:r>
            <a:r>
              <a:rPr lang="en-US" dirty="0"/>
              <a:t>W</a:t>
            </a:r>
            <a:r>
              <a:rPr lang="en-US" sz="1300" dirty="0"/>
              <a:t>hat got in the way of him asking directly? How could he meet his needs without deception?  F</a:t>
            </a:r>
            <a:r>
              <a:rPr lang="en-US" dirty="0"/>
              <a:t>or example, if the person deceptively got an extra phone call, her need was to talk to her boyfriend, but what underlying need did that meet? A need for love, for someone special, for individual attention, for normalcy. </a:t>
            </a:r>
          </a:p>
          <a:p>
            <a:pPr marL="1232902" lvl="2" indent="-293548" defTabSz="939354">
              <a:buFont typeface="+mj-lt"/>
              <a:buAutoNum type="romanLcPeriod"/>
              <a:defRPr/>
            </a:pPr>
            <a:r>
              <a:rPr lang="en-US" sz="1300" dirty="0"/>
              <a:t>Use </a:t>
            </a:r>
            <a:r>
              <a:rPr lang="en-US" sz="1300" b="1" dirty="0"/>
              <a:t>RICH</a:t>
            </a:r>
            <a:r>
              <a:rPr lang="en-US" b="1" baseline="38000" dirty="0"/>
              <a:t>®</a:t>
            </a:r>
            <a:r>
              <a:rPr lang="en-US" sz="1300" dirty="0"/>
              <a:t> to talk with the person. </a:t>
            </a:r>
            <a:r>
              <a:rPr lang="en-US" dirty="0"/>
              <a:t>Validate the need and that the person has a right to meet her needs. Discuss how she can do so without hurting other people. Talk about the relationship and consequences of tricking someone - they no longer trust you. Always infuse hope, i.e., “I’m sure we can rebuild our trust by telling each other the truth.”</a:t>
            </a:r>
          </a:p>
          <a:p>
            <a:endParaRPr lang="en-US" dirty="0"/>
          </a:p>
          <a:p>
            <a:endParaRPr lang="en-US" dirty="0"/>
          </a:p>
          <a:p>
            <a:endParaRPr lang="en-US" dirty="0"/>
          </a:p>
          <a:p>
            <a:endParaRPr lang="en-US" dirty="0"/>
          </a:p>
        </p:txBody>
      </p:sp>
      <p:sp>
        <p:nvSpPr>
          <p:cNvPr id="6" name="Slide Number Placeholder 4">
            <a:extLst>
              <a:ext uri="{FF2B5EF4-FFF2-40B4-BE49-F238E27FC236}">
                <a16:creationId xmlns:a16="http://schemas.microsoft.com/office/drawing/2014/main" id="{37DB3864-7412-483A-938B-316A9D4D78A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142</a:t>
            </a:fld>
            <a:endParaRPr lang="en-US" sz="1600" b="1" dirty="0"/>
          </a:p>
        </p:txBody>
      </p:sp>
      <p:sp>
        <p:nvSpPr>
          <p:cNvPr id="7" name="Rectangle 6">
            <a:extLst>
              <a:ext uri="{FF2B5EF4-FFF2-40B4-BE49-F238E27FC236}">
                <a16:creationId xmlns:a16="http://schemas.microsoft.com/office/drawing/2014/main" id="{C4B61958-298C-4910-8A59-F31E668E2F0C}"/>
              </a:ext>
            </a:extLst>
          </p:cNvPr>
          <p:cNvSpPr/>
          <p:nvPr/>
        </p:nvSpPr>
        <p:spPr>
          <a:xfrm>
            <a:off x="4061052" y="873125"/>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907657733"/>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0838" y="973138"/>
            <a:ext cx="3292475" cy="2468562"/>
          </a:xfrm>
        </p:spPr>
      </p:sp>
      <p:sp>
        <p:nvSpPr>
          <p:cNvPr id="3" name="Notes Placeholder 2"/>
          <p:cNvSpPr>
            <a:spLocks noGrp="1"/>
          </p:cNvSpPr>
          <p:nvPr>
            <p:ph type="body" idx="1"/>
          </p:nvPr>
        </p:nvSpPr>
        <p:spPr>
          <a:xfrm>
            <a:off x="350838" y="4143933"/>
            <a:ext cx="6487319" cy="4469754"/>
          </a:xfrm>
        </p:spPr>
        <p:txBody>
          <a:bodyPr>
            <a:normAutofit/>
          </a:bodyPr>
          <a:lstStyle/>
          <a:p>
            <a:r>
              <a:rPr lang="en-US" b="1" dirty="0"/>
              <a:t>Closing</a:t>
            </a:r>
          </a:p>
          <a:p>
            <a:endParaRPr lang="en-US" b="1" dirty="0"/>
          </a:p>
          <a:p>
            <a:pPr marL="222153" indent="-222153">
              <a:buFont typeface="+mj-lt"/>
              <a:buAutoNum type="arabicPeriod"/>
            </a:pPr>
            <a:r>
              <a:rPr lang="en-US" b="1" dirty="0"/>
              <a:t>Say:</a:t>
            </a:r>
            <a:r>
              <a:rPr lang="en-US" dirty="0"/>
              <a:t> As individuals, write down one soothing activity you will commit to practice between now and the next time we gather. </a:t>
            </a:r>
          </a:p>
          <a:p>
            <a:pPr marL="222153" indent="-222153">
              <a:buFont typeface="+mj-lt"/>
              <a:buAutoNum type="arabicPeriod"/>
            </a:pPr>
            <a:r>
              <a:rPr lang="en-US" dirty="0"/>
              <a:t>If you have a small group, ask for volunteers to share their ideas. If have a larger group, have them find one other person to share with.</a:t>
            </a:r>
          </a:p>
          <a:p>
            <a:pPr marL="222153" indent="-222153">
              <a:buFont typeface="+mj-lt"/>
              <a:buAutoNum type="arabicPeriod"/>
            </a:pPr>
            <a:r>
              <a:rPr lang="en-US" b="1" dirty="0"/>
              <a:t>Ask</a:t>
            </a:r>
            <a:r>
              <a:rPr lang="en-US" dirty="0"/>
              <a:t> for a few examples. </a:t>
            </a:r>
          </a:p>
          <a:p>
            <a:pPr marL="444307" lvl="1"/>
            <a:endParaRPr lang="en-US" dirty="0"/>
          </a:p>
        </p:txBody>
      </p:sp>
      <p:sp>
        <p:nvSpPr>
          <p:cNvPr id="7" name="Slide Number Placeholder 4">
            <a:extLst>
              <a:ext uri="{FF2B5EF4-FFF2-40B4-BE49-F238E27FC236}">
                <a16:creationId xmlns:a16="http://schemas.microsoft.com/office/drawing/2014/main" id="{456C0385-6679-4D42-B643-614F7FECAE2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143</a:t>
            </a:fld>
            <a:endParaRPr lang="en-US" sz="1600" b="1" dirty="0"/>
          </a:p>
        </p:txBody>
      </p:sp>
      <p:sp>
        <p:nvSpPr>
          <p:cNvPr id="8" name="Rectangle 7">
            <a:extLst>
              <a:ext uri="{FF2B5EF4-FFF2-40B4-BE49-F238E27FC236}">
                <a16:creationId xmlns:a16="http://schemas.microsoft.com/office/drawing/2014/main" id="{D69047A4-858D-4792-A263-7A5E1F214AA6}"/>
              </a:ext>
            </a:extLst>
          </p:cNvPr>
          <p:cNvSpPr/>
          <p:nvPr/>
        </p:nvSpPr>
        <p:spPr>
          <a:xfrm>
            <a:off x="4035214" y="973138"/>
            <a:ext cx="2829192" cy="3034107"/>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Five: Symptoms as Adaptations </a:t>
            </a:r>
            <a:r>
              <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125-128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Symptoms as Adaptations and Worksheet #1: Slides 129-133</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Video Removed: Slide </a:t>
            </a:r>
            <a:r>
              <a:rPr lang="en-US" sz="1200" dirty="0">
                <a:solidFill>
                  <a:prstClr val="black"/>
                </a:solidFill>
                <a:ea typeface="Times New Roman" panose="02020603050405020304" pitchFamily="18" charset="0"/>
                <a:cs typeface="Arial" panose="020B0604020202020204" pitchFamily="34" charset="0"/>
              </a:rPr>
              <a:t>134-135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More Symptoms as Adaptations and Worksheet #2: Slides </a:t>
            </a:r>
            <a:r>
              <a:rPr lang="en-US" sz="1200" dirty="0">
                <a:solidFill>
                  <a:prstClr val="black"/>
                </a:solidFill>
                <a:ea typeface="Times New Roman" panose="02020603050405020304" pitchFamily="18" charset="0"/>
                <a:cs typeface="Arial" panose="020B0604020202020204" pitchFamily="34" charset="0"/>
              </a:rPr>
              <a:t>136-137 </a:t>
            </a:r>
          </a:p>
          <a:p>
            <a:pPr marR="0" lvl="0" algn="l" defTabSz="914400" rtl="0" eaLnBrk="1" fontAlgn="auto" latinLnBrk="0" hangingPunct="1">
              <a:lnSpc>
                <a:spcPct val="100000"/>
              </a:lnSpc>
              <a:spcBef>
                <a:spcPts val="0"/>
              </a:spcBef>
              <a:spcAft>
                <a:spcPts val="0"/>
              </a:spcAft>
              <a:buClrTx/>
              <a:buSzTx/>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Rethinking Manipulation: Slides 138-142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143 (5 minutes)</a:t>
            </a:r>
          </a:p>
        </p:txBody>
      </p:sp>
    </p:spTree>
    <p:extLst>
      <p:ext uri="{BB962C8B-B14F-4D97-AF65-F5344CB8AC3E}">
        <p14:creationId xmlns:p14="http://schemas.microsoft.com/office/powerpoint/2010/main" val="189526622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79475"/>
            <a:ext cx="3290887" cy="2468563"/>
          </a:xfrm>
        </p:spPr>
      </p:sp>
      <p:sp>
        <p:nvSpPr>
          <p:cNvPr id="3" name="Notes Placeholder 2"/>
          <p:cNvSpPr>
            <a:spLocks noGrp="1"/>
          </p:cNvSpPr>
          <p:nvPr>
            <p:ph type="body" idx="1"/>
          </p:nvPr>
        </p:nvSpPr>
        <p:spPr>
          <a:xfrm>
            <a:off x="514804" y="3589739"/>
            <a:ext cx="5661660" cy="4213384"/>
          </a:xfrm>
        </p:spPr>
        <p:txBody>
          <a:bodyPr>
            <a:normAutofit lnSpcReduction="10000"/>
          </a:bodyPr>
          <a:lstStyle/>
          <a:p>
            <a:r>
              <a:rPr lang="en-US" b="1" dirty="0"/>
              <a:t>Welcome/Introduction</a:t>
            </a:r>
          </a:p>
          <a:p>
            <a:endParaRPr lang="en-US" b="1" dirty="0"/>
          </a:p>
          <a:p>
            <a:r>
              <a:rPr lang="en-US" b="1" dirty="0"/>
              <a:t>Materials </a:t>
            </a:r>
          </a:p>
          <a:p>
            <a:pPr marL="166615" indent="-166615">
              <a:buFont typeface="Arial" panose="020B0604020202020204" pitchFamily="34" charset="0"/>
              <a:buChar char="•"/>
            </a:pPr>
            <a:r>
              <a:rPr lang="en-US" dirty="0"/>
              <a:t>Module Six PowerPoint Slides</a:t>
            </a:r>
          </a:p>
          <a:p>
            <a:pPr marL="166615" indent="-166615">
              <a:buFont typeface="Arial" panose="020B0604020202020204" pitchFamily="34" charset="0"/>
              <a:buChar char="•"/>
            </a:pPr>
            <a:r>
              <a:rPr lang="en-US" dirty="0"/>
              <a:t>White Board or Newsprint and Markers</a:t>
            </a:r>
          </a:p>
          <a:p>
            <a:pPr marL="166615" indent="-166615">
              <a:buFont typeface="Arial" panose="020B0604020202020204" pitchFamily="34" charset="0"/>
              <a:buChar char="•"/>
            </a:pPr>
            <a:r>
              <a:rPr lang="en-US" dirty="0"/>
              <a:t>Agenda Written on Newsprint and Posted</a:t>
            </a:r>
          </a:p>
          <a:p>
            <a:pPr marL="166615" indent="-166615">
              <a:buFont typeface="Arial" panose="020B0604020202020204" pitchFamily="34" charset="0"/>
              <a:buChar char="•"/>
            </a:pPr>
            <a:r>
              <a:rPr lang="en-US" dirty="0"/>
              <a:t>Participant’s Packet for Module Six</a:t>
            </a:r>
            <a:r>
              <a:rPr lang="en-US" baseline="0" dirty="0"/>
              <a:t> </a:t>
            </a:r>
          </a:p>
          <a:p>
            <a:pPr marL="610922" lvl="1" indent="-166615">
              <a:buFont typeface="Wingdings" panose="05000000000000000000" pitchFamily="2" charset="2"/>
              <a:buChar char="ü"/>
            </a:pPr>
            <a:r>
              <a:rPr lang="en-US" dirty="0"/>
              <a:t>Participant PowerPoint s</a:t>
            </a:r>
            <a:r>
              <a:rPr lang="en-US" baseline="0" dirty="0"/>
              <a:t>lides</a:t>
            </a:r>
          </a:p>
          <a:p>
            <a:pPr marL="610922" lvl="1" indent="-166615">
              <a:buFont typeface="Wingdings" panose="05000000000000000000" pitchFamily="2" charset="2"/>
              <a:buChar char="ü"/>
            </a:pPr>
            <a:r>
              <a:rPr lang="en-US" dirty="0"/>
              <a:t>Sample Crisis Plans </a:t>
            </a:r>
          </a:p>
          <a:p>
            <a:pPr marL="166615" indent="-166615">
              <a:buFont typeface="Arial" panose="020B0604020202020204" pitchFamily="34" charset="0"/>
              <a:buChar char="•"/>
            </a:pPr>
            <a:endParaRPr lang="en-US" b="1" dirty="0"/>
          </a:p>
          <a:p>
            <a:r>
              <a:rPr lang="en-US" b="1" dirty="0"/>
              <a:t>Objectives</a:t>
            </a:r>
            <a:r>
              <a:rPr lang="en-US" b="1" baseline="0" dirty="0"/>
              <a:t> </a:t>
            </a:r>
          </a:p>
          <a:p>
            <a:r>
              <a:rPr lang="en-US" b="1" dirty="0"/>
              <a:t>Participants will:</a:t>
            </a:r>
          </a:p>
          <a:p>
            <a:pPr marL="333230" indent="-333230">
              <a:buFont typeface="+mj-lt"/>
              <a:buAutoNum type="arabicPeriod"/>
            </a:pPr>
            <a:r>
              <a:rPr lang="en-US" dirty="0"/>
              <a:t>Learn the three phases of Collaborative Crisis Management</a:t>
            </a:r>
          </a:p>
          <a:p>
            <a:pPr marL="333230" indent="-333230">
              <a:buFont typeface="+mj-lt"/>
              <a:buAutoNum type="arabicPeriod"/>
            </a:pPr>
            <a:r>
              <a:rPr lang="en-US" dirty="0"/>
              <a:t>Demonstrate effective collaborative crisis intervention</a:t>
            </a:r>
          </a:p>
          <a:p>
            <a:pPr marL="333230" indent="-333230">
              <a:buFont typeface="+mj-lt"/>
              <a:buAutoNum type="arabicPeriod"/>
            </a:pPr>
            <a:r>
              <a:rPr lang="en-US" dirty="0"/>
              <a:t>Recognize the rupture and repair cycle and practice repair techniques</a:t>
            </a:r>
          </a:p>
          <a:p>
            <a:endParaRPr lang="en-US" dirty="0"/>
          </a:p>
          <a:p>
            <a:r>
              <a:rPr lang="en-US" b="1" dirty="0"/>
              <a:t>Introduce the concept of “Treaters.” </a:t>
            </a:r>
            <a:r>
              <a:rPr lang="en-US" dirty="0"/>
              <a:t>The term used throughout the modules to describe everyone who interacts with the child to heal their wounds. We all can have a positive therapeutic impact on the children and youth we work with, not just clinical staff. </a:t>
            </a:r>
          </a:p>
          <a:p>
            <a:endParaRPr lang="en-US" b="1" dirty="0"/>
          </a:p>
          <a:p>
            <a:endParaRPr lang="en-US" b="1" dirty="0"/>
          </a:p>
          <a:p>
            <a:endParaRPr lang="en-US" b="1" dirty="0"/>
          </a:p>
          <a:p>
            <a:r>
              <a:rPr lang="en-US" b="1" dirty="0"/>
              <a:t>Time for Module</a:t>
            </a:r>
          </a:p>
          <a:p>
            <a:r>
              <a:rPr lang="en-US" dirty="0"/>
              <a:t>90 minutes</a:t>
            </a:r>
          </a:p>
          <a:p>
            <a:pPr marL="333230" indent="-333230">
              <a:buFont typeface="+mj-lt"/>
              <a:buAutoNum type="arabicPeriod"/>
            </a:pPr>
            <a:endParaRPr lang="en-US" dirty="0"/>
          </a:p>
          <a:p>
            <a:endParaRPr lang="en-US" dirty="0"/>
          </a:p>
        </p:txBody>
      </p:sp>
      <p:sp>
        <p:nvSpPr>
          <p:cNvPr id="6" name="Rectangle 5">
            <a:extLst>
              <a:ext uri="{FF2B5EF4-FFF2-40B4-BE49-F238E27FC236}">
                <a16:creationId xmlns:a16="http://schemas.microsoft.com/office/drawing/2014/main" id="{F5091B2E-A05A-485C-AFEA-B2DD70E42A0C}"/>
              </a:ext>
            </a:extLst>
          </p:cNvPr>
          <p:cNvSpPr/>
          <p:nvPr/>
        </p:nvSpPr>
        <p:spPr>
          <a:xfrm>
            <a:off x="3993915" y="886883"/>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3CC0EC7D-C77A-48A4-9040-2D3A31948CB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144</a:t>
            </a:fld>
            <a:endParaRPr lang="en-US" sz="1600" b="1" dirty="0"/>
          </a:p>
        </p:txBody>
      </p:sp>
    </p:spTree>
    <p:extLst>
      <p:ext uri="{BB962C8B-B14F-4D97-AF65-F5344CB8AC3E}">
        <p14:creationId xmlns:p14="http://schemas.microsoft.com/office/powerpoint/2010/main" val="51630991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879475"/>
            <a:ext cx="3290888" cy="2468563"/>
          </a:xfrm>
        </p:spPr>
      </p:sp>
      <p:sp>
        <p:nvSpPr>
          <p:cNvPr id="3" name="Notes Placeholder 2"/>
          <p:cNvSpPr>
            <a:spLocks noGrp="1"/>
          </p:cNvSpPr>
          <p:nvPr>
            <p:ph type="body" idx="1"/>
          </p:nvPr>
        </p:nvSpPr>
        <p:spPr>
          <a:xfrm>
            <a:off x="428625" y="3690937"/>
            <a:ext cx="5661660" cy="4213384"/>
          </a:xfrm>
        </p:spPr>
        <p:txBody>
          <a:bodyPr>
            <a:normAutofit/>
          </a:bodyPr>
          <a:lstStyle/>
          <a:p>
            <a:r>
              <a:rPr lang="en-US" b="1" dirty="0"/>
              <a:t>Welcome/Introduction</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 themselves</a:t>
            </a:r>
          </a:p>
          <a:p>
            <a:pPr marL="666460" lvl="1" indent="-222153">
              <a:buFont typeface="+mj-lt"/>
              <a:buAutoNum type="alphaLcPeriod"/>
            </a:pPr>
            <a:r>
              <a:rPr lang="en-US" b="1" dirty="0"/>
              <a:t>Ask</a:t>
            </a:r>
            <a:r>
              <a:rPr lang="en-US" dirty="0"/>
              <a:t> participants to introduce themselves and describe one thing they do when they are really upset to calm themselves. </a:t>
            </a:r>
          </a:p>
          <a:p>
            <a:pPr marL="666460" lvl="1" indent="-222153">
              <a:buFont typeface="+mj-lt"/>
              <a:buAutoNum type="alphaLcPeriod"/>
            </a:pPr>
            <a:r>
              <a:rPr lang="en-US" dirty="0"/>
              <a:t>Review agreements</a:t>
            </a:r>
          </a:p>
          <a:p>
            <a:pPr marL="666460" lvl="1" indent="-222153">
              <a:buFont typeface="+mj-lt"/>
              <a:buAutoNum type="alphaLcPeriod"/>
            </a:pPr>
            <a:r>
              <a:rPr lang="en-US" dirty="0"/>
              <a:t>Trainer reviews agenda</a:t>
            </a:r>
          </a:p>
          <a:p>
            <a:endParaRPr lang="en-US" dirty="0"/>
          </a:p>
        </p:txBody>
      </p:sp>
      <p:sp>
        <p:nvSpPr>
          <p:cNvPr id="6" name="Rectangle 5">
            <a:extLst>
              <a:ext uri="{FF2B5EF4-FFF2-40B4-BE49-F238E27FC236}">
                <a16:creationId xmlns:a16="http://schemas.microsoft.com/office/drawing/2014/main" id="{B1EB9CBB-641B-4E66-998D-93E80AFAF251}"/>
              </a:ext>
            </a:extLst>
          </p:cNvPr>
          <p:cNvSpPr/>
          <p:nvPr/>
        </p:nvSpPr>
        <p:spPr>
          <a:xfrm>
            <a:off x="4013967" y="879475"/>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3295413E-42F4-45D6-B22B-FCE9E5DC902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145</a:t>
            </a:fld>
            <a:endParaRPr lang="en-US" sz="1600" b="1" dirty="0"/>
          </a:p>
        </p:txBody>
      </p:sp>
    </p:spTree>
    <p:extLst>
      <p:ext uri="{BB962C8B-B14F-4D97-AF65-F5344CB8AC3E}">
        <p14:creationId xmlns:p14="http://schemas.microsoft.com/office/powerpoint/2010/main" val="3081367956"/>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879475"/>
            <a:ext cx="3290887" cy="2468563"/>
          </a:xfrm>
        </p:spPr>
      </p:sp>
      <p:sp>
        <p:nvSpPr>
          <p:cNvPr id="3" name="Notes Placeholder 2"/>
          <p:cNvSpPr>
            <a:spLocks noGrp="1"/>
          </p:cNvSpPr>
          <p:nvPr>
            <p:ph type="body" idx="1"/>
          </p:nvPr>
        </p:nvSpPr>
        <p:spPr>
          <a:xfrm>
            <a:off x="334798" y="3614737"/>
            <a:ext cx="5661660" cy="4213384"/>
          </a:xfrm>
        </p:spPr>
        <p:txBody>
          <a:bodyPr>
            <a:normAutofit/>
          </a:bodyPr>
          <a:lstStyle/>
          <a:p>
            <a:r>
              <a:rPr lang="en-US" b="1" dirty="0"/>
              <a:t>Overview of Collaborative Crisis Management</a:t>
            </a:r>
          </a:p>
          <a:p>
            <a:pPr marL="222153" indent="-222153">
              <a:buFont typeface="+mj-lt"/>
              <a:buAutoNum type="arabicPeriod"/>
            </a:pPr>
            <a:endParaRPr lang="en-US" b="1" dirty="0"/>
          </a:p>
          <a:p>
            <a:pPr marL="222153" indent="-222153">
              <a:buFont typeface="+mj-lt"/>
              <a:buAutoNum type="arabicPeriod"/>
            </a:pPr>
            <a:r>
              <a:rPr lang="en-US" b="1" dirty="0"/>
              <a:t>Ask </a:t>
            </a:r>
            <a:r>
              <a:rPr lang="en-US" dirty="0"/>
              <a:t>for</a:t>
            </a:r>
            <a:r>
              <a:rPr lang="en-US" b="1" dirty="0"/>
              <a:t> </a:t>
            </a:r>
            <a:r>
              <a:rPr lang="en-US" dirty="0"/>
              <a:t>a volunteer to read the caption on the slide.</a:t>
            </a:r>
          </a:p>
          <a:p>
            <a:pPr marL="222153" indent="-222153">
              <a:buFont typeface="+mj-lt"/>
              <a:buAutoNum type="arabicPeriod"/>
            </a:pPr>
            <a:r>
              <a:rPr lang="en-US" b="1" dirty="0"/>
              <a:t>Say: </a:t>
            </a:r>
            <a:r>
              <a:rPr lang="en-US" dirty="0"/>
              <a:t>It is when we are in the middle of a crisis that we must have keen awareness, a calm demeanor, and stand strong against the “rough seas” of the crisis at hand.</a:t>
            </a:r>
          </a:p>
          <a:p>
            <a:r>
              <a:rPr lang="en-US" dirty="0">
                <a:latin typeface="Arial" charset="0"/>
              </a:rPr>
              <a:t> </a:t>
            </a:r>
          </a:p>
          <a:p>
            <a:endParaRPr lang="en-US" dirty="0"/>
          </a:p>
        </p:txBody>
      </p:sp>
      <p:sp>
        <p:nvSpPr>
          <p:cNvPr id="5" name="Rectangle 4">
            <a:extLst>
              <a:ext uri="{FF2B5EF4-FFF2-40B4-BE49-F238E27FC236}">
                <a16:creationId xmlns:a16="http://schemas.microsoft.com/office/drawing/2014/main" id="{F5D31BF1-52B1-47E9-B56D-C8CE26E9FFBD}"/>
              </a:ext>
            </a:extLst>
          </p:cNvPr>
          <p:cNvSpPr/>
          <p:nvPr/>
        </p:nvSpPr>
        <p:spPr>
          <a:xfrm>
            <a:off x="4008704" y="886883"/>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1516429F-FBDC-4E26-97F0-59DD6734C16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146</a:t>
            </a:fld>
            <a:endParaRPr lang="en-US" sz="1600" b="1" dirty="0"/>
          </a:p>
        </p:txBody>
      </p:sp>
    </p:spTree>
    <p:extLst>
      <p:ext uri="{BB962C8B-B14F-4D97-AF65-F5344CB8AC3E}">
        <p14:creationId xmlns:p14="http://schemas.microsoft.com/office/powerpoint/2010/main" val="110277560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2"/>
          <p:cNvSpPr>
            <a:spLocks noGrp="1" noRot="1" noChangeAspect="1" noChangeArrowheads="1" noTextEdit="1"/>
          </p:cNvSpPr>
          <p:nvPr>
            <p:ph type="sldImg"/>
          </p:nvPr>
        </p:nvSpPr>
        <p:spPr>
          <a:xfrm>
            <a:off x="403225" y="879475"/>
            <a:ext cx="3289300" cy="2468563"/>
          </a:xfrm>
          <a:ln/>
        </p:spPr>
      </p:sp>
      <p:sp>
        <p:nvSpPr>
          <p:cNvPr id="112644" name="Rectangle 3"/>
          <p:cNvSpPr>
            <a:spLocks noGrp="1" noChangeArrowheads="1"/>
          </p:cNvSpPr>
          <p:nvPr>
            <p:ph type="body" idx="1"/>
          </p:nvPr>
        </p:nvSpPr>
        <p:spPr>
          <a:xfrm>
            <a:off x="403479" y="3690937"/>
            <a:ext cx="5160367" cy="4087057"/>
          </a:xfrm>
          <a:noFill/>
          <a:ln/>
        </p:spPr>
        <p:txBody>
          <a:bodyPr>
            <a:normAutofit/>
          </a:bodyPr>
          <a:lstStyle/>
          <a:p>
            <a:pPr defTabSz="888614" fontAlgn="base">
              <a:spcBef>
                <a:spcPct val="30000"/>
              </a:spcBef>
              <a:spcAft>
                <a:spcPct val="0"/>
              </a:spcAft>
              <a:defRPr/>
            </a:pPr>
            <a:r>
              <a:rPr lang="en-US" b="1" dirty="0">
                <a:ea typeface="Times New Roman" panose="02020603050405020304" pitchFamily="18" charset="0"/>
                <a:cs typeface="Arial" panose="020B0604020202020204" pitchFamily="34" charset="0"/>
              </a:rPr>
              <a:t>Overview Collaborative Crisis Management </a:t>
            </a:r>
          </a:p>
          <a:p>
            <a:pPr eaLnBrk="1" hangingPunct="1">
              <a:buFontTx/>
              <a:buChar char="•"/>
            </a:pPr>
            <a:endParaRPr lang="en-US" dirty="0">
              <a:cs typeface="Arial" panose="020B0604020202020204" pitchFamily="34" charset="0"/>
            </a:endParaRPr>
          </a:p>
          <a:p>
            <a:pPr marL="222153" indent="-222153">
              <a:buFont typeface="+mj-lt"/>
              <a:buAutoNum type="arabicPeriod"/>
            </a:pPr>
            <a:r>
              <a:rPr lang="en-US" dirty="0">
                <a:cs typeface="Arial" panose="020B0604020202020204" pitchFamily="34" charset="0"/>
              </a:rPr>
              <a:t>Review</a:t>
            </a:r>
            <a:r>
              <a:rPr lang="en-US" baseline="0" dirty="0">
                <a:cs typeface="Arial" panose="020B0604020202020204" pitchFamily="34" charset="0"/>
              </a:rPr>
              <a:t> the slide using the information below. </a:t>
            </a:r>
            <a:endParaRPr lang="en-US" dirty="0">
              <a:cs typeface="Arial" panose="020B0604020202020204" pitchFamily="34" charset="0"/>
            </a:endParaRPr>
          </a:p>
          <a:p>
            <a:pPr marL="666460" lvl="1" indent="-222153">
              <a:buFont typeface="+mj-lt"/>
              <a:buAutoNum type="alphaLcPeriod"/>
            </a:pPr>
            <a:r>
              <a:rPr lang="en-US" dirty="0">
                <a:cs typeface="Arial" panose="020B0604020202020204" pitchFamily="34" charset="0"/>
              </a:rPr>
              <a:t>The big idea of this crisis management module is</a:t>
            </a:r>
            <a:r>
              <a:rPr lang="en-US" baseline="0" dirty="0">
                <a:cs typeface="Arial" panose="020B0604020202020204" pitchFamily="34" charset="0"/>
              </a:rPr>
              <a:t> that</a:t>
            </a:r>
            <a:r>
              <a:rPr lang="en-US" dirty="0">
                <a:cs typeface="Arial" panose="020B0604020202020204" pitchFamily="34" charset="0"/>
              </a:rPr>
              <a:t> when managing crisis, don’t forget about what we’ve learned so far: symptoms are adaptations and the importance of the relationships.</a:t>
            </a:r>
          </a:p>
          <a:p>
            <a:pPr marL="666460" lvl="1" indent="-222153">
              <a:buFont typeface="+mj-lt"/>
              <a:buAutoNum type="alphaLcPeriod"/>
            </a:pPr>
            <a:r>
              <a:rPr lang="en-US" dirty="0">
                <a:cs typeface="Arial" panose="020B0604020202020204" pitchFamily="34" charset="0"/>
              </a:rPr>
              <a:t>When managing crisis, our anxiety is at its peak.  This is the time we often move into control mode.  Failures, which can make things worse for youth and parents in crisis, include breaking confidentiality when not necessary, rigid and punitive consequences, shaming and blaming of youth, and  sudden discipline with no discussion.</a:t>
            </a:r>
          </a:p>
          <a:p>
            <a:pPr marL="666460" lvl="1" indent="-222153">
              <a:buFont typeface="+mj-lt"/>
              <a:buAutoNum type="alphaLcPeriod"/>
            </a:pPr>
            <a:r>
              <a:rPr lang="en-US" dirty="0">
                <a:cs typeface="Arial" panose="020B0604020202020204" pitchFamily="34" charset="0"/>
              </a:rPr>
              <a:t>It is when dealing with crisis that the principles of RC are most critical.</a:t>
            </a:r>
          </a:p>
          <a:p>
            <a:pPr marL="666460" lvl="1" indent="-222153">
              <a:buFont typeface="+mj-lt"/>
              <a:buAutoNum type="alphaLcPeriod"/>
            </a:pPr>
            <a:r>
              <a:rPr lang="en-US" dirty="0">
                <a:cs typeface="Arial" panose="020B0604020202020204" pitchFamily="34" charset="0"/>
              </a:rPr>
              <a:t>The more everyone collaborates with children to anticipate crisis, the less crisis takes us and the child by surprise. As a result---over time, fewer crisis occur.</a:t>
            </a:r>
          </a:p>
          <a:p>
            <a:pPr lvl="1" eaLnBrk="1" hangingPunct="1"/>
            <a:endParaRPr lang="en-US"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62A64AF2-E499-4BBE-B107-D9A273B9E1F7}"/>
              </a:ext>
            </a:extLst>
          </p:cNvPr>
          <p:cNvSpPr/>
          <p:nvPr/>
        </p:nvSpPr>
        <p:spPr>
          <a:xfrm>
            <a:off x="4017978" y="879475"/>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6A3A1D70-44FE-44C2-9DCD-0038F8DB49E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147</a:t>
            </a:fld>
            <a:endParaRPr lang="en-US" sz="1600" b="1" dirty="0"/>
          </a:p>
        </p:txBody>
      </p:sp>
    </p:spTree>
    <p:extLst>
      <p:ext uri="{BB962C8B-B14F-4D97-AF65-F5344CB8AC3E}">
        <p14:creationId xmlns:p14="http://schemas.microsoft.com/office/powerpoint/2010/main" val="525397943"/>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774700"/>
            <a:ext cx="3290887" cy="2468563"/>
          </a:xfrm>
        </p:spPr>
      </p:sp>
      <p:sp>
        <p:nvSpPr>
          <p:cNvPr id="3" name="Notes Placeholder 2"/>
          <p:cNvSpPr>
            <a:spLocks noGrp="1"/>
          </p:cNvSpPr>
          <p:nvPr>
            <p:ph type="body" idx="1"/>
          </p:nvPr>
        </p:nvSpPr>
        <p:spPr>
          <a:xfrm>
            <a:off x="109537" y="3568980"/>
            <a:ext cx="6758938" cy="5455957"/>
          </a:xfrm>
        </p:spPr>
        <p:txBody>
          <a:bodyPr>
            <a:normAutofit fontScale="85000" lnSpcReduction="10000"/>
          </a:bodyPr>
          <a:lstStyle/>
          <a:p>
            <a:r>
              <a:rPr lang="en-US" b="1" dirty="0"/>
              <a:t>Overview of Collaborative Crisis Management</a:t>
            </a:r>
          </a:p>
          <a:p>
            <a:endParaRPr lang="en-US" b="1" dirty="0"/>
          </a:p>
          <a:p>
            <a:pPr>
              <a:defRPr/>
            </a:pPr>
            <a:r>
              <a:rPr lang="en-US" b="1" dirty="0"/>
              <a:t>Note: If you are not doing the modules in succession, use the talking points below.</a:t>
            </a:r>
          </a:p>
          <a:p>
            <a:pPr marL="234814" indent="-234814">
              <a:buFont typeface="+mj-lt"/>
              <a:buAutoNum type="arabicPeriod"/>
            </a:pPr>
            <a:r>
              <a:rPr lang="en-US" dirty="0">
                <a:ea typeface="Times New Roman" panose="02020603050405020304" pitchFamily="18" charset="0"/>
                <a:cs typeface="Arial" panose="020B0604020202020204" pitchFamily="34" charset="0"/>
              </a:rPr>
              <a:t>Do a quick overview of the entire trauma framework using the information below. </a:t>
            </a:r>
          </a:p>
          <a:p>
            <a:pPr marL="704441" lvl="1" indent="-234814">
              <a:buFont typeface="+mj-lt"/>
              <a:buAutoNum type="alphaLcPeriod"/>
            </a:pPr>
            <a:r>
              <a:rPr lang="en-US" dirty="0"/>
              <a:t>Childhood traumatic events and ACEs, especially when they are chronic, disrupt the trajectory of a child’s development. </a:t>
            </a:r>
          </a:p>
          <a:p>
            <a:pPr marL="704441" lvl="1" indent="-234814">
              <a:buFont typeface="+mj-lt"/>
              <a:buAutoNum type="alphaLcPeriod"/>
            </a:pPr>
            <a:r>
              <a:rPr lang="en-US" dirty="0"/>
              <a:t>It does so in 3 critical areas, which we will discuss in a lot more detail.  It impacts attachment and how they connect with other people. It impacts their body and brain on a physiological level, and it impacts what we call their “feelings skills.” </a:t>
            </a:r>
          </a:p>
          <a:p>
            <a:pPr marL="704441" lvl="1" indent="-234814">
              <a:buFont typeface="+mj-lt"/>
              <a:buAutoNum type="alphaLcPeriod"/>
            </a:pPr>
            <a:r>
              <a:rPr lang="en-US" dirty="0"/>
              <a:t>This history and reality is what comes in our doors when a child enters our home. </a:t>
            </a:r>
          </a:p>
          <a:p>
            <a:pPr marL="704441" lvl="1" indent="-234814">
              <a:buFont typeface="+mj-lt"/>
              <a:buAutoNum type="alphaLcPeriod"/>
            </a:pPr>
            <a:r>
              <a:rPr lang="en-US" dirty="0"/>
              <a:t>Then, </a:t>
            </a:r>
            <a:r>
              <a:rPr lang="en-US" b="1" dirty="0"/>
              <a:t>in the present</a:t>
            </a:r>
            <a:r>
              <a:rPr lang="en-US" dirty="0"/>
              <a:t>, some current trigger or stressor happens, sometimes big, but more often </a:t>
            </a:r>
            <a:r>
              <a:rPr lang="en-US" b="1" dirty="0"/>
              <a:t>very</a:t>
            </a:r>
            <a:r>
              <a:rPr lang="en-US" dirty="0"/>
              <a:t> small. But the trigger leads to a cascade of feelings that feel intolerable. They feel intolerable because youth don’t trust others to help them with these feelings (attachment), their body and brain are jangled and supercharged to begin with (body and brain), and their feelings skills are impaired. </a:t>
            </a:r>
          </a:p>
          <a:p>
            <a:pPr marL="704441" lvl="1" indent="-234814">
              <a:buFont typeface="+mj-lt"/>
              <a:buAutoNum type="alphaLcPeriod"/>
            </a:pPr>
            <a:r>
              <a:rPr lang="en-US" dirty="0"/>
              <a:t>Nobody wants to feel that way, so people turn to things, often anything they can find, that will make the intolerable feelings tolerable -- at least in the moment. These are the behaviors we “know and love” – </a:t>
            </a:r>
            <a:r>
              <a:rPr lang="en-US" b="1" dirty="0"/>
              <a:t>retreating: </a:t>
            </a:r>
            <a:r>
              <a:rPr lang="en-US" dirty="0"/>
              <a:t>such as staying by themselves, becoming depressed, playing video games constantly; </a:t>
            </a:r>
            <a:r>
              <a:rPr lang="en-US" b="1" dirty="0"/>
              <a:t>hurting themselves: </a:t>
            </a:r>
            <a:r>
              <a:rPr lang="en-US" dirty="0"/>
              <a:t>such as risky sex, cutting, substance abuse, driving fast; and </a:t>
            </a:r>
            <a:r>
              <a:rPr lang="en-US" b="1" dirty="0"/>
              <a:t>hurting others: </a:t>
            </a:r>
            <a:r>
              <a:rPr lang="en-US" dirty="0"/>
              <a:t>such as fighting, sexual offending, gang violence. </a:t>
            </a:r>
          </a:p>
          <a:p>
            <a:pPr marL="704441" lvl="1" indent="-234814">
              <a:buFont typeface="+mj-lt"/>
              <a:buAutoNum type="alphaLcPeriod"/>
            </a:pPr>
            <a:r>
              <a:rPr lang="en-US" dirty="0"/>
              <a:t>These extreme behaviors or symptoms actually work -- in the short term. They are </a:t>
            </a:r>
            <a:r>
              <a:rPr lang="en-US" b="1" dirty="0"/>
              <a:t>adaptive </a:t>
            </a:r>
            <a:r>
              <a:rPr lang="en-US" dirty="0"/>
              <a:t>by helping the person survive in the moment, although the behaviors have many negative long-term consequences. </a:t>
            </a:r>
          </a:p>
          <a:p>
            <a:pPr marL="704441" lvl="1" indent="-234814">
              <a:buFont typeface="+mj-lt"/>
              <a:buAutoNum type="alphaLcPeriod"/>
            </a:pPr>
            <a:r>
              <a:rPr lang="en-US" dirty="0"/>
              <a:t>This RC Trauma Framework helps us see that we need to spend most of our time on the top part of the chart for longstanding change, rather than at the bottom of the chart stamping out behavior in the short-term. This is because the more youth can trust relationships, calm their nervous system, and learn feelings skills, then the feelings that before felt intolerable now feel tolerable and they no longer need to resort to extreme behaviors. </a:t>
            </a:r>
          </a:p>
          <a:p>
            <a:pPr>
              <a:defRPr/>
            </a:pPr>
            <a:endParaRPr lang="en-US" b="1" dirty="0"/>
          </a:p>
          <a:p>
            <a:pPr>
              <a:defRPr/>
            </a:pPr>
            <a:r>
              <a:rPr lang="en-US" b="1" dirty="0"/>
              <a:t>Note: If you are doing the modules in succession, use the talking points below.</a:t>
            </a:r>
          </a:p>
          <a:p>
            <a:endParaRPr lang="en-US" dirty="0"/>
          </a:p>
          <a:p>
            <a:pPr marL="222153" indent="-222153">
              <a:buFont typeface="+mj-lt"/>
              <a:buAutoNum type="arabicPeriod"/>
            </a:pPr>
            <a:r>
              <a:rPr lang="en-US" dirty="0"/>
              <a:t>Review the Risking Connection Framework on the slide. </a:t>
            </a:r>
          </a:p>
          <a:p>
            <a:pPr marL="666460" lvl="1" indent="-222153">
              <a:buFont typeface="+mj-lt"/>
              <a:buAutoNum type="alphaLcPeriod"/>
            </a:pPr>
            <a:r>
              <a:rPr lang="en-US" b="1" dirty="0"/>
              <a:t>Remind </a:t>
            </a:r>
            <a:r>
              <a:rPr lang="en-US" dirty="0"/>
              <a:t>participants that a crisis occurs when the child is experiencing intolerable feelings and acts to relieve those feelings. </a:t>
            </a:r>
          </a:p>
          <a:p>
            <a:pPr marL="666460" lvl="1" indent="-222153">
              <a:buFont typeface="+mj-lt"/>
              <a:buAutoNum type="alphaLcPeriod"/>
            </a:pPr>
            <a:r>
              <a:rPr lang="en-US" b="1" dirty="0"/>
              <a:t>Point</a:t>
            </a:r>
            <a:r>
              <a:rPr lang="en-US" dirty="0"/>
              <a:t> to the bottom part of the framework.</a:t>
            </a:r>
          </a:p>
          <a:p>
            <a:pPr marL="666460" lvl="1" indent="-222153">
              <a:buFont typeface="+mj-lt"/>
              <a:buAutoNum type="alphaLcPeriod"/>
            </a:pPr>
            <a:r>
              <a:rPr lang="en-US" b="1" dirty="0"/>
              <a:t>Before</a:t>
            </a:r>
            <a:r>
              <a:rPr lang="en-US" dirty="0"/>
              <a:t> a crisis we want to be working on the top part—strengthen feelings management.</a:t>
            </a:r>
          </a:p>
          <a:p>
            <a:pPr marL="666460" lvl="1" indent="-222153">
              <a:buFont typeface="+mj-lt"/>
              <a:buAutoNum type="alphaLcPeriod"/>
            </a:pPr>
            <a:r>
              <a:rPr lang="en-US" b="1" dirty="0"/>
              <a:t>During </a:t>
            </a:r>
            <a:r>
              <a:rPr lang="en-US" dirty="0"/>
              <a:t>the crisis we want to help the child regulate.</a:t>
            </a:r>
          </a:p>
          <a:p>
            <a:pPr marL="666460" lvl="1" indent="-222153">
              <a:buFont typeface="+mj-lt"/>
              <a:buAutoNum type="alphaLcPeriod"/>
            </a:pPr>
            <a:r>
              <a:rPr lang="en-US" b="1" dirty="0"/>
              <a:t>After </a:t>
            </a:r>
            <a:r>
              <a:rPr lang="en-US" dirty="0"/>
              <a:t>the crisis we want to repair the relationship and continue to strengthen feelings management skills. </a:t>
            </a:r>
          </a:p>
          <a:p>
            <a:pPr marL="666460" lvl="1" indent="-222153">
              <a:buFont typeface="+mj-lt"/>
              <a:buAutoNum type="alphaLcPeriod"/>
            </a:pPr>
            <a:r>
              <a:rPr lang="en-US" b="1" dirty="0"/>
              <a:t>Say:</a:t>
            </a:r>
            <a:r>
              <a:rPr lang="en-US" dirty="0"/>
              <a:t> Too often we use “consequences” (forms of punishment) to try and get rid of these “adaptive behaviors” that are problematic. Real and lasting change comes from the relationship and improving attachment, regulating the nervous system, and improving feelings skills to make intolerable feelings more tolerable.</a:t>
            </a:r>
          </a:p>
          <a:p>
            <a:pPr marL="666460" lvl="1" indent="-222153">
              <a:buFont typeface="+mj-lt"/>
              <a:buAutoNum type="alphaLcPeriod"/>
            </a:pPr>
            <a:r>
              <a:rPr lang="en-US" dirty="0"/>
              <a:t>Collaborative crisis planning helps the child strengthen their self-capacities.</a:t>
            </a:r>
          </a:p>
        </p:txBody>
      </p:sp>
      <p:sp>
        <p:nvSpPr>
          <p:cNvPr id="6" name="Rectangle 5">
            <a:extLst>
              <a:ext uri="{FF2B5EF4-FFF2-40B4-BE49-F238E27FC236}">
                <a16:creationId xmlns:a16="http://schemas.microsoft.com/office/drawing/2014/main" id="{565EDBEC-F9FB-49FF-A265-A2260DF1DFD4}"/>
              </a:ext>
            </a:extLst>
          </p:cNvPr>
          <p:cNvSpPr/>
          <p:nvPr/>
        </p:nvSpPr>
        <p:spPr>
          <a:xfrm>
            <a:off x="4005946" y="809375"/>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40B6C954-50C8-4B49-8352-9235FACFA40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148</a:t>
            </a:fld>
            <a:endParaRPr lang="en-US" sz="1600" b="1" dirty="0"/>
          </a:p>
        </p:txBody>
      </p:sp>
    </p:spTree>
    <p:extLst>
      <p:ext uri="{BB962C8B-B14F-4D97-AF65-F5344CB8AC3E}">
        <p14:creationId xmlns:p14="http://schemas.microsoft.com/office/powerpoint/2010/main" val="216907522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0050" y="795338"/>
            <a:ext cx="3289300" cy="2468562"/>
          </a:xfrm>
        </p:spPr>
      </p:sp>
      <p:sp>
        <p:nvSpPr>
          <p:cNvPr id="8" name="Rectangle 3"/>
          <p:cNvSpPr>
            <a:spLocks noGrp="1" noChangeArrowheads="1"/>
          </p:cNvSpPr>
          <p:nvPr>
            <p:ph type="body" idx="3"/>
          </p:nvPr>
        </p:nvSpPr>
        <p:spPr>
          <a:xfrm>
            <a:off x="400050" y="3696534"/>
            <a:ext cx="4865489" cy="4012746"/>
          </a:xfrm>
          <a:noFill/>
          <a:ln/>
        </p:spPr>
        <p:txBody>
          <a:bodyPr/>
          <a:lstStyle/>
          <a:p>
            <a:pPr marL="0" marR="0" lvl="0" indent="0" algn="l" defTabSz="888614" rtl="0" eaLnBrk="1" fontAlgn="base" latinLnBrk="0" hangingPunct="1">
              <a:lnSpc>
                <a:spcPct val="100000"/>
              </a:lnSpc>
              <a:spcBef>
                <a:spcPct val="30000"/>
              </a:spcBef>
              <a:spcAft>
                <a:spcPct val="0"/>
              </a:spcAft>
              <a:buClrTx/>
              <a:buSzTx/>
              <a:buFontTx/>
              <a:buNone/>
              <a:tabLst/>
              <a:defRPr/>
            </a:pPr>
            <a:r>
              <a:rPr lang="en-US" b="1" dirty="0"/>
              <a:t>Overview of Collaborative Crisis Management</a:t>
            </a:r>
          </a:p>
          <a:p>
            <a:pPr defTabSz="888614" fontAlgn="base">
              <a:spcBef>
                <a:spcPct val="30000"/>
              </a:spcBef>
              <a:spcAft>
                <a:spcPct val="0"/>
              </a:spcAft>
              <a:defRPr/>
            </a:pPr>
            <a:endParaRPr lang="en-US" dirty="0"/>
          </a:p>
          <a:p>
            <a:pPr marL="222153" indent="-222153" defTabSz="888614" fontAlgn="base">
              <a:spcBef>
                <a:spcPct val="30000"/>
              </a:spcBef>
              <a:spcAft>
                <a:spcPct val="0"/>
              </a:spcAft>
              <a:buFontTx/>
              <a:buAutoNum type="arabicPeriod"/>
              <a:defRPr/>
            </a:pPr>
            <a:r>
              <a:rPr lang="en-US" dirty="0"/>
              <a:t>Review the slide with</a:t>
            </a:r>
            <a:r>
              <a:rPr lang="en-US" baseline="0" dirty="0"/>
              <a:t> the information below. </a:t>
            </a:r>
          </a:p>
          <a:p>
            <a:pPr marL="666460" lvl="1" indent="-222153" defTabSz="888614" fontAlgn="base">
              <a:spcBef>
                <a:spcPct val="30000"/>
              </a:spcBef>
              <a:spcAft>
                <a:spcPct val="0"/>
              </a:spcAft>
              <a:buFont typeface="+mj-lt"/>
              <a:buAutoNum type="alphaLcPeriod"/>
              <a:defRPr/>
            </a:pPr>
            <a:r>
              <a:rPr lang="en-US" dirty="0"/>
              <a:t>When we manage crisis collaboratively with children, they gradually learn to manage stressors without extreme behaviors. Over time, there are much less crises to deal with. </a:t>
            </a:r>
          </a:p>
          <a:p>
            <a:pPr marL="444307" lvl="1" defTabSz="888614" fontAlgn="base">
              <a:spcBef>
                <a:spcPct val="30000"/>
              </a:spcBef>
              <a:spcAft>
                <a:spcPct val="0"/>
              </a:spcAft>
              <a:defRPr/>
            </a:pPr>
            <a:endParaRPr lang="en-US" dirty="0"/>
          </a:p>
          <a:p>
            <a:pPr eaLnBrk="1" hangingPunct="1"/>
            <a:endParaRPr lang="en-US" dirty="0"/>
          </a:p>
        </p:txBody>
      </p:sp>
      <p:sp>
        <p:nvSpPr>
          <p:cNvPr id="5" name="Rectangle 4">
            <a:extLst>
              <a:ext uri="{FF2B5EF4-FFF2-40B4-BE49-F238E27FC236}">
                <a16:creationId xmlns:a16="http://schemas.microsoft.com/office/drawing/2014/main" id="{60C2825B-E3BA-48D9-A3ED-A0E62B49FC04}"/>
              </a:ext>
            </a:extLst>
          </p:cNvPr>
          <p:cNvSpPr/>
          <p:nvPr/>
        </p:nvSpPr>
        <p:spPr>
          <a:xfrm>
            <a:off x="3989904"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02A4C977-0DF9-4C95-9CD0-4E3AFF51E5D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149</a:t>
            </a:fld>
            <a:endParaRPr lang="en-US" sz="1600" b="1" dirty="0"/>
          </a:p>
        </p:txBody>
      </p:sp>
    </p:spTree>
    <p:extLst>
      <p:ext uri="{BB962C8B-B14F-4D97-AF65-F5344CB8AC3E}">
        <p14:creationId xmlns:p14="http://schemas.microsoft.com/office/powerpoint/2010/main" val="1041924816"/>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04825" y="866775"/>
            <a:ext cx="3289300" cy="2468563"/>
          </a:xfrm>
          <a:ln/>
        </p:spPr>
      </p:sp>
      <p:sp>
        <p:nvSpPr>
          <p:cNvPr id="64515" name="Notes Placeholder 2"/>
          <p:cNvSpPr>
            <a:spLocks noGrp="1"/>
          </p:cNvSpPr>
          <p:nvPr>
            <p:ph type="body" idx="1"/>
          </p:nvPr>
        </p:nvSpPr>
        <p:spPr>
          <a:xfrm>
            <a:off x="504825" y="3731605"/>
            <a:ext cx="5661660" cy="3916608"/>
          </a:xfrm>
          <a:noFill/>
          <a:ln/>
        </p:spPr>
        <p:txBody>
          <a:bodyPr/>
          <a:lstStyle/>
          <a:p>
            <a:r>
              <a:rPr lang="en-US" b="1" dirty="0"/>
              <a:t>Before the Storm </a:t>
            </a:r>
          </a:p>
          <a:p>
            <a:endParaRPr lang="en-US" dirty="0"/>
          </a:p>
          <a:p>
            <a:pPr marL="222153" indent="-222153">
              <a:buFont typeface="+mj-lt"/>
              <a:buAutoNum type="arabicPeriod"/>
            </a:pPr>
            <a:r>
              <a:rPr lang="en-US" dirty="0"/>
              <a:t>Reference the analogy on the slide </a:t>
            </a:r>
            <a:r>
              <a:rPr lang="en-US" b="1" dirty="0"/>
              <a:t>“Before the Storm.”</a:t>
            </a:r>
          </a:p>
          <a:p>
            <a:pPr marL="666460" lvl="1" indent="-222153">
              <a:buFont typeface="+mj-lt"/>
              <a:buAutoNum type="alphaLcPeriod"/>
            </a:pPr>
            <a:r>
              <a:rPr lang="en-US" dirty="0"/>
              <a:t>Most people have emergency plans if there is a threat of a major weather event. </a:t>
            </a:r>
          </a:p>
          <a:p>
            <a:pPr marL="666460" lvl="1" indent="-222153">
              <a:buFont typeface="+mj-lt"/>
              <a:buAutoNum type="alphaLcPeriod"/>
            </a:pPr>
            <a:r>
              <a:rPr lang="en-US" b="1" dirty="0"/>
              <a:t>Examples:</a:t>
            </a:r>
            <a:r>
              <a:rPr lang="en-US" dirty="0"/>
              <a:t> Extra food, water, battery for radios etc.</a:t>
            </a:r>
          </a:p>
          <a:p>
            <a:pPr marL="666460" lvl="1" indent="-222153">
              <a:buFont typeface="+mj-lt"/>
              <a:buAutoNum type="alphaLcPeriod"/>
            </a:pPr>
            <a:r>
              <a:rPr lang="en-US" dirty="0"/>
              <a:t>While there are obvious differences, the analogy of being ready for a storm may help reduce the shame children feel about “losing it,” Help them think about what causes the storm, and how to prevent it. </a:t>
            </a:r>
          </a:p>
          <a:p>
            <a:pPr marL="666460" lvl="1" indent="-222153">
              <a:buFont typeface="+mj-lt"/>
              <a:buAutoNum type="alphaLcPeriod"/>
            </a:pPr>
            <a:r>
              <a:rPr lang="en-US" dirty="0"/>
              <a:t>It may also assist parents in not taking the child’s adaptive behavior personally as you would not take inclement weather personally. </a:t>
            </a:r>
          </a:p>
        </p:txBody>
      </p:sp>
      <p:sp>
        <p:nvSpPr>
          <p:cNvPr id="5" name="Rectangle 4">
            <a:extLst>
              <a:ext uri="{FF2B5EF4-FFF2-40B4-BE49-F238E27FC236}">
                <a16:creationId xmlns:a16="http://schemas.microsoft.com/office/drawing/2014/main" id="{EA184F2C-E165-4A3B-BEB8-3F11E6E24722}"/>
              </a:ext>
            </a:extLst>
          </p:cNvPr>
          <p:cNvSpPr/>
          <p:nvPr/>
        </p:nvSpPr>
        <p:spPr>
          <a:xfrm>
            <a:off x="3989904" y="866775"/>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20F4C657-F0C7-4BC5-9A6A-FCB32871BFD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150</a:t>
            </a:fld>
            <a:endParaRPr lang="en-US" sz="1600" b="1" dirty="0"/>
          </a:p>
        </p:txBody>
      </p:sp>
    </p:spTree>
    <p:extLst>
      <p:ext uri="{BB962C8B-B14F-4D97-AF65-F5344CB8AC3E}">
        <p14:creationId xmlns:p14="http://schemas.microsoft.com/office/powerpoint/2010/main" val="48344401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941388"/>
            <a:ext cx="3289300" cy="2468562"/>
          </a:xfrm>
        </p:spPr>
      </p:sp>
      <p:sp>
        <p:nvSpPr>
          <p:cNvPr id="3" name="Notes Placeholder 2"/>
          <p:cNvSpPr>
            <a:spLocks noGrp="1"/>
          </p:cNvSpPr>
          <p:nvPr>
            <p:ph type="body" idx="1"/>
          </p:nvPr>
        </p:nvSpPr>
        <p:spPr>
          <a:xfrm>
            <a:off x="428625" y="3923226"/>
            <a:ext cx="5661660" cy="42133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Before the Storm </a:t>
            </a:r>
          </a:p>
          <a:p>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Including the child in the crisis planning increases self-worth and buy in.</a:t>
            </a:r>
          </a:p>
          <a:p>
            <a:pPr marL="666460" lvl="1" indent="-222153">
              <a:buFont typeface="+mj-lt"/>
              <a:buAutoNum type="alphaLcPeriod"/>
            </a:pPr>
            <a:r>
              <a:rPr lang="en-US" dirty="0"/>
              <a:t>It lends some predictability to an unpredictable situation.</a:t>
            </a:r>
          </a:p>
          <a:p>
            <a:pPr marL="666460" lvl="1" indent="-222153">
              <a:buFont typeface="+mj-lt"/>
              <a:buAutoNum type="alphaLcPeriod"/>
            </a:pPr>
            <a:r>
              <a:rPr lang="en-US" dirty="0"/>
              <a:t>It helps the child “dig their well” before they get thirsty. </a:t>
            </a:r>
          </a:p>
        </p:txBody>
      </p:sp>
      <p:sp>
        <p:nvSpPr>
          <p:cNvPr id="5" name="Rectangle 4">
            <a:extLst>
              <a:ext uri="{FF2B5EF4-FFF2-40B4-BE49-F238E27FC236}">
                <a16:creationId xmlns:a16="http://schemas.microsoft.com/office/drawing/2014/main" id="{D6BFD564-8381-4FEE-A8A4-D3DA5D3747E7}"/>
              </a:ext>
            </a:extLst>
          </p:cNvPr>
          <p:cNvSpPr/>
          <p:nvPr/>
        </p:nvSpPr>
        <p:spPr>
          <a:xfrm>
            <a:off x="3973862" y="94138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0A56AF8F-2AAD-4A6E-993D-4A20600C946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151</a:t>
            </a:fld>
            <a:endParaRPr lang="en-US" sz="1600" b="1" dirty="0"/>
          </a:p>
        </p:txBody>
      </p:sp>
    </p:spTree>
    <p:extLst>
      <p:ext uri="{BB962C8B-B14F-4D97-AF65-F5344CB8AC3E}">
        <p14:creationId xmlns:p14="http://schemas.microsoft.com/office/powerpoint/2010/main" val="338908635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414338" y="871538"/>
            <a:ext cx="3289300" cy="2468562"/>
          </a:xfrm>
          <a:ln/>
        </p:spPr>
      </p:sp>
      <p:sp>
        <p:nvSpPr>
          <p:cNvPr id="33795" name="Rectangle 3"/>
          <p:cNvSpPr>
            <a:spLocks noGrp="1" noChangeArrowheads="1"/>
          </p:cNvSpPr>
          <p:nvPr>
            <p:ph type="body" idx="1"/>
          </p:nvPr>
        </p:nvSpPr>
        <p:spPr>
          <a:xfrm>
            <a:off x="451686" y="3733610"/>
            <a:ext cx="5189855" cy="4213384"/>
          </a:xfrm>
          <a:noFill/>
          <a:ln/>
        </p:spPr>
        <p:txBody>
          <a:bodyPr/>
          <a:lstStyle/>
          <a:p>
            <a:pPr eaLnBrk="1" hangingPunct="1"/>
            <a:r>
              <a:rPr lang="en-US" b="1" dirty="0"/>
              <a:t>Before the Storm</a:t>
            </a:r>
          </a:p>
          <a:p>
            <a:pPr eaLnBrk="1" hangingPunct="1"/>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Tell: </a:t>
            </a:r>
            <a:r>
              <a:rPr lang="en-US" dirty="0"/>
              <a:t>Before the crisis, create a prevention and management plan. The Crisis Plan is a set of structured questions that you talk about with the child. </a:t>
            </a:r>
          </a:p>
          <a:p>
            <a:pPr marL="666460" lvl="1" indent="-222153">
              <a:buFont typeface="+mj-lt"/>
              <a:buAutoNum type="alphaLcPeriod"/>
            </a:pPr>
            <a:r>
              <a:rPr lang="en-US" dirty="0"/>
              <a:t>It is a set of questions that focus on the child and a set of questions that focus on the caregiver. </a:t>
            </a:r>
          </a:p>
          <a:p>
            <a:pPr marL="666460" lvl="1" indent="-222153">
              <a:buFont typeface="+mj-lt"/>
              <a:buAutoNum type="alphaLcPeriod"/>
            </a:pPr>
            <a:r>
              <a:rPr lang="en-US" dirty="0"/>
              <a:t>At the initial crisis planning discussion, set appointments on your calendar to review the plan every other month. If the child uses a calendar, help him or her add to it.</a:t>
            </a:r>
          </a:p>
          <a:p>
            <a:pPr marL="666460" lvl="1" indent="-222153">
              <a:buFont typeface="+mj-lt"/>
              <a:buAutoNum type="alphaLcPeriod"/>
            </a:pPr>
            <a:r>
              <a:rPr lang="en-US" b="1" dirty="0"/>
              <a:t>Ask: </a:t>
            </a:r>
            <a:r>
              <a:rPr lang="en-US" dirty="0"/>
              <a:t>What is the benefit of making a regular appointment and turning conversations about managing crisis into more every day topics? How might this affect the child?</a:t>
            </a:r>
          </a:p>
          <a:p>
            <a:pPr marL="666460" lvl="1" indent="-222153">
              <a:buFont typeface="+mj-lt"/>
              <a:buAutoNum type="alphaLcPeriod"/>
            </a:pPr>
            <a:r>
              <a:rPr lang="en-US" dirty="0"/>
              <a:t>Possible answers:</a:t>
            </a:r>
          </a:p>
          <a:p>
            <a:pPr marL="1166306" lvl="2" indent="-277692">
              <a:buFont typeface="+mj-lt"/>
              <a:buAutoNum type="romanLcPeriod"/>
            </a:pPr>
            <a:r>
              <a:rPr lang="en-US" dirty="0"/>
              <a:t>By normalizing the topic, there is less emotion and anxiety attached to it.</a:t>
            </a:r>
          </a:p>
          <a:p>
            <a:pPr marL="1166306" lvl="2" indent="-277692">
              <a:buFont typeface="+mj-lt"/>
              <a:buAutoNum type="romanLcPeriod"/>
            </a:pPr>
            <a:r>
              <a:rPr lang="en-US" dirty="0"/>
              <a:t>Making it a living document instead of it being a “big deal.” This reduces everyone’s anxiety. </a:t>
            </a:r>
          </a:p>
        </p:txBody>
      </p:sp>
      <p:sp>
        <p:nvSpPr>
          <p:cNvPr id="5" name="Rectangle 4">
            <a:extLst>
              <a:ext uri="{FF2B5EF4-FFF2-40B4-BE49-F238E27FC236}">
                <a16:creationId xmlns:a16="http://schemas.microsoft.com/office/drawing/2014/main" id="{73E066A3-53B7-487C-9E12-55F830D70D93}"/>
              </a:ext>
            </a:extLst>
          </p:cNvPr>
          <p:cNvSpPr/>
          <p:nvPr/>
        </p:nvSpPr>
        <p:spPr>
          <a:xfrm>
            <a:off x="4008704" y="8715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02EBD66D-7D11-42C6-BF28-347D61757C4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152</a:t>
            </a:fld>
            <a:endParaRPr lang="en-US" sz="1600" b="1" dirty="0"/>
          </a:p>
        </p:txBody>
      </p:sp>
    </p:spTree>
    <p:extLst>
      <p:ext uri="{BB962C8B-B14F-4D97-AF65-F5344CB8AC3E}">
        <p14:creationId xmlns:p14="http://schemas.microsoft.com/office/powerpoint/2010/main" val="729898503"/>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xfrm>
            <a:off x="407988" y="871538"/>
            <a:ext cx="3290887" cy="2468562"/>
          </a:xfrm>
          <a:ln/>
        </p:spPr>
      </p:sp>
      <p:sp>
        <p:nvSpPr>
          <p:cNvPr id="29699" name="Rectangle 3"/>
          <p:cNvSpPr>
            <a:spLocks noGrp="1" noChangeArrowheads="1"/>
          </p:cNvSpPr>
          <p:nvPr>
            <p:ph type="body" idx="1"/>
          </p:nvPr>
        </p:nvSpPr>
        <p:spPr>
          <a:xfrm>
            <a:off x="407988" y="3736368"/>
            <a:ext cx="5189855" cy="4213384"/>
          </a:xfrm>
          <a:noFill/>
          <a:ln/>
        </p:spPr>
        <p:txBody>
          <a:bodyPr/>
          <a:lstStyle/>
          <a:p>
            <a:pPr eaLnBrk="1" hangingPunct="1"/>
            <a:r>
              <a:rPr lang="en-US" b="1" dirty="0"/>
              <a:t>Before the Storm</a:t>
            </a:r>
          </a:p>
          <a:p>
            <a:pPr eaLnBrk="1" hangingPunct="1"/>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Remind </a:t>
            </a:r>
            <a:r>
              <a:rPr lang="en-US" dirty="0"/>
              <a:t>participants of the Trauma Framework.</a:t>
            </a:r>
          </a:p>
          <a:p>
            <a:pPr marL="666460" lvl="1" indent="-222153">
              <a:buFont typeface="+mj-lt"/>
              <a:buAutoNum type="alphaLcPeriod"/>
            </a:pPr>
            <a:r>
              <a:rPr lang="en-US" dirty="0"/>
              <a:t>They want to strike while the iron is cold—working on the upper part of the Framework—Strengthening Feelings Skills.</a:t>
            </a:r>
          </a:p>
        </p:txBody>
      </p:sp>
      <p:sp>
        <p:nvSpPr>
          <p:cNvPr id="5" name="Rectangle 4">
            <a:extLst>
              <a:ext uri="{FF2B5EF4-FFF2-40B4-BE49-F238E27FC236}">
                <a16:creationId xmlns:a16="http://schemas.microsoft.com/office/drawing/2014/main" id="{DFC869A1-963C-4290-8E2C-0AF31C5C260F}"/>
              </a:ext>
            </a:extLst>
          </p:cNvPr>
          <p:cNvSpPr/>
          <p:nvPr/>
        </p:nvSpPr>
        <p:spPr>
          <a:xfrm>
            <a:off x="3985894" y="8715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07E47837-D5CD-4E2B-B1BE-3E53131017F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153</a:t>
            </a:fld>
            <a:endParaRPr lang="en-US" sz="1600" b="1" dirty="0"/>
          </a:p>
        </p:txBody>
      </p:sp>
    </p:spTree>
    <p:extLst>
      <p:ext uri="{BB962C8B-B14F-4D97-AF65-F5344CB8AC3E}">
        <p14:creationId xmlns:p14="http://schemas.microsoft.com/office/powerpoint/2010/main" val="333048731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Image Placeholder 2">
            <a:extLst>
              <a:ext uri="{FF2B5EF4-FFF2-40B4-BE49-F238E27FC236}">
                <a16:creationId xmlns:a16="http://schemas.microsoft.com/office/drawing/2014/main" id="{7B3DBB09-D7B0-4117-8E64-00C86BCED2FF}"/>
              </a:ext>
            </a:extLst>
          </p:cNvPr>
          <p:cNvSpPr>
            <a:spLocks noGrp="1" noRot="1" noChangeAspect="1"/>
          </p:cNvSpPr>
          <p:nvPr>
            <p:ph type="sldImg"/>
          </p:nvPr>
        </p:nvSpPr>
        <p:spPr>
          <a:xfrm>
            <a:off x="539750" y="917575"/>
            <a:ext cx="3290888" cy="2468563"/>
          </a:xfrm>
        </p:spPr>
      </p:sp>
      <p:sp>
        <p:nvSpPr>
          <p:cNvPr id="4" name="Notes Placeholder 3">
            <a:extLst>
              <a:ext uri="{FF2B5EF4-FFF2-40B4-BE49-F238E27FC236}">
                <a16:creationId xmlns:a16="http://schemas.microsoft.com/office/drawing/2014/main" id="{20225EA4-DFEA-47EF-B965-4D67707370A8}"/>
              </a:ext>
            </a:extLst>
          </p:cNvPr>
          <p:cNvSpPr>
            <a:spLocks noGrp="1"/>
          </p:cNvSpPr>
          <p:nvPr>
            <p:ph type="body" idx="1"/>
          </p:nvPr>
        </p:nvSpPr>
        <p:spPr>
          <a:xfrm>
            <a:off x="539750" y="3782405"/>
            <a:ext cx="5661660" cy="5053088"/>
          </a:xfrm>
        </p:spPr>
        <p:txBody>
          <a:bodyPr/>
          <a:lstStyle/>
          <a:p>
            <a:r>
              <a:rPr lang="en-US" b="1" dirty="0"/>
              <a:t>Before the Storm</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Direct </a:t>
            </a:r>
            <a:r>
              <a:rPr lang="en-US" dirty="0"/>
              <a:t>participants to the sample crisis plan.</a:t>
            </a:r>
          </a:p>
          <a:p>
            <a:pPr marL="666460" lvl="1" indent="-222153">
              <a:buFont typeface="+mj-lt"/>
              <a:buAutoNum type="alphaLcPeriod"/>
            </a:pPr>
            <a:r>
              <a:rPr lang="en-US" b="1" dirty="0"/>
              <a:t>Ask </a:t>
            </a:r>
            <a:r>
              <a:rPr lang="en-US" dirty="0"/>
              <a:t>participants to look at the sample crisis plan that is completed to see what Bob told the people who care for him and what they told him.</a:t>
            </a:r>
          </a:p>
          <a:p>
            <a:pPr marL="666460" lvl="1" indent="-222153">
              <a:buFont typeface="+mj-lt"/>
              <a:buAutoNum type="alphaLcPeriod"/>
            </a:pPr>
            <a:r>
              <a:rPr lang="en-US" dirty="0"/>
              <a:t>Crisis Plans should </a:t>
            </a:r>
            <a:r>
              <a:rPr lang="en-US" b="1" dirty="0"/>
              <a:t>include:</a:t>
            </a:r>
          </a:p>
          <a:p>
            <a:pPr marL="1166306" lvl="2" indent="-277692">
              <a:buFont typeface="+mj-lt"/>
              <a:buAutoNum type="romanLcPeriod"/>
            </a:pPr>
            <a:r>
              <a:rPr lang="en-US" dirty="0"/>
              <a:t>What upsets me?</a:t>
            </a:r>
          </a:p>
          <a:p>
            <a:pPr marL="1166306" lvl="2" indent="-277692">
              <a:buFont typeface="+mj-lt"/>
              <a:buAutoNum type="romanLcPeriod"/>
            </a:pPr>
            <a:r>
              <a:rPr lang="en-US" dirty="0"/>
              <a:t>Early signs that I’m getting upset.</a:t>
            </a:r>
          </a:p>
          <a:p>
            <a:pPr marL="1166306" lvl="2" indent="-277692">
              <a:buFont typeface="+mj-lt"/>
              <a:buAutoNum type="romanLcPeriod"/>
            </a:pPr>
            <a:r>
              <a:rPr lang="en-US" dirty="0"/>
              <a:t>What helps/What doesn’t help.</a:t>
            </a:r>
          </a:p>
          <a:p>
            <a:pPr marL="1166306" lvl="2" indent="-277692">
              <a:buFont typeface="+mj-lt"/>
              <a:buAutoNum type="romanLcPeriod"/>
            </a:pPr>
            <a:r>
              <a:rPr lang="en-US" dirty="0"/>
              <a:t>What happens if I get more upset?</a:t>
            </a:r>
          </a:p>
          <a:p>
            <a:pPr marL="666460" lvl="1" indent="-222153">
              <a:buFont typeface="+mj-lt"/>
              <a:buAutoNum type="alphaLcPeriod"/>
            </a:pPr>
            <a:r>
              <a:rPr lang="en-US" b="1" dirty="0"/>
              <a:t>Ask: </a:t>
            </a:r>
            <a:r>
              <a:rPr lang="en-US" dirty="0"/>
              <a:t>Which would you do first: child or caregiver? Why? Think about how trauma impacts children. Children who are new to your home are not in a position of </a:t>
            </a:r>
            <a:r>
              <a:rPr lang="en-US" b="1" dirty="0"/>
              <a:t>power </a:t>
            </a:r>
            <a:r>
              <a:rPr lang="en-US" dirty="0"/>
              <a:t>to say—”You go first.” Some adults create their own personal crisis plans they can share with the child to model that we all need plans to manage our emotions and stressors.</a:t>
            </a:r>
          </a:p>
          <a:p>
            <a:pPr marL="666460" lvl="1" indent="-222153">
              <a:buFont typeface="+mj-lt"/>
              <a:buAutoNum type="alphaLcPeriod"/>
            </a:pPr>
            <a:r>
              <a:rPr lang="en-US" b="1" dirty="0"/>
              <a:t>Tell</a:t>
            </a:r>
            <a:r>
              <a:rPr lang="en-US" dirty="0"/>
              <a:t> participants that modeling their crisis plans to the child may feel embarrassing or they may feel shy about it. </a:t>
            </a:r>
            <a:r>
              <a:rPr lang="en-US" b="1" dirty="0"/>
              <a:t>Ask: </a:t>
            </a:r>
            <a:r>
              <a:rPr lang="en-US" dirty="0"/>
              <a:t>Do you think the child may be feeling the same way? The child needs you to normalize this process for them.</a:t>
            </a:r>
          </a:p>
          <a:p>
            <a:pPr lvl="1"/>
            <a:r>
              <a:rPr lang="en-US" b="1" dirty="0"/>
              <a:t>Exercise</a:t>
            </a:r>
          </a:p>
          <a:p>
            <a:pPr marL="1110767" lvl="2" indent="-222153">
              <a:buFont typeface="+mj-lt"/>
              <a:buAutoNum type="alphaLcPeriod"/>
            </a:pPr>
            <a:r>
              <a:rPr lang="en-US" b="1" dirty="0"/>
              <a:t>Direct </a:t>
            </a:r>
            <a:r>
              <a:rPr lang="en-US" dirty="0"/>
              <a:t>participants to the blank Crisis Plan.</a:t>
            </a:r>
          </a:p>
          <a:p>
            <a:pPr marL="1110767" lvl="2" indent="-222153">
              <a:buFont typeface="+mj-lt"/>
              <a:buAutoNum type="alphaLcPeriod"/>
            </a:pPr>
            <a:r>
              <a:rPr lang="en-US" dirty="0"/>
              <a:t>Crisis plans should be filled out with the child but since the child is not there, have them fill this out for themselves and their child.</a:t>
            </a:r>
          </a:p>
          <a:p>
            <a:pPr marL="1110767" lvl="2" indent="-222153">
              <a:buFont typeface="+mj-lt"/>
              <a:buAutoNum type="alphaLcPeriod"/>
            </a:pPr>
            <a:r>
              <a:rPr lang="en-US" b="1" dirty="0"/>
              <a:t>Ask </a:t>
            </a:r>
            <a:r>
              <a:rPr lang="en-US" dirty="0"/>
              <a:t>for one or two examples.</a:t>
            </a:r>
          </a:p>
          <a:p>
            <a:pPr marL="1110767" lvl="2" indent="-222153">
              <a:buFont typeface="+mj-lt"/>
              <a:buAutoNum type="alphaLcPeriod"/>
            </a:pPr>
            <a:endParaRPr lang="en-US" dirty="0"/>
          </a:p>
          <a:p>
            <a:pPr lvl="1"/>
            <a:endParaRPr lang="en-US" dirty="0"/>
          </a:p>
        </p:txBody>
      </p:sp>
      <p:sp>
        <p:nvSpPr>
          <p:cNvPr id="5" name="Rectangle 4">
            <a:extLst>
              <a:ext uri="{FF2B5EF4-FFF2-40B4-BE49-F238E27FC236}">
                <a16:creationId xmlns:a16="http://schemas.microsoft.com/office/drawing/2014/main" id="{F8BD6B72-8E19-4D6C-A8AE-7C0B7F5523F6}"/>
              </a:ext>
            </a:extLst>
          </p:cNvPr>
          <p:cNvSpPr/>
          <p:nvPr/>
        </p:nvSpPr>
        <p:spPr>
          <a:xfrm>
            <a:off x="4013967" y="917575"/>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16412440-14E8-4B12-A391-93C923EA8DA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154</a:t>
            </a:fld>
            <a:endParaRPr lang="en-US" sz="1600" b="1" dirty="0"/>
          </a:p>
        </p:txBody>
      </p:sp>
    </p:spTree>
    <p:extLst>
      <p:ext uri="{BB962C8B-B14F-4D97-AF65-F5344CB8AC3E}">
        <p14:creationId xmlns:p14="http://schemas.microsoft.com/office/powerpoint/2010/main" val="231874324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66738" y="871538"/>
            <a:ext cx="3289300" cy="2468562"/>
          </a:xfrm>
          <a:ln/>
        </p:spPr>
      </p:sp>
      <p:sp>
        <p:nvSpPr>
          <p:cNvPr id="64515" name="Notes Placeholder 2"/>
          <p:cNvSpPr>
            <a:spLocks noGrp="1"/>
          </p:cNvSpPr>
          <p:nvPr>
            <p:ph type="body" idx="1"/>
          </p:nvPr>
        </p:nvSpPr>
        <p:spPr>
          <a:xfrm>
            <a:off x="566738" y="3768391"/>
            <a:ext cx="5661660" cy="4213384"/>
          </a:xfrm>
          <a:noFill/>
          <a:ln/>
        </p:spPr>
        <p:txBody>
          <a:bodyPr/>
          <a:lstStyle/>
          <a:p>
            <a:r>
              <a:rPr lang="en-US" b="1" dirty="0">
                <a:ea typeface="GungsuhChe" panose="02030609000101010101" pitchFamily="49" charset="-127"/>
                <a:cs typeface="Times New Roman" panose="02020603050405020304" pitchFamily="18" charset="0"/>
              </a:rPr>
              <a:t>During the Storm</a:t>
            </a:r>
          </a:p>
          <a:p>
            <a:endParaRPr lang="en-US" dirty="0">
              <a:ea typeface="GungsuhChe" panose="02030609000101010101" pitchFamily="49" charset="-127"/>
              <a:cs typeface="Times New Roman" panose="02020603050405020304" pitchFamily="18" charset="0"/>
            </a:endParaRPr>
          </a:p>
          <a:p>
            <a:pPr marL="222153" indent="-222153">
              <a:buFont typeface="+mj-lt"/>
              <a:buAutoNum type="arabicPeriod"/>
            </a:pPr>
            <a:r>
              <a:rPr lang="en-US" dirty="0">
                <a:ea typeface="GungsuhChe" panose="02030609000101010101" pitchFamily="49" charset="-127"/>
                <a:cs typeface="Times New Roman" panose="02020603050405020304" pitchFamily="18" charset="0"/>
              </a:rPr>
              <a:t>Review the slide using the information below.</a:t>
            </a:r>
          </a:p>
          <a:p>
            <a:pPr marL="666460" lvl="1" indent="-222153">
              <a:buFont typeface="+mj-lt"/>
              <a:buAutoNum type="alphaLcPeriod"/>
            </a:pPr>
            <a:r>
              <a:rPr lang="en-US" b="1" dirty="0">
                <a:ea typeface="GungsuhChe" panose="02030609000101010101" pitchFamily="49" charset="-127"/>
                <a:cs typeface="Times New Roman" panose="02020603050405020304" pitchFamily="18" charset="0"/>
              </a:rPr>
              <a:t>Tell </a:t>
            </a:r>
            <a:r>
              <a:rPr lang="en-US" dirty="0">
                <a:ea typeface="GungsuhChe" panose="02030609000101010101" pitchFamily="49" charset="-127"/>
                <a:cs typeface="Times New Roman" panose="02020603050405020304" pitchFamily="18" charset="0"/>
              </a:rPr>
              <a:t>participants you are now going to look at crisis management during the storm.</a:t>
            </a:r>
          </a:p>
          <a:p>
            <a:endParaRPr lang="en-US" dirty="0"/>
          </a:p>
        </p:txBody>
      </p:sp>
      <p:sp>
        <p:nvSpPr>
          <p:cNvPr id="5" name="Rectangle 4">
            <a:extLst>
              <a:ext uri="{FF2B5EF4-FFF2-40B4-BE49-F238E27FC236}">
                <a16:creationId xmlns:a16="http://schemas.microsoft.com/office/drawing/2014/main" id="{C300B88E-BC9B-4FC8-AF90-39B760B6C693}"/>
              </a:ext>
            </a:extLst>
          </p:cNvPr>
          <p:cNvSpPr/>
          <p:nvPr/>
        </p:nvSpPr>
        <p:spPr>
          <a:xfrm>
            <a:off x="4008704" y="903561"/>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Slides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6DB1F567-CD06-4893-AABA-7A9BB914CFC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155</a:t>
            </a:fld>
            <a:endParaRPr lang="en-US" sz="1600" b="1" dirty="0"/>
          </a:p>
        </p:txBody>
      </p:sp>
    </p:spTree>
    <p:extLst>
      <p:ext uri="{BB962C8B-B14F-4D97-AF65-F5344CB8AC3E}">
        <p14:creationId xmlns:p14="http://schemas.microsoft.com/office/powerpoint/2010/main" val="3204126992"/>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490538" y="906463"/>
            <a:ext cx="3290887" cy="2468562"/>
          </a:xfrm>
          <a:ln/>
        </p:spPr>
      </p:sp>
      <p:sp>
        <p:nvSpPr>
          <p:cNvPr id="37891" name="Rectangle 3"/>
          <p:cNvSpPr>
            <a:spLocks noGrp="1" noChangeArrowheads="1"/>
          </p:cNvSpPr>
          <p:nvPr>
            <p:ph type="body" idx="1"/>
          </p:nvPr>
        </p:nvSpPr>
        <p:spPr>
          <a:xfrm>
            <a:off x="490538" y="3727018"/>
            <a:ext cx="6192441" cy="4722408"/>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pPr eaLnBrk="1" hangingPunct="1"/>
            <a:endParaRPr lang="en-US" b="1" dirty="0"/>
          </a:p>
          <a:p>
            <a:pPr marL="222153" indent="-222153">
              <a:buFont typeface="Arial" panose="020B0604020202020204" pitchFamily="34" charset="0"/>
              <a:buAutoNum type="arabicPeriod"/>
            </a:pPr>
            <a:r>
              <a:rPr lang="en-US" dirty="0"/>
              <a:t>Review the slide using the information below. </a:t>
            </a:r>
          </a:p>
          <a:p>
            <a:pPr marL="666460" lvl="1" indent="-222153">
              <a:buFont typeface="+mj-lt"/>
              <a:buAutoNum type="alphaLcPeriod"/>
            </a:pPr>
            <a:r>
              <a:rPr lang="en-US" dirty="0"/>
              <a:t>We talk about 4 important points for parents to keep in mind during a crisis: </a:t>
            </a:r>
          </a:p>
          <a:p>
            <a:pPr marL="1166306" lvl="2" indent="-277692">
              <a:buFont typeface="+mj-lt"/>
              <a:buAutoNum type="romanLcPeriod"/>
            </a:pPr>
            <a:r>
              <a:rPr lang="en-US" dirty="0"/>
              <a:t>Remembering symptoms are adaptations –even though the symptom or behavior is extreme, it is meeting an important need in the moment and is a way the person learned to survive.</a:t>
            </a:r>
          </a:p>
          <a:p>
            <a:pPr marL="1166306" lvl="2" indent="-277692">
              <a:buFont typeface="+mj-lt"/>
              <a:buAutoNum type="romanLcPeriod"/>
            </a:pPr>
            <a:r>
              <a:rPr lang="en-US" dirty="0"/>
              <a:t>Staying RICH – remember Respect, Information, Connection, Hope.</a:t>
            </a:r>
          </a:p>
          <a:p>
            <a:pPr marL="1166306" lvl="2" indent="-277692">
              <a:buFont typeface="+mj-lt"/>
              <a:buAutoNum type="romanLcPeriod"/>
            </a:pPr>
            <a:r>
              <a:rPr lang="en-US" dirty="0"/>
              <a:t>Stay calm yourself. </a:t>
            </a:r>
          </a:p>
          <a:p>
            <a:pPr marL="1166306" lvl="2" indent="-277692">
              <a:buFont typeface="+mj-lt"/>
              <a:buAutoNum type="romanLcPeriod"/>
            </a:pPr>
            <a:r>
              <a:rPr lang="en-US" dirty="0"/>
              <a:t>Focus only on de-escalating and resolving the crisis – it’s not a time for teaching, skill-building, or discussing consequences.</a:t>
            </a:r>
          </a:p>
          <a:p>
            <a:pPr eaLnBrk="1" hangingPunct="1"/>
            <a:endParaRPr lang="en-US" b="1" dirty="0"/>
          </a:p>
        </p:txBody>
      </p:sp>
      <p:sp>
        <p:nvSpPr>
          <p:cNvPr id="6" name="Rectangle 5">
            <a:extLst>
              <a:ext uri="{FF2B5EF4-FFF2-40B4-BE49-F238E27FC236}">
                <a16:creationId xmlns:a16="http://schemas.microsoft.com/office/drawing/2014/main" id="{5BA65F78-6372-415F-9ED5-FDC2DDBDF6E9}"/>
              </a:ext>
            </a:extLst>
          </p:cNvPr>
          <p:cNvSpPr/>
          <p:nvPr/>
        </p:nvSpPr>
        <p:spPr>
          <a:xfrm>
            <a:off x="3989904" y="913649"/>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2CB69814-2DEA-49B6-A354-E3E1C61B42F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156</a:t>
            </a:fld>
            <a:endParaRPr lang="en-US" sz="1600" b="1" dirty="0"/>
          </a:p>
        </p:txBody>
      </p:sp>
    </p:spTree>
    <p:extLst>
      <p:ext uri="{BB962C8B-B14F-4D97-AF65-F5344CB8AC3E}">
        <p14:creationId xmlns:p14="http://schemas.microsoft.com/office/powerpoint/2010/main" val="3205066009"/>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434975" y="842963"/>
            <a:ext cx="3289300" cy="2468562"/>
          </a:xfrm>
          <a:ln/>
        </p:spPr>
      </p:sp>
      <p:sp>
        <p:nvSpPr>
          <p:cNvPr id="122884" name="Rectangle 3"/>
          <p:cNvSpPr>
            <a:spLocks noGrp="1" noChangeArrowheads="1"/>
          </p:cNvSpPr>
          <p:nvPr>
            <p:ph type="body" idx="1"/>
          </p:nvPr>
        </p:nvSpPr>
        <p:spPr>
          <a:xfrm>
            <a:off x="434975" y="3822900"/>
            <a:ext cx="5189855" cy="4213384"/>
          </a:xfr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 </a:t>
            </a:r>
            <a:r>
              <a:rPr lang="en-US" b="1" dirty="0">
                <a:ea typeface="GungsuhChe" panose="02030609000101010101" pitchFamily="49" charset="-127"/>
                <a:cs typeface="Times New Roman" panose="02020603050405020304" pitchFamily="18" charset="0"/>
              </a:rPr>
              <a:t>During the Storm</a:t>
            </a:r>
          </a:p>
          <a:p>
            <a:endParaRPr lang="en-US" b="1" dirty="0"/>
          </a:p>
          <a:p>
            <a:pPr marL="222153" indent="-222153">
              <a:buAutoNum type="arabicPeriod"/>
            </a:pPr>
            <a:r>
              <a:rPr lang="en-US" dirty="0"/>
              <a:t>Review the slide using the information below. </a:t>
            </a:r>
          </a:p>
          <a:p>
            <a:pPr marL="666460" lvl="1" indent="-222153">
              <a:buFont typeface="+mj-lt"/>
              <a:buAutoNum type="alphaLcPeriod"/>
            </a:pPr>
            <a:r>
              <a:rPr lang="en-US" b="1" dirty="0"/>
              <a:t>Ask:</a:t>
            </a:r>
            <a:r>
              <a:rPr lang="en-US" dirty="0"/>
              <a:t> When the child is in an “emotional storm” or having a crisis, what happens if you forget that the behavior you see is an adaptation? </a:t>
            </a:r>
            <a:r>
              <a:rPr lang="en-US" b="1" dirty="0"/>
              <a:t>Possible Answer</a:t>
            </a:r>
            <a:r>
              <a:rPr lang="en-US" dirty="0"/>
              <a:t>: You take the behavior personally.</a:t>
            </a:r>
          </a:p>
          <a:p>
            <a:pPr marL="666460" lvl="1" indent="-222153">
              <a:buFont typeface="+mj-lt"/>
              <a:buAutoNum type="alphaLcPeriod"/>
            </a:pPr>
            <a:r>
              <a:rPr lang="en-US" dirty="0"/>
              <a:t>Keep the mindset by asking yourself: What problem is the person trying to solve? What need is the person trying to meet in this very moment? Why now?</a:t>
            </a:r>
          </a:p>
          <a:p>
            <a:pPr marL="666460" lvl="1" indent="-222153">
              <a:buFont typeface="+mj-lt"/>
              <a:buAutoNum type="alphaLcPeriod"/>
            </a:pPr>
            <a:r>
              <a:rPr lang="en-US" dirty="0"/>
              <a:t>Assume that they, on some level, are trying to cope with feelings that</a:t>
            </a:r>
          </a:p>
          <a:p>
            <a:pPr lvl="1" defTabSz="936439">
              <a:spcBef>
                <a:spcPct val="0"/>
              </a:spcBef>
              <a:defRPr/>
            </a:pPr>
            <a:r>
              <a:rPr lang="en-US" dirty="0"/>
              <a:t>      feel intolerable. It might be a reaction to an event right now. It might</a:t>
            </a:r>
          </a:p>
          <a:p>
            <a:pPr lvl="1" defTabSz="936439">
              <a:spcBef>
                <a:spcPct val="0"/>
              </a:spcBef>
              <a:defRPr/>
            </a:pPr>
            <a:r>
              <a:rPr lang="en-US" dirty="0"/>
              <a:t>      be a reaction to distress that has been building.  </a:t>
            </a:r>
          </a:p>
          <a:p>
            <a:pPr>
              <a:defRPr/>
            </a:pPr>
            <a:endParaRPr lang="en-US" dirty="0"/>
          </a:p>
        </p:txBody>
      </p:sp>
      <p:sp>
        <p:nvSpPr>
          <p:cNvPr id="5" name="Rectangle 4">
            <a:extLst>
              <a:ext uri="{FF2B5EF4-FFF2-40B4-BE49-F238E27FC236}">
                <a16:creationId xmlns:a16="http://schemas.microsoft.com/office/drawing/2014/main" id="{1B0F909A-D2A3-470C-826F-538BD41494E2}"/>
              </a:ext>
            </a:extLst>
          </p:cNvPr>
          <p:cNvSpPr/>
          <p:nvPr/>
        </p:nvSpPr>
        <p:spPr>
          <a:xfrm>
            <a:off x="3993915" y="842963"/>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30E63B32-2282-465F-9DC7-26E8A3BC785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157</a:t>
            </a:fld>
            <a:endParaRPr lang="en-US" sz="1600" b="1" dirty="0"/>
          </a:p>
        </p:txBody>
      </p:sp>
    </p:spTree>
    <p:extLst>
      <p:ext uri="{BB962C8B-B14F-4D97-AF65-F5344CB8AC3E}">
        <p14:creationId xmlns:p14="http://schemas.microsoft.com/office/powerpoint/2010/main" val="369676870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468313" y="795338"/>
            <a:ext cx="3290887" cy="2468562"/>
          </a:xfrm>
          <a:ln/>
        </p:spPr>
      </p:sp>
      <p:sp>
        <p:nvSpPr>
          <p:cNvPr id="41987" name="Rectangle 3"/>
          <p:cNvSpPr>
            <a:spLocks noGrp="1" noChangeArrowheads="1"/>
          </p:cNvSpPr>
          <p:nvPr>
            <p:ph type="body" idx="1"/>
          </p:nvPr>
        </p:nvSpPr>
        <p:spPr>
          <a:xfrm>
            <a:off x="468313" y="3680087"/>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pPr eaLnBrk="1" hangingPunct="1">
              <a:buFontTx/>
              <a:buNone/>
            </a:pPr>
            <a:endParaRPr lang="en-US" b="1" dirty="0"/>
          </a:p>
          <a:p>
            <a:r>
              <a:rPr lang="en-US" dirty="0"/>
              <a:t>1. Review the slide using the information below. </a:t>
            </a:r>
          </a:p>
          <a:p>
            <a:pPr marL="666460" lvl="1" indent="-222153">
              <a:buFont typeface="+mj-lt"/>
              <a:buAutoNum type="alphaLcPeriod"/>
            </a:pPr>
            <a:r>
              <a:rPr lang="en-US" dirty="0"/>
              <a:t>LISTEN.</a:t>
            </a:r>
          </a:p>
          <a:p>
            <a:pPr marL="666460" lvl="1" indent="-222153">
              <a:buFont typeface="+mj-lt"/>
              <a:buAutoNum type="alphaLcPeriod"/>
            </a:pPr>
            <a:r>
              <a:rPr lang="en-US" dirty="0"/>
              <a:t>Validate the person’s feelings.</a:t>
            </a:r>
          </a:p>
          <a:p>
            <a:pPr marL="666460" lvl="1" indent="-222153">
              <a:buFont typeface="+mj-lt"/>
              <a:buAutoNum type="alphaLcPeriod"/>
            </a:pPr>
            <a:r>
              <a:rPr lang="en-US" dirty="0"/>
              <a:t>Do not move too soon to solutions, although you will feel pulled to do so. Stay with validation.</a:t>
            </a:r>
          </a:p>
          <a:p>
            <a:pPr marL="666460" lvl="1" indent="-222153">
              <a:buFont typeface="+mj-lt"/>
              <a:buAutoNum type="alphaLcPeriod"/>
            </a:pPr>
            <a:r>
              <a:rPr lang="en-US" dirty="0"/>
              <a:t>Repeat and rephrase what the person is saying using active listening.</a:t>
            </a:r>
          </a:p>
          <a:p>
            <a:pPr eaLnBrk="1" hangingPunct="1">
              <a:buFontTx/>
              <a:buNone/>
            </a:pPr>
            <a:endParaRPr lang="en-US" b="1" dirty="0"/>
          </a:p>
        </p:txBody>
      </p:sp>
      <p:sp>
        <p:nvSpPr>
          <p:cNvPr id="5" name="Rectangle 4">
            <a:extLst>
              <a:ext uri="{FF2B5EF4-FFF2-40B4-BE49-F238E27FC236}">
                <a16:creationId xmlns:a16="http://schemas.microsoft.com/office/drawing/2014/main" id="{38052450-7151-4EE0-A1A3-12BA9BC9AB94}"/>
              </a:ext>
            </a:extLst>
          </p:cNvPr>
          <p:cNvSpPr/>
          <p:nvPr/>
        </p:nvSpPr>
        <p:spPr>
          <a:xfrm>
            <a:off x="4008704"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3B430AEE-1C80-4154-AE8D-FB24104D4B6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158</a:t>
            </a:fld>
            <a:endParaRPr lang="en-US" sz="1600" b="1" dirty="0"/>
          </a:p>
        </p:txBody>
      </p:sp>
    </p:spTree>
    <p:extLst>
      <p:ext uri="{BB962C8B-B14F-4D97-AF65-F5344CB8AC3E}">
        <p14:creationId xmlns:p14="http://schemas.microsoft.com/office/powerpoint/2010/main" val="122044472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414338" y="795338"/>
            <a:ext cx="3289300" cy="2468562"/>
          </a:xfrm>
          <a:ln/>
        </p:spPr>
      </p:sp>
      <p:sp>
        <p:nvSpPr>
          <p:cNvPr id="44035" name="Rectangle 3"/>
          <p:cNvSpPr>
            <a:spLocks noGrp="1" noChangeArrowheads="1"/>
          </p:cNvSpPr>
          <p:nvPr>
            <p:ph type="body" idx="1"/>
          </p:nvPr>
        </p:nvSpPr>
        <p:spPr>
          <a:xfrm>
            <a:off x="414338" y="3690687"/>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pPr eaLnBrk="1" hangingPunct="1">
              <a:buFontTx/>
              <a:buNone/>
            </a:pPr>
            <a:endParaRPr lang="en-US" b="1" dirty="0"/>
          </a:p>
          <a:p>
            <a:r>
              <a:rPr lang="en-US" dirty="0"/>
              <a:t>1. Review slide using the information below. </a:t>
            </a:r>
          </a:p>
          <a:p>
            <a:pPr marL="666460" lvl="1" indent="-222153">
              <a:buFont typeface="+mj-lt"/>
              <a:buAutoNum type="alphaLcPeriod"/>
            </a:pPr>
            <a:r>
              <a:rPr lang="en-US" dirty="0"/>
              <a:t>Be willing to bring in a person or remind the child of a person with whom the child has a particular connection with if necessary.</a:t>
            </a:r>
          </a:p>
          <a:p>
            <a:pPr marL="666460" lvl="1" indent="-222153">
              <a:buFont typeface="+mj-lt"/>
              <a:buAutoNum type="alphaLcPeriod"/>
            </a:pPr>
            <a:r>
              <a:rPr lang="en-US" dirty="0"/>
              <a:t>It is also okay to remove any person with whom the person is particularly upset. They can work it out later.</a:t>
            </a:r>
          </a:p>
          <a:p>
            <a:pPr marL="666460" lvl="1" indent="-222153">
              <a:buFont typeface="+mj-lt"/>
              <a:buAutoNum type="alphaLcPeriod"/>
            </a:pPr>
            <a:r>
              <a:rPr lang="en-US" dirty="0"/>
              <a:t>Express your conviction that the child has a reason to be upset that makes sense to her, even if you do not understand it or agree with it.</a:t>
            </a:r>
          </a:p>
          <a:p>
            <a:pPr marL="666460" lvl="1" indent="-222153">
              <a:buFont typeface="+mj-lt"/>
              <a:buAutoNum type="alphaLcPeriod"/>
            </a:pPr>
            <a:r>
              <a:rPr lang="en-US" dirty="0"/>
              <a:t>Hold onto hope, because people often feel hopeless during a crisis. </a:t>
            </a:r>
          </a:p>
          <a:p>
            <a:pPr marL="666460" lvl="1" indent="-222153">
              <a:buFont typeface="+mj-lt"/>
              <a:buAutoNum type="alphaLcPeriod"/>
            </a:pPr>
            <a:r>
              <a:rPr lang="en-US" dirty="0"/>
              <a:t>Remember that the child can feel very alone during  a crisis.</a:t>
            </a:r>
          </a:p>
          <a:p>
            <a:pPr eaLnBrk="1" hangingPunct="1">
              <a:buFontTx/>
              <a:buNone/>
            </a:pPr>
            <a:endParaRPr lang="en-US" baseline="0" dirty="0"/>
          </a:p>
        </p:txBody>
      </p:sp>
      <p:sp>
        <p:nvSpPr>
          <p:cNvPr id="5" name="Rectangle 4">
            <a:extLst>
              <a:ext uri="{FF2B5EF4-FFF2-40B4-BE49-F238E27FC236}">
                <a16:creationId xmlns:a16="http://schemas.microsoft.com/office/drawing/2014/main" id="{0F2412CA-89FD-4B47-B471-7253BBCE83DE}"/>
              </a:ext>
            </a:extLst>
          </p:cNvPr>
          <p:cNvSpPr/>
          <p:nvPr/>
        </p:nvSpPr>
        <p:spPr>
          <a:xfrm>
            <a:off x="3973862" y="791266"/>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F8756CB4-0417-4E9F-B5BF-F2075FD5CC5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159</a:t>
            </a:fld>
            <a:endParaRPr lang="en-US" sz="1600" b="1" dirty="0"/>
          </a:p>
        </p:txBody>
      </p:sp>
    </p:spTree>
    <p:extLst>
      <p:ext uri="{BB962C8B-B14F-4D97-AF65-F5344CB8AC3E}">
        <p14:creationId xmlns:p14="http://schemas.microsoft.com/office/powerpoint/2010/main" val="2284717342"/>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490538" y="795338"/>
            <a:ext cx="3290887" cy="2468562"/>
          </a:xfrm>
          <a:ln/>
        </p:spPr>
      </p:sp>
      <p:sp>
        <p:nvSpPr>
          <p:cNvPr id="46083" name="Rectangle 3"/>
          <p:cNvSpPr>
            <a:spLocks noGrp="1" noChangeArrowheads="1"/>
          </p:cNvSpPr>
          <p:nvPr>
            <p:ph type="body" idx="1"/>
          </p:nvPr>
        </p:nvSpPr>
        <p:spPr>
          <a:xfrm>
            <a:off x="490538" y="3674250"/>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endParaRPr lang="en-US" b="1" dirty="0"/>
          </a:p>
          <a:p>
            <a:r>
              <a:rPr lang="en-US" dirty="0"/>
              <a:t>1. Review the slide using the information below. </a:t>
            </a:r>
          </a:p>
          <a:p>
            <a:pPr marL="666460" lvl="1" indent="-222153">
              <a:buFont typeface="+mj-lt"/>
              <a:buAutoNum type="alphaLcPeriod"/>
            </a:pPr>
            <a:r>
              <a:rPr lang="en-US" dirty="0"/>
              <a:t>Know and practice what calms you down such as deep breathing. </a:t>
            </a:r>
          </a:p>
          <a:p>
            <a:pPr marL="666460" lvl="1" indent="-222153">
              <a:buFont typeface="+mj-lt"/>
              <a:buAutoNum type="alphaLcPeriod"/>
            </a:pPr>
            <a:r>
              <a:rPr lang="en-US" dirty="0"/>
              <a:t>Use other trusted people by asking for help if you are becoming upset.</a:t>
            </a:r>
          </a:p>
          <a:p>
            <a:pPr marL="666460" lvl="1" indent="-222153">
              <a:buFont typeface="+mj-lt"/>
              <a:buAutoNum type="alphaLcPeriod"/>
            </a:pPr>
            <a:r>
              <a:rPr lang="en-US" dirty="0"/>
              <a:t>Accept help if offered by a trusted person. This is not the time for pride, i.e. “He started this with me so I’m going to finish it.”</a:t>
            </a:r>
          </a:p>
          <a:p>
            <a:pPr marL="666460" lvl="1" indent="-222153">
              <a:buFont typeface="+mj-lt"/>
              <a:buAutoNum type="alphaLcPeriod"/>
            </a:pPr>
            <a:r>
              <a:rPr lang="en-US" dirty="0"/>
              <a:t>Don’t take the child’s behavior personally. </a:t>
            </a:r>
          </a:p>
          <a:p>
            <a:pPr eaLnBrk="1" hangingPunct="1"/>
            <a:endParaRPr lang="en-US" dirty="0"/>
          </a:p>
        </p:txBody>
      </p:sp>
      <p:sp>
        <p:nvSpPr>
          <p:cNvPr id="5" name="Rectangle 4">
            <a:extLst>
              <a:ext uri="{FF2B5EF4-FFF2-40B4-BE49-F238E27FC236}">
                <a16:creationId xmlns:a16="http://schemas.microsoft.com/office/drawing/2014/main" id="{23F6B460-E663-4958-BBB8-071EE590AC64}"/>
              </a:ext>
            </a:extLst>
          </p:cNvPr>
          <p:cNvSpPr/>
          <p:nvPr/>
        </p:nvSpPr>
        <p:spPr>
          <a:xfrm>
            <a:off x="3973862"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3A10C4D7-5F7F-4B2A-9B50-D5AA797BFE7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160</a:t>
            </a:fld>
            <a:endParaRPr lang="en-US" sz="1600" b="1" dirty="0"/>
          </a:p>
        </p:txBody>
      </p:sp>
    </p:spTree>
    <p:extLst>
      <p:ext uri="{BB962C8B-B14F-4D97-AF65-F5344CB8AC3E}">
        <p14:creationId xmlns:p14="http://schemas.microsoft.com/office/powerpoint/2010/main" val="1759382128"/>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571500" y="871538"/>
            <a:ext cx="3292475" cy="2468562"/>
          </a:xfrm>
          <a:ln/>
        </p:spPr>
      </p:sp>
      <p:sp>
        <p:nvSpPr>
          <p:cNvPr id="48131" name="Rectangle 3"/>
          <p:cNvSpPr>
            <a:spLocks noGrp="1" noChangeArrowheads="1"/>
          </p:cNvSpPr>
          <p:nvPr>
            <p:ph type="body" idx="1"/>
          </p:nvPr>
        </p:nvSpPr>
        <p:spPr>
          <a:xfrm>
            <a:off x="566738" y="3817064"/>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endParaRPr lang="en-US" dirty="0"/>
          </a:p>
          <a:p>
            <a:r>
              <a:rPr lang="en-US" dirty="0"/>
              <a:t>1. Review the slide using the information below. </a:t>
            </a:r>
          </a:p>
          <a:p>
            <a:pPr marL="666460" lvl="1" indent="-222153">
              <a:buFont typeface="+mj-lt"/>
              <a:buAutoNum type="alphaLcPeriod"/>
            </a:pPr>
            <a:r>
              <a:rPr lang="en-US" dirty="0"/>
              <a:t>Remember that when the child is upset, she cannot think. People usually can’t access the part of the brain responsible for problem-solving during a crisis.  Do not rely on thinking interventions, i.e. “If you do that, you will not be able to have your outing this weekend.”</a:t>
            </a:r>
          </a:p>
          <a:p>
            <a:pPr marL="666460" lvl="1" indent="-222153">
              <a:buFont typeface="+mj-lt"/>
              <a:buAutoNum type="alphaLcPeriod"/>
            </a:pPr>
            <a:r>
              <a:rPr lang="en-US" dirty="0"/>
              <a:t>Instead, just help the child calm down and get back in control.</a:t>
            </a:r>
          </a:p>
          <a:p>
            <a:pPr marL="666460" lvl="1" indent="-222153">
              <a:buFont typeface="+mj-lt"/>
              <a:buAutoNum type="alphaLcPeriod"/>
            </a:pPr>
            <a:r>
              <a:rPr lang="en-US" dirty="0"/>
              <a:t>Use specific ideas from their crisis prevention plan. Also, things like chitchat, a distraction, sensory objects, properly-timed humor, and physical activity can help.</a:t>
            </a:r>
          </a:p>
          <a:p>
            <a:pPr marL="666460" lvl="1" indent="-222153">
              <a:buFont typeface="+mj-lt"/>
              <a:buAutoNum type="alphaLcPeriod"/>
            </a:pPr>
            <a:r>
              <a:rPr lang="en-US" dirty="0"/>
              <a:t>Humor can help only if properly timed - do not make the person feel you are laughing at him.</a:t>
            </a:r>
          </a:p>
          <a:p>
            <a:pPr eaLnBrk="1" hangingPunct="1">
              <a:buFontTx/>
              <a:buNone/>
            </a:pPr>
            <a:endParaRPr lang="en-US" dirty="0"/>
          </a:p>
        </p:txBody>
      </p:sp>
      <p:sp>
        <p:nvSpPr>
          <p:cNvPr id="5" name="Rectangle 4">
            <a:extLst>
              <a:ext uri="{FF2B5EF4-FFF2-40B4-BE49-F238E27FC236}">
                <a16:creationId xmlns:a16="http://schemas.microsoft.com/office/drawing/2014/main" id="{228FDDBA-84A5-4C9C-833C-2DF5ABE0F2C2}"/>
              </a:ext>
            </a:extLst>
          </p:cNvPr>
          <p:cNvSpPr/>
          <p:nvPr/>
        </p:nvSpPr>
        <p:spPr>
          <a:xfrm>
            <a:off x="4008704" y="937176"/>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A5E6760E-3ED2-4AB4-83DE-9DAB094AFA4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161</a:t>
            </a:fld>
            <a:endParaRPr lang="en-US" sz="1600" b="1" dirty="0"/>
          </a:p>
        </p:txBody>
      </p:sp>
    </p:spTree>
    <p:extLst>
      <p:ext uri="{BB962C8B-B14F-4D97-AF65-F5344CB8AC3E}">
        <p14:creationId xmlns:p14="http://schemas.microsoft.com/office/powerpoint/2010/main" val="392724331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490538" y="795338"/>
            <a:ext cx="3289300" cy="2468562"/>
          </a:xfrm>
          <a:ln/>
        </p:spPr>
      </p:sp>
      <p:sp>
        <p:nvSpPr>
          <p:cNvPr id="50179" name="Rectangle 3"/>
          <p:cNvSpPr>
            <a:spLocks noGrp="1" noChangeArrowheads="1"/>
          </p:cNvSpPr>
          <p:nvPr>
            <p:ph type="body" idx="1"/>
          </p:nvPr>
        </p:nvSpPr>
        <p:spPr>
          <a:xfrm>
            <a:off x="490538" y="3660168"/>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endParaRPr lang="en-US" b="1" dirty="0"/>
          </a:p>
          <a:p>
            <a:r>
              <a:rPr lang="en-US" dirty="0"/>
              <a:t>1. Review the slide using the information below. </a:t>
            </a:r>
          </a:p>
          <a:p>
            <a:pPr marL="666460" lvl="1" indent="-222153">
              <a:buFont typeface="+mj-lt"/>
              <a:buAutoNum type="alphaLcPeriod"/>
            </a:pPr>
            <a:r>
              <a:rPr lang="en-US" dirty="0"/>
              <a:t>Escalation to violence often starts when caregivers hurry to resolve a situation. Just sitting with the child can often lead to a resolution.</a:t>
            </a:r>
          </a:p>
          <a:p>
            <a:pPr marL="666460" lvl="1" indent="-222153">
              <a:buFont typeface="+mj-lt"/>
              <a:buAutoNum type="alphaLcPeriod"/>
            </a:pPr>
            <a:r>
              <a:rPr lang="en-US" dirty="0"/>
              <a:t>Offer choices—even if they are small choices—to give the person a sense of some control.  For example: “I need to stay with you. Do you want to sit with me here or should we step outside?”</a:t>
            </a:r>
          </a:p>
          <a:p>
            <a:pPr eaLnBrk="1" hangingPunct="1"/>
            <a:endParaRPr lang="en-US" dirty="0"/>
          </a:p>
        </p:txBody>
      </p:sp>
      <p:sp>
        <p:nvSpPr>
          <p:cNvPr id="5" name="Rectangle 4">
            <a:extLst>
              <a:ext uri="{FF2B5EF4-FFF2-40B4-BE49-F238E27FC236}">
                <a16:creationId xmlns:a16="http://schemas.microsoft.com/office/drawing/2014/main" id="{8538F649-8E4B-4881-B686-5327D809429D}"/>
              </a:ext>
            </a:extLst>
          </p:cNvPr>
          <p:cNvSpPr/>
          <p:nvPr/>
        </p:nvSpPr>
        <p:spPr>
          <a:xfrm>
            <a:off x="4034020"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E78F310C-DCC9-40DA-993E-97FED93EB87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162</a:t>
            </a:fld>
            <a:endParaRPr lang="en-US" sz="1600" b="1" dirty="0"/>
          </a:p>
        </p:txBody>
      </p:sp>
    </p:spTree>
    <p:extLst>
      <p:ext uri="{BB962C8B-B14F-4D97-AF65-F5344CB8AC3E}">
        <p14:creationId xmlns:p14="http://schemas.microsoft.com/office/powerpoint/2010/main" val="4092489782"/>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519113" y="795338"/>
            <a:ext cx="3290887" cy="2468562"/>
          </a:xfrm>
          <a:ln/>
        </p:spPr>
      </p:sp>
      <p:sp>
        <p:nvSpPr>
          <p:cNvPr id="37891" name="Rectangle 3"/>
          <p:cNvSpPr>
            <a:spLocks noGrp="1" noChangeArrowheads="1"/>
          </p:cNvSpPr>
          <p:nvPr>
            <p:ph type="body" idx="1"/>
          </p:nvPr>
        </p:nvSpPr>
        <p:spPr>
          <a:xfrm>
            <a:off x="519113" y="3660168"/>
            <a:ext cx="6192441" cy="4722408"/>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pPr eaLnBrk="1" hangingPunct="1"/>
            <a:endParaRPr lang="en-US" b="1" dirty="0"/>
          </a:p>
          <a:p>
            <a:pPr marL="222153" indent="-222153">
              <a:buFont typeface="Arial" panose="020B0604020202020204" pitchFamily="34" charset="0"/>
              <a:buAutoNum type="arabicPeriod"/>
            </a:pPr>
            <a:r>
              <a:rPr lang="en-US" dirty="0"/>
              <a:t>Review the slide using the information below. </a:t>
            </a:r>
          </a:p>
          <a:p>
            <a:pPr marL="666460" lvl="1" indent="-222153">
              <a:buFont typeface="+mj-lt"/>
              <a:buAutoNum type="alphaLcPeriod"/>
            </a:pPr>
            <a:r>
              <a:rPr lang="en-US" b="1" dirty="0"/>
              <a:t>Say:</a:t>
            </a:r>
            <a:r>
              <a:rPr lang="en-US" dirty="0"/>
              <a:t> We are going to role play managing a crisis.  Your job is to look for how we do following the 4 principles. </a:t>
            </a:r>
          </a:p>
          <a:p>
            <a:pPr marL="666460" lvl="1" indent="-222153">
              <a:buFont typeface="+mj-lt"/>
              <a:buAutoNum type="alphaLcPeriod"/>
            </a:pPr>
            <a:r>
              <a:rPr lang="en-US" b="1" dirty="0"/>
              <a:t>Ask:</a:t>
            </a:r>
            <a:r>
              <a:rPr lang="en-US" dirty="0"/>
              <a:t> How did we do?  What did you observe in the interaction?  </a:t>
            </a:r>
            <a:endParaRPr lang="en-US" b="1" dirty="0"/>
          </a:p>
          <a:p>
            <a:pPr marL="666460" lvl="1" indent="-222153">
              <a:buFont typeface="+mj-lt"/>
              <a:buAutoNum type="alphaLcPeriod"/>
            </a:pPr>
            <a:r>
              <a:rPr lang="en-US" b="1" dirty="0"/>
              <a:t>Do: </a:t>
            </a:r>
            <a:r>
              <a:rPr lang="en-US" dirty="0"/>
              <a:t>Repeat the role play, this time in a more RICH and relational way.</a:t>
            </a:r>
          </a:p>
          <a:p>
            <a:pPr marL="666460" lvl="1" indent="-222153">
              <a:buFont typeface="+mj-lt"/>
              <a:buAutoNum type="alphaLcPeriod"/>
            </a:pPr>
            <a:r>
              <a:rPr lang="en-US" b="1" dirty="0"/>
              <a:t>Ask: </a:t>
            </a:r>
            <a:r>
              <a:rPr lang="en-US" b="0" dirty="0"/>
              <a:t>How did we do this time?  What did you observe that was different from the first role play?  </a:t>
            </a:r>
            <a:endParaRPr lang="en-US" b="1" dirty="0"/>
          </a:p>
          <a:p>
            <a:pPr marL="222153" indent="-222153">
              <a:buFont typeface="Arial" panose="020B0604020202020204" pitchFamily="34" charset="0"/>
              <a:buAutoNum type="arabicPeriod"/>
            </a:pPr>
            <a:endParaRPr lang="en-US" dirty="0"/>
          </a:p>
          <a:p>
            <a:pPr eaLnBrk="1" hangingPunct="1"/>
            <a:endParaRPr lang="en-US" b="1" dirty="0"/>
          </a:p>
        </p:txBody>
      </p:sp>
      <p:sp>
        <p:nvSpPr>
          <p:cNvPr id="5" name="Rectangle 4">
            <a:extLst>
              <a:ext uri="{FF2B5EF4-FFF2-40B4-BE49-F238E27FC236}">
                <a16:creationId xmlns:a16="http://schemas.microsoft.com/office/drawing/2014/main" id="{8A2603B3-813B-4558-B13A-4CEBF28E26FF}"/>
              </a:ext>
            </a:extLst>
          </p:cNvPr>
          <p:cNvSpPr/>
          <p:nvPr/>
        </p:nvSpPr>
        <p:spPr>
          <a:xfrm>
            <a:off x="4008704"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ED60A533-6DCE-4EC5-83B4-F6EF3B1FCC6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163</a:t>
            </a:fld>
            <a:endParaRPr lang="en-US" sz="1600" b="1" dirty="0"/>
          </a:p>
        </p:txBody>
      </p:sp>
    </p:spTree>
    <p:extLst>
      <p:ext uri="{BB962C8B-B14F-4D97-AF65-F5344CB8AC3E}">
        <p14:creationId xmlns:p14="http://schemas.microsoft.com/office/powerpoint/2010/main" val="303900005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490538" y="795338"/>
            <a:ext cx="3292475" cy="2468562"/>
          </a:xfrm>
          <a:ln/>
        </p:spPr>
      </p:sp>
      <p:sp>
        <p:nvSpPr>
          <p:cNvPr id="69635" name="Notes Placeholder 2"/>
          <p:cNvSpPr>
            <a:spLocks noGrp="1"/>
          </p:cNvSpPr>
          <p:nvPr>
            <p:ph type="body" idx="1"/>
          </p:nvPr>
        </p:nvSpPr>
        <p:spPr>
          <a:xfrm>
            <a:off x="490538" y="3657758"/>
            <a:ext cx="5661660" cy="5149691"/>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ea typeface="GungsuhChe" panose="02030609000101010101" pitchFamily="49" charset="-127"/>
                <a:cs typeface="Times New Roman" panose="02020603050405020304" pitchFamily="18" charset="0"/>
              </a:rPr>
              <a:t>During the Storm</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Role Play</a:t>
            </a:r>
          </a:p>
          <a:p>
            <a:pPr marL="1166306" lvl="2" indent="-277692">
              <a:buFont typeface="+mj-lt"/>
              <a:buAutoNum type="romanLcPeriod"/>
            </a:pPr>
            <a:r>
              <a:rPr lang="en-US" b="1" dirty="0"/>
              <a:t>Divide </a:t>
            </a:r>
            <a:r>
              <a:rPr lang="en-US" dirty="0"/>
              <a:t>participants into groups of 3.</a:t>
            </a:r>
          </a:p>
          <a:p>
            <a:pPr marL="1166306" lvl="2" indent="-277692">
              <a:buFont typeface="+mj-lt"/>
              <a:buAutoNum type="romanLcPeriod"/>
            </a:pPr>
            <a:r>
              <a:rPr lang="en-US" dirty="0"/>
              <a:t>One person is the child, one is the parent and one is an observer.</a:t>
            </a:r>
          </a:p>
          <a:p>
            <a:pPr marL="1166306" lvl="2" indent="-277692">
              <a:buFont typeface="+mj-lt"/>
              <a:buAutoNum type="romanLcPeriod"/>
            </a:pPr>
            <a:r>
              <a:rPr lang="en-US" dirty="0"/>
              <a:t>The child presents the parent with a crisis. The parent responds as helpfully as possible using the 4 principles we just discussed. Observer just notices what happens.</a:t>
            </a:r>
          </a:p>
          <a:p>
            <a:pPr marL="1166306" lvl="2" indent="-277692">
              <a:buFont typeface="+mj-lt"/>
              <a:buAutoNum type="romanLcPeriod"/>
            </a:pPr>
            <a:r>
              <a:rPr lang="en-US" b="1" dirty="0"/>
              <a:t>Time: </a:t>
            </a:r>
            <a:r>
              <a:rPr lang="en-US" dirty="0"/>
              <a:t>5 minutes—GO!</a:t>
            </a:r>
          </a:p>
          <a:p>
            <a:pPr lvl="2"/>
            <a:r>
              <a:rPr lang="en-US" b="1" dirty="0"/>
              <a:t>Process</a:t>
            </a:r>
          </a:p>
          <a:p>
            <a:pPr marL="1610613" lvl="3" indent="-277692">
              <a:buFont typeface="+mj-lt"/>
              <a:buAutoNum type="romanLcPeriod"/>
            </a:pPr>
            <a:r>
              <a:rPr lang="en-US" b="1" dirty="0"/>
              <a:t>Ask the child: </a:t>
            </a:r>
            <a:r>
              <a:rPr lang="en-US" dirty="0"/>
              <a:t>What did the parent do that was helpful?</a:t>
            </a:r>
          </a:p>
          <a:p>
            <a:pPr marL="1610613" lvl="3" indent="-277692">
              <a:buFont typeface="+mj-lt"/>
              <a:buAutoNum type="romanLcPeriod"/>
            </a:pPr>
            <a:r>
              <a:rPr lang="en-US" b="1" dirty="0"/>
              <a:t>Ask the observer</a:t>
            </a:r>
            <a:r>
              <a:rPr lang="en-US" dirty="0"/>
              <a:t>: What did the parent do that was helpful?</a:t>
            </a:r>
          </a:p>
          <a:p>
            <a:pPr marL="1610613" lvl="3" indent="-277692">
              <a:buFont typeface="+mj-lt"/>
              <a:buAutoNum type="romanLcPeriod"/>
            </a:pPr>
            <a:r>
              <a:rPr lang="en-US" b="1" dirty="0"/>
              <a:t>Ask parent</a:t>
            </a:r>
            <a:r>
              <a:rPr lang="en-US" dirty="0"/>
              <a:t>: What was the experience like for you? What did you notice?</a:t>
            </a:r>
          </a:p>
          <a:p>
            <a:pPr lvl="2"/>
            <a:endParaRPr lang="en-US" dirty="0"/>
          </a:p>
          <a:p>
            <a:endParaRPr lang="en-US" b="1" dirty="0"/>
          </a:p>
          <a:p>
            <a:endParaRPr lang="en-US" b="1" dirty="0"/>
          </a:p>
        </p:txBody>
      </p:sp>
      <p:sp>
        <p:nvSpPr>
          <p:cNvPr id="5" name="Rectangle 4">
            <a:extLst>
              <a:ext uri="{FF2B5EF4-FFF2-40B4-BE49-F238E27FC236}">
                <a16:creationId xmlns:a16="http://schemas.microsoft.com/office/drawing/2014/main" id="{DEB4751B-EBD9-4533-8696-45D5D2113223}"/>
              </a:ext>
            </a:extLst>
          </p:cNvPr>
          <p:cNvSpPr/>
          <p:nvPr/>
        </p:nvSpPr>
        <p:spPr>
          <a:xfrm>
            <a:off x="4008704"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6148C157-F3C3-4CC4-A501-CC098F8A556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164</a:t>
            </a:fld>
            <a:endParaRPr lang="en-US" sz="1600" b="1" dirty="0"/>
          </a:p>
        </p:txBody>
      </p:sp>
    </p:spTree>
    <p:extLst>
      <p:ext uri="{BB962C8B-B14F-4D97-AF65-F5344CB8AC3E}">
        <p14:creationId xmlns:p14="http://schemas.microsoft.com/office/powerpoint/2010/main" val="3445131277"/>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414338" y="795338"/>
            <a:ext cx="3290887" cy="2468562"/>
          </a:xfrm>
          <a:ln/>
        </p:spPr>
      </p:sp>
      <p:sp>
        <p:nvSpPr>
          <p:cNvPr id="64515" name="Notes Placeholder 2"/>
          <p:cNvSpPr>
            <a:spLocks noGrp="1"/>
          </p:cNvSpPr>
          <p:nvPr>
            <p:ph type="body" idx="1"/>
          </p:nvPr>
        </p:nvSpPr>
        <p:spPr>
          <a:xfrm>
            <a:off x="414338" y="3760069"/>
            <a:ext cx="5661660" cy="4213384"/>
          </a:xfrm>
          <a:noFill/>
          <a:ln/>
        </p:spPr>
        <p:txBody>
          <a:bodyPr/>
          <a:lstStyle/>
          <a:p>
            <a:r>
              <a:rPr lang="en-US" b="1" dirty="0"/>
              <a:t>After the Storm</a:t>
            </a:r>
          </a:p>
          <a:p>
            <a:endParaRPr lang="en-US" b="1" dirty="0"/>
          </a:p>
          <a:p>
            <a:pPr marL="222153" indent="-222153">
              <a:buFont typeface="+mj-lt"/>
              <a:buAutoNum type="arabicPeriod"/>
            </a:pPr>
            <a:r>
              <a:rPr lang="en-US" dirty="0">
                <a:ea typeface="GungsuhChe" panose="02030609000101010101" pitchFamily="49" charset="-127"/>
                <a:cs typeface="Times New Roman" panose="02020603050405020304" pitchFamily="18" charset="0"/>
              </a:rPr>
              <a:t>Review the slide using the information below.</a:t>
            </a:r>
          </a:p>
          <a:p>
            <a:pPr marL="666460" lvl="1" indent="-222153">
              <a:buFont typeface="+mj-lt"/>
              <a:buAutoNum type="alphaLcPeriod"/>
            </a:pPr>
            <a:r>
              <a:rPr lang="en-US" b="1" dirty="0">
                <a:ea typeface="GungsuhChe" panose="02030609000101010101" pitchFamily="49" charset="-127"/>
                <a:cs typeface="Times New Roman" panose="02020603050405020304" pitchFamily="18" charset="0"/>
              </a:rPr>
              <a:t>Tell </a:t>
            </a:r>
            <a:r>
              <a:rPr lang="en-US" dirty="0">
                <a:ea typeface="GungsuhChe" panose="02030609000101010101" pitchFamily="49" charset="-127"/>
                <a:cs typeface="Times New Roman" panose="02020603050405020304" pitchFamily="18" charset="0"/>
              </a:rPr>
              <a:t>participants you are now going to look at after crisis management. </a:t>
            </a:r>
            <a:endParaRPr lang="en-US" b="1" dirty="0"/>
          </a:p>
        </p:txBody>
      </p:sp>
      <p:sp>
        <p:nvSpPr>
          <p:cNvPr id="5" name="Rectangle 4">
            <a:extLst>
              <a:ext uri="{FF2B5EF4-FFF2-40B4-BE49-F238E27FC236}">
                <a16:creationId xmlns:a16="http://schemas.microsoft.com/office/drawing/2014/main" id="{AB63B96D-5671-467A-B9EB-DF3473EC65C4}"/>
              </a:ext>
            </a:extLst>
          </p:cNvPr>
          <p:cNvSpPr/>
          <p:nvPr/>
        </p:nvSpPr>
        <p:spPr>
          <a:xfrm>
            <a:off x="3842819" y="822743"/>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D0FE1C88-54C8-4531-9EF8-BFDF2263B2D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165</a:t>
            </a:fld>
            <a:endParaRPr lang="en-US" sz="1600" b="1" dirty="0"/>
          </a:p>
        </p:txBody>
      </p:sp>
    </p:spTree>
    <p:extLst>
      <p:ext uri="{BB962C8B-B14F-4D97-AF65-F5344CB8AC3E}">
        <p14:creationId xmlns:p14="http://schemas.microsoft.com/office/powerpoint/2010/main" val="147300304"/>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95338"/>
            <a:ext cx="3289300" cy="2468562"/>
          </a:xfrm>
        </p:spPr>
      </p:sp>
      <p:sp>
        <p:nvSpPr>
          <p:cNvPr id="3" name="Notes Placeholder 2"/>
          <p:cNvSpPr>
            <a:spLocks noGrp="1"/>
          </p:cNvSpPr>
          <p:nvPr>
            <p:ph type="body" idx="1"/>
          </p:nvPr>
        </p:nvSpPr>
        <p:spPr>
          <a:xfrm>
            <a:off x="414338" y="3628706"/>
            <a:ext cx="5661660" cy="4544064"/>
          </a:xfrm>
        </p:spPr>
        <p:txBody>
          <a:bodyPr>
            <a:normAutofit/>
          </a:bodyPr>
          <a:lstStyle/>
          <a:p>
            <a:pPr marL="0" marR="0" lvl="0" indent="0" algn="l" defTabSz="939255" rtl="0" eaLnBrk="1" fontAlgn="auto" latinLnBrk="0" hangingPunct="1">
              <a:lnSpc>
                <a:spcPct val="100000"/>
              </a:lnSpc>
              <a:spcBef>
                <a:spcPts val="0"/>
              </a:spcBef>
              <a:spcAft>
                <a:spcPts val="0"/>
              </a:spcAft>
              <a:buClrTx/>
              <a:buSzTx/>
              <a:buFontTx/>
              <a:buNone/>
              <a:tabLst/>
              <a:defRPr/>
            </a:pPr>
            <a:r>
              <a:rPr lang="en-US" b="1" dirty="0"/>
              <a:t>After the Storm</a:t>
            </a:r>
          </a:p>
          <a:p>
            <a:pPr defTabSz="939255">
              <a:defRPr/>
            </a:pPr>
            <a:endParaRPr lang="en-US" dirty="0"/>
          </a:p>
          <a:p>
            <a:pPr marL="222153" indent="-222153" defTabSz="939255">
              <a:buFont typeface="+mj-lt"/>
              <a:buAutoNum type="arabicPeriod"/>
              <a:defRPr/>
            </a:pPr>
            <a:r>
              <a:rPr lang="en-US" dirty="0"/>
              <a:t>Review the slide using the information below.</a:t>
            </a:r>
          </a:p>
          <a:p>
            <a:pPr marL="666460" lvl="1" indent="-222153" defTabSz="939255">
              <a:buFont typeface="+mj-lt"/>
              <a:buAutoNum type="alphaLcPeriod"/>
              <a:defRPr/>
            </a:pPr>
            <a:r>
              <a:rPr lang="en-US" b="1" dirty="0"/>
              <a:t>Say: </a:t>
            </a:r>
            <a:r>
              <a:rPr lang="en-US" dirty="0"/>
              <a:t>The first task for everyone is calming and self-soothing. By calming yourself, you are modeling this for your child. Helping the central nervous systems return to a regulated stage is critical. Only when both of you are regulated can you begin to repair.</a:t>
            </a:r>
          </a:p>
          <a:p>
            <a:pPr marL="666460" lvl="1" indent="-222153" defTabSz="939255">
              <a:buFont typeface="+mj-lt"/>
              <a:buAutoNum type="alphaLcPeriod"/>
              <a:defRPr/>
            </a:pPr>
            <a:r>
              <a:rPr lang="en-US" b="1" dirty="0"/>
              <a:t>Notice </a:t>
            </a:r>
            <a:r>
              <a:rPr lang="en-US" dirty="0"/>
              <a:t>that the list on the slide goes from simple responses to more involved responses. The more complex or cognitive responses become possible as the nervous system calms. </a:t>
            </a:r>
          </a:p>
          <a:p>
            <a:pPr marL="666460" lvl="1" indent="-222153" defTabSz="939255">
              <a:buFont typeface="+mj-lt"/>
              <a:buAutoNum type="alphaLcPeriod"/>
              <a:defRPr/>
            </a:pPr>
            <a:r>
              <a:rPr lang="en-US" b="1" dirty="0"/>
              <a:t>Ask: </a:t>
            </a:r>
            <a:r>
              <a:rPr lang="en-US" dirty="0"/>
              <a:t>What happens in terms of our own ability to use our feelings skills when we overtly do self-care?</a:t>
            </a:r>
          </a:p>
          <a:p>
            <a:pPr lvl="1" defTabSz="939255">
              <a:defRPr/>
            </a:pPr>
            <a:r>
              <a:rPr lang="en-US" b="1" dirty="0"/>
              <a:t>Possible Answers:</a:t>
            </a:r>
          </a:p>
          <a:p>
            <a:pPr marL="1166306" lvl="2" indent="-277692" defTabSz="939255">
              <a:buFont typeface="+mj-lt"/>
              <a:buAutoNum type="romanLcPeriod"/>
              <a:defRPr/>
            </a:pPr>
            <a:r>
              <a:rPr lang="en-US" dirty="0"/>
              <a:t>We are improving our own and modeling to the child.</a:t>
            </a:r>
          </a:p>
          <a:p>
            <a:pPr marL="1166306" lvl="2" indent="-277692" defTabSz="939255">
              <a:buFont typeface="+mj-lt"/>
              <a:buAutoNum type="romanLcPeriod"/>
              <a:defRPr/>
            </a:pPr>
            <a:r>
              <a:rPr lang="en-US" dirty="0"/>
              <a:t>The child learns new skills for regulating.</a:t>
            </a:r>
          </a:p>
          <a:p>
            <a:pPr marL="1166306" lvl="2" indent="-277692" defTabSz="939255">
              <a:buFont typeface="+mj-lt"/>
              <a:buAutoNum type="romanLcPeriod"/>
              <a:defRPr/>
            </a:pPr>
            <a:r>
              <a:rPr lang="en-US" dirty="0"/>
              <a:t>There is an increase in trust as you have stayed connected.</a:t>
            </a:r>
          </a:p>
          <a:p>
            <a:pPr marL="666460" lvl="1" indent="-222153" defTabSz="939255">
              <a:buFont typeface="+mj-lt"/>
              <a:buAutoNum type="alphaLcPeriod"/>
              <a:defRPr/>
            </a:pPr>
            <a:r>
              <a:rPr lang="en-US" b="1" dirty="0"/>
              <a:t>Ask: </a:t>
            </a:r>
            <a:r>
              <a:rPr lang="en-US" dirty="0"/>
              <a:t>What about the rest of your biological family and self-care?</a:t>
            </a:r>
          </a:p>
          <a:p>
            <a:pPr lvl="1" defTabSz="939255">
              <a:defRPr/>
            </a:pPr>
            <a:r>
              <a:rPr lang="en-US" b="1" dirty="0"/>
              <a:t>Possible Answers:</a:t>
            </a:r>
          </a:p>
          <a:p>
            <a:pPr marL="1166306" lvl="2" indent="-277692" defTabSz="939255">
              <a:buFont typeface="+mj-lt"/>
              <a:buAutoNum type="romanLcPeriod"/>
              <a:defRPr/>
            </a:pPr>
            <a:r>
              <a:rPr lang="en-US" dirty="0"/>
              <a:t>It shows that they too can recover.</a:t>
            </a:r>
          </a:p>
          <a:p>
            <a:pPr marL="1166306" lvl="2" indent="-277692" defTabSz="939255">
              <a:buFont typeface="+mj-lt"/>
              <a:buAutoNum type="romanLcPeriod"/>
              <a:defRPr/>
            </a:pPr>
            <a:r>
              <a:rPr lang="en-US" dirty="0"/>
              <a:t>Models skills.</a:t>
            </a:r>
          </a:p>
          <a:p>
            <a:pPr marL="666460" lvl="1" indent="-222153" defTabSz="939255">
              <a:buFont typeface="+mj-lt"/>
              <a:buAutoNum type="alphaLcPeriod"/>
              <a:defRPr/>
            </a:pPr>
            <a:r>
              <a:rPr lang="en-US" dirty="0"/>
              <a:t>Any time you overtly model good practices in self-care of yourself, your family benefits too. </a:t>
            </a:r>
          </a:p>
          <a:p>
            <a:pPr marL="666460" lvl="1" indent="-222153" defTabSz="939255">
              <a:buFont typeface="+mj-lt"/>
              <a:buAutoNum type="alphaLcPeriod"/>
              <a:defRPr/>
            </a:pPr>
            <a:r>
              <a:rPr lang="en-US" dirty="0"/>
              <a:t>These are the tools and skills the child never had a chance to learn but are important life skills. </a:t>
            </a:r>
          </a:p>
        </p:txBody>
      </p:sp>
      <p:sp>
        <p:nvSpPr>
          <p:cNvPr id="5" name="Rectangle 4">
            <a:extLst>
              <a:ext uri="{FF2B5EF4-FFF2-40B4-BE49-F238E27FC236}">
                <a16:creationId xmlns:a16="http://schemas.microsoft.com/office/drawing/2014/main" id="{A1C7A7B3-9CB5-40E2-B2C9-D10812921A83}"/>
              </a:ext>
            </a:extLst>
          </p:cNvPr>
          <p:cNvSpPr/>
          <p:nvPr/>
        </p:nvSpPr>
        <p:spPr>
          <a:xfrm>
            <a:off x="3846829"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9F78F74A-1E85-42FF-8127-AE1493ABA4D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166</a:t>
            </a:fld>
            <a:endParaRPr lang="en-US" sz="1600" b="1" dirty="0"/>
          </a:p>
        </p:txBody>
      </p:sp>
    </p:spTree>
    <p:extLst>
      <p:ext uri="{BB962C8B-B14F-4D97-AF65-F5344CB8AC3E}">
        <p14:creationId xmlns:p14="http://schemas.microsoft.com/office/powerpoint/2010/main" val="532522588"/>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419100" y="795338"/>
            <a:ext cx="3290888" cy="2468562"/>
          </a:xfrm>
          <a:ln/>
        </p:spPr>
      </p:sp>
      <p:sp>
        <p:nvSpPr>
          <p:cNvPr id="3" name="Notes Placeholder 2">
            <a:extLst>
              <a:ext uri="{FF2B5EF4-FFF2-40B4-BE49-F238E27FC236}">
                <a16:creationId xmlns:a16="http://schemas.microsoft.com/office/drawing/2014/main" id="{1BFC0637-BAF9-444E-BBB5-673EC171C34C}"/>
              </a:ext>
            </a:extLst>
          </p:cNvPr>
          <p:cNvSpPr>
            <a:spLocks noGrp="1"/>
          </p:cNvSpPr>
          <p:nvPr>
            <p:ph type="body" sz="quarter" idx="3"/>
          </p:nvPr>
        </p:nvSpPr>
        <p:spPr>
          <a:xfrm>
            <a:off x="419100" y="3596215"/>
            <a:ext cx="5661660" cy="4213384"/>
          </a:xfrm>
        </p:spPr>
        <p:txBody>
          <a:bodyPr/>
          <a:lstStyle/>
          <a:p>
            <a:pPr marL="351743" marR="0" lvl="0" indent="-351743" algn="l" defTabSz="936439" rtl="0" eaLnBrk="1" fontAlgn="base" latinLnBrk="0" hangingPunct="1">
              <a:lnSpc>
                <a:spcPct val="90000"/>
              </a:lnSpc>
              <a:spcBef>
                <a:spcPct val="0"/>
              </a:spcBef>
              <a:spcAft>
                <a:spcPct val="0"/>
              </a:spcAft>
              <a:buClrTx/>
              <a:buSzTx/>
              <a:buFontTx/>
              <a:buNone/>
              <a:tabLst/>
              <a:defRPr/>
            </a:pPr>
            <a:r>
              <a:rPr lang="en-US" b="1" dirty="0"/>
              <a:t>After the Storm</a:t>
            </a:r>
          </a:p>
          <a:p>
            <a:pPr marL="351743" indent="-351743" defTabSz="936439" fontAlgn="base">
              <a:lnSpc>
                <a:spcPct val="90000"/>
              </a:lnSpc>
              <a:spcBef>
                <a:spcPct val="0"/>
              </a:spcBef>
              <a:spcAft>
                <a:spcPct val="0"/>
              </a:spcAft>
              <a:defRPr/>
            </a:pPr>
            <a:endParaRPr lang="en-US" b="1" dirty="0">
              <a:latin typeface="Arial" panose="020B0604020202020204" pitchFamily="34" charset="0"/>
              <a:ea typeface="Times New Roman" panose="02020603050405020304" pitchFamily="18" charset="0"/>
              <a:cs typeface="Arial" panose="020B0604020202020204" pitchFamily="34" charset="0"/>
            </a:endParaRPr>
          </a:p>
          <a:p>
            <a:pPr marL="351743" indent="-351743" defTabSz="936439" fontAlgn="base">
              <a:lnSpc>
                <a:spcPct val="90000"/>
              </a:lnSpc>
              <a:spcBef>
                <a:spcPct val="0"/>
              </a:spcBef>
              <a:spcAft>
                <a:spcPct val="0"/>
              </a:spcAft>
              <a:defRPr/>
            </a:pPr>
            <a:r>
              <a:rPr lang="en-US" dirty="0">
                <a:ea typeface="Times New Roman" panose="02020603050405020304" pitchFamily="18" charset="0"/>
                <a:cs typeface="Arial" panose="020B0604020202020204" pitchFamily="34" charset="0"/>
              </a:rPr>
              <a:t>1. Review the slide using the information below. </a:t>
            </a:r>
            <a:endParaRPr lang="en-US" dirty="0">
              <a:cs typeface="Arial" panose="020B0604020202020204" pitchFamily="34" charset="0"/>
            </a:endParaRPr>
          </a:p>
          <a:p>
            <a:pPr marL="666460" lvl="1" indent="-222153">
              <a:buFont typeface="+mj-lt"/>
              <a:buAutoNum type="alphaLcPeriod"/>
            </a:pPr>
            <a:r>
              <a:rPr lang="en-US" dirty="0">
                <a:cs typeface="Arial" panose="020B0604020202020204" pitchFamily="34" charset="0"/>
              </a:rPr>
              <a:t>Remember, just like in early attachment relationships, much of healing and growth comes through rupture and repair of the relationship.  We always want to give the message that “Yes there is conflict, but we can work through it.”</a:t>
            </a:r>
          </a:p>
          <a:p>
            <a:pPr marL="666460" lvl="1" indent="-222153">
              <a:buFont typeface="+mj-lt"/>
              <a:buAutoNum type="alphaLcPeriod"/>
            </a:pPr>
            <a:r>
              <a:rPr lang="en-US" dirty="0">
                <a:cs typeface="Arial" panose="020B0604020202020204" pitchFamily="34" charset="0"/>
              </a:rPr>
              <a:t>To do this, the treater cannot still be in an emotional or reactive place with respect to the incident.</a:t>
            </a:r>
          </a:p>
          <a:p>
            <a:pPr marL="666460" lvl="1" indent="-222153">
              <a:buFont typeface="+mj-lt"/>
              <a:buAutoNum type="alphaLcPeriod"/>
            </a:pPr>
            <a:r>
              <a:rPr lang="en-US" dirty="0">
                <a:cs typeface="Arial" panose="020B0604020202020204" pitchFamily="34" charset="0"/>
              </a:rPr>
              <a:t>It is important for parents to: </a:t>
            </a:r>
          </a:p>
          <a:p>
            <a:pPr marL="1166306" lvl="2" indent="-277692" fontAlgn="base">
              <a:spcBef>
                <a:spcPct val="30000"/>
              </a:spcBef>
              <a:spcAft>
                <a:spcPct val="0"/>
              </a:spcAft>
              <a:buFont typeface="+mj-lt"/>
              <a:buAutoNum type="romanLcPeriod"/>
              <a:defRPr/>
            </a:pPr>
            <a:r>
              <a:rPr lang="en-US" dirty="0">
                <a:cs typeface="Arial" panose="020B0604020202020204" pitchFamily="34" charset="0"/>
              </a:rPr>
              <a:t>Express your confidence that, despite this rupture, your relationship can be fixed.</a:t>
            </a:r>
          </a:p>
          <a:p>
            <a:pPr marL="1166306" lvl="2" indent="-277692" fontAlgn="base">
              <a:spcBef>
                <a:spcPct val="30000"/>
              </a:spcBef>
              <a:spcAft>
                <a:spcPct val="0"/>
              </a:spcAft>
              <a:buFont typeface="+mj-lt"/>
              <a:buAutoNum type="romanLcPeriod"/>
              <a:defRPr/>
            </a:pPr>
            <a:r>
              <a:rPr lang="en-US" dirty="0">
                <a:cs typeface="Arial" panose="020B0604020202020204" pitchFamily="34" charset="0"/>
              </a:rPr>
              <a:t>Gently insist that this is an important conversation to have even though it’s hard. Often, they feel shame and assume you want to have nothing to do with them or are mad at them.  Be careful not to make shame worse. </a:t>
            </a:r>
          </a:p>
          <a:p>
            <a:pPr marL="1166306" lvl="2" indent="-277692" fontAlgn="base">
              <a:spcBef>
                <a:spcPct val="30000"/>
              </a:spcBef>
              <a:spcAft>
                <a:spcPct val="0"/>
              </a:spcAft>
              <a:buFont typeface="+mj-lt"/>
              <a:buAutoNum type="romanLcPeriod"/>
              <a:defRPr/>
            </a:pPr>
            <a:r>
              <a:rPr lang="en-US" dirty="0">
                <a:cs typeface="Arial" panose="020B0604020202020204" pitchFamily="34" charset="0"/>
              </a:rPr>
              <a:t>They may not be ready to talk about what they can learn from the situation yet, but it is important to state that crisis can teach us important lessons</a:t>
            </a:r>
            <a:endParaRPr lang="en-US" dirty="0"/>
          </a:p>
        </p:txBody>
      </p:sp>
      <p:sp>
        <p:nvSpPr>
          <p:cNvPr id="5" name="Rectangle 4">
            <a:extLst>
              <a:ext uri="{FF2B5EF4-FFF2-40B4-BE49-F238E27FC236}">
                <a16:creationId xmlns:a16="http://schemas.microsoft.com/office/drawing/2014/main" id="{9A4D6E0F-8C0D-41CE-AD1C-3EEB1D3220F0}"/>
              </a:ext>
            </a:extLst>
          </p:cNvPr>
          <p:cNvSpPr/>
          <p:nvPr/>
        </p:nvSpPr>
        <p:spPr>
          <a:xfrm>
            <a:off x="4008704" y="7953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6" name="Slide Number Placeholder 4">
            <a:extLst>
              <a:ext uri="{FF2B5EF4-FFF2-40B4-BE49-F238E27FC236}">
                <a16:creationId xmlns:a16="http://schemas.microsoft.com/office/drawing/2014/main" id="{C2A865B5-8AF7-4F30-BE49-CAD47EE291B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167</a:t>
            </a:fld>
            <a:endParaRPr lang="en-US" sz="1600" b="1" dirty="0"/>
          </a:p>
        </p:txBody>
      </p:sp>
    </p:spTree>
    <p:extLst>
      <p:ext uri="{BB962C8B-B14F-4D97-AF65-F5344CB8AC3E}">
        <p14:creationId xmlns:p14="http://schemas.microsoft.com/office/powerpoint/2010/main" val="2396614770"/>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41375"/>
            <a:ext cx="3292475" cy="2468563"/>
          </a:xfrm>
        </p:spPr>
      </p:sp>
      <p:sp>
        <p:nvSpPr>
          <p:cNvPr id="3" name="Notes Placeholder 2"/>
          <p:cNvSpPr>
            <a:spLocks noGrp="1"/>
          </p:cNvSpPr>
          <p:nvPr>
            <p:ph type="body" idx="1"/>
          </p:nvPr>
        </p:nvSpPr>
        <p:spPr>
          <a:xfrm>
            <a:off x="414338" y="3693401"/>
            <a:ext cx="5661660" cy="4213384"/>
          </a:xfrm>
        </p:spPr>
        <p:txBody>
          <a:bodyPr/>
          <a:lstStyle/>
          <a:p>
            <a:pPr marL="0" marR="0" lvl="0" indent="0" algn="l" defTabSz="888614" rtl="0" eaLnBrk="1" fontAlgn="auto" latinLnBrk="0" hangingPunct="1">
              <a:lnSpc>
                <a:spcPct val="100000"/>
              </a:lnSpc>
              <a:spcBef>
                <a:spcPts val="0"/>
              </a:spcBef>
              <a:spcAft>
                <a:spcPts val="0"/>
              </a:spcAft>
              <a:buClrTx/>
              <a:buSzTx/>
              <a:buFontTx/>
              <a:buNone/>
              <a:tabLst>
                <a:tab pos="234814" algn="l"/>
              </a:tabLst>
              <a:defRPr/>
            </a:pPr>
            <a:r>
              <a:rPr lang="en-US" b="1" dirty="0"/>
              <a:t>After the Storm</a:t>
            </a:r>
          </a:p>
          <a:p>
            <a:pPr defTabSz="888614">
              <a:tabLst>
                <a:tab pos="234814" algn="l"/>
              </a:tabLst>
              <a:defRPr/>
            </a:pPr>
            <a:endParaRPr lang="en-US" b="1" dirty="0">
              <a:ea typeface="Times New Roman" panose="02020603050405020304" pitchFamily="18" charset="0"/>
              <a:cs typeface="Arial" panose="020B0604020202020204" pitchFamily="34" charset="0"/>
            </a:endParaRPr>
          </a:p>
          <a:p>
            <a:pPr marL="352221" indent="-352221" defTabSz="888614">
              <a:buFont typeface="+mj-lt"/>
              <a:buAutoNum type="arabicPeriod"/>
              <a:tabLst>
                <a:tab pos="234814" algn="l"/>
              </a:tabLst>
              <a:defRPr/>
            </a:pPr>
            <a:r>
              <a:rPr lang="en-US" dirty="0">
                <a:ea typeface="Times New Roman" panose="02020603050405020304" pitchFamily="18" charset="0"/>
                <a:cs typeface="Arial" panose="020B0604020202020204" pitchFamily="34" charset="0"/>
              </a:rPr>
              <a:t>Review the slide using the information below. </a:t>
            </a:r>
            <a:endParaRPr lang="en-US" b="1" dirty="0">
              <a:ea typeface="Times New Roman" panose="02020603050405020304" pitchFamily="18" charset="0"/>
              <a:cs typeface="Arial" panose="020B0604020202020204" pitchFamily="34" charset="0"/>
            </a:endParaRPr>
          </a:p>
          <a:p>
            <a:pPr marL="796528" lvl="1" indent="-352221">
              <a:buFont typeface="+mj-lt"/>
              <a:buAutoNum type="alphaLcPeriod"/>
              <a:tabLst>
                <a:tab pos="234814" algn="l"/>
              </a:tabLst>
            </a:pPr>
            <a:r>
              <a:rPr lang="en-US" b="1" dirty="0">
                <a:ea typeface="Times New Roman" panose="02020603050405020304" pitchFamily="18" charset="0"/>
                <a:cs typeface="Arial" panose="020B0604020202020204" pitchFamily="34" charset="0"/>
              </a:rPr>
              <a:t>Trainer Role Play</a:t>
            </a:r>
          </a:p>
          <a:p>
            <a:pPr marL="1207452" lvl="2" indent="-293518">
              <a:buFont typeface="+mj-lt"/>
              <a:buAutoNum type="romanLcPeriod"/>
              <a:tabLst>
                <a:tab pos="939255" algn="l"/>
              </a:tabLst>
            </a:pPr>
            <a:r>
              <a:rPr lang="en-US" dirty="0">
                <a:ea typeface="Times New Roman" panose="02020603050405020304" pitchFamily="18" charset="0"/>
                <a:cs typeface="Arial" panose="020B0604020202020204" pitchFamily="34" charset="0"/>
              </a:rPr>
              <a:t>Trainers role-play a discussion </a:t>
            </a:r>
            <a:r>
              <a:rPr lang="en-US" b="1" dirty="0">
                <a:ea typeface="Times New Roman" panose="02020603050405020304" pitchFamily="18" charset="0"/>
                <a:cs typeface="Arial" panose="020B0604020202020204" pitchFamily="34" charset="0"/>
              </a:rPr>
              <a:t>(for about 3 minutes</a:t>
            </a:r>
            <a:r>
              <a:rPr lang="en-US" dirty="0">
                <a:ea typeface="Times New Roman" panose="02020603050405020304" pitchFamily="18" charset="0"/>
                <a:cs typeface="Arial" panose="020B0604020202020204" pitchFamily="34" charset="0"/>
              </a:rPr>
              <a:t>) “after the crisis” where you discuss the impact of the crisis on the relationship. You can role-play a discussion that occurred the day after the crisis scenario you role-played earlier (i.e. imagine it was the next day and you wanted to talk with the child about the crisis). In the situation, often the child does not want to talk about or feels shame about what happened. It is important to model gently pushing to have the conversation anyway and attempting not to reinforce shame. </a:t>
            </a:r>
          </a:p>
          <a:p>
            <a:pPr marL="763145" lvl="1" indent="-293518">
              <a:buFont typeface="+mj-lt"/>
              <a:buAutoNum type="alphaLcPeriod"/>
              <a:tabLst>
                <a:tab pos="939255" algn="l"/>
              </a:tabLst>
            </a:pPr>
            <a:r>
              <a:rPr lang="en-US" b="1" dirty="0">
                <a:ea typeface="Times New Roman" panose="02020603050405020304" pitchFamily="18" charset="0"/>
                <a:cs typeface="Arial" panose="020B0604020202020204" pitchFamily="34" charset="0"/>
              </a:rPr>
              <a:t>Participant Role Play</a:t>
            </a:r>
          </a:p>
          <a:p>
            <a:pPr marL="1207452" lvl="2" indent="-293518">
              <a:buFont typeface="+mj-lt"/>
              <a:buAutoNum type="romanLcPeriod"/>
              <a:tabLst>
                <a:tab pos="939255" algn="l"/>
              </a:tabLst>
            </a:pPr>
            <a:r>
              <a:rPr lang="en-US" b="1" dirty="0">
                <a:ea typeface="Times New Roman" panose="02020603050405020304" pitchFamily="18" charset="0"/>
                <a:cs typeface="Arial" panose="020B0604020202020204" pitchFamily="34" charset="0"/>
              </a:rPr>
              <a:t>Ask</a:t>
            </a:r>
            <a:r>
              <a:rPr lang="en-US" dirty="0">
                <a:ea typeface="Times New Roman" panose="02020603050405020304" pitchFamily="18" charset="0"/>
                <a:cs typeface="Arial" panose="020B0604020202020204" pitchFamily="34" charset="0"/>
              </a:rPr>
              <a:t> participants to find a partner. </a:t>
            </a:r>
          </a:p>
          <a:p>
            <a:pPr marL="1207452" lvl="2" indent="-293518">
              <a:buFont typeface="+mj-lt"/>
              <a:buAutoNum type="romanLcPeriod"/>
              <a:tabLst>
                <a:tab pos="939255" algn="l"/>
              </a:tabLst>
            </a:pPr>
            <a:r>
              <a:rPr lang="en-US" dirty="0">
                <a:ea typeface="Times New Roman" panose="02020603050405020304" pitchFamily="18" charset="0"/>
                <a:cs typeface="Arial" panose="020B0604020202020204" pitchFamily="34" charset="0"/>
              </a:rPr>
              <a:t>One person agrees to be the child and the other the parent.</a:t>
            </a:r>
          </a:p>
          <a:p>
            <a:pPr marL="1207452" lvl="2" indent="-293518">
              <a:buFont typeface="+mj-lt"/>
              <a:buAutoNum type="romanLcPeriod"/>
              <a:tabLst>
                <a:tab pos="939255" algn="l"/>
              </a:tabLst>
            </a:pPr>
            <a:r>
              <a:rPr lang="en-US" b="1" dirty="0">
                <a:ea typeface="Times New Roman" panose="02020603050405020304" pitchFamily="18" charset="0"/>
                <a:cs typeface="Arial" panose="020B0604020202020204" pitchFamily="34" charset="0"/>
              </a:rPr>
              <a:t>Role play </a:t>
            </a:r>
            <a:r>
              <a:rPr lang="en-US" dirty="0">
                <a:ea typeface="Times New Roman" panose="02020603050405020304" pitchFamily="18" charset="0"/>
                <a:cs typeface="Arial" panose="020B0604020202020204" pitchFamily="34" charset="0"/>
              </a:rPr>
              <a:t>having a discussion with the child after the crisis.. </a:t>
            </a:r>
            <a:r>
              <a:rPr lang="en-US" b="1" dirty="0">
                <a:ea typeface="Times New Roman" panose="02020603050405020304" pitchFamily="18" charset="0"/>
                <a:cs typeface="Arial" panose="020B0604020202020204" pitchFamily="34" charset="0"/>
              </a:rPr>
              <a:t>Give participants 5 minutes for the role play. </a:t>
            </a:r>
          </a:p>
          <a:p>
            <a:pPr marL="1207452" lvl="2" indent="-293518">
              <a:buFont typeface="+mj-lt"/>
              <a:buAutoNum type="romanLcPeriod"/>
              <a:tabLst>
                <a:tab pos="939255" algn="l"/>
              </a:tabLst>
            </a:pPr>
            <a:r>
              <a:rPr lang="en-US" b="1" dirty="0">
                <a:ea typeface="Times New Roman" panose="02020603050405020304" pitchFamily="18" charset="0"/>
                <a:cs typeface="Arial" panose="020B0604020202020204" pitchFamily="34" charset="0"/>
              </a:rPr>
              <a:t>Discuss:</a:t>
            </a:r>
          </a:p>
          <a:p>
            <a:pPr marL="1618376" lvl="3" indent="-234814">
              <a:buFont typeface="+mj-lt"/>
              <a:buAutoNum type="alphaLcParenR"/>
              <a:tabLst>
                <a:tab pos="1408884" algn="l"/>
              </a:tabLst>
            </a:pPr>
            <a:r>
              <a:rPr lang="en-US" dirty="0">
                <a:ea typeface="Times New Roman" panose="02020603050405020304" pitchFamily="18" charset="0"/>
                <a:cs typeface="Arial" panose="020B0604020202020204" pitchFamily="34" charset="0"/>
              </a:rPr>
              <a:t>How does this compare to what you do after a crisis?</a:t>
            </a:r>
          </a:p>
          <a:p>
            <a:pPr marL="1618376" lvl="3" indent="-234814">
              <a:buFont typeface="+mj-lt"/>
              <a:buAutoNum type="alphaLcParenR"/>
              <a:tabLst>
                <a:tab pos="1408884" algn="l"/>
              </a:tabLst>
            </a:pPr>
            <a:r>
              <a:rPr lang="en-US" dirty="0">
                <a:ea typeface="Times New Roman" panose="02020603050405020304" pitchFamily="18" charset="0"/>
                <a:cs typeface="Arial" panose="020B0604020202020204" pitchFamily="34" charset="0"/>
              </a:rPr>
              <a:t>What does such a discussion accomplish?</a:t>
            </a:r>
          </a:p>
          <a:p>
            <a:pPr marL="1618376" lvl="3" indent="-234814">
              <a:buFont typeface="+mj-lt"/>
              <a:buAutoNum type="alphaLcParenR"/>
              <a:tabLst>
                <a:tab pos="1408884" algn="l"/>
              </a:tabLst>
            </a:pPr>
            <a:r>
              <a:rPr lang="en-US" dirty="0">
                <a:ea typeface="Times New Roman" panose="02020603050405020304" pitchFamily="18" charset="0"/>
                <a:cs typeface="Arial" panose="020B0604020202020204" pitchFamily="34" charset="0"/>
              </a:rPr>
              <a:t>What do you think about parents having this kind of discussion with youth?</a:t>
            </a:r>
          </a:p>
          <a:p>
            <a:endParaRPr lang="en-US" dirty="0"/>
          </a:p>
        </p:txBody>
      </p:sp>
      <p:sp>
        <p:nvSpPr>
          <p:cNvPr id="6" name="Rectangle 5">
            <a:extLst>
              <a:ext uri="{FF2B5EF4-FFF2-40B4-BE49-F238E27FC236}">
                <a16:creationId xmlns:a16="http://schemas.microsoft.com/office/drawing/2014/main" id="{8DA6A10C-FFB5-4E82-B59A-06EF91002266}"/>
              </a:ext>
            </a:extLst>
          </p:cNvPr>
          <p:cNvSpPr/>
          <p:nvPr/>
        </p:nvSpPr>
        <p:spPr>
          <a:xfrm>
            <a:off x="4008704" y="841375"/>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dirty="0">
                <a:solidFill>
                  <a:prstClr val="black"/>
                </a:solidFill>
                <a:ea typeface="Times New Roman" panose="02020603050405020304" pitchFamily="18" charset="0"/>
                <a:cs typeface="Arial" panose="020B0604020202020204" pitchFamily="34" charset="0"/>
              </a:rPr>
              <a:t>169 </a:t>
            </a:r>
            <a:r>
              <a:rPr kumimoji="0" lang="en-US" sz="1200" b="0"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376DC7B5-98EF-47E9-84E3-2F390B95E7A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168</a:t>
            </a:fld>
            <a:endParaRPr lang="en-US" sz="1600" b="1" dirty="0"/>
          </a:p>
        </p:txBody>
      </p:sp>
    </p:spTree>
    <p:extLst>
      <p:ext uri="{BB962C8B-B14F-4D97-AF65-F5344CB8AC3E}">
        <p14:creationId xmlns:p14="http://schemas.microsoft.com/office/powerpoint/2010/main" val="386384775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1175" y="871538"/>
            <a:ext cx="3292475" cy="2468562"/>
          </a:xfrm>
        </p:spPr>
      </p:sp>
      <p:sp>
        <p:nvSpPr>
          <p:cNvPr id="3" name="Notes Placeholder 2"/>
          <p:cNvSpPr>
            <a:spLocks noGrp="1"/>
          </p:cNvSpPr>
          <p:nvPr>
            <p:ph type="body" idx="1"/>
          </p:nvPr>
        </p:nvSpPr>
        <p:spPr>
          <a:xfrm>
            <a:off x="490538" y="3633054"/>
            <a:ext cx="5714999" cy="4267200"/>
          </a:xfrm>
        </p:spPr>
        <p:txBody>
          <a:bodyPr>
            <a:normAutofit/>
          </a:bodyPr>
          <a:lstStyle/>
          <a:p>
            <a:pPr marL="50641">
              <a:tabLst>
                <a:tab pos="1408884" algn="l"/>
              </a:tabLst>
            </a:pPr>
            <a:r>
              <a:rPr lang="en-US" b="1" dirty="0">
                <a:ea typeface="Times New Roman" panose="02020603050405020304" pitchFamily="18" charset="0"/>
                <a:cs typeface="Arial" panose="020B0604020202020204" pitchFamily="34" charset="0"/>
              </a:rPr>
              <a:t>Closing</a:t>
            </a:r>
          </a:p>
          <a:p>
            <a:pPr marL="50641">
              <a:tabLst>
                <a:tab pos="1408884" algn="l"/>
              </a:tabLst>
            </a:pPr>
            <a:endParaRPr lang="en-US" b="1" dirty="0">
              <a:ea typeface="Times New Roman" panose="02020603050405020304" pitchFamily="18" charset="0"/>
              <a:cs typeface="Arial" panose="020B0604020202020204" pitchFamily="34" charset="0"/>
            </a:endParaRPr>
          </a:p>
          <a:p>
            <a:pPr marL="272795" indent="-222153" defTabSz="888614">
              <a:buFont typeface="+mj-lt"/>
              <a:buAutoNum type="arabicPeriod"/>
              <a:tabLst>
                <a:tab pos="1408884" algn="l"/>
              </a:tabLst>
              <a:defRPr/>
            </a:pPr>
            <a:r>
              <a:rPr lang="en-US" dirty="0">
                <a:ea typeface="Times New Roman" panose="02020603050405020304" pitchFamily="18" charset="0"/>
                <a:cs typeface="Arial" panose="020B0604020202020204" pitchFamily="34" charset="0"/>
              </a:rPr>
              <a:t>Review the slide using the information below. </a:t>
            </a:r>
            <a:endParaRPr lang="en-US" dirty="0">
              <a:cs typeface="Arial" panose="020B0604020202020204" pitchFamily="34" charset="0"/>
            </a:endParaRPr>
          </a:p>
          <a:p>
            <a:pPr marL="50641">
              <a:tabLst>
                <a:tab pos="1408884" algn="l"/>
              </a:tabLst>
            </a:pPr>
            <a:endParaRPr lang="en-US" b="1" dirty="0">
              <a:ea typeface="Times New Roman" panose="02020603050405020304" pitchFamily="18" charset="0"/>
              <a:cs typeface="Arial" panose="020B0604020202020204" pitchFamily="34" charset="0"/>
            </a:endParaRPr>
          </a:p>
          <a:p>
            <a:pPr marL="717102" lvl="1" indent="-222153">
              <a:buFont typeface="+mj-lt"/>
              <a:buAutoNum type="alphaLcPeriod"/>
              <a:tabLst>
                <a:tab pos="1408884" algn="l"/>
              </a:tabLst>
            </a:pPr>
            <a:r>
              <a:rPr lang="en-US" b="1" dirty="0">
                <a:ea typeface="Times New Roman" panose="02020603050405020304" pitchFamily="18" charset="0"/>
                <a:cs typeface="Arial" panose="020B0604020202020204" pitchFamily="34" charset="0"/>
              </a:rPr>
              <a:t>Ask </a:t>
            </a:r>
            <a:r>
              <a:rPr lang="en-US" dirty="0">
                <a:ea typeface="Times New Roman" panose="02020603050405020304" pitchFamily="18" charset="0"/>
                <a:cs typeface="Arial" panose="020B0604020202020204" pitchFamily="34" charset="0"/>
              </a:rPr>
              <a:t>participants to write down one or two ways they will take care of themselves after a crisis. </a:t>
            </a:r>
          </a:p>
          <a:p>
            <a:pPr marL="717102" lvl="1" indent="-222153">
              <a:buFont typeface="+mj-lt"/>
              <a:buAutoNum type="alphaLcPeriod"/>
              <a:tabLst>
                <a:tab pos="1408884" algn="l"/>
              </a:tabLst>
            </a:pPr>
            <a:r>
              <a:rPr lang="en-US" b="1" dirty="0">
                <a:ea typeface="Times New Roman" panose="02020603050405020304" pitchFamily="18" charset="0"/>
                <a:cs typeface="Arial" panose="020B0604020202020204" pitchFamily="34" charset="0"/>
              </a:rPr>
              <a:t>Ask</a:t>
            </a:r>
            <a:r>
              <a:rPr lang="en-US" dirty="0">
                <a:ea typeface="Times New Roman" panose="02020603050405020304" pitchFamily="18" charset="0"/>
                <a:cs typeface="Arial" panose="020B0604020202020204" pitchFamily="34" charset="0"/>
              </a:rPr>
              <a:t> for one or two volunteers to share their ideas.</a:t>
            </a:r>
          </a:p>
          <a:p>
            <a:pPr marL="717102" lvl="1" indent="-222153">
              <a:buFont typeface="+mj-lt"/>
              <a:buAutoNum type="alphaLcPeriod"/>
              <a:tabLst>
                <a:tab pos="1408884" algn="l"/>
              </a:tabLst>
            </a:pPr>
            <a:r>
              <a:rPr lang="en-US" b="1" dirty="0">
                <a:ea typeface="Times New Roman" panose="02020603050405020304" pitchFamily="18" charset="0"/>
                <a:cs typeface="Arial" panose="020B0604020202020204" pitchFamily="34" charset="0"/>
              </a:rPr>
              <a:t>Remind</a:t>
            </a:r>
            <a:r>
              <a:rPr lang="en-US" dirty="0">
                <a:ea typeface="Times New Roman" panose="02020603050405020304" pitchFamily="18" charset="0"/>
                <a:cs typeface="Arial" panose="020B0604020202020204" pitchFamily="34" charset="0"/>
              </a:rPr>
              <a:t> participants of how important it is for them to take time after an intense situation to regulate. They can remind the child that what they experienced was difficult, but they made it through together and it is important to find ways to take care of themselves after the crisis. </a:t>
            </a:r>
          </a:p>
          <a:p>
            <a:pPr marL="444307" lvl="1"/>
            <a:endParaRPr lang="en-US" dirty="0"/>
          </a:p>
        </p:txBody>
      </p:sp>
      <p:sp>
        <p:nvSpPr>
          <p:cNvPr id="6" name="Rectangle 5">
            <a:extLst>
              <a:ext uri="{FF2B5EF4-FFF2-40B4-BE49-F238E27FC236}">
                <a16:creationId xmlns:a16="http://schemas.microsoft.com/office/drawing/2014/main" id="{DA0F192B-0E49-4198-AD5A-7B62860AC749}"/>
              </a:ext>
            </a:extLst>
          </p:cNvPr>
          <p:cNvSpPr/>
          <p:nvPr/>
        </p:nvSpPr>
        <p:spPr>
          <a:xfrm>
            <a:off x="4008704" y="871538"/>
            <a:ext cx="2829192" cy="2864830"/>
          </a:xfrm>
          <a:prstGeom prst="rect">
            <a:avLst/>
          </a:prstGeom>
          <a:ln w="25400">
            <a:solidFill>
              <a:srgbClr val="000000"/>
            </a:solidFill>
          </a:ln>
        </p:spPr>
        <p:txBody>
          <a:bodyPr wrap="square" lIns="93925" tIns="46962" rIns="93925" bIns="46962">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Module Six: Collaborative Crisis Management 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Welcome/Introduction: Slides 144-145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Overview of Collaborative Crisis Management: Slides 146-149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Before the Storm: Slides 150-154 </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During the Storm: Slides 155-164</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After the Storm: Slides 165-168</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ea typeface="Times New Roman" panose="02020603050405020304" pitchFamily="18" charset="0"/>
                <a:cs typeface="Arial" panose="020B0604020202020204" pitchFamily="34" charset="0"/>
              </a:rPr>
              <a:t>    </a:t>
            </a:r>
            <a:r>
              <a:rPr kumimoji="0" lang="en-US" sz="1200" b="0" i="0"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Closing: Slide </a:t>
            </a:r>
            <a:r>
              <a:rPr lang="en-US" sz="1200" u="sng" dirty="0">
                <a:solidFill>
                  <a:prstClr val="black"/>
                </a:solidFill>
                <a:ea typeface="Times New Roman" panose="02020603050405020304" pitchFamily="18" charset="0"/>
                <a:cs typeface="Arial" panose="020B0604020202020204" pitchFamily="34" charset="0"/>
              </a:rPr>
              <a:t>169 </a:t>
            </a:r>
            <a:r>
              <a:rPr kumimoji="0" lang="en-US" sz="1200" b="0" i="0" u="sng" strike="noStrike" kern="1200" cap="none" spc="0" normalizeH="0" baseline="0" noProof="0" dirty="0">
                <a:ln>
                  <a:noFill/>
                </a:ln>
                <a:solidFill>
                  <a:prstClr val="black"/>
                </a:solidFill>
                <a:effectLst/>
                <a:uLnTx/>
                <a:uFillTx/>
                <a:ea typeface="Times New Roman" panose="02020603050405020304" pitchFamily="18" charset="0"/>
                <a:cs typeface="Arial" panose="020B0604020202020204" pitchFamily="34" charset="0"/>
              </a:rPr>
              <a:t>(5 minutes)</a:t>
            </a:r>
          </a:p>
        </p:txBody>
      </p:sp>
      <p:sp>
        <p:nvSpPr>
          <p:cNvPr id="7" name="Slide Number Placeholder 4">
            <a:extLst>
              <a:ext uri="{FF2B5EF4-FFF2-40B4-BE49-F238E27FC236}">
                <a16:creationId xmlns:a16="http://schemas.microsoft.com/office/drawing/2014/main" id="{D2CC24E2-48AD-4672-A18D-90F62231069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169</a:t>
            </a:fld>
            <a:endParaRPr lang="en-US" sz="1600" b="1" dirty="0"/>
          </a:p>
        </p:txBody>
      </p:sp>
    </p:spTree>
    <p:extLst>
      <p:ext uri="{BB962C8B-B14F-4D97-AF65-F5344CB8AC3E}">
        <p14:creationId xmlns:p14="http://schemas.microsoft.com/office/powerpoint/2010/main" val="25109573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5125" y="808038"/>
            <a:ext cx="3290888" cy="2468562"/>
          </a:xfrm>
        </p:spPr>
      </p:sp>
      <p:sp>
        <p:nvSpPr>
          <p:cNvPr id="3" name="Notes Placeholder 2"/>
          <p:cNvSpPr>
            <a:spLocks noGrp="1"/>
          </p:cNvSpPr>
          <p:nvPr>
            <p:ph type="body" idx="1"/>
          </p:nvPr>
        </p:nvSpPr>
        <p:spPr>
          <a:xfrm>
            <a:off x="376153" y="3667223"/>
            <a:ext cx="6324767" cy="4759249"/>
          </a:xfrm>
        </p:spPr>
        <p:txBody>
          <a:bodyPr>
            <a:normAutofit fontScale="25000" lnSpcReduction="20000"/>
          </a:bodyPr>
          <a:lstStyle/>
          <a:p>
            <a:r>
              <a:rPr lang="en-US" sz="4700" b="1" dirty="0"/>
              <a:t>Welcome/Introduction</a:t>
            </a:r>
          </a:p>
          <a:p>
            <a:endParaRPr lang="en-US" sz="4700" b="1" dirty="0"/>
          </a:p>
          <a:p>
            <a:pPr>
              <a:lnSpc>
                <a:spcPct val="120000"/>
              </a:lnSpc>
            </a:pPr>
            <a:r>
              <a:rPr lang="en-US" sz="4700" b="1" dirty="0"/>
              <a:t>Materials </a:t>
            </a:r>
          </a:p>
          <a:p>
            <a:pPr marL="166615" indent="-166615">
              <a:lnSpc>
                <a:spcPct val="120000"/>
              </a:lnSpc>
              <a:buFont typeface="Arial" panose="020B0604020202020204" pitchFamily="34" charset="0"/>
              <a:buChar char="•"/>
            </a:pPr>
            <a:r>
              <a:rPr lang="en-US" sz="4700" dirty="0"/>
              <a:t>Module Seven PowerPoint Slides</a:t>
            </a:r>
          </a:p>
          <a:p>
            <a:pPr marL="166615" indent="-166615">
              <a:lnSpc>
                <a:spcPct val="120000"/>
              </a:lnSpc>
              <a:buFont typeface="Arial" panose="020B0604020202020204" pitchFamily="34" charset="0"/>
              <a:buChar char="•"/>
            </a:pPr>
            <a:r>
              <a:rPr lang="en-US" sz="4700" dirty="0"/>
              <a:t>White Board or Newsprint and Markers</a:t>
            </a:r>
          </a:p>
          <a:p>
            <a:pPr marL="166615" indent="-166615">
              <a:lnSpc>
                <a:spcPct val="120000"/>
              </a:lnSpc>
              <a:buFont typeface="Arial" panose="020B0604020202020204" pitchFamily="34" charset="0"/>
              <a:buChar char="•"/>
            </a:pPr>
            <a:r>
              <a:rPr lang="en-US" sz="4700" dirty="0"/>
              <a:t>Agenda Written on Newsprint and Posted</a:t>
            </a:r>
          </a:p>
          <a:p>
            <a:pPr marL="166615" indent="-166615">
              <a:lnSpc>
                <a:spcPct val="120000"/>
              </a:lnSpc>
              <a:buFont typeface="Arial" panose="020B0604020202020204" pitchFamily="34" charset="0"/>
              <a:buChar char="•"/>
            </a:pPr>
            <a:r>
              <a:rPr lang="en-US" sz="4700" dirty="0"/>
              <a:t>Participants packet for Module Seven</a:t>
            </a:r>
          </a:p>
          <a:p>
            <a:pPr marL="610922" lvl="1" indent="-166615">
              <a:lnSpc>
                <a:spcPct val="120000"/>
              </a:lnSpc>
              <a:buFont typeface="Wingdings" panose="05000000000000000000" pitchFamily="2" charset="2"/>
              <a:buChar char="ü"/>
            </a:pPr>
            <a:r>
              <a:rPr lang="en-US" sz="4700" dirty="0"/>
              <a:t>Participant PowerPoint Slides </a:t>
            </a:r>
          </a:p>
          <a:p>
            <a:pPr marL="610922" lvl="1" indent="-166615">
              <a:lnSpc>
                <a:spcPct val="120000"/>
              </a:lnSpc>
              <a:buFont typeface="Wingdings" panose="05000000000000000000" pitchFamily="2" charset="2"/>
              <a:buChar char="ü"/>
            </a:pPr>
            <a:r>
              <a:rPr lang="en-US" sz="4700" dirty="0"/>
              <a:t>Worksheet: Using Your Reactions to Foster Your Child</a:t>
            </a:r>
          </a:p>
          <a:p>
            <a:pPr marL="610922" lvl="1" indent="-166615">
              <a:lnSpc>
                <a:spcPct val="120000"/>
              </a:lnSpc>
              <a:buFont typeface="Wingdings" panose="05000000000000000000" pitchFamily="2" charset="2"/>
              <a:buChar char="ü"/>
            </a:pPr>
            <a:r>
              <a:rPr lang="en-US" sz="4400" dirty="0">
                <a:latin typeface="Arial" panose="020B0604020202020204" pitchFamily="34" charset="0"/>
                <a:ea typeface="Times New Roman" panose="02020603050405020304" pitchFamily="18" charset="0"/>
                <a:cs typeface="Arial" panose="020B0604020202020204" pitchFamily="34" charset="0"/>
              </a:rPr>
              <a:t>Worksheet: 10 Characteristics of a Resilient Treater</a:t>
            </a:r>
            <a:endParaRPr lang="en-US" sz="4400" dirty="0"/>
          </a:p>
          <a:p>
            <a:pPr>
              <a:lnSpc>
                <a:spcPct val="120000"/>
              </a:lnSpc>
            </a:pPr>
            <a:r>
              <a:rPr lang="en-US" sz="4700" b="1" dirty="0"/>
              <a:t>Objectives</a:t>
            </a:r>
          </a:p>
          <a:p>
            <a:pPr>
              <a:lnSpc>
                <a:spcPct val="120000"/>
              </a:lnSpc>
            </a:pPr>
            <a:r>
              <a:rPr lang="en-US" sz="4700" b="1" dirty="0"/>
              <a:t>Participants will:</a:t>
            </a:r>
          </a:p>
          <a:p>
            <a:pPr marL="333230" indent="-333230">
              <a:lnSpc>
                <a:spcPct val="120000"/>
              </a:lnSpc>
              <a:buFont typeface="+mj-lt"/>
              <a:buAutoNum type="arabicPeriod"/>
            </a:pPr>
            <a:r>
              <a:rPr lang="en-US" sz="4700" dirty="0"/>
              <a:t>Understand how noticing their reactions can help their healing relationship with the child.</a:t>
            </a:r>
          </a:p>
          <a:p>
            <a:pPr marL="333230" indent="-333230">
              <a:lnSpc>
                <a:spcPct val="120000"/>
              </a:lnSpc>
              <a:buFont typeface="+mj-lt"/>
              <a:buAutoNum type="arabicPeriod"/>
            </a:pPr>
            <a:r>
              <a:rPr lang="en-US" sz="4700" dirty="0"/>
              <a:t>Recognize when reactions are problematic.</a:t>
            </a:r>
          </a:p>
          <a:p>
            <a:pPr marL="333230" indent="-333230">
              <a:lnSpc>
                <a:spcPct val="120000"/>
              </a:lnSpc>
              <a:buFont typeface="+mj-lt"/>
              <a:buAutoNum type="arabicPeriod"/>
            </a:pPr>
            <a:r>
              <a:rPr lang="en-US" sz="4700" dirty="0"/>
              <a:t>Know how the work they do can impact them negatively and identify ways to counter those impacts.</a:t>
            </a:r>
          </a:p>
          <a:p>
            <a:pPr marL="333230" indent="-333230">
              <a:lnSpc>
                <a:spcPct val="120000"/>
              </a:lnSpc>
              <a:buFont typeface="+mj-lt"/>
              <a:buAutoNum type="arabicPeriod"/>
            </a:pPr>
            <a:r>
              <a:rPr lang="en-US" sz="4700" dirty="0"/>
              <a:t>Understand the characteristics of resiliency and explore how to build it in themselves. </a:t>
            </a:r>
          </a:p>
          <a:p>
            <a:endParaRPr lang="en-US" sz="4700" dirty="0"/>
          </a:p>
          <a:p>
            <a:r>
              <a:rPr lang="en-US" sz="4700" b="1" dirty="0"/>
              <a:t>Introduce the concept of “Treaters.”</a:t>
            </a:r>
            <a:r>
              <a:rPr lang="en-US" sz="4800" dirty="0"/>
              <a:t> The term used throughout the modules to describe everyone who interacts with the child to heal their wounds. We all can have a positive therapeutic impact on the children and youth we work with, not just clinical staff. </a:t>
            </a:r>
          </a:p>
          <a:p>
            <a:endParaRPr lang="en-US" sz="4700" dirty="0"/>
          </a:p>
          <a:p>
            <a:pPr marL="333230" indent="-333230">
              <a:buFont typeface="+mj-lt"/>
              <a:buAutoNum type="arabicPeriod"/>
            </a:pPr>
            <a:endParaRPr lang="en-US" sz="4700" dirty="0"/>
          </a:p>
          <a:p>
            <a:r>
              <a:rPr lang="en-US" sz="4700" b="1" dirty="0"/>
              <a:t>Time for Module</a:t>
            </a:r>
          </a:p>
          <a:p>
            <a:r>
              <a:rPr lang="en-US" sz="4700" dirty="0"/>
              <a:t>90 minutes</a:t>
            </a:r>
          </a:p>
          <a:p>
            <a:pPr marL="333230" indent="-333230">
              <a:buFont typeface="+mj-lt"/>
              <a:buAutoNum type="arabicPeriod"/>
            </a:pPr>
            <a:endParaRPr lang="en-US" sz="4700" dirty="0"/>
          </a:p>
          <a:p>
            <a:endParaRPr lang="en-US" sz="4700" dirty="0"/>
          </a:p>
          <a:p>
            <a:endParaRPr lang="en-US" dirty="0"/>
          </a:p>
        </p:txBody>
      </p:sp>
      <p:sp>
        <p:nvSpPr>
          <p:cNvPr id="6" name="TextBox 5">
            <a:extLst>
              <a:ext uri="{FF2B5EF4-FFF2-40B4-BE49-F238E27FC236}">
                <a16:creationId xmlns:a16="http://schemas.microsoft.com/office/drawing/2014/main" id="{7390B450-D139-45F3-BFAC-06EBD20BC374}"/>
              </a:ext>
            </a:extLst>
          </p:cNvPr>
          <p:cNvSpPr txBox="1"/>
          <p:nvPr/>
        </p:nvSpPr>
        <p:spPr>
          <a:xfrm>
            <a:off x="4005946" y="79533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D80E4123-76CA-4B9D-B8A0-48BE710CB37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170</a:t>
            </a:fld>
            <a:endParaRPr lang="en-US" sz="1600" b="1" dirty="0"/>
          </a:p>
        </p:txBody>
      </p:sp>
    </p:spTree>
    <p:extLst>
      <p:ext uri="{BB962C8B-B14F-4D97-AF65-F5344CB8AC3E}">
        <p14:creationId xmlns:p14="http://schemas.microsoft.com/office/powerpoint/2010/main" val="298328765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9263" y="927100"/>
            <a:ext cx="3290887" cy="2468563"/>
          </a:xfrm>
        </p:spPr>
      </p:sp>
      <p:sp>
        <p:nvSpPr>
          <p:cNvPr id="3" name="Notes Placeholder 2"/>
          <p:cNvSpPr>
            <a:spLocks noGrp="1"/>
          </p:cNvSpPr>
          <p:nvPr>
            <p:ph type="body" idx="1"/>
          </p:nvPr>
        </p:nvSpPr>
        <p:spPr>
          <a:xfrm>
            <a:off x="474579" y="3780051"/>
            <a:ext cx="5661660" cy="4213384"/>
          </a:xfrm>
        </p:spPr>
        <p:txBody>
          <a:bodyPr>
            <a:normAutofit/>
          </a:bodyPr>
          <a:lstStyle/>
          <a:p>
            <a:r>
              <a:rPr lang="en-US" b="1" dirty="0"/>
              <a:t>Welcome/Introduction</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introduces themselves</a:t>
            </a:r>
          </a:p>
          <a:p>
            <a:pPr marL="666460" lvl="1" indent="-222153">
              <a:buFont typeface="+mj-lt"/>
              <a:buAutoNum type="alphaLcPeriod"/>
            </a:pPr>
            <a:r>
              <a:rPr lang="en-US" b="1" dirty="0"/>
              <a:t>Ask </a:t>
            </a:r>
            <a:r>
              <a:rPr lang="en-US" dirty="0"/>
              <a:t>participants to think of a difficult time in their past in which they have found some peace with. </a:t>
            </a:r>
          </a:p>
          <a:p>
            <a:pPr marL="666460" lvl="1" indent="-222153">
              <a:buFont typeface="+mj-lt"/>
              <a:buAutoNum type="alphaLcPeriod"/>
            </a:pPr>
            <a:r>
              <a:rPr lang="en-US" b="1" dirty="0"/>
              <a:t>Do not ask </a:t>
            </a:r>
            <a:r>
              <a:rPr lang="en-US" dirty="0"/>
              <a:t>participants to share the difficult time but instead, ask them to share how the experience changed them or what they learned from it.</a:t>
            </a:r>
          </a:p>
          <a:p>
            <a:pPr marL="666460" lvl="1" indent="-222153">
              <a:buFont typeface="+mj-lt"/>
              <a:buAutoNum type="alphaLcPeriod"/>
            </a:pPr>
            <a:r>
              <a:rPr lang="en-US" dirty="0"/>
              <a:t>Review agreements.</a:t>
            </a:r>
          </a:p>
          <a:p>
            <a:pPr marL="666460" lvl="1" indent="-222153">
              <a:buFont typeface="+mj-lt"/>
              <a:buAutoNum type="alphaLcPeriod"/>
            </a:pPr>
            <a:r>
              <a:rPr lang="en-US" dirty="0"/>
              <a:t>Trainer reviews agenda.</a:t>
            </a:r>
          </a:p>
          <a:p>
            <a:endParaRPr lang="en-US" dirty="0"/>
          </a:p>
        </p:txBody>
      </p:sp>
      <p:sp>
        <p:nvSpPr>
          <p:cNvPr id="6" name="TextBox 5">
            <a:extLst>
              <a:ext uri="{FF2B5EF4-FFF2-40B4-BE49-F238E27FC236}">
                <a16:creationId xmlns:a16="http://schemas.microsoft.com/office/drawing/2014/main" id="{9FA76249-3030-41EB-A26D-478AA4433DB6}"/>
              </a:ext>
            </a:extLst>
          </p:cNvPr>
          <p:cNvSpPr txBox="1"/>
          <p:nvPr/>
        </p:nvSpPr>
        <p:spPr>
          <a:xfrm>
            <a:off x="4008704"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0271E3F5-E7A4-47F1-8242-59B38B2B4DA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171</a:t>
            </a:fld>
            <a:endParaRPr lang="en-US" sz="1600" b="1" dirty="0"/>
          </a:p>
        </p:txBody>
      </p:sp>
    </p:spTree>
    <p:extLst>
      <p:ext uri="{BB962C8B-B14F-4D97-AF65-F5344CB8AC3E}">
        <p14:creationId xmlns:p14="http://schemas.microsoft.com/office/powerpoint/2010/main" val="337981326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41338" y="927100"/>
            <a:ext cx="3290887" cy="2468563"/>
          </a:xfrm>
        </p:spPr>
      </p:sp>
      <p:sp>
        <p:nvSpPr>
          <p:cNvPr id="3" name="Notes Placeholder 2"/>
          <p:cNvSpPr>
            <a:spLocks noGrp="1"/>
          </p:cNvSpPr>
          <p:nvPr>
            <p:ph type="body" idx="1"/>
          </p:nvPr>
        </p:nvSpPr>
        <p:spPr>
          <a:xfrm>
            <a:off x="570664" y="3786819"/>
            <a:ext cx="5661660" cy="4213384"/>
          </a:xfrm>
        </p:spPr>
        <p:txBody>
          <a:bodyPr>
            <a:normAutofit/>
          </a:bodyPr>
          <a:lstStyle/>
          <a:p>
            <a:r>
              <a:rPr lang="en-US" b="1" dirty="0"/>
              <a:t>Noticing Your Reactions  </a:t>
            </a:r>
          </a:p>
          <a:p>
            <a:endParaRPr lang="en-US" b="1" dirty="0"/>
          </a:p>
          <a:p>
            <a:pPr marL="222153" indent="-222153">
              <a:buFont typeface="+mj-lt"/>
              <a:buAutoNum type="arabicPeriod"/>
            </a:pPr>
            <a:r>
              <a:rPr lang="en-US" dirty="0"/>
              <a:t>Introduce this module as time to think about them as Foster Parents. </a:t>
            </a:r>
          </a:p>
          <a:p>
            <a:pPr marL="666460" lvl="1" indent="-222153">
              <a:buFont typeface="+mj-lt"/>
              <a:buAutoNum type="alphaLcPeriod"/>
            </a:pPr>
            <a:r>
              <a:rPr lang="en-US" b="1" dirty="0"/>
              <a:t>Say</a:t>
            </a:r>
            <a:r>
              <a:rPr lang="en-US" dirty="0"/>
              <a:t>: We will discuss your reactions to the challenges of being a foster parent.</a:t>
            </a:r>
          </a:p>
          <a:p>
            <a:pPr marL="666460" lvl="1" indent="-222153">
              <a:buFont typeface="+mj-lt"/>
              <a:buAutoNum type="alphaLcPeriod"/>
            </a:pPr>
            <a:r>
              <a:rPr lang="en-US" dirty="0"/>
              <a:t>We will also discuss the impact of being in this role on you.</a:t>
            </a:r>
          </a:p>
        </p:txBody>
      </p:sp>
      <p:sp>
        <p:nvSpPr>
          <p:cNvPr id="5" name="TextBox 4">
            <a:extLst>
              <a:ext uri="{FF2B5EF4-FFF2-40B4-BE49-F238E27FC236}">
                <a16:creationId xmlns:a16="http://schemas.microsoft.com/office/drawing/2014/main" id="{E9270C7C-88B8-4526-8BB7-73DC1506FCBA}"/>
              </a:ext>
            </a:extLst>
          </p:cNvPr>
          <p:cNvSpPr txBox="1"/>
          <p:nvPr/>
        </p:nvSpPr>
        <p:spPr>
          <a:xfrm>
            <a:off x="4025999"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F39EF58A-BC6C-48E8-AEA3-1B7409D1033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172</a:t>
            </a:fld>
            <a:endParaRPr lang="en-US" sz="1600" b="1" dirty="0"/>
          </a:p>
        </p:txBody>
      </p:sp>
    </p:spTree>
    <p:extLst>
      <p:ext uri="{BB962C8B-B14F-4D97-AF65-F5344CB8AC3E}">
        <p14:creationId xmlns:p14="http://schemas.microsoft.com/office/powerpoint/2010/main" val="2778161966"/>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Rot="1" noChangeAspect="1" noChangeArrowheads="1" noTextEdit="1"/>
          </p:cNvSpPr>
          <p:nvPr>
            <p:ph type="sldImg"/>
          </p:nvPr>
        </p:nvSpPr>
        <p:spPr>
          <a:xfrm>
            <a:off x="490538" y="795338"/>
            <a:ext cx="3289300" cy="2468562"/>
          </a:xfrm>
          <a:ln/>
        </p:spPr>
      </p:sp>
      <p:sp>
        <p:nvSpPr>
          <p:cNvPr id="31748" name="Rectangle 3"/>
          <p:cNvSpPr>
            <a:spLocks noGrp="1" noChangeArrowheads="1"/>
          </p:cNvSpPr>
          <p:nvPr>
            <p:ph type="body" idx="1"/>
          </p:nvPr>
        </p:nvSpPr>
        <p:spPr>
          <a:xfrm>
            <a:off x="490538" y="3739026"/>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Noticing Your Reactions  </a:t>
            </a:r>
          </a:p>
          <a:p>
            <a:endParaRPr lang="en-US" b="1"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b="1" dirty="0"/>
              <a:t>Say: </a:t>
            </a:r>
            <a:r>
              <a:rPr lang="en-US" dirty="0"/>
              <a:t>Your experience of how you react and respond to the children in your care is normal. When some current stressor overwhelms their ability to respond and their feelings become intolerable, your feeling’s management is also tested.</a:t>
            </a:r>
          </a:p>
          <a:p>
            <a:pPr marL="666460" lvl="1" indent="-222153">
              <a:buFont typeface="+mj-lt"/>
              <a:buAutoNum type="alphaLcPeriod"/>
            </a:pPr>
            <a:r>
              <a:rPr lang="en-US" b="1" dirty="0"/>
              <a:t>Ask:</a:t>
            </a:r>
            <a:r>
              <a:rPr lang="en-US" dirty="0"/>
              <a:t> What kinds of thoughts, feelings, and physical responses do you have in response to particular children for whom you provide care?</a:t>
            </a:r>
          </a:p>
          <a:p>
            <a:pPr lvl="1"/>
            <a:r>
              <a:rPr lang="en-US" b="1" dirty="0"/>
              <a:t>Possible responses: </a:t>
            </a:r>
          </a:p>
          <a:p>
            <a:pPr marL="1166306" lvl="2" indent="-277692">
              <a:buFont typeface="+mj-lt"/>
              <a:buAutoNum type="romanLcPeriod"/>
            </a:pPr>
            <a:r>
              <a:rPr lang="en-US" dirty="0"/>
              <a:t>Positive: warm, loving, worry</a:t>
            </a:r>
          </a:p>
          <a:p>
            <a:pPr marL="1166306" lvl="2" indent="-277692">
              <a:buFont typeface="+mj-lt"/>
              <a:buAutoNum type="romanLcPeriod"/>
            </a:pPr>
            <a:r>
              <a:rPr lang="en-US" dirty="0"/>
              <a:t>Negative: anger, fear, disgust</a:t>
            </a:r>
          </a:p>
          <a:p>
            <a:pPr marL="1166306" lvl="2" indent="-277692">
              <a:buFont typeface="+mj-lt"/>
              <a:buAutoNum type="romanLcPeriod"/>
            </a:pPr>
            <a:r>
              <a:rPr lang="en-US" dirty="0"/>
              <a:t>Thoughts: “This story can’t be true”, “This kid is so cute” or “This kid should be in jail”</a:t>
            </a:r>
          </a:p>
          <a:p>
            <a:pPr marL="666460" lvl="1" indent="-222153">
              <a:buFont typeface="+mj-lt"/>
              <a:buAutoNum type="alphaLcPeriod" startAt="3"/>
            </a:pPr>
            <a:r>
              <a:rPr lang="en-US" b="1" dirty="0"/>
              <a:t>Say: </a:t>
            </a:r>
            <a:r>
              <a:rPr lang="en-US" dirty="0"/>
              <a:t>The conflict between the negative feelings and what we think we “should” feel can be tough. Foster parents sometimes think “I shouldn’t feel this way!” OR “What would my worker say?” OR “It’s the foster child’s fault I feel this way”.</a:t>
            </a:r>
          </a:p>
          <a:p>
            <a:pPr eaLnBrk="1" hangingPunct="1">
              <a:buFontTx/>
              <a:buNone/>
            </a:pPr>
            <a:endParaRPr lang="en-US" dirty="0"/>
          </a:p>
        </p:txBody>
      </p:sp>
      <p:sp>
        <p:nvSpPr>
          <p:cNvPr id="5" name="TextBox 4">
            <a:extLst>
              <a:ext uri="{FF2B5EF4-FFF2-40B4-BE49-F238E27FC236}">
                <a16:creationId xmlns:a16="http://schemas.microsoft.com/office/drawing/2014/main" id="{D6A4B86E-84AF-4002-964B-2A25F2689B8F}"/>
              </a:ext>
            </a:extLst>
          </p:cNvPr>
          <p:cNvSpPr txBox="1"/>
          <p:nvPr/>
        </p:nvSpPr>
        <p:spPr>
          <a:xfrm>
            <a:off x="4008704" y="79533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ABB2D7DD-8D52-43D5-B3F6-4E0EA7529FB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173</a:t>
            </a:fld>
            <a:endParaRPr lang="en-US" sz="1600" b="1" dirty="0"/>
          </a:p>
        </p:txBody>
      </p:sp>
    </p:spTree>
    <p:extLst>
      <p:ext uri="{BB962C8B-B14F-4D97-AF65-F5344CB8AC3E}">
        <p14:creationId xmlns:p14="http://schemas.microsoft.com/office/powerpoint/2010/main" val="1585249185"/>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496888" y="896938"/>
            <a:ext cx="3289300" cy="2468562"/>
          </a:xfrm>
          <a:ln/>
        </p:spPr>
      </p:sp>
      <p:sp>
        <p:nvSpPr>
          <p:cNvPr id="32772" name="Rectangle 3"/>
          <p:cNvSpPr>
            <a:spLocks noGrp="1" noChangeArrowheads="1"/>
          </p:cNvSpPr>
          <p:nvPr>
            <p:ph type="body" idx="1"/>
          </p:nvPr>
        </p:nvSpPr>
        <p:spPr>
          <a:xfrm>
            <a:off x="497074" y="3843337"/>
            <a:ext cx="5189855" cy="4213384"/>
          </a:xfrm>
          <a:noFill/>
          <a:ln/>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1" dirty="0"/>
              <a:t>Noticing Your Reactions  </a:t>
            </a:r>
          </a:p>
          <a:p>
            <a:endParaRPr lang="en-US" sz="1300" dirty="0"/>
          </a:p>
          <a:p>
            <a:pPr marL="222153" indent="-222153">
              <a:buFont typeface="+mj-lt"/>
              <a:buAutoNum type="arabicPeriod"/>
            </a:pPr>
            <a:r>
              <a:rPr lang="en-US" sz="1300" dirty="0"/>
              <a:t>Review the slide using the information below.</a:t>
            </a:r>
          </a:p>
          <a:p>
            <a:pPr marL="666460" lvl="1" indent="-222153">
              <a:buFont typeface="+mj-lt"/>
              <a:buAutoNum type="alphaLcPeriod"/>
            </a:pPr>
            <a:r>
              <a:rPr lang="en-US" sz="1300" b="1" dirty="0"/>
              <a:t>Ask:</a:t>
            </a:r>
            <a:r>
              <a:rPr lang="en-US" sz="1300" dirty="0"/>
              <a:t> What contributes to foster parent’s  negative reactions and feelings?</a:t>
            </a:r>
          </a:p>
          <a:p>
            <a:pPr lvl="2"/>
            <a:r>
              <a:rPr lang="en-US" sz="1300" b="1" dirty="0"/>
              <a:t>Possible answers: </a:t>
            </a:r>
          </a:p>
          <a:p>
            <a:pPr marL="1166306" lvl="2" indent="-277692">
              <a:buFont typeface="+mj-lt"/>
              <a:buAutoNum type="romanLcPeriod"/>
            </a:pPr>
            <a:r>
              <a:rPr lang="en-US" sz="1300" dirty="0"/>
              <a:t>In addition to the exposure to the child’s trauma, there are systemic issues that are part of the job.</a:t>
            </a:r>
          </a:p>
          <a:p>
            <a:pPr marL="1166306" lvl="2" indent="-277692">
              <a:buFont typeface="+mj-lt"/>
              <a:buAutoNum type="romanLcPeriod"/>
            </a:pPr>
            <a:r>
              <a:rPr lang="en-US" sz="1300" dirty="0"/>
              <a:t>By definition, relationships are often temporary and uncertain. The work is done in one’s own home, from which there is no escape, and there is accompanying isolation.</a:t>
            </a:r>
          </a:p>
          <a:p>
            <a:pPr marL="1166306" lvl="2" indent="-277692">
              <a:buFont typeface="+mj-lt"/>
              <a:buAutoNum type="romanLcPeriod"/>
            </a:pPr>
            <a:r>
              <a:rPr lang="en-US" sz="1300" dirty="0"/>
              <a:t>Family and friends may not understand the commitment you chose to make, and they certainly will not have the understanding of your child’s behavior that you do.  This can increase the conflicts among various loyalties that compete for your time.</a:t>
            </a:r>
          </a:p>
          <a:p>
            <a:pPr marL="666460" lvl="1" indent="-222153">
              <a:buFont typeface="+mj-lt"/>
              <a:buAutoNum type="alphaLcPeriod" startAt="2"/>
            </a:pPr>
            <a:r>
              <a:rPr lang="en-US" sz="1300" b="1" dirty="0"/>
              <a:t>Say:</a:t>
            </a:r>
            <a:r>
              <a:rPr lang="en-US" sz="1300" dirty="0"/>
              <a:t> All of these factors also contribute to Vicarious Trauma. And Vicarious Trauma contributes to our reactions which we will talk about more in depth later in this module. </a:t>
            </a:r>
          </a:p>
          <a:p>
            <a:pPr marL="1166306" lvl="2" indent="-277692">
              <a:buFont typeface="+mj-lt"/>
              <a:buAutoNum type="romanLcPeriod"/>
            </a:pPr>
            <a:endParaRPr lang="en-US" dirty="0"/>
          </a:p>
          <a:p>
            <a:pPr marL="1166306" lvl="2" indent="-277692">
              <a:buFont typeface="+mj-lt"/>
              <a:buAutoNum type="romanLcPeriod"/>
            </a:pPr>
            <a:endParaRPr lang="en-US" dirty="0"/>
          </a:p>
          <a:p>
            <a:pPr marL="1166306" lvl="2" indent="-277692">
              <a:buFont typeface="+mj-lt"/>
              <a:buAutoNum type="romanLcPeriod"/>
            </a:pPr>
            <a:endParaRPr lang="en-US" dirty="0"/>
          </a:p>
          <a:p>
            <a:pPr marL="1166306" lvl="2" indent="-277692">
              <a:buFont typeface="+mj-lt"/>
              <a:buAutoNum type="romanLcPeriod"/>
            </a:pPr>
            <a:endParaRPr lang="en-US" dirty="0"/>
          </a:p>
          <a:p>
            <a:pPr lvl="1"/>
            <a:endParaRPr lang="en-US" kern="1200" dirty="0">
              <a:solidFill>
                <a:schemeClr val="tx1"/>
              </a:solidFill>
              <a:effectLst/>
              <a:latin typeface="+mn-lt"/>
              <a:ea typeface="+mn-ea"/>
              <a:cs typeface="+mn-cs"/>
            </a:endParaRPr>
          </a:p>
          <a:p>
            <a:endParaRPr lang="en-US" dirty="0"/>
          </a:p>
          <a:p>
            <a:r>
              <a:rPr lang="en-US" dirty="0"/>
              <a:t>	</a:t>
            </a:r>
          </a:p>
          <a:p>
            <a:pPr eaLnBrk="1" hangingPunct="1"/>
            <a:endParaRPr lang="en-US" dirty="0"/>
          </a:p>
        </p:txBody>
      </p:sp>
      <p:sp>
        <p:nvSpPr>
          <p:cNvPr id="5" name="TextBox 4">
            <a:extLst>
              <a:ext uri="{FF2B5EF4-FFF2-40B4-BE49-F238E27FC236}">
                <a16:creationId xmlns:a16="http://schemas.microsoft.com/office/drawing/2014/main" id="{36AC7DA4-F3D6-4BBF-8AAC-4DF7287FB6A8}"/>
              </a:ext>
            </a:extLst>
          </p:cNvPr>
          <p:cNvSpPr txBox="1"/>
          <p:nvPr/>
        </p:nvSpPr>
        <p:spPr>
          <a:xfrm>
            <a:off x="4017978" y="89693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356FA199-C4F1-4116-9900-37D2ECEE7DE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174</a:t>
            </a:fld>
            <a:endParaRPr lang="en-US" sz="1600" b="1" dirty="0"/>
          </a:p>
        </p:txBody>
      </p:sp>
    </p:spTree>
    <p:extLst>
      <p:ext uri="{BB962C8B-B14F-4D97-AF65-F5344CB8AC3E}">
        <p14:creationId xmlns:p14="http://schemas.microsoft.com/office/powerpoint/2010/main" val="93347870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566738" y="927100"/>
            <a:ext cx="3289300" cy="2468563"/>
          </a:xfrm>
          <a:ln/>
        </p:spPr>
      </p:sp>
      <p:sp>
        <p:nvSpPr>
          <p:cNvPr id="36867" name="Notes Placeholder 2"/>
          <p:cNvSpPr>
            <a:spLocks noGrp="1"/>
          </p:cNvSpPr>
          <p:nvPr>
            <p:ph type="body" idx="1"/>
          </p:nvPr>
        </p:nvSpPr>
        <p:spPr>
          <a:xfrm>
            <a:off x="566738" y="3716002"/>
            <a:ext cx="5661660"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Noticing Your Reactions  </a:t>
            </a:r>
          </a:p>
          <a:p>
            <a:endParaRPr lang="en-US"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b="1" dirty="0"/>
              <a:t>Say: </a:t>
            </a:r>
            <a:r>
              <a:rPr lang="en-US" dirty="0"/>
              <a:t>The truth is that parenting children with histories of trauma brings up hurt, sadness, and disappointments in our own lives. Just as we help children learn to identify areas that are hard for them and why and help them learn different ways to respond, we benefit when we do the same in our life. It helps us separate our lives from the child’s, not take things as personal, and offer the child more compassion. </a:t>
            </a:r>
          </a:p>
          <a:p>
            <a:pPr marL="666460" lvl="1" indent="-222153">
              <a:buFont typeface="+mj-lt"/>
              <a:buAutoNum type="alphaLcPeriod"/>
            </a:pPr>
            <a:r>
              <a:rPr lang="en-US" b="1" dirty="0"/>
              <a:t>Ask:</a:t>
            </a:r>
            <a:r>
              <a:rPr lang="en-US" dirty="0"/>
              <a:t> When children’s behavior  reminds us of our own lives, how might that affect our relationship with them?</a:t>
            </a:r>
          </a:p>
          <a:p>
            <a:pPr lvl="2"/>
            <a:r>
              <a:rPr lang="en-US" b="1" dirty="0"/>
              <a:t>Possible responses: </a:t>
            </a:r>
          </a:p>
          <a:p>
            <a:pPr marL="1166306" lvl="2" indent="-277692">
              <a:buFont typeface="+mj-lt"/>
              <a:buAutoNum type="romanLcPeriod"/>
            </a:pPr>
            <a:r>
              <a:rPr lang="en-US" dirty="0" err="1"/>
              <a:t>Noone</a:t>
            </a:r>
            <a:r>
              <a:rPr lang="en-US" dirty="0"/>
              <a:t> wants to be upset – it makes us do whatever it takes to keep the child from getting upset and therefore from engaging our own emotional reactions. </a:t>
            </a:r>
          </a:p>
          <a:p>
            <a:pPr marL="1166306" lvl="2" indent="-277692">
              <a:buFont typeface="+mj-lt"/>
              <a:buAutoNum type="romanLcPeriod"/>
            </a:pPr>
            <a:r>
              <a:rPr lang="en-US" dirty="0"/>
              <a:t>Certain things the child does become especially stressful for us. </a:t>
            </a:r>
          </a:p>
        </p:txBody>
      </p:sp>
      <p:sp>
        <p:nvSpPr>
          <p:cNvPr id="5" name="TextBox 4">
            <a:extLst>
              <a:ext uri="{FF2B5EF4-FFF2-40B4-BE49-F238E27FC236}">
                <a16:creationId xmlns:a16="http://schemas.microsoft.com/office/drawing/2014/main" id="{3904C6B0-E659-450B-B781-74AEB749A2E1}"/>
              </a:ext>
            </a:extLst>
          </p:cNvPr>
          <p:cNvSpPr txBox="1"/>
          <p:nvPr/>
        </p:nvSpPr>
        <p:spPr>
          <a:xfrm>
            <a:off x="4008704"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31D0ADCB-A21E-40E9-9276-0AD291DF4B5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175</a:t>
            </a:fld>
            <a:endParaRPr lang="en-US" sz="1600" b="1" dirty="0"/>
          </a:p>
        </p:txBody>
      </p:sp>
    </p:spTree>
    <p:extLst>
      <p:ext uri="{BB962C8B-B14F-4D97-AF65-F5344CB8AC3E}">
        <p14:creationId xmlns:p14="http://schemas.microsoft.com/office/powerpoint/2010/main" val="3620469456"/>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xfrm>
            <a:off x="508000" y="838200"/>
            <a:ext cx="3290888" cy="2468563"/>
          </a:xfrm>
          <a:ln/>
        </p:spPr>
      </p:sp>
      <p:sp>
        <p:nvSpPr>
          <p:cNvPr id="37892" name="Rectangle 3"/>
          <p:cNvSpPr>
            <a:spLocks noGrp="1" noChangeArrowheads="1"/>
          </p:cNvSpPr>
          <p:nvPr>
            <p:ph type="body" idx="1"/>
          </p:nvPr>
        </p:nvSpPr>
        <p:spPr>
          <a:xfrm>
            <a:off x="490538" y="3690937"/>
            <a:ext cx="5189855"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Noticing Your Reactions  </a:t>
            </a:r>
          </a:p>
          <a:p>
            <a:endParaRPr lang="en-US" b="1"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b="1" dirty="0"/>
              <a:t>Say</a:t>
            </a:r>
            <a:r>
              <a:rPr lang="en-US" dirty="0"/>
              <a:t>: Of course, reactions can be problematic too. When your reaction to a child’s behavior makes it hard to remember that the child’s behavior is their best response to intolerable feelings, it’s easy to fall into patterns of response that aren’t helpful. </a:t>
            </a:r>
          </a:p>
          <a:p>
            <a:pPr marL="666460" lvl="1" indent="-222153">
              <a:buFont typeface="+mj-lt"/>
              <a:buAutoNum type="alphaLcPeriod"/>
            </a:pPr>
            <a:r>
              <a:rPr lang="en-US" dirty="0"/>
              <a:t>If reactions prevent responses in ways that are healing for the foster child, this too is problematic. </a:t>
            </a:r>
          </a:p>
          <a:p>
            <a:pPr marL="666460" lvl="1" indent="-222153">
              <a:buFont typeface="+mj-lt"/>
              <a:buAutoNum type="alphaLcPeriod"/>
            </a:pPr>
            <a:r>
              <a:rPr lang="en-US" b="1" dirty="0"/>
              <a:t>Ask</a:t>
            </a:r>
            <a:r>
              <a:rPr lang="en-US" dirty="0"/>
              <a:t>: How might problematic reaction reflect the challenges to your own feelings management skills?</a:t>
            </a:r>
          </a:p>
          <a:p>
            <a:pPr lvl="2"/>
            <a:r>
              <a:rPr lang="en-US" b="1" dirty="0"/>
              <a:t>Possible response: </a:t>
            </a:r>
          </a:p>
          <a:p>
            <a:pPr marL="1166306" lvl="2" indent="-277692">
              <a:buFont typeface="+mj-lt"/>
              <a:buAutoNum type="romanLcPeriod"/>
            </a:pPr>
            <a:r>
              <a:rPr lang="en-US" dirty="0"/>
              <a:t>They can reflect limits in the skills needed to manage and modulate feelings.</a:t>
            </a:r>
          </a:p>
          <a:p>
            <a:pPr marL="1166306" lvl="2" indent="-277692">
              <a:buFont typeface="+mj-lt"/>
              <a:buAutoNum type="romanLcPeriod"/>
            </a:pPr>
            <a:r>
              <a:rPr lang="en-US" dirty="0"/>
              <a:t>Difficulty remembering connection to others when times are stressful.</a:t>
            </a:r>
          </a:p>
          <a:p>
            <a:pPr marL="1166306" lvl="2" indent="-277692">
              <a:buFont typeface="+mj-lt"/>
              <a:buAutoNum type="romanLcPeriod"/>
            </a:pPr>
            <a:r>
              <a:rPr lang="en-US" dirty="0"/>
              <a:t>They can reflect feelings of low self-worth which sometimes shows up as power struggles. </a:t>
            </a:r>
          </a:p>
          <a:p>
            <a:pPr eaLnBrk="1" hangingPunct="1">
              <a:buFontTx/>
              <a:buNone/>
            </a:pPr>
            <a:endParaRPr lang="en-US" dirty="0"/>
          </a:p>
        </p:txBody>
      </p:sp>
      <p:sp>
        <p:nvSpPr>
          <p:cNvPr id="5" name="TextBox 4">
            <a:extLst>
              <a:ext uri="{FF2B5EF4-FFF2-40B4-BE49-F238E27FC236}">
                <a16:creationId xmlns:a16="http://schemas.microsoft.com/office/drawing/2014/main" id="{6AA6A7CC-19E9-4FCB-B6A9-94B0C5EE09E2}"/>
              </a:ext>
            </a:extLst>
          </p:cNvPr>
          <p:cNvSpPr txBox="1"/>
          <p:nvPr/>
        </p:nvSpPr>
        <p:spPr>
          <a:xfrm>
            <a:off x="4034020" y="843463"/>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2FFCB22C-6148-4C0F-A0F6-63ADB23F43F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176</a:t>
            </a:fld>
            <a:endParaRPr lang="en-US" sz="1600" b="1" dirty="0"/>
          </a:p>
        </p:txBody>
      </p:sp>
    </p:spTree>
    <p:extLst>
      <p:ext uri="{BB962C8B-B14F-4D97-AF65-F5344CB8AC3E}">
        <p14:creationId xmlns:p14="http://schemas.microsoft.com/office/powerpoint/2010/main" val="2502052820"/>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Rot="1" noChangeAspect="1" noChangeArrowheads="1" noTextEdit="1"/>
          </p:cNvSpPr>
          <p:nvPr>
            <p:ph type="sldImg"/>
          </p:nvPr>
        </p:nvSpPr>
        <p:spPr>
          <a:xfrm>
            <a:off x="519113" y="920750"/>
            <a:ext cx="3290887" cy="2468563"/>
          </a:xfrm>
          <a:ln/>
        </p:spPr>
      </p:sp>
      <p:sp>
        <p:nvSpPr>
          <p:cNvPr id="38916" name="Rectangle 3"/>
          <p:cNvSpPr>
            <a:spLocks noGrp="1" noChangeArrowheads="1"/>
          </p:cNvSpPr>
          <p:nvPr>
            <p:ph type="body" idx="1"/>
          </p:nvPr>
        </p:nvSpPr>
        <p:spPr>
          <a:xfrm>
            <a:off x="533400" y="3763212"/>
            <a:ext cx="6266160" cy="46926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Noticing Your Reactions  </a:t>
            </a:r>
          </a:p>
          <a:p>
            <a:pPr eaLnBrk="1" hangingPunct="1">
              <a:buFontTx/>
              <a:buNone/>
            </a:pPr>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dirty="0"/>
              <a:t>Say:</a:t>
            </a:r>
            <a:r>
              <a:rPr lang="en-US" dirty="0"/>
              <a:t> Let’s look at examples of what people say or think that reflect problematic reactions. </a:t>
            </a:r>
          </a:p>
          <a:p>
            <a:pPr marL="1166306" lvl="2" indent="-277692">
              <a:buFont typeface="+mj-lt"/>
              <a:buAutoNum type="romanLcPeriod"/>
            </a:pPr>
            <a:r>
              <a:rPr lang="en-US" b="1" dirty="0"/>
              <a:t>Over-identification. </a:t>
            </a:r>
            <a:r>
              <a:rPr lang="en-US" dirty="0"/>
              <a:t>This is what happens when we assume that a child’s experience is just like ours without checking assumptions—or remembering that a child who is in care may respond as we need them to in order to protect what they understand to be in their best interest. </a:t>
            </a:r>
          </a:p>
          <a:p>
            <a:pPr marL="666460" lvl="1" indent="-222153">
              <a:buFont typeface="+mj-lt"/>
              <a:buAutoNum type="alphaLcPeriod" startAt="2"/>
            </a:pPr>
            <a:r>
              <a:rPr lang="en-US" b="1" dirty="0"/>
              <a:t>Ask:</a:t>
            </a:r>
            <a:r>
              <a:rPr lang="en-US" dirty="0"/>
              <a:t> Think of a time when someone has said “I understand because you’re just like me” to you—how did that affect you if it wasn’t true? Did they insist that you believe them?</a:t>
            </a:r>
          </a:p>
          <a:p>
            <a:pPr lvl="2"/>
            <a:r>
              <a:rPr lang="en-US" b="1" dirty="0"/>
              <a:t>Possible responses: </a:t>
            </a:r>
            <a:r>
              <a:rPr lang="en-US" dirty="0"/>
              <a:t>Made me mad, sad, frustrated and wanted to pull back from them.</a:t>
            </a:r>
          </a:p>
          <a:p>
            <a:pPr marL="717164" lvl="1" indent="-285750">
              <a:buFont typeface="+mj-lt"/>
              <a:buAutoNum type="alphaLcPeriod" startAt="2"/>
            </a:pPr>
            <a:r>
              <a:rPr lang="en-US" b="1" dirty="0"/>
              <a:t>Say:</a:t>
            </a:r>
            <a:r>
              <a:rPr lang="en-US" dirty="0"/>
              <a:t> </a:t>
            </a:r>
            <a:r>
              <a:rPr lang="en-US" b="1" dirty="0"/>
              <a:t>Blaming and distancing </a:t>
            </a:r>
            <a:r>
              <a:rPr lang="en-US" dirty="0"/>
              <a:t>are two other reactions that are problematic. When adults with more power or authority than kids say things like, “He doesn’t want to get better” or “She’s hopeless.” Adults who say this have quit believing the child can ever learn differently. It is a form of retreat that can reflect stress, feeling overwhelmed, or vicarious trauma which we will discuss. It is also natural to put more energy into children who are rewarding. </a:t>
            </a:r>
          </a:p>
          <a:p>
            <a:pPr marL="717164" lvl="1" indent="-285750">
              <a:buFont typeface="+mj-lt"/>
              <a:buAutoNum type="alphaLcPeriod" startAt="2"/>
            </a:pPr>
            <a:r>
              <a:rPr lang="en-US" b="1" dirty="0"/>
              <a:t>Denial</a:t>
            </a:r>
            <a:r>
              <a:rPr lang="en-US" dirty="0"/>
              <a:t>—forgetting pieces of the child’s history and not wanting to believe it is true. </a:t>
            </a:r>
          </a:p>
        </p:txBody>
      </p:sp>
      <p:sp>
        <p:nvSpPr>
          <p:cNvPr id="5" name="TextBox 4">
            <a:extLst>
              <a:ext uri="{FF2B5EF4-FFF2-40B4-BE49-F238E27FC236}">
                <a16:creationId xmlns:a16="http://schemas.microsoft.com/office/drawing/2014/main" id="{EFB34543-826C-4960-8F39-99BE445EAF85}"/>
              </a:ext>
            </a:extLst>
          </p:cNvPr>
          <p:cNvSpPr txBox="1"/>
          <p:nvPr/>
        </p:nvSpPr>
        <p:spPr>
          <a:xfrm>
            <a:off x="4078676" y="92075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8E5C8911-A33E-4E09-A777-87BF3D17E08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177</a:t>
            </a:fld>
            <a:endParaRPr lang="en-US" sz="1600" b="1" dirty="0"/>
          </a:p>
        </p:txBody>
      </p:sp>
    </p:spTree>
    <p:extLst>
      <p:ext uri="{BB962C8B-B14F-4D97-AF65-F5344CB8AC3E}">
        <p14:creationId xmlns:p14="http://schemas.microsoft.com/office/powerpoint/2010/main" val="36383992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Rot="1" noChangeAspect="1" noChangeArrowheads="1" noTextEdit="1"/>
          </p:cNvSpPr>
          <p:nvPr>
            <p:ph type="sldImg"/>
          </p:nvPr>
        </p:nvSpPr>
        <p:spPr>
          <a:xfrm>
            <a:off x="533400" y="896938"/>
            <a:ext cx="3290888" cy="2468562"/>
          </a:xfrm>
          <a:ln/>
        </p:spPr>
      </p:sp>
      <p:sp>
        <p:nvSpPr>
          <p:cNvPr id="39940" name="Rectangle 3"/>
          <p:cNvSpPr>
            <a:spLocks noGrp="1" noChangeArrowheads="1"/>
          </p:cNvSpPr>
          <p:nvPr>
            <p:ph type="body" idx="1"/>
          </p:nvPr>
        </p:nvSpPr>
        <p:spPr>
          <a:xfrm>
            <a:off x="533400" y="3767137"/>
            <a:ext cx="5661660" cy="4213384"/>
          </a:xfrm>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Noticing Your Reactions  </a:t>
            </a:r>
          </a:p>
          <a:p>
            <a:endParaRPr lang="en-US" b="1"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b="1" dirty="0"/>
              <a:t>Say:</a:t>
            </a:r>
            <a:r>
              <a:rPr lang="en-US" dirty="0"/>
              <a:t> There are three steps for using your feelings as a tool in your relationships, not only with foster children, but in all relationships. While they appear easy, they require ongoing attention. </a:t>
            </a:r>
          </a:p>
          <a:p>
            <a:pPr marL="666460" lvl="1" indent="-222153">
              <a:buFont typeface="+mj-lt"/>
              <a:buAutoNum type="alphaLcPeriod"/>
            </a:pPr>
            <a:r>
              <a:rPr lang="en-US" b="1" dirty="0"/>
              <a:t>First </a:t>
            </a:r>
            <a:r>
              <a:rPr lang="en-US" dirty="0"/>
              <a:t>you can only use what you can recognize. Recognition means noticing what you are experiencing and naming it. This requires paying attention to thoughts and feelings and physical reactions. Sometimes people become aware of feelings only when talking to other people which is why it is important to talk to your team.</a:t>
            </a:r>
          </a:p>
          <a:p>
            <a:pPr marL="666460" lvl="1" indent="-222153">
              <a:buFont typeface="+mj-lt"/>
              <a:buAutoNum type="alphaLcPeriod"/>
            </a:pPr>
            <a:r>
              <a:rPr lang="en-US" b="1" dirty="0"/>
              <a:t>Second </a:t>
            </a:r>
            <a:r>
              <a:rPr lang="en-US" dirty="0"/>
              <a:t>if you understand your feelings, then you can ask: how much of my feelings are about me? About the child?  About both? What might my reaction be telling me? Who am I to the child? Am I symbolically being the abusive mother, non-protective father, just another person who will reject or leave him?</a:t>
            </a:r>
          </a:p>
          <a:p>
            <a:pPr marL="666460" lvl="1" indent="-222153">
              <a:buFont typeface="+mj-lt"/>
              <a:buAutoNum type="alphaLcPeriod"/>
            </a:pPr>
            <a:r>
              <a:rPr lang="en-US" b="1" dirty="0"/>
              <a:t>Finally,</a:t>
            </a:r>
            <a:r>
              <a:rPr lang="en-US" dirty="0"/>
              <a:t> what you recognize and understand you can employ. In general, this means using your feelings to understand the child better, get a glimpse into their inner world, strengthen the connection in some way. This does not necessarily mean disclosing to the child or doing anything in particular – although it might. </a:t>
            </a:r>
          </a:p>
          <a:p>
            <a:pPr eaLnBrk="1" hangingPunct="1">
              <a:buFontTx/>
              <a:buNone/>
            </a:pPr>
            <a:endParaRPr lang="en-US" dirty="0"/>
          </a:p>
        </p:txBody>
      </p:sp>
      <p:sp>
        <p:nvSpPr>
          <p:cNvPr id="5" name="TextBox 4">
            <a:extLst>
              <a:ext uri="{FF2B5EF4-FFF2-40B4-BE49-F238E27FC236}">
                <a16:creationId xmlns:a16="http://schemas.microsoft.com/office/drawing/2014/main" id="{9C04D880-670D-42D5-BE48-F2A66F511B44}"/>
              </a:ext>
            </a:extLst>
          </p:cNvPr>
          <p:cNvSpPr txBox="1"/>
          <p:nvPr/>
        </p:nvSpPr>
        <p:spPr>
          <a:xfrm>
            <a:off x="4071937" y="89693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551F030A-FED5-4C9C-A4CB-704675B2025C}"/>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178</a:t>
            </a:fld>
            <a:endParaRPr lang="en-US" sz="1600" b="1" dirty="0"/>
          </a:p>
        </p:txBody>
      </p:sp>
    </p:spTree>
    <p:extLst>
      <p:ext uri="{BB962C8B-B14F-4D97-AF65-F5344CB8AC3E}">
        <p14:creationId xmlns:p14="http://schemas.microsoft.com/office/powerpoint/2010/main" val="224427520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23913"/>
            <a:ext cx="3292475" cy="2468562"/>
          </a:xfrm>
        </p:spPr>
      </p:sp>
      <p:sp>
        <p:nvSpPr>
          <p:cNvPr id="3" name="Notes Placeholder 2"/>
          <p:cNvSpPr>
            <a:spLocks noGrp="1"/>
          </p:cNvSpPr>
          <p:nvPr>
            <p:ph type="body" idx="1"/>
          </p:nvPr>
        </p:nvSpPr>
        <p:spPr>
          <a:xfrm>
            <a:off x="490538" y="3919537"/>
            <a:ext cx="5661660" cy="4213384"/>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Noticing Your Reactions  </a:t>
            </a:r>
          </a:p>
          <a:p>
            <a:endParaRPr lang="en-US" sz="1400" dirty="0"/>
          </a:p>
          <a:p>
            <a:pPr indent="-222153">
              <a:buFont typeface="+mj-lt"/>
              <a:buAutoNum type="arabicPeriod"/>
            </a:pPr>
            <a:r>
              <a:rPr lang="en-US" b="1" dirty="0"/>
              <a:t> Direct </a:t>
            </a:r>
            <a:r>
              <a:rPr lang="en-US" dirty="0"/>
              <a:t>participants to the Worksheet: Using Your Reactions to Your Foster Child.</a:t>
            </a:r>
          </a:p>
          <a:p>
            <a:pPr indent="-222153">
              <a:buFont typeface="+mj-lt"/>
              <a:buAutoNum type="arabicPeriod"/>
            </a:pPr>
            <a:r>
              <a:rPr lang="en-US" dirty="0"/>
              <a:t> Provide 10 minutes to work on the worksheet.</a:t>
            </a:r>
          </a:p>
          <a:p>
            <a:pPr indent="-222153">
              <a:buFont typeface="+mj-lt"/>
              <a:buAutoNum type="arabicPeriod"/>
            </a:pPr>
            <a:r>
              <a:rPr lang="en-US" b="1" dirty="0"/>
              <a:t>Discuss</a:t>
            </a:r>
            <a:r>
              <a:rPr lang="en-US" dirty="0"/>
              <a:t> as a large group for 5 minutes. </a:t>
            </a:r>
          </a:p>
          <a:p>
            <a:pPr marL="895061" lvl="1" indent="-228600">
              <a:buFont typeface="+mj-lt"/>
              <a:buAutoNum type="alphaLcPeriod"/>
            </a:pPr>
            <a:r>
              <a:rPr lang="en-US" dirty="0"/>
              <a:t>How could being aware of strong negative feelings be useful?  What if they were strong positive feelings?</a:t>
            </a:r>
          </a:p>
          <a:p>
            <a:pPr marL="895061" lvl="1" indent="-228600">
              <a:buFont typeface="+mj-lt"/>
              <a:buAutoNum type="alphaLcPeriod"/>
            </a:pPr>
            <a:r>
              <a:rPr lang="en-US" dirty="0"/>
              <a:t>How could negative or positive feelings be used to help the relationship?  How might they harm it?</a:t>
            </a:r>
          </a:p>
          <a:p>
            <a:pPr marL="895061" lvl="1" indent="-228600">
              <a:buFont typeface="+mj-lt"/>
              <a:buAutoNum type="alphaLcPeriod"/>
            </a:pPr>
            <a:r>
              <a:rPr lang="en-US" dirty="0"/>
              <a:t>What gets in the way of being more aware of strong negative or positive feelings?</a:t>
            </a:r>
          </a:p>
          <a:p>
            <a:pPr marL="895061" lvl="1" indent="-228600">
              <a:buFont typeface="+mj-lt"/>
              <a:buAutoNum type="alphaLcPeriod"/>
            </a:pPr>
            <a:r>
              <a:rPr lang="en-US" dirty="0"/>
              <a:t>How could talking about these feelings with someone else help?</a:t>
            </a:r>
          </a:p>
          <a:p>
            <a:endParaRPr lang="en-US" dirty="0"/>
          </a:p>
        </p:txBody>
      </p:sp>
      <p:sp>
        <p:nvSpPr>
          <p:cNvPr id="5" name="TextBox 4">
            <a:extLst>
              <a:ext uri="{FF2B5EF4-FFF2-40B4-BE49-F238E27FC236}">
                <a16:creationId xmlns:a16="http://schemas.microsoft.com/office/drawing/2014/main" id="{F9822483-22BB-485D-A645-EDFDE5BB8B1E}"/>
              </a:ext>
            </a:extLst>
          </p:cNvPr>
          <p:cNvSpPr txBox="1"/>
          <p:nvPr/>
        </p:nvSpPr>
        <p:spPr>
          <a:xfrm>
            <a:off x="4034020" y="823913"/>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BCB65590-1628-4333-8756-CEBDDC01CEC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179</a:t>
            </a:fld>
            <a:endParaRPr lang="en-US" sz="1600" b="1" dirty="0"/>
          </a:p>
        </p:txBody>
      </p:sp>
    </p:spTree>
    <p:extLst>
      <p:ext uri="{BB962C8B-B14F-4D97-AF65-F5344CB8AC3E}">
        <p14:creationId xmlns:p14="http://schemas.microsoft.com/office/powerpoint/2010/main" val="2860502385"/>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Image Placeholder 7">
            <a:extLst>
              <a:ext uri="{FF2B5EF4-FFF2-40B4-BE49-F238E27FC236}">
                <a16:creationId xmlns:a16="http://schemas.microsoft.com/office/drawing/2014/main" id="{CA718579-EE20-4771-93E5-EA812D5BCA2A}"/>
              </a:ext>
            </a:extLst>
          </p:cNvPr>
          <p:cNvSpPr>
            <a:spLocks noGrp="1" noRot="1" noChangeAspect="1"/>
          </p:cNvSpPr>
          <p:nvPr>
            <p:ph type="sldImg"/>
          </p:nvPr>
        </p:nvSpPr>
        <p:spPr>
          <a:xfrm>
            <a:off x="566738" y="795338"/>
            <a:ext cx="3290887" cy="2468562"/>
          </a:xfrm>
        </p:spPr>
      </p:sp>
      <p:sp>
        <p:nvSpPr>
          <p:cNvPr id="9" name="Notes Placeholder 8">
            <a:extLst>
              <a:ext uri="{FF2B5EF4-FFF2-40B4-BE49-F238E27FC236}">
                <a16:creationId xmlns:a16="http://schemas.microsoft.com/office/drawing/2014/main" id="{EA572AFF-A497-4A52-93E3-423D28EC8B83}"/>
              </a:ext>
            </a:extLst>
          </p:cNvPr>
          <p:cNvSpPr>
            <a:spLocks noGrp="1"/>
          </p:cNvSpPr>
          <p:nvPr>
            <p:ph type="body" idx="1"/>
          </p:nvPr>
        </p:nvSpPr>
        <p:spPr>
          <a:xfrm>
            <a:off x="566738" y="3919537"/>
            <a:ext cx="5661660" cy="4213384"/>
          </a:xfrm>
        </p:spPr>
        <p:txBody>
          <a:bodyPr/>
          <a:lstStyle/>
          <a:p>
            <a:r>
              <a:rPr lang="en-US" b="1" dirty="0"/>
              <a:t>Introduction to Vicarious Trauma</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We are now going to look at the impact of being a foster parent on your mental, physical, emotional and spiritual health. This section is Vicarious Trauma. </a:t>
            </a:r>
          </a:p>
        </p:txBody>
      </p:sp>
      <p:sp>
        <p:nvSpPr>
          <p:cNvPr id="6" name="TextBox 5">
            <a:extLst>
              <a:ext uri="{FF2B5EF4-FFF2-40B4-BE49-F238E27FC236}">
                <a16:creationId xmlns:a16="http://schemas.microsoft.com/office/drawing/2014/main" id="{87781725-50C5-46AE-BB8D-6D9030598378}"/>
              </a:ext>
            </a:extLst>
          </p:cNvPr>
          <p:cNvSpPr txBox="1"/>
          <p:nvPr/>
        </p:nvSpPr>
        <p:spPr>
          <a:xfrm>
            <a:off x="4013967" y="79533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CCC886FD-1AAC-45EC-A051-7CCFE2AE246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180</a:t>
            </a:fld>
            <a:endParaRPr lang="en-US" sz="1600" b="1" dirty="0"/>
          </a:p>
        </p:txBody>
      </p:sp>
    </p:spTree>
    <p:extLst>
      <p:ext uri="{BB962C8B-B14F-4D97-AF65-F5344CB8AC3E}">
        <p14:creationId xmlns:p14="http://schemas.microsoft.com/office/powerpoint/2010/main" val="1787114068"/>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5" name="Rectangle 2"/>
          <p:cNvSpPr>
            <a:spLocks noGrp="1" noRot="1" noChangeAspect="1" noChangeArrowheads="1" noTextEdit="1"/>
          </p:cNvSpPr>
          <p:nvPr>
            <p:ph type="sldImg"/>
          </p:nvPr>
        </p:nvSpPr>
        <p:spPr>
          <a:xfrm>
            <a:off x="533400" y="896938"/>
            <a:ext cx="3290888" cy="2468562"/>
          </a:xfrm>
          <a:ln/>
        </p:spPr>
      </p:sp>
      <p:sp>
        <p:nvSpPr>
          <p:cNvPr id="371716" name="Rectangle 3"/>
          <p:cNvSpPr>
            <a:spLocks noGrp="1" noChangeArrowheads="1"/>
          </p:cNvSpPr>
          <p:nvPr>
            <p:ph type="body" idx="1"/>
          </p:nvPr>
        </p:nvSpPr>
        <p:spPr>
          <a:xfrm>
            <a:off x="533400" y="3772532"/>
            <a:ext cx="5189855" cy="4213384"/>
          </a:xfrm>
        </p:spPr>
        <p:txBody>
          <a:bodyPr lIns="93920" tIns="46959" rIns="93920" bIns="46959">
            <a:normAutofit lnSpcReduction="10000"/>
          </a:bodyPr>
          <a:lstStyle/>
          <a:p>
            <a:r>
              <a:rPr lang="en-US" b="1" dirty="0"/>
              <a:t>Introduction to Vicarious Trauma</a:t>
            </a:r>
          </a:p>
          <a:p>
            <a:pPr lvl="0"/>
            <a:endParaRPr lang="en-US" dirty="0"/>
          </a:p>
          <a:p>
            <a:pPr marL="228218" indent="-228218">
              <a:buFont typeface="+mj-lt"/>
              <a:buAutoNum type="arabicPeriod"/>
            </a:pPr>
            <a:r>
              <a:rPr lang="en-US" dirty="0"/>
              <a:t>Review the slide using the information below.</a:t>
            </a:r>
          </a:p>
          <a:p>
            <a:pPr marL="684654" lvl="1" indent="-228218">
              <a:buFont typeface="+mj-lt"/>
              <a:buAutoNum type="alphaLcPeriod"/>
            </a:pPr>
            <a:r>
              <a:rPr lang="en-US" dirty="0"/>
              <a:t>Vicarious Traumatization is a term coined in 1990 by Laurie Pearlman who is one of the authors of the RC curriculum. The concept was further developed by Kay </a:t>
            </a:r>
            <a:r>
              <a:rPr lang="en-US" dirty="0" err="1"/>
              <a:t>Saakvitne</a:t>
            </a:r>
            <a:r>
              <a:rPr lang="en-US" dirty="0"/>
              <a:t>, the first author of RC.  </a:t>
            </a:r>
          </a:p>
          <a:p>
            <a:pPr marL="684654" lvl="1" indent="-228218">
              <a:buFont typeface="+mj-lt"/>
              <a:buAutoNum type="alphaLcPeriod"/>
            </a:pPr>
            <a:r>
              <a:rPr lang="en-US" dirty="0"/>
              <a:t>At that time, it was very unusual to talk about the impact of trauma work on people who work with children who have trauma histories. In many settings, it still is.</a:t>
            </a:r>
          </a:p>
          <a:p>
            <a:pPr marL="684654" lvl="1" indent="-228218">
              <a:buFont typeface="+mj-lt"/>
              <a:buAutoNum type="alphaLcPeriod"/>
            </a:pPr>
            <a:r>
              <a:rPr lang="en-US" dirty="0"/>
              <a:t>VT is a result of giving our hearts to foster children. If we didn’t invest in those we help and risk our hearts, but instead protected ourselves, we probably wouldn’t have VT AND we wouldn’t be very effective.</a:t>
            </a:r>
          </a:p>
          <a:p>
            <a:pPr marL="684654" lvl="1" indent="-228218">
              <a:buFont typeface="+mj-lt"/>
              <a:buAutoNum type="alphaLcPeriod"/>
            </a:pPr>
            <a:r>
              <a:rPr lang="en-US" dirty="0"/>
              <a:t>Originally, VT was a term that was used to describe treaters that directly cared for survivors, but, now we recognize that other kinds of helpers can also be affected. The VT might not be as intense, but it can have a negative effect.  </a:t>
            </a:r>
          </a:p>
          <a:p>
            <a:pPr marL="684654" lvl="1" indent="-228218">
              <a:buFont typeface="+mj-lt"/>
              <a:buAutoNum type="alphaLcPeriod"/>
            </a:pPr>
            <a:r>
              <a:rPr lang="en-US" b="1" dirty="0"/>
              <a:t>Examples:</a:t>
            </a:r>
            <a:r>
              <a:rPr lang="en-US" dirty="0"/>
              <a:t> A foster parent who gets to know a child can be negatively impacted by finding out that the person is now homeless. Leaders of foster care programs may feel hopeless if they need to cut services due to budget cuts. Support staff may be impacted hearing about survivors at the agency or trying to support foster parents that are injured by a survivor. </a:t>
            </a:r>
          </a:p>
          <a:p>
            <a:pPr marL="684654" lvl="1" indent="-228218">
              <a:buFont typeface="+mj-lt"/>
              <a:buAutoNum type="alphaLcPeriod"/>
            </a:pPr>
            <a:r>
              <a:rPr lang="en-US" dirty="0"/>
              <a:t>VT is really about the cumulative impact on us as treaters over time. </a:t>
            </a:r>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endParaRPr lang="en-US" sz="3300" dirty="0">
              <a:solidFill>
                <a:srgbClr val="000066"/>
              </a:solidFill>
            </a:endParaRPr>
          </a:p>
        </p:txBody>
      </p:sp>
      <p:sp>
        <p:nvSpPr>
          <p:cNvPr id="7" name="TextBox 6">
            <a:extLst>
              <a:ext uri="{FF2B5EF4-FFF2-40B4-BE49-F238E27FC236}">
                <a16:creationId xmlns:a16="http://schemas.microsoft.com/office/drawing/2014/main" id="{7669C67E-F0C8-444D-BB70-208DD8F8B3BD}"/>
              </a:ext>
            </a:extLst>
          </p:cNvPr>
          <p:cNvSpPr txBox="1"/>
          <p:nvPr/>
        </p:nvSpPr>
        <p:spPr>
          <a:xfrm>
            <a:off x="4021988" y="912813"/>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11" name="Slide Number Placeholder 4">
            <a:extLst>
              <a:ext uri="{FF2B5EF4-FFF2-40B4-BE49-F238E27FC236}">
                <a16:creationId xmlns:a16="http://schemas.microsoft.com/office/drawing/2014/main" id="{AED9D0CD-6D4E-4164-A365-C620FDC5A66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181</a:t>
            </a:fld>
            <a:endParaRPr lang="en-US" sz="1600" b="1" dirty="0"/>
          </a:p>
        </p:txBody>
      </p:sp>
    </p:spTree>
    <p:extLst>
      <p:ext uri="{BB962C8B-B14F-4D97-AF65-F5344CB8AC3E}">
        <p14:creationId xmlns:p14="http://schemas.microsoft.com/office/powerpoint/2010/main" val="315208670"/>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877888"/>
            <a:ext cx="3289300" cy="2468562"/>
          </a:xfrm>
        </p:spPr>
      </p:sp>
      <p:sp>
        <p:nvSpPr>
          <p:cNvPr id="3" name="Notes Placeholder 2"/>
          <p:cNvSpPr>
            <a:spLocks noGrp="1"/>
          </p:cNvSpPr>
          <p:nvPr>
            <p:ph type="body" idx="1"/>
          </p:nvPr>
        </p:nvSpPr>
        <p:spPr>
          <a:xfrm>
            <a:off x="471488" y="3614737"/>
            <a:ext cx="5661660" cy="4213384"/>
          </a:xfrm>
        </p:spPr>
        <p:txBody>
          <a:bodyPr>
            <a:normAutofit/>
          </a:bodyPr>
          <a:lstStyle/>
          <a:p>
            <a:r>
              <a:rPr lang="en-US" b="1" dirty="0"/>
              <a:t>Introduction to Vicarious Trauma</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kern="1200" dirty="0">
                <a:solidFill>
                  <a:schemeClr val="tx1"/>
                </a:solidFill>
                <a:effectLst/>
                <a:latin typeface="+mn-lt"/>
                <a:ea typeface="+mn-ea"/>
                <a:cs typeface="+mn-cs"/>
              </a:rPr>
              <a:t>The point is that you can’t </a:t>
            </a:r>
            <a:r>
              <a:rPr lang="en-US" dirty="0"/>
              <a:t>avoid experiencing</a:t>
            </a:r>
            <a:r>
              <a:rPr lang="en-US" kern="1200" dirty="0">
                <a:solidFill>
                  <a:schemeClr val="tx1"/>
                </a:solidFill>
                <a:effectLst/>
                <a:latin typeface="+mn-lt"/>
                <a:ea typeface="+mn-ea"/>
                <a:cs typeface="+mn-cs"/>
              </a:rPr>
              <a:t> VT.  If you are fostering, you are exposed to others‘ painful history and it impacts you—it’s not the child’s fault and it’s not because you are “weak.” </a:t>
            </a:r>
          </a:p>
          <a:p>
            <a:pPr marL="666460" lvl="1" indent="-222153">
              <a:buFont typeface="+mj-lt"/>
              <a:buAutoNum type="alphaLcPeriod"/>
            </a:pPr>
            <a:r>
              <a:rPr lang="en-US" kern="1200" dirty="0">
                <a:solidFill>
                  <a:schemeClr val="tx1"/>
                </a:solidFill>
                <a:effectLst/>
                <a:latin typeface="+mn-lt"/>
                <a:ea typeface="+mn-ea"/>
                <a:cs typeface="+mn-cs"/>
              </a:rPr>
              <a:t>It’s just like going out in the sun.  Whether you get a sunburn or not, you are affected by the rays.</a:t>
            </a:r>
          </a:p>
          <a:p>
            <a:pPr marL="666460" lvl="1" indent="-222153">
              <a:buFont typeface="+mj-lt"/>
              <a:buAutoNum type="alphaLcPeriod"/>
            </a:pPr>
            <a:r>
              <a:rPr lang="en-US" kern="1200" dirty="0">
                <a:solidFill>
                  <a:schemeClr val="tx1"/>
                </a:solidFill>
                <a:effectLst/>
                <a:latin typeface="+mn-lt"/>
                <a:ea typeface="+mn-ea"/>
                <a:cs typeface="+mn-cs"/>
              </a:rPr>
              <a:t>The effect of VT is that it damages the hope and optimism you need to foster effectively.</a:t>
            </a:r>
          </a:p>
          <a:p>
            <a:r>
              <a:rPr lang="en-US" dirty="0"/>
              <a:t> </a:t>
            </a:r>
          </a:p>
          <a:p>
            <a:endParaRPr lang="en-US" dirty="0"/>
          </a:p>
        </p:txBody>
      </p:sp>
      <p:sp>
        <p:nvSpPr>
          <p:cNvPr id="6" name="TextBox 5">
            <a:extLst>
              <a:ext uri="{FF2B5EF4-FFF2-40B4-BE49-F238E27FC236}">
                <a16:creationId xmlns:a16="http://schemas.microsoft.com/office/drawing/2014/main" id="{91F2EA17-0B6A-4DE3-9B46-6F76B365E7B3}"/>
              </a:ext>
            </a:extLst>
          </p:cNvPr>
          <p:cNvSpPr txBox="1"/>
          <p:nvPr/>
        </p:nvSpPr>
        <p:spPr>
          <a:xfrm>
            <a:off x="4008704" y="87788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A5C3585E-B31D-4258-9EDD-C9C572DEF59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182</a:t>
            </a:fld>
            <a:endParaRPr lang="en-US" sz="1600" b="1" dirty="0"/>
          </a:p>
        </p:txBody>
      </p:sp>
    </p:spTree>
    <p:extLst>
      <p:ext uri="{BB962C8B-B14F-4D97-AF65-F5344CB8AC3E}">
        <p14:creationId xmlns:p14="http://schemas.microsoft.com/office/powerpoint/2010/main" val="3649429457"/>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
          <p:cNvSpPr>
            <a:spLocks noGrp="1" noRot="1" noChangeAspect="1" noChangeArrowheads="1" noTextEdit="1"/>
          </p:cNvSpPr>
          <p:nvPr>
            <p:ph type="sldImg"/>
          </p:nvPr>
        </p:nvSpPr>
        <p:spPr>
          <a:xfrm>
            <a:off x="558800" y="887413"/>
            <a:ext cx="3290888" cy="2468562"/>
          </a:xfrm>
          <a:ln/>
        </p:spPr>
      </p:sp>
      <p:sp>
        <p:nvSpPr>
          <p:cNvPr id="151556" name="Rectangle 3"/>
          <p:cNvSpPr>
            <a:spLocks noGrp="1" noChangeArrowheads="1"/>
          </p:cNvSpPr>
          <p:nvPr>
            <p:ph type="body" idx="1"/>
          </p:nvPr>
        </p:nvSpPr>
        <p:spPr>
          <a:xfrm>
            <a:off x="565391" y="3618227"/>
            <a:ext cx="5661660" cy="5168269"/>
          </a:xfrm>
          <a:noFill/>
          <a:ln/>
        </p:spPr>
        <p:txBody>
          <a:bodyPr/>
          <a:lstStyle/>
          <a:p>
            <a:r>
              <a:rPr lang="en-US" b="1" dirty="0"/>
              <a:t>Introduction to Vicarious Trauma</a:t>
            </a:r>
          </a:p>
          <a:p>
            <a:endParaRPr lang="en-US"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kern="1200" dirty="0">
                <a:solidFill>
                  <a:schemeClr val="tx1"/>
                </a:solidFill>
                <a:effectLst/>
                <a:latin typeface="+mn-lt"/>
                <a:ea typeface="+mn-ea"/>
                <a:cs typeface="+mn-cs"/>
              </a:rPr>
              <a:t>We can’t meet the needs of children if we are ignoring the needs of parents. Just like on an airplane, if the oxygen mask falls you put it on yourself first BEFORE your child. We need to take care of ourselves, and our organizations need to help us do so in order to do work that is sustainable and has quality and integrity. </a:t>
            </a:r>
          </a:p>
          <a:p>
            <a:pPr marL="666460" lvl="1" indent="-222153">
              <a:buFont typeface="+mj-lt"/>
              <a:buAutoNum type="alphaLcPeriod"/>
            </a:pPr>
            <a:r>
              <a:rPr lang="en-US" dirty="0"/>
              <a:t>Risking Connection® believes that relationships are the primary agent of change. Those relationships have to have some continuity.  These two statements are consistent with our understanding of attachment and of the role of attunement in attachment. If children are moved between foster homes there will be little continuity.  If foster parents lose their effectiveness due to VT, there is a higher risk of disrupted foster placements. </a:t>
            </a:r>
          </a:p>
          <a:p>
            <a:pPr marL="666460" lvl="1" indent="-222153">
              <a:buFont typeface="+mj-lt"/>
              <a:buAutoNum type="alphaLcPeriod"/>
            </a:pPr>
            <a:r>
              <a:rPr lang="en-US" dirty="0"/>
              <a:t>So, addressing the VT that foster parents experience is one sure way of reducing the risk of disrupted placements.</a:t>
            </a:r>
          </a:p>
          <a:p>
            <a:pPr eaLnBrk="1" hangingPunct="1">
              <a:buFontTx/>
              <a:buNone/>
            </a:pPr>
            <a:endParaRPr lang="en-US" dirty="0"/>
          </a:p>
        </p:txBody>
      </p:sp>
      <p:sp>
        <p:nvSpPr>
          <p:cNvPr id="6" name="TextBox 5">
            <a:extLst>
              <a:ext uri="{FF2B5EF4-FFF2-40B4-BE49-F238E27FC236}">
                <a16:creationId xmlns:a16="http://schemas.microsoft.com/office/drawing/2014/main" id="{9824558B-350C-4307-9D38-D87D38056DB8}"/>
              </a:ext>
            </a:extLst>
          </p:cNvPr>
          <p:cNvSpPr txBox="1"/>
          <p:nvPr/>
        </p:nvSpPr>
        <p:spPr>
          <a:xfrm>
            <a:off x="4038030" y="887413"/>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9091A867-D65B-4BDD-B121-188EE90009D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183</a:t>
            </a:fld>
            <a:endParaRPr lang="en-US" sz="1600" b="1" dirty="0"/>
          </a:p>
        </p:txBody>
      </p:sp>
    </p:spTree>
    <p:extLst>
      <p:ext uri="{BB962C8B-B14F-4D97-AF65-F5344CB8AC3E}">
        <p14:creationId xmlns:p14="http://schemas.microsoft.com/office/powerpoint/2010/main" val="33127973"/>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xfrm>
            <a:off x="490538" y="957263"/>
            <a:ext cx="3289300" cy="2468562"/>
          </a:xfrm>
          <a:ln/>
        </p:spPr>
      </p:sp>
      <p:sp>
        <p:nvSpPr>
          <p:cNvPr id="148484" name="Rectangle 3"/>
          <p:cNvSpPr>
            <a:spLocks noGrp="1" noChangeArrowheads="1"/>
          </p:cNvSpPr>
          <p:nvPr>
            <p:ph type="body" idx="1"/>
          </p:nvPr>
        </p:nvSpPr>
        <p:spPr>
          <a:xfrm>
            <a:off x="490538" y="3843337"/>
            <a:ext cx="5661660" cy="4213384"/>
          </a:xfrm>
          <a:noFill/>
          <a:ln/>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Introduction to Vicarious Trauma</a:t>
            </a:r>
          </a:p>
          <a:p>
            <a:pPr eaLnBrk="1" hangingPunct="1"/>
            <a:endParaRPr lang="en-US" b="1" baseline="0" dirty="0"/>
          </a:p>
          <a:p>
            <a:pPr marL="234841" indent="-234841" eaLnBrk="1" hangingPunct="1">
              <a:buFont typeface="+mj-lt"/>
              <a:buAutoNum type="arabicPeriod"/>
            </a:pPr>
            <a:r>
              <a:rPr lang="en-US" dirty="0"/>
              <a:t>Review the slide</a:t>
            </a:r>
            <a:r>
              <a:rPr lang="en-US" baseline="0" dirty="0"/>
              <a:t> using the information below.</a:t>
            </a:r>
            <a:endParaRPr lang="en-US" dirty="0"/>
          </a:p>
          <a:p>
            <a:pPr marL="704522" lvl="1" indent="-234841" eaLnBrk="1" hangingPunct="1">
              <a:buFont typeface="+mj-lt"/>
              <a:buAutoNum type="alphaLcPeriod"/>
            </a:pPr>
            <a:r>
              <a:rPr lang="en-US" dirty="0"/>
              <a:t>With survivors of trauma there are certain areas or domains that are impacted. Many of the exact same domains in foster parents are impacted by VT.</a:t>
            </a:r>
          </a:p>
          <a:p>
            <a:pPr marL="704522" lvl="1" indent="-234841" eaLnBrk="1" hangingPunct="1">
              <a:buFont typeface="+mj-lt"/>
              <a:buAutoNum type="alphaLcPeriod"/>
            </a:pPr>
            <a:r>
              <a:rPr lang="en-US" dirty="0"/>
              <a:t>A core feature of VT is it’s impact on our basic sense of hope and our belief that our work and life has meaning. For some, this means cynicism about the world and the future. For others, it means a disrupted sense of </a:t>
            </a:r>
            <a:r>
              <a:rPr lang="en-US" dirty="0" err="1"/>
              <a:t>spirituality,or</a:t>
            </a:r>
            <a:r>
              <a:rPr lang="en-US" dirty="0"/>
              <a:t> break in their beliefs about God or a higher power. </a:t>
            </a:r>
          </a:p>
          <a:p>
            <a:pPr marL="704522" lvl="1" indent="-234841" eaLnBrk="1" hangingPunct="1">
              <a:buFont typeface="+mj-lt"/>
              <a:buAutoNum type="alphaLcPeriod"/>
            </a:pPr>
            <a:r>
              <a:rPr lang="en-US" dirty="0"/>
              <a:t>Give specific examples (if possible) about the impact of VT in each of these areas.  </a:t>
            </a:r>
            <a:endParaRPr lang="en-US" b="1" dirty="0"/>
          </a:p>
          <a:p>
            <a:pPr eaLnBrk="1" hangingPunct="1"/>
            <a:endParaRPr lang="en-US" dirty="0"/>
          </a:p>
          <a:p>
            <a:pPr eaLnBrk="1" hangingPunct="1"/>
            <a:endParaRPr lang="en-US" dirty="0"/>
          </a:p>
        </p:txBody>
      </p:sp>
      <p:sp>
        <p:nvSpPr>
          <p:cNvPr id="7" name="TextBox 6">
            <a:extLst>
              <a:ext uri="{FF2B5EF4-FFF2-40B4-BE49-F238E27FC236}">
                <a16:creationId xmlns:a16="http://schemas.microsoft.com/office/drawing/2014/main" id="{28DD7E17-A5DD-4334-BE44-354E1E0E0F13}"/>
              </a:ext>
            </a:extLst>
          </p:cNvPr>
          <p:cNvSpPr txBox="1"/>
          <p:nvPr/>
        </p:nvSpPr>
        <p:spPr>
          <a:xfrm>
            <a:off x="4009957" y="957263"/>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8" name="Slide Number Placeholder 4">
            <a:extLst>
              <a:ext uri="{FF2B5EF4-FFF2-40B4-BE49-F238E27FC236}">
                <a16:creationId xmlns:a16="http://schemas.microsoft.com/office/drawing/2014/main" id="{38E8CC6D-BEB1-4263-801A-057AF723F77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184</a:t>
            </a:fld>
            <a:endParaRPr lang="en-US" sz="1600" b="1" dirty="0"/>
          </a:p>
        </p:txBody>
      </p:sp>
    </p:spTree>
    <p:extLst>
      <p:ext uri="{BB962C8B-B14F-4D97-AF65-F5344CB8AC3E}">
        <p14:creationId xmlns:p14="http://schemas.microsoft.com/office/powerpoint/2010/main" val="188685746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2"/>
          <p:cNvSpPr>
            <a:spLocks noGrp="1" noRot="1" noChangeAspect="1" noChangeArrowheads="1" noTextEdit="1"/>
          </p:cNvSpPr>
          <p:nvPr>
            <p:ph type="sldImg"/>
          </p:nvPr>
        </p:nvSpPr>
        <p:spPr>
          <a:xfrm>
            <a:off x="496888" y="838200"/>
            <a:ext cx="3289300" cy="2468563"/>
          </a:xfrm>
          <a:ln/>
        </p:spPr>
      </p:sp>
      <p:sp>
        <p:nvSpPr>
          <p:cNvPr id="154628" name="Rectangle 3"/>
          <p:cNvSpPr>
            <a:spLocks noGrp="1" noChangeArrowheads="1"/>
          </p:cNvSpPr>
          <p:nvPr>
            <p:ph type="body" idx="1"/>
          </p:nvPr>
        </p:nvSpPr>
        <p:spPr>
          <a:xfrm>
            <a:off x="497359" y="3584955"/>
            <a:ext cx="6207185" cy="5447445"/>
          </a:xfrm>
          <a:noFill/>
          <a:ln/>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Introduction to Vicarious Trauma</a:t>
            </a:r>
          </a:p>
          <a:p>
            <a:endParaRPr lang="en-US" b="1" dirty="0"/>
          </a:p>
          <a:p>
            <a:pPr marL="222153" indent="-222153">
              <a:buFont typeface="+mj-lt"/>
              <a:buAutoNum type="arabicPeriod"/>
            </a:pPr>
            <a:r>
              <a:rPr lang="en-US" b="1" dirty="0"/>
              <a:t>Say:</a:t>
            </a:r>
            <a:r>
              <a:rPr lang="en-US" dirty="0"/>
              <a:t>  Now we are going to do an exercise asking you to think about the impact of vicarious trauma on you as a foster parent as well as the rewards of doing this challenging and important job.  I am going to give you a piece of paper and ask you to write down responses to the questions on the slide. Do not put your name on your paper. We will then collect the papers and read the responses out loud and then discuss. No one will know who wrote the responses. </a:t>
            </a:r>
          </a:p>
          <a:p>
            <a:pPr marL="222153" indent="-222153">
              <a:buFont typeface="+mj-lt"/>
              <a:buAutoNum type="arabicPeriod"/>
            </a:pPr>
            <a:r>
              <a:rPr lang="en-US" b="1" dirty="0"/>
              <a:t>Do: </a:t>
            </a:r>
            <a:r>
              <a:rPr lang="en-US" dirty="0"/>
              <a:t>Pass out a small piece of blank paper to each person.</a:t>
            </a:r>
          </a:p>
          <a:p>
            <a:pPr marL="222153" indent="-222153">
              <a:buFont typeface="+mj-lt"/>
              <a:buAutoNum type="arabicPeriod"/>
            </a:pPr>
            <a:r>
              <a:rPr lang="en-US" b="1" dirty="0"/>
              <a:t>Say:</a:t>
            </a:r>
            <a:r>
              <a:rPr lang="en-US" dirty="0"/>
              <a:t> Okay, now write down responses to the questions on the slide. Write the signs of VT on one side of the paper and the way you are positively impacted on the other side. Do not write your name. </a:t>
            </a:r>
          </a:p>
          <a:p>
            <a:pPr marL="222153" indent="-222153">
              <a:buFont typeface="+mj-lt"/>
              <a:buAutoNum type="arabicPeriod"/>
            </a:pPr>
            <a:r>
              <a:rPr lang="en-US" b="1" dirty="0"/>
              <a:t>Do:</a:t>
            </a:r>
            <a:r>
              <a:rPr lang="en-US" dirty="0"/>
              <a:t>  Allow time for everyone to write. Collect all of the pieces of paper from participants. Alternating back and forth, trainers read the VT (negative impact) list first. (NOTE: Reading these signs of VT usually creates a heavy and sad feeling in the room. This is okay. </a:t>
            </a:r>
          </a:p>
          <a:p>
            <a:pPr marL="222153" indent="-222153">
              <a:buFont typeface="+mj-lt"/>
              <a:buAutoNum type="arabicPeriod"/>
            </a:pPr>
            <a:r>
              <a:rPr lang="en-US" b="1" dirty="0"/>
              <a:t>Ask:</a:t>
            </a:r>
            <a:endParaRPr lang="en-US" dirty="0"/>
          </a:p>
          <a:p>
            <a:pPr lvl="1"/>
            <a:r>
              <a:rPr lang="en-US" dirty="0"/>
              <a:t>How did it feel to hear these signs of VT being read?</a:t>
            </a:r>
          </a:p>
          <a:p>
            <a:pPr lvl="1"/>
            <a:r>
              <a:rPr lang="en-US" dirty="0"/>
              <a:t>Was there anyone who felt validated in hearing things that could have been on your list?</a:t>
            </a:r>
          </a:p>
          <a:p>
            <a:pPr lvl="1"/>
            <a:r>
              <a:rPr lang="en-US" dirty="0"/>
              <a:t>People often say, “I thought I was the only one who felt this way.”  What gets in the way of us talking more with each other about the difficulty of this work?</a:t>
            </a:r>
          </a:p>
          <a:p>
            <a:r>
              <a:rPr lang="en-US" b="1" dirty="0"/>
              <a:t> </a:t>
            </a:r>
            <a:endParaRPr lang="en-US" dirty="0"/>
          </a:p>
          <a:p>
            <a:pPr marL="222153" indent="-222153">
              <a:buFont typeface="+mj-lt"/>
              <a:buAutoNum type="arabicPeriod" startAt="6"/>
            </a:pPr>
            <a:r>
              <a:rPr lang="en-US" b="1" dirty="0"/>
              <a:t>Do: </a:t>
            </a:r>
            <a:r>
              <a:rPr lang="en-US" dirty="0"/>
              <a:t>In the same manner, trainers read the benefits/rewards list next.</a:t>
            </a:r>
          </a:p>
          <a:p>
            <a:pPr marL="222153" indent="-222153">
              <a:buFont typeface="+mj-lt"/>
              <a:buAutoNum type="arabicPeriod" startAt="7"/>
            </a:pPr>
            <a:r>
              <a:rPr lang="en-US" b="1" dirty="0"/>
              <a:t>Ask:</a:t>
            </a:r>
            <a:endParaRPr lang="en-US" dirty="0"/>
          </a:p>
          <a:p>
            <a:pPr lvl="1"/>
            <a:r>
              <a:rPr lang="en-US" dirty="0"/>
              <a:t>How did it feel to hear the list of benefits?</a:t>
            </a:r>
          </a:p>
          <a:p>
            <a:pPr lvl="1"/>
            <a:r>
              <a:rPr lang="en-US" dirty="0"/>
              <a:t>How do you think the 2 lists are related to each other?  (</a:t>
            </a:r>
            <a:r>
              <a:rPr lang="en-US" dirty="0" err="1"/>
              <a:t>ie</a:t>
            </a:r>
            <a:r>
              <a:rPr lang="en-US" dirty="0"/>
              <a:t>., It is the fact that the work is challenging that also makes it rewarding.  For example, knowing about the trauma children suffer makes us grateful for what we have in our lives).</a:t>
            </a:r>
          </a:p>
          <a:p>
            <a:pPr marL="222153" indent="-222153">
              <a:buFont typeface="+mj-lt"/>
              <a:buAutoNum type="arabicPeriod" startAt="8"/>
            </a:pPr>
            <a:r>
              <a:rPr lang="en-US" dirty="0"/>
              <a:t>Point out that we will continue to talk BOTH about the difficulties of this work and its gifts.</a:t>
            </a:r>
          </a:p>
        </p:txBody>
      </p:sp>
      <p:sp>
        <p:nvSpPr>
          <p:cNvPr id="6" name="TextBox 5">
            <a:extLst>
              <a:ext uri="{FF2B5EF4-FFF2-40B4-BE49-F238E27FC236}">
                <a16:creationId xmlns:a16="http://schemas.microsoft.com/office/drawing/2014/main" id="{0FD10808-62E4-4CE8-9954-E6943A72DECC}"/>
              </a:ext>
            </a:extLst>
          </p:cNvPr>
          <p:cNvSpPr txBox="1"/>
          <p:nvPr/>
        </p:nvSpPr>
        <p:spPr>
          <a:xfrm>
            <a:off x="4009957" y="843463"/>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958B5B1B-3DD8-488D-B7C4-A4214258E72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185</a:t>
            </a:fld>
            <a:endParaRPr lang="en-US" sz="1600" b="1" dirty="0"/>
          </a:p>
        </p:txBody>
      </p:sp>
    </p:spTree>
    <p:extLst>
      <p:ext uri="{BB962C8B-B14F-4D97-AF65-F5344CB8AC3E}">
        <p14:creationId xmlns:p14="http://schemas.microsoft.com/office/powerpoint/2010/main" val="2339894734"/>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Rectangle 2"/>
          <p:cNvSpPr>
            <a:spLocks noGrp="1" noRot="1" noChangeAspect="1" noChangeArrowheads="1" noTextEdit="1"/>
          </p:cNvSpPr>
          <p:nvPr>
            <p:ph type="sldImg"/>
          </p:nvPr>
        </p:nvSpPr>
        <p:spPr>
          <a:xfrm>
            <a:off x="568325" y="774700"/>
            <a:ext cx="3289300" cy="2468563"/>
          </a:xfrm>
          <a:ln/>
        </p:spPr>
      </p:sp>
      <p:sp>
        <p:nvSpPr>
          <p:cNvPr id="155652" name="Rectangle 3"/>
          <p:cNvSpPr>
            <a:spLocks noGrp="1" noChangeArrowheads="1"/>
          </p:cNvSpPr>
          <p:nvPr>
            <p:ph type="body" idx="1"/>
          </p:nvPr>
        </p:nvSpPr>
        <p:spPr>
          <a:xfrm>
            <a:off x="568325" y="3462337"/>
            <a:ext cx="5661660" cy="4213384"/>
          </a:xfrm>
          <a:noFill/>
          <a:ln/>
        </p:spPr>
        <p:txBody>
          <a:bodyPr>
            <a:normAutofit/>
          </a:bodyPr>
          <a:lstStyle/>
          <a:p>
            <a:r>
              <a:rPr lang="en-US" b="1" dirty="0"/>
              <a:t>Introduction to Vicarious Trauma</a:t>
            </a:r>
          </a:p>
          <a:p>
            <a:endParaRPr lang="en-US" b="1" dirty="0"/>
          </a:p>
          <a:p>
            <a:pPr marL="222153" indent="-222153">
              <a:buFont typeface="+mj-lt"/>
              <a:buAutoNum type="arabicPeriod"/>
            </a:pPr>
            <a:r>
              <a:rPr lang="en-US" b="1" dirty="0"/>
              <a:t>Ask </a:t>
            </a:r>
            <a:r>
              <a:rPr lang="en-US" dirty="0"/>
              <a:t>for a volunteer to read the quote on the slide and </a:t>
            </a:r>
            <a:r>
              <a:rPr lang="en-US" b="1" dirty="0"/>
              <a:t>ask </a:t>
            </a:r>
            <a:r>
              <a:rPr lang="en-US" dirty="0"/>
              <a:t>what the quote means to the group.</a:t>
            </a:r>
          </a:p>
          <a:p>
            <a:pPr marL="222153" indent="-222153">
              <a:buFont typeface="+mj-lt"/>
              <a:buAutoNum type="arabicPeriod"/>
            </a:pPr>
            <a:r>
              <a:rPr lang="en-US" b="1" dirty="0"/>
              <a:t>Process</a:t>
            </a:r>
            <a:r>
              <a:rPr lang="en-US" dirty="0"/>
              <a:t> with the information below.</a:t>
            </a:r>
          </a:p>
          <a:p>
            <a:pPr marL="666460" lvl="1" indent="-222153">
              <a:buFont typeface="+mj-lt"/>
              <a:buAutoNum type="alphaLcPeriod"/>
            </a:pPr>
            <a:r>
              <a:rPr lang="en-US" kern="1200" dirty="0">
                <a:solidFill>
                  <a:schemeClr val="tx1"/>
                </a:solidFill>
                <a:effectLst/>
                <a:latin typeface="+mn-lt"/>
                <a:ea typeface="+mn-ea"/>
                <a:cs typeface="+mn-cs"/>
              </a:rPr>
              <a:t>When we do the VT exercise with people most say that while it is difficult and a bit depressing to hear the signs of VT, they also feel validated that they are not alone.  </a:t>
            </a:r>
          </a:p>
          <a:p>
            <a:pPr marL="666460" lvl="1" indent="-222153">
              <a:buFont typeface="+mj-lt"/>
              <a:buAutoNum type="alphaLcPeriod"/>
            </a:pPr>
            <a:r>
              <a:rPr lang="en-US" dirty="0"/>
              <a:t>One of the most powerful messages of this VT exercise is that when we hold the weight of VT as a group, together it is easier to bear. In the same way that trauma survivors often say that “The worst part of what happened to me is that I was all alone with it.” VT is </a:t>
            </a:r>
            <a:r>
              <a:rPr lang="en-US" b="1" dirty="0"/>
              <a:t>more</a:t>
            </a:r>
            <a:r>
              <a:rPr lang="en-US" dirty="0"/>
              <a:t> damaging when people hold it alone thinking they are the only one. </a:t>
            </a:r>
          </a:p>
          <a:p>
            <a:pPr marL="666460" lvl="1" indent="-222153">
              <a:buFont typeface="+mj-lt"/>
              <a:buAutoNum type="alphaLcPeriod"/>
            </a:pPr>
            <a:r>
              <a:rPr lang="en-US" dirty="0"/>
              <a:t>Remember that the impact of trauma on the children with whom you work follows the Risking Connection® Framework, and that sometimes we find ourselves reacting from that same frame.</a:t>
            </a:r>
          </a:p>
          <a:p>
            <a:pPr eaLnBrk="1" hangingPunct="1">
              <a:buFontTx/>
              <a:buNone/>
            </a:pPr>
            <a:endParaRPr lang="en-US" dirty="0"/>
          </a:p>
        </p:txBody>
      </p:sp>
      <p:sp>
        <p:nvSpPr>
          <p:cNvPr id="6" name="TextBox 5">
            <a:extLst>
              <a:ext uri="{FF2B5EF4-FFF2-40B4-BE49-F238E27FC236}">
                <a16:creationId xmlns:a16="http://schemas.microsoft.com/office/drawing/2014/main" id="{9897A424-3BEC-47D3-94B0-6B11CAEAC6EC}"/>
              </a:ext>
            </a:extLst>
          </p:cNvPr>
          <p:cNvSpPr txBox="1"/>
          <p:nvPr/>
        </p:nvSpPr>
        <p:spPr>
          <a:xfrm>
            <a:off x="4013967" y="7747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C1E383E7-78C1-4B77-93BE-3C45A5037E9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186</a:t>
            </a:fld>
            <a:endParaRPr lang="en-US" sz="1600" b="1" dirty="0"/>
          </a:p>
        </p:txBody>
      </p:sp>
    </p:spTree>
    <p:extLst>
      <p:ext uri="{BB962C8B-B14F-4D97-AF65-F5344CB8AC3E}">
        <p14:creationId xmlns:p14="http://schemas.microsoft.com/office/powerpoint/2010/main" val="68469945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84188" y="927100"/>
            <a:ext cx="3290887" cy="2468563"/>
          </a:xfrm>
        </p:spPr>
      </p:sp>
      <p:sp>
        <p:nvSpPr>
          <p:cNvPr id="3" name="Notes Placeholder 2"/>
          <p:cNvSpPr>
            <a:spLocks noGrp="1"/>
          </p:cNvSpPr>
          <p:nvPr>
            <p:ph type="body" idx="1"/>
          </p:nvPr>
        </p:nvSpPr>
        <p:spPr>
          <a:xfrm>
            <a:off x="490538" y="3690937"/>
            <a:ext cx="5661660" cy="4213384"/>
          </a:xfrm>
        </p:spPr>
        <p:txBody>
          <a:bodyPr>
            <a:normAutofit/>
          </a:bodyPr>
          <a:lstStyle/>
          <a:p>
            <a:r>
              <a:rPr lang="en-US" b="1" dirty="0"/>
              <a:t>Managing Vicarious Trauma</a:t>
            </a:r>
          </a:p>
          <a:p>
            <a:endParaRPr lang="en-US" b="1" dirty="0"/>
          </a:p>
          <a:p>
            <a:pPr marL="222153" indent="-222153">
              <a:buFont typeface="+mj-lt"/>
              <a:buAutoNum type="arabicPeriod"/>
            </a:pPr>
            <a:r>
              <a:rPr lang="en-US" b="1" dirty="0"/>
              <a:t>Say</a:t>
            </a:r>
            <a:r>
              <a:rPr lang="en-US" dirty="0"/>
              <a:t>: We have just spent time discussing how vicarious trauma can impact you. Now we are going to explore ways to manage it. </a:t>
            </a:r>
          </a:p>
        </p:txBody>
      </p:sp>
      <p:sp>
        <p:nvSpPr>
          <p:cNvPr id="5" name="TextBox 4">
            <a:extLst>
              <a:ext uri="{FF2B5EF4-FFF2-40B4-BE49-F238E27FC236}">
                <a16:creationId xmlns:a16="http://schemas.microsoft.com/office/drawing/2014/main" id="{6C38B697-3ECA-4FFB-88B9-ED1AB51D1F1E}"/>
              </a:ext>
            </a:extLst>
          </p:cNvPr>
          <p:cNvSpPr txBox="1"/>
          <p:nvPr/>
        </p:nvSpPr>
        <p:spPr>
          <a:xfrm>
            <a:off x="4030009"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F694E5AD-31CD-4F4F-AFF5-3D37BD7451F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187</a:t>
            </a:fld>
            <a:endParaRPr lang="en-US" sz="1600" b="1" dirty="0"/>
          </a:p>
        </p:txBody>
      </p:sp>
    </p:spTree>
    <p:extLst>
      <p:ext uri="{BB962C8B-B14F-4D97-AF65-F5344CB8AC3E}">
        <p14:creationId xmlns:p14="http://schemas.microsoft.com/office/powerpoint/2010/main" val="1189386762"/>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1023938"/>
            <a:ext cx="3289300" cy="2468562"/>
          </a:xfrm>
        </p:spPr>
      </p:sp>
      <p:sp>
        <p:nvSpPr>
          <p:cNvPr id="3" name="Notes Placeholder 2"/>
          <p:cNvSpPr>
            <a:spLocks noGrp="1"/>
          </p:cNvSpPr>
          <p:nvPr>
            <p:ph type="body" idx="1"/>
          </p:nvPr>
        </p:nvSpPr>
        <p:spPr>
          <a:xfrm>
            <a:off x="490538" y="3739975"/>
            <a:ext cx="5661660" cy="4213064"/>
          </a:xfrm>
        </p:spPr>
        <p:txBody>
          <a:bodyPr/>
          <a:lstStyle/>
          <a:p>
            <a:r>
              <a:rPr lang="en-US" b="1" dirty="0"/>
              <a:t>Managing Vicarious Trauma</a:t>
            </a:r>
          </a:p>
          <a:p>
            <a:endParaRPr lang="en-US" b="1" dirty="0">
              <a:cs typeface="Arial" panose="020B0604020202020204" pitchFamily="34" charset="0"/>
            </a:endParaRPr>
          </a:p>
          <a:p>
            <a:pPr marL="232591" indent="-232591">
              <a:buFont typeface="+mj-lt"/>
              <a:buAutoNum type="arabicPeriod"/>
            </a:pPr>
            <a:r>
              <a:rPr lang="en-US" dirty="0">
                <a:cs typeface="Arial" panose="020B0604020202020204" pitchFamily="34" charset="0"/>
              </a:rPr>
              <a:t>Review the slide using the information below.</a:t>
            </a:r>
          </a:p>
          <a:p>
            <a:pPr marL="697773" lvl="1" indent="-232591">
              <a:buFont typeface="+mj-lt"/>
              <a:buAutoNum type="alphaLcPeriod"/>
            </a:pPr>
            <a:r>
              <a:rPr lang="en-US" dirty="0">
                <a:cs typeface="Arial" panose="020B0604020202020204" pitchFamily="34" charset="0"/>
              </a:rPr>
              <a:t>Explain that our level of VT depends on both factors in the environment (our home, the wider system) and factors about us as people. </a:t>
            </a:r>
          </a:p>
          <a:p>
            <a:pPr marL="697773" lvl="1" indent="-232591">
              <a:buFont typeface="+mj-lt"/>
              <a:buAutoNum type="alphaLcPeriod"/>
            </a:pPr>
            <a:r>
              <a:rPr lang="en-US" dirty="0">
                <a:cs typeface="Arial" panose="020B0604020202020204" pitchFamily="34" charset="0"/>
              </a:rPr>
              <a:t>How those combine at any particular time contribute to how we feel VT. </a:t>
            </a:r>
          </a:p>
          <a:p>
            <a:endParaRPr lang="en-US" dirty="0"/>
          </a:p>
        </p:txBody>
      </p:sp>
      <p:sp>
        <p:nvSpPr>
          <p:cNvPr id="5" name="TextBox 4">
            <a:extLst>
              <a:ext uri="{FF2B5EF4-FFF2-40B4-BE49-F238E27FC236}">
                <a16:creationId xmlns:a16="http://schemas.microsoft.com/office/drawing/2014/main" id="{B1906F08-13C9-4013-B1A8-AEE6AD26C99A}"/>
              </a:ext>
            </a:extLst>
          </p:cNvPr>
          <p:cNvSpPr txBox="1"/>
          <p:nvPr/>
        </p:nvSpPr>
        <p:spPr>
          <a:xfrm>
            <a:off x="4008704" y="102185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36CED413-A4C9-4180-AE9C-1C9E28CA879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188</a:t>
            </a:fld>
            <a:endParaRPr lang="en-US" sz="1600" b="1" dirty="0"/>
          </a:p>
        </p:txBody>
      </p:sp>
    </p:spTree>
    <p:extLst>
      <p:ext uri="{BB962C8B-B14F-4D97-AF65-F5344CB8AC3E}">
        <p14:creationId xmlns:p14="http://schemas.microsoft.com/office/powerpoint/2010/main" val="2129595248"/>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0863" y="889000"/>
            <a:ext cx="3289300" cy="2468563"/>
          </a:xfrm>
        </p:spPr>
      </p:sp>
      <p:sp>
        <p:nvSpPr>
          <p:cNvPr id="3" name="Notes Placeholder 2"/>
          <p:cNvSpPr>
            <a:spLocks noGrp="1"/>
          </p:cNvSpPr>
          <p:nvPr>
            <p:ph type="body" idx="1"/>
          </p:nvPr>
        </p:nvSpPr>
        <p:spPr>
          <a:xfrm>
            <a:off x="550438" y="3617888"/>
            <a:ext cx="5976197" cy="5362542"/>
          </a:xfrm>
        </p:spPr>
        <p:txBody>
          <a:bodyPr/>
          <a:lstStyle/>
          <a:p>
            <a:r>
              <a:rPr lang="en-US" b="1" dirty="0"/>
              <a:t>Managing Vicarious Trauma</a:t>
            </a:r>
          </a:p>
          <a:p>
            <a:endParaRPr lang="en-US" b="1" dirty="0">
              <a:cs typeface="Arial" panose="020B0604020202020204" pitchFamily="34" charset="0"/>
            </a:endParaRPr>
          </a:p>
          <a:p>
            <a:pPr marL="232591" indent="-232591">
              <a:buFont typeface="+mj-lt"/>
              <a:buAutoNum type="arabicPeriod"/>
            </a:pPr>
            <a:r>
              <a:rPr lang="en-US" dirty="0">
                <a:cs typeface="Arial" panose="020B0604020202020204" pitchFamily="34" charset="0"/>
              </a:rPr>
              <a:t>Review the slide using the information below.</a:t>
            </a:r>
          </a:p>
          <a:p>
            <a:pPr marL="697773" lvl="1" indent="-232591">
              <a:buFont typeface="+mj-lt"/>
              <a:buAutoNum type="alphaLcPeriod"/>
            </a:pPr>
            <a:r>
              <a:rPr lang="en-US" b="1" dirty="0"/>
              <a:t>Click</a:t>
            </a:r>
            <a:r>
              <a:rPr lang="en-US" dirty="0"/>
              <a:t> - The factors in our environment include ones like these in our own community, organization, home, and in the wider system.  </a:t>
            </a:r>
          </a:p>
          <a:p>
            <a:pPr marL="697773" lvl="1" indent="-232591">
              <a:buFont typeface="+mj-lt"/>
              <a:buAutoNum type="alphaLcPeriod"/>
            </a:pPr>
            <a:r>
              <a:rPr lang="en-US" b="1" dirty="0">
                <a:cs typeface="Arial" panose="020B0604020202020204" pitchFamily="34" charset="0"/>
              </a:rPr>
              <a:t>Discuss:</a:t>
            </a:r>
          </a:p>
          <a:p>
            <a:pPr marL="1221104" lvl="2" indent="-290738">
              <a:buFont typeface="+mj-lt"/>
              <a:buAutoNum type="romanLcPeriod"/>
            </a:pPr>
            <a:r>
              <a:rPr lang="en-US" dirty="0">
                <a:cs typeface="Arial" panose="020B0604020202020204" pitchFamily="34" charset="0"/>
              </a:rPr>
              <a:t>Which of these factors most impact their VT – either to keep it manageable or make it worse? Ask for specific examples. </a:t>
            </a:r>
          </a:p>
          <a:p>
            <a:pPr marL="1221104" lvl="2" indent="-290738">
              <a:buFont typeface="+mj-lt"/>
              <a:buAutoNum type="romanLcPeriod"/>
            </a:pPr>
            <a:r>
              <a:rPr lang="en-US" dirty="0">
                <a:cs typeface="Arial" panose="020B0604020202020204" pitchFamily="34" charset="0"/>
              </a:rPr>
              <a:t>What system failures keep you up most at night?</a:t>
            </a:r>
          </a:p>
          <a:p>
            <a:pPr marL="1221104" lvl="2" indent="-290738">
              <a:buFont typeface="+mj-lt"/>
              <a:buAutoNum type="romanLcPeriod"/>
            </a:pPr>
            <a:r>
              <a:rPr lang="en-US" dirty="0">
                <a:cs typeface="Arial" panose="020B0604020202020204" pitchFamily="34" charset="0"/>
              </a:rPr>
              <a:t>What could they add to the list?</a:t>
            </a:r>
          </a:p>
          <a:p>
            <a:pPr marL="697773" lvl="1" indent="-232591">
              <a:buFont typeface="+mj-lt"/>
              <a:buAutoNum type="alphaLcPeriod"/>
              <a:defRPr/>
            </a:pPr>
            <a:r>
              <a:rPr lang="en-US" b="1" dirty="0"/>
              <a:t>Click</a:t>
            </a:r>
            <a:r>
              <a:rPr lang="en-US" dirty="0"/>
              <a:t> - The factors listed under “foster parent” are about what your story is, what you bring with you to the job. </a:t>
            </a:r>
          </a:p>
          <a:p>
            <a:pPr marL="1162956" lvl="2" indent="-232591">
              <a:buFont typeface="+mj-lt"/>
              <a:buAutoNum type="alphaLcPeriod"/>
              <a:defRPr/>
            </a:pPr>
            <a:r>
              <a:rPr lang="en-US" dirty="0"/>
              <a:t>Things in our work as foster parents will inevitably overlap with our own personal history, including our history of trauma. Remember that a significant percentage of foster parents doing this work are trauma survivors themselves. How much work you have done on yourself to heal can greatly impact how much VT you feel. </a:t>
            </a:r>
          </a:p>
          <a:p>
            <a:pPr marL="1162956" lvl="2" indent="-232591">
              <a:buFont typeface="+mj-lt"/>
              <a:buAutoNum type="alphaLcPeriod"/>
              <a:defRPr/>
            </a:pPr>
            <a:r>
              <a:rPr lang="en-US" dirty="0"/>
              <a:t>A lot of people attracted to this field find it easier to take care of others than themselves. This can be a dangerous trap and lead to greater VT. </a:t>
            </a:r>
          </a:p>
          <a:p>
            <a:pPr marL="1162956" lvl="2" indent="-232591">
              <a:buFont typeface="+mj-lt"/>
              <a:buAutoNum type="alphaLcPeriod"/>
              <a:defRPr/>
            </a:pPr>
            <a:r>
              <a:rPr lang="en-US" dirty="0"/>
              <a:t>Life happens to us also. We may have a parent who is sick, be going through a divorce, have kids who are having problems; this can increase VT.</a:t>
            </a:r>
          </a:p>
          <a:p>
            <a:pPr marL="1162956" lvl="2" indent="-232591">
              <a:buFont typeface="+mj-lt"/>
              <a:buAutoNum type="alphaLcPeriod"/>
              <a:defRPr/>
            </a:pPr>
            <a:r>
              <a:rPr lang="en-US" dirty="0"/>
              <a:t>Most believe that to really last in this line of work it has to be a mission on some level – your little part of changing the world for the better. </a:t>
            </a:r>
          </a:p>
          <a:p>
            <a:pPr marL="1162956" lvl="2" indent="-232591">
              <a:buFont typeface="+mj-lt"/>
              <a:buAutoNum type="alphaLcPeriod"/>
              <a:defRPr/>
            </a:pPr>
            <a:r>
              <a:rPr lang="en-US" dirty="0"/>
              <a:t>While we often don’t have control of what life presents us, we do have control of many things on this list that can minimize VT’s toll.</a:t>
            </a:r>
          </a:p>
          <a:p>
            <a:pPr marL="1162956" lvl="2" indent="-232591">
              <a:buFont typeface="+mj-lt"/>
              <a:buAutoNum type="alphaLcPeriod"/>
              <a:defRPr/>
            </a:pPr>
            <a:r>
              <a:rPr lang="en-US" b="1" dirty="0"/>
              <a:t>Ask: </a:t>
            </a:r>
            <a:r>
              <a:rPr lang="en-US" dirty="0"/>
              <a:t>What else could go on this list?</a:t>
            </a:r>
          </a:p>
          <a:p>
            <a:pPr marL="755920" lvl="1" indent="-290738">
              <a:buFont typeface="+mj-lt"/>
              <a:buAutoNum type="alphaLcPeriod"/>
            </a:pPr>
            <a:endParaRPr lang="en-US" dirty="0"/>
          </a:p>
          <a:p>
            <a:pPr marL="232591" indent="-232591">
              <a:buFont typeface="+mj-lt"/>
              <a:buAutoNum type="arabicPeriod"/>
            </a:pPr>
            <a:endParaRPr lang="en-US" dirty="0">
              <a:latin typeface="Arial" panose="020B0604020202020204" pitchFamily="34" charset="0"/>
              <a:cs typeface="Arial" panose="020B0604020202020204" pitchFamily="34" charset="0"/>
            </a:endParaRPr>
          </a:p>
          <a:p>
            <a:endParaRPr lang="en-US" dirty="0"/>
          </a:p>
        </p:txBody>
      </p:sp>
      <p:sp>
        <p:nvSpPr>
          <p:cNvPr id="5" name="TextBox 4">
            <a:extLst>
              <a:ext uri="{FF2B5EF4-FFF2-40B4-BE49-F238E27FC236}">
                <a16:creationId xmlns:a16="http://schemas.microsoft.com/office/drawing/2014/main" id="{40D87A6E-4CD7-4B3E-8E79-353477BD571E}"/>
              </a:ext>
            </a:extLst>
          </p:cNvPr>
          <p:cNvSpPr txBox="1"/>
          <p:nvPr/>
        </p:nvSpPr>
        <p:spPr>
          <a:xfrm>
            <a:off x="4030009" y="87488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39AED4F2-1672-4FDE-B824-35540CDE5EE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189</a:t>
            </a:fld>
            <a:endParaRPr lang="en-US" sz="1600" b="1" dirty="0"/>
          </a:p>
        </p:txBody>
      </p:sp>
    </p:spTree>
    <p:extLst>
      <p:ext uri="{BB962C8B-B14F-4D97-AF65-F5344CB8AC3E}">
        <p14:creationId xmlns:p14="http://schemas.microsoft.com/office/powerpoint/2010/main" val="2937119073"/>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927100"/>
            <a:ext cx="3289300" cy="2468563"/>
          </a:xfrm>
        </p:spPr>
      </p:sp>
      <p:sp>
        <p:nvSpPr>
          <p:cNvPr id="3" name="Notes Placeholder 2"/>
          <p:cNvSpPr>
            <a:spLocks noGrp="1"/>
          </p:cNvSpPr>
          <p:nvPr>
            <p:ph type="body" idx="1"/>
          </p:nvPr>
        </p:nvSpPr>
        <p:spPr>
          <a:xfrm>
            <a:off x="490538" y="3764831"/>
            <a:ext cx="5976197" cy="5362542"/>
          </a:xfrm>
        </p:spPr>
        <p:txBody>
          <a:bodyPr/>
          <a:lstStyle/>
          <a:p>
            <a:r>
              <a:rPr lang="en-US" b="1" dirty="0"/>
              <a:t>Managing Vicarious Trauma</a:t>
            </a:r>
          </a:p>
          <a:p>
            <a:endParaRPr lang="en-US" b="1" dirty="0">
              <a:latin typeface="Arial" panose="020B0604020202020204" pitchFamily="34" charset="0"/>
              <a:cs typeface="Arial" panose="020B0604020202020204" pitchFamily="34" charset="0"/>
            </a:endParaRPr>
          </a:p>
          <a:p>
            <a:pPr marL="232591" indent="-232591">
              <a:buFont typeface="+mj-lt"/>
              <a:buAutoNum type="arabicPeriod"/>
            </a:pPr>
            <a:r>
              <a:rPr lang="en-US" dirty="0">
                <a:cs typeface="Arial" panose="020B0604020202020204" pitchFamily="34" charset="0"/>
              </a:rPr>
              <a:t>Review the slide using the information below.</a:t>
            </a:r>
          </a:p>
          <a:p>
            <a:pPr marL="697773" lvl="1" indent="-232591">
              <a:buFont typeface="+mj-lt"/>
              <a:buAutoNum type="alphaLcPeriod"/>
            </a:pPr>
            <a:r>
              <a:rPr lang="en-US" dirty="0"/>
              <a:t>There are many things our organizations and we as parents can do to address and transform VT.  </a:t>
            </a:r>
          </a:p>
          <a:p>
            <a:pPr marL="697773" lvl="1" indent="-232591">
              <a:buFont typeface="+mj-lt"/>
              <a:buAutoNum type="alphaLcPeriod"/>
            </a:pPr>
            <a:r>
              <a:rPr lang="en-US" b="1" dirty="0"/>
              <a:t>Click </a:t>
            </a:r>
            <a:r>
              <a:rPr lang="en-US" dirty="0"/>
              <a:t>- We put actions by the organization to change the environment first because it is very easy for an organization to say, “Yes, we think VT is important, so go get exercise, eat well, and have a massage.” Research suggests that this alone does not help VT. Organizations must support parents in taking care of themselves. They must also create a climate where parents feel supported and challenged.</a:t>
            </a:r>
          </a:p>
          <a:p>
            <a:pPr marL="1221104" lvl="2" indent="-290738">
              <a:buFont typeface="+mj-lt"/>
              <a:buAutoNum type="romanLcPeriod"/>
            </a:pPr>
            <a:r>
              <a:rPr lang="en-US" b="1" dirty="0"/>
              <a:t>Ask: </a:t>
            </a:r>
            <a:r>
              <a:rPr lang="en-US" dirty="0"/>
              <a:t>Why might organizations be reluctant to communicate that VT is normal and inevitable?</a:t>
            </a:r>
          </a:p>
          <a:p>
            <a:pPr marL="1221104" lvl="2" indent="-290738">
              <a:buFont typeface="+mj-lt"/>
              <a:buAutoNum type="romanLcPeriod"/>
            </a:pPr>
            <a:r>
              <a:rPr lang="en-US" dirty="0"/>
              <a:t> </a:t>
            </a:r>
            <a:r>
              <a:rPr lang="en-US" b="1" dirty="0"/>
              <a:t>Ask:</a:t>
            </a:r>
            <a:r>
              <a:rPr lang="en-US" dirty="0"/>
              <a:t> To what extent is there a culture at your organizations where parents feel supported and self care is encouraged?</a:t>
            </a:r>
          </a:p>
          <a:p>
            <a:pPr marL="755920" lvl="1" indent="-290738">
              <a:buFont typeface="+mj-lt"/>
              <a:buAutoNum type="alphaLcPeriod"/>
            </a:pPr>
            <a:r>
              <a:rPr lang="en-US" b="1" dirty="0"/>
              <a:t>Click </a:t>
            </a:r>
            <a:r>
              <a:rPr lang="en-US" dirty="0"/>
              <a:t>– These are the areas where parents can take actions to address their treater factors that contribute to VT. We’re going to talk in more detail about them now. </a:t>
            </a:r>
          </a:p>
        </p:txBody>
      </p:sp>
      <p:sp>
        <p:nvSpPr>
          <p:cNvPr id="5" name="TextBox 4">
            <a:extLst>
              <a:ext uri="{FF2B5EF4-FFF2-40B4-BE49-F238E27FC236}">
                <a16:creationId xmlns:a16="http://schemas.microsoft.com/office/drawing/2014/main" id="{95701D79-5E88-4694-8A70-0B0CE3137FFD}"/>
              </a:ext>
            </a:extLst>
          </p:cNvPr>
          <p:cNvSpPr txBox="1"/>
          <p:nvPr/>
        </p:nvSpPr>
        <p:spPr>
          <a:xfrm>
            <a:off x="4034020" y="905112"/>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7ED1A948-1D3F-4307-8E6E-54636D66B4E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190</a:t>
            </a:fld>
            <a:endParaRPr lang="en-US" sz="1600" b="1" dirty="0"/>
          </a:p>
        </p:txBody>
      </p:sp>
    </p:spTree>
    <p:extLst>
      <p:ext uri="{BB962C8B-B14F-4D97-AF65-F5344CB8AC3E}">
        <p14:creationId xmlns:p14="http://schemas.microsoft.com/office/powerpoint/2010/main" val="84795358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noRot="1" noChangeAspect="1" noChangeArrowheads="1" noTextEdit="1"/>
          </p:cNvSpPr>
          <p:nvPr>
            <p:ph type="sldImg"/>
          </p:nvPr>
        </p:nvSpPr>
        <p:spPr>
          <a:xfrm>
            <a:off x="490538" y="927100"/>
            <a:ext cx="3289300" cy="2468563"/>
          </a:xfrm>
          <a:ln/>
        </p:spPr>
      </p:sp>
      <p:sp>
        <p:nvSpPr>
          <p:cNvPr id="79876" name="Rectangle 3"/>
          <p:cNvSpPr>
            <a:spLocks noGrp="1" noChangeArrowheads="1"/>
          </p:cNvSpPr>
          <p:nvPr>
            <p:ph type="body" idx="1"/>
          </p:nvPr>
        </p:nvSpPr>
        <p:spPr>
          <a:xfrm>
            <a:off x="490538" y="3764710"/>
            <a:ext cx="5957464" cy="5362663"/>
          </a:xfrm>
          <a:noFill/>
          <a:ln/>
        </p:spPr>
        <p:txBody>
          <a:bodyPr/>
          <a:lstStyle/>
          <a:p>
            <a:r>
              <a:rPr lang="en-US" b="1" dirty="0"/>
              <a:t>Managing Vicarious Trauma</a:t>
            </a:r>
          </a:p>
          <a:p>
            <a:endParaRPr lang="en-US" b="1" dirty="0"/>
          </a:p>
          <a:p>
            <a:pPr marL="232591" indent="-232591">
              <a:buFont typeface="+mj-lt"/>
              <a:buAutoNum type="arabicPeriod"/>
            </a:pPr>
            <a:r>
              <a:rPr lang="en-US" dirty="0"/>
              <a:t>Review the slide using the information below.</a:t>
            </a:r>
          </a:p>
          <a:p>
            <a:pPr marL="697773" lvl="1" indent="-232591">
              <a:buFont typeface="+mj-lt"/>
              <a:buAutoNum type="alphaLcPeriod"/>
            </a:pPr>
            <a:r>
              <a:rPr lang="en-US" dirty="0"/>
              <a:t>First, we must learn how to anticipate VT and build in protection into our lives. We call this the ABC’s.</a:t>
            </a:r>
          </a:p>
          <a:p>
            <a:pPr marL="697773" lvl="1" indent="-232591">
              <a:buFont typeface="+mj-lt"/>
              <a:buAutoNum type="alphaLcPeriod"/>
            </a:pPr>
            <a:r>
              <a:rPr lang="en-US" b="1" dirty="0"/>
              <a:t>Awareness. Ask </a:t>
            </a:r>
            <a:r>
              <a:rPr lang="en-US" dirty="0"/>
              <a:t>people where in their body do they experience the stress of the job. </a:t>
            </a:r>
          </a:p>
          <a:p>
            <a:pPr marL="1221104" lvl="2" indent="-290738">
              <a:buFont typeface="+mj-lt"/>
              <a:buAutoNum type="romanLcPeriod"/>
            </a:pPr>
            <a:r>
              <a:rPr lang="en-US" dirty="0"/>
              <a:t>What physical signs would they first notice? </a:t>
            </a:r>
          </a:p>
          <a:p>
            <a:pPr marL="1221104" lvl="2" indent="-290738">
              <a:buFont typeface="+mj-lt"/>
              <a:buAutoNum type="romanLcPeriod"/>
            </a:pPr>
            <a:r>
              <a:rPr lang="en-US" dirty="0"/>
              <a:t>What emotional reactions would be a clue that they need a break?</a:t>
            </a:r>
          </a:p>
          <a:p>
            <a:pPr marL="1221104" lvl="2" indent="-290738">
              <a:buFont typeface="+mj-lt"/>
              <a:buAutoNum type="romanLcPeriod"/>
            </a:pPr>
            <a:r>
              <a:rPr lang="en-US" dirty="0"/>
              <a:t>What thoughts might signal cynicism or exhaustion are developing?</a:t>
            </a:r>
          </a:p>
          <a:p>
            <a:pPr marL="697773" lvl="1" indent="-232591">
              <a:buFont typeface="+mj-lt"/>
              <a:buAutoNum type="alphaLcPeriod"/>
            </a:pPr>
            <a:r>
              <a:rPr lang="en-US" dirty="0"/>
              <a:t>Mention that we may get feedback from others before we even notice ourselves that we are being affected by the work. It is important to be open to that feedback. </a:t>
            </a:r>
          </a:p>
          <a:p>
            <a:pPr marL="697773" lvl="1" indent="-232591">
              <a:buFont typeface="+mj-lt"/>
              <a:buAutoNum type="alphaLcPeriod"/>
            </a:pPr>
            <a:r>
              <a:rPr lang="en-US" b="1" dirty="0"/>
              <a:t>Balance</a:t>
            </a:r>
            <a:r>
              <a:rPr lang="en-US" dirty="0"/>
              <a:t> is important and difficult to achieve because the demands of the work are infinite. There is always something more we can do and it would probably help. We have to set limits and support each other in doing so. The best way to do this is to have things outside of work that are important to us such as relationships and activities that matter so that we will not be sucked up by the work.</a:t>
            </a:r>
          </a:p>
          <a:p>
            <a:pPr marL="697773" lvl="1" indent="-232591">
              <a:buFont typeface="+mj-lt"/>
              <a:buAutoNum type="alphaLcPeriod"/>
            </a:pPr>
            <a:r>
              <a:rPr lang="en-US" b="1" dirty="0"/>
              <a:t>Connection</a:t>
            </a:r>
            <a:r>
              <a:rPr lang="en-US" dirty="0"/>
              <a:t> can be to oneself - noticing what you are feeling and needing; to other people via the relationships in our lives; to something larger such as a higher power, a political movement, nature, volunteering in your community. </a:t>
            </a:r>
          </a:p>
        </p:txBody>
      </p:sp>
      <p:sp>
        <p:nvSpPr>
          <p:cNvPr id="5" name="TextBox 4">
            <a:extLst>
              <a:ext uri="{FF2B5EF4-FFF2-40B4-BE49-F238E27FC236}">
                <a16:creationId xmlns:a16="http://schemas.microsoft.com/office/drawing/2014/main" id="{E3CD09A1-E62A-414F-A152-7ED7EF57DBA1}"/>
              </a:ext>
            </a:extLst>
          </p:cNvPr>
          <p:cNvSpPr txBox="1"/>
          <p:nvPr/>
        </p:nvSpPr>
        <p:spPr>
          <a:xfrm>
            <a:off x="4042041" y="925012"/>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9162E8BA-B1F9-4DE8-9E1C-E2F50076239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191</a:t>
            </a:fld>
            <a:endParaRPr lang="en-US" sz="1600" b="1" dirty="0"/>
          </a:p>
        </p:txBody>
      </p:sp>
    </p:spTree>
    <p:extLst>
      <p:ext uri="{BB962C8B-B14F-4D97-AF65-F5344CB8AC3E}">
        <p14:creationId xmlns:p14="http://schemas.microsoft.com/office/powerpoint/2010/main" val="244173156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927100"/>
            <a:ext cx="3289300" cy="2468563"/>
          </a:xfrm>
        </p:spPr>
      </p:sp>
      <p:sp>
        <p:nvSpPr>
          <p:cNvPr id="3" name="Notes Placeholder 2"/>
          <p:cNvSpPr>
            <a:spLocks noGrp="1"/>
          </p:cNvSpPr>
          <p:nvPr>
            <p:ph type="body" idx="1"/>
          </p:nvPr>
        </p:nvSpPr>
        <p:spPr>
          <a:xfrm>
            <a:off x="414338" y="3592312"/>
            <a:ext cx="5661660" cy="4213064"/>
          </a:xfrm>
        </p:spPr>
        <p:txBody>
          <a:bodyPr>
            <a:normAutofit/>
          </a:bodyPr>
          <a:lstStyle/>
          <a:p>
            <a:r>
              <a:rPr lang="en-US" b="1" dirty="0"/>
              <a:t>Managing Vicarious Trauma</a:t>
            </a:r>
          </a:p>
          <a:p>
            <a:endParaRPr lang="en-US" b="1" dirty="0"/>
          </a:p>
          <a:p>
            <a:pPr marL="232591" indent="-232591">
              <a:buFont typeface="+mj-lt"/>
              <a:buAutoNum type="arabicPeriod"/>
            </a:pPr>
            <a:r>
              <a:rPr lang="en-US" dirty="0"/>
              <a:t>Review the slide using the information below.</a:t>
            </a:r>
          </a:p>
          <a:p>
            <a:pPr marL="666460" lvl="1" indent="-222153">
              <a:buFont typeface="+mj-lt"/>
              <a:buAutoNum type="alphaLcPeriod"/>
            </a:pPr>
            <a:r>
              <a:rPr lang="en-US" dirty="0"/>
              <a:t>The pain of VT often leads us to search for hope and meaning.</a:t>
            </a:r>
          </a:p>
          <a:p>
            <a:pPr marL="666460" lvl="1" indent="-222153">
              <a:buFont typeface="+mj-lt"/>
              <a:buAutoNum type="alphaLcPeriod"/>
            </a:pPr>
            <a:r>
              <a:rPr lang="en-US" dirty="0"/>
              <a:t>Caring for people who have suffered teaches us about:</a:t>
            </a:r>
          </a:p>
          <a:p>
            <a:pPr lvl="2" eaLnBrk="1" hangingPunct="1">
              <a:buFontTx/>
              <a:buNone/>
            </a:pPr>
            <a:r>
              <a:rPr lang="en-US" dirty="0"/>
              <a:t>Courage and human resilience </a:t>
            </a:r>
          </a:p>
          <a:p>
            <a:pPr lvl="2" eaLnBrk="1" hangingPunct="1">
              <a:buFontTx/>
              <a:buNone/>
            </a:pPr>
            <a:r>
              <a:rPr lang="en-US" dirty="0"/>
              <a:t>The possibility of transformation</a:t>
            </a:r>
          </a:p>
          <a:p>
            <a:pPr lvl="2" eaLnBrk="1" hangingPunct="1">
              <a:buFontTx/>
              <a:buNone/>
            </a:pPr>
            <a:r>
              <a:rPr lang="en-US" dirty="0"/>
              <a:t>Gratitude in our own lives</a:t>
            </a:r>
          </a:p>
          <a:p>
            <a:pPr lvl="2" eaLnBrk="1" hangingPunct="1">
              <a:buFontTx/>
              <a:buNone/>
            </a:pPr>
            <a:r>
              <a:rPr lang="en-US" dirty="0"/>
              <a:t>The power of hope</a:t>
            </a:r>
          </a:p>
          <a:p>
            <a:pPr marL="666460" lvl="1" indent="-222153">
              <a:buFont typeface="+mj-lt"/>
              <a:buAutoNum type="alphaLcPeriod"/>
            </a:pPr>
            <a:r>
              <a:rPr lang="en-US" dirty="0"/>
              <a:t>Creating meaning in our lives and work helps us endure and transform VT.</a:t>
            </a:r>
          </a:p>
          <a:p>
            <a:pPr marL="232591" indent="-232591">
              <a:buFont typeface="+mj-lt"/>
              <a:buAutoNum type="arabicPeriod"/>
            </a:pPr>
            <a:endParaRPr lang="en-US" dirty="0"/>
          </a:p>
          <a:p>
            <a:pPr marL="232591" indent="-232591">
              <a:buFont typeface="+mj-lt"/>
              <a:buAutoNum type="arabicPeriod"/>
            </a:pPr>
            <a:endParaRPr lang="en-US" dirty="0"/>
          </a:p>
          <a:p>
            <a:pPr marL="232591" indent="-232591">
              <a:buFont typeface="+mj-lt"/>
              <a:buAutoNum type="arabicPeriod"/>
            </a:pPr>
            <a:endParaRPr lang="en-US" dirty="0"/>
          </a:p>
        </p:txBody>
      </p:sp>
      <p:sp>
        <p:nvSpPr>
          <p:cNvPr id="5" name="TextBox 4">
            <a:extLst>
              <a:ext uri="{FF2B5EF4-FFF2-40B4-BE49-F238E27FC236}">
                <a16:creationId xmlns:a16="http://schemas.microsoft.com/office/drawing/2014/main" id="{B51AD837-160E-4C83-9BAF-E01A37699567}"/>
              </a:ext>
            </a:extLst>
          </p:cNvPr>
          <p:cNvSpPr txBox="1"/>
          <p:nvPr/>
        </p:nvSpPr>
        <p:spPr>
          <a:xfrm>
            <a:off x="4040311"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D2529492-B350-4D0D-B99B-F0E7D8AA554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192</a:t>
            </a:fld>
            <a:endParaRPr lang="en-US" sz="1600" b="1" dirty="0"/>
          </a:p>
        </p:txBody>
      </p:sp>
    </p:spTree>
    <p:extLst>
      <p:ext uri="{BB962C8B-B14F-4D97-AF65-F5344CB8AC3E}">
        <p14:creationId xmlns:p14="http://schemas.microsoft.com/office/powerpoint/2010/main" val="4155778016"/>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Rot="1" noChangeAspect="1" noChangeArrowheads="1" noTextEdit="1"/>
          </p:cNvSpPr>
          <p:nvPr>
            <p:ph type="sldImg"/>
          </p:nvPr>
        </p:nvSpPr>
        <p:spPr>
          <a:xfrm>
            <a:off x="490538" y="927100"/>
            <a:ext cx="3290887" cy="2468563"/>
          </a:xfrm>
          <a:ln/>
        </p:spPr>
      </p:sp>
      <p:sp>
        <p:nvSpPr>
          <p:cNvPr id="51204" name="Rectangle 3"/>
          <p:cNvSpPr>
            <a:spLocks noGrp="1" noChangeArrowheads="1"/>
          </p:cNvSpPr>
          <p:nvPr>
            <p:ph type="body" idx="1"/>
          </p:nvPr>
        </p:nvSpPr>
        <p:spPr>
          <a:xfrm>
            <a:off x="490538" y="3744577"/>
            <a:ext cx="5661660" cy="4213384"/>
          </a:xfrm>
          <a:noFill/>
          <a:ln/>
        </p:spPr>
        <p:txBody>
          <a:bodyPr/>
          <a:lstStyle/>
          <a:p>
            <a:r>
              <a:rPr lang="en-US" b="1" dirty="0"/>
              <a:t>Managing Vicarious Trauma</a:t>
            </a:r>
          </a:p>
          <a:p>
            <a:pPr eaLnBrk="1" hangingPunct="1"/>
            <a:endParaRPr lang="en-US" dirty="0"/>
          </a:p>
          <a:p>
            <a:pPr marL="222153" indent="-222153">
              <a:buFont typeface="+mj-lt"/>
              <a:buAutoNum type="arabicPeriod"/>
            </a:pPr>
            <a:r>
              <a:rPr lang="en-US" dirty="0"/>
              <a:t>Review the slide using the information below. </a:t>
            </a:r>
          </a:p>
          <a:p>
            <a:pPr marL="666460" lvl="1" indent="-222153">
              <a:buFont typeface="+mj-lt"/>
              <a:buAutoNum type="alphaLcPeriod"/>
            </a:pPr>
            <a:r>
              <a:rPr lang="en-US" b="1" dirty="0"/>
              <a:t>Ask: </a:t>
            </a:r>
            <a:r>
              <a:rPr lang="en-US" dirty="0"/>
              <a:t>What else can you do?</a:t>
            </a:r>
          </a:p>
        </p:txBody>
      </p:sp>
      <p:sp>
        <p:nvSpPr>
          <p:cNvPr id="5" name="TextBox 4">
            <a:extLst>
              <a:ext uri="{FF2B5EF4-FFF2-40B4-BE49-F238E27FC236}">
                <a16:creationId xmlns:a16="http://schemas.microsoft.com/office/drawing/2014/main" id="{AC7C2C67-8108-46C4-9C0B-B79BFDCB82F3}"/>
              </a:ext>
            </a:extLst>
          </p:cNvPr>
          <p:cNvSpPr txBox="1"/>
          <p:nvPr/>
        </p:nvSpPr>
        <p:spPr>
          <a:xfrm>
            <a:off x="4038030"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6" name="Slide Number Placeholder 4">
            <a:extLst>
              <a:ext uri="{FF2B5EF4-FFF2-40B4-BE49-F238E27FC236}">
                <a16:creationId xmlns:a16="http://schemas.microsoft.com/office/drawing/2014/main" id="{EBB1884D-0EFB-45F6-8C4F-6CE589C7758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193</a:t>
            </a:fld>
            <a:endParaRPr lang="en-US" sz="1600" b="1" dirty="0"/>
          </a:p>
        </p:txBody>
      </p:sp>
    </p:spTree>
    <p:extLst>
      <p:ext uri="{BB962C8B-B14F-4D97-AF65-F5344CB8AC3E}">
        <p14:creationId xmlns:p14="http://schemas.microsoft.com/office/powerpoint/2010/main" val="4212247308"/>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871538"/>
            <a:ext cx="3290888" cy="2468562"/>
          </a:xfrm>
        </p:spPr>
      </p:sp>
      <p:sp>
        <p:nvSpPr>
          <p:cNvPr id="3" name="Notes Placeholder 2"/>
          <p:cNvSpPr>
            <a:spLocks noGrp="1"/>
          </p:cNvSpPr>
          <p:nvPr>
            <p:ph type="body" idx="1"/>
          </p:nvPr>
        </p:nvSpPr>
        <p:spPr>
          <a:xfrm>
            <a:off x="437690" y="3756200"/>
            <a:ext cx="5661660" cy="4213064"/>
          </a:xfrm>
        </p:spPr>
        <p:txBody>
          <a:bodyPr>
            <a:normAutofit/>
          </a:bodyPr>
          <a:lstStyle/>
          <a:p>
            <a:r>
              <a:rPr lang="en-US" b="1" dirty="0"/>
              <a:t>Building Resilience Against VT</a:t>
            </a:r>
          </a:p>
          <a:p>
            <a:endParaRPr lang="en-US" dirty="0"/>
          </a:p>
          <a:p>
            <a:pPr marL="232623" indent="-232623">
              <a:buFont typeface="+mj-lt"/>
              <a:buAutoNum type="arabicPeriod"/>
            </a:pPr>
            <a:r>
              <a:rPr lang="en-US" dirty="0"/>
              <a:t>Review the slide using the information below.</a:t>
            </a:r>
          </a:p>
          <a:p>
            <a:pPr marL="697870" lvl="1" indent="-232623">
              <a:buFont typeface="+mj-lt"/>
              <a:buAutoNum type="alphaLcPeriod"/>
            </a:pPr>
            <a:r>
              <a:rPr lang="en-US" dirty="0"/>
              <a:t>There is a lot of focus now in human services about proactively building resilience to help people manage adversity and stress rather than just treating it after it happens. </a:t>
            </a:r>
          </a:p>
          <a:p>
            <a:pPr marL="697870" lvl="1" indent="-232623">
              <a:buFont typeface="+mj-lt"/>
              <a:buAutoNum type="alphaLcPeriod"/>
            </a:pPr>
            <a:r>
              <a:rPr lang="en-US" dirty="0"/>
              <a:t>Resilience refers to how you adapt to difficult situations like innate biological challenges (disability, illness, few economic resources) AND situational challenges such  as accidents, family death, crisis at work, etc.</a:t>
            </a:r>
          </a:p>
          <a:p>
            <a:pPr marL="697870" lvl="1" indent="-232623">
              <a:buFont typeface="+mj-lt"/>
              <a:buAutoNum type="alphaLcPeriod"/>
            </a:pPr>
            <a:r>
              <a:rPr lang="en-US" dirty="0"/>
              <a:t>Resilience pertains to these qualities:</a:t>
            </a:r>
          </a:p>
          <a:p>
            <a:pPr marL="1221273" lvl="2" indent="-290779">
              <a:buFont typeface="+mj-lt"/>
              <a:buAutoNum type="romanLcPeriod"/>
            </a:pPr>
            <a:r>
              <a:rPr lang="en-US" dirty="0"/>
              <a:t>How you bounce back.</a:t>
            </a:r>
          </a:p>
          <a:p>
            <a:pPr marL="1221273" lvl="2" indent="-290779">
              <a:buFont typeface="+mj-lt"/>
              <a:buAutoNum type="romanLcPeriod"/>
            </a:pPr>
            <a:r>
              <a:rPr lang="en-US" dirty="0"/>
              <a:t>How you endure in the face of a challenge – sometimes called “grit” or “stick-to-it-ness.”</a:t>
            </a:r>
          </a:p>
          <a:p>
            <a:pPr marL="1221273" lvl="2" indent="-290779">
              <a:buFont typeface="+mj-lt"/>
              <a:buAutoNum type="romanLcPeriod"/>
            </a:pPr>
            <a:r>
              <a:rPr lang="en-US" dirty="0"/>
              <a:t>How you learn from or make meaning out of a challenge –you may even become better as the result of a challenge. </a:t>
            </a:r>
          </a:p>
          <a:p>
            <a:pPr marL="1221273" lvl="2" indent="-290779">
              <a:buFont typeface="+mj-lt"/>
              <a:buAutoNum type="romanLcPeriod"/>
            </a:pPr>
            <a:r>
              <a:rPr lang="en-US" dirty="0"/>
              <a:t>There is now a term for people or communities that endure trauma and grow as people as a result. It is called “post-traumatic growth.”  The parallel for treaters is the concept of vicarious transformation that we were just discussing. </a:t>
            </a:r>
          </a:p>
        </p:txBody>
      </p:sp>
      <p:sp>
        <p:nvSpPr>
          <p:cNvPr id="6" name="TextBox 5">
            <a:extLst>
              <a:ext uri="{FF2B5EF4-FFF2-40B4-BE49-F238E27FC236}">
                <a16:creationId xmlns:a16="http://schemas.microsoft.com/office/drawing/2014/main" id="{9A014C6F-FC12-47A5-8445-61E7C1B7B7B6}"/>
              </a:ext>
            </a:extLst>
          </p:cNvPr>
          <p:cNvSpPr txBox="1"/>
          <p:nvPr/>
        </p:nvSpPr>
        <p:spPr>
          <a:xfrm>
            <a:off x="4014841" y="871538"/>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E5E359B9-4FCA-49B4-AB61-B59065B08F4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194</a:t>
            </a:fld>
            <a:endParaRPr lang="en-US" sz="1600" b="1" dirty="0"/>
          </a:p>
        </p:txBody>
      </p:sp>
    </p:spTree>
    <p:extLst>
      <p:ext uri="{BB962C8B-B14F-4D97-AF65-F5344CB8AC3E}">
        <p14:creationId xmlns:p14="http://schemas.microsoft.com/office/powerpoint/2010/main" val="3342578905"/>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6738" y="927100"/>
            <a:ext cx="3290887" cy="2468563"/>
          </a:xfrm>
        </p:spPr>
      </p:sp>
      <p:sp>
        <p:nvSpPr>
          <p:cNvPr id="3" name="Notes Placeholder 2"/>
          <p:cNvSpPr>
            <a:spLocks noGrp="1"/>
          </p:cNvSpPr>
          <p:nvPr>
            <p:ph type="body" idx="1"/>
          </p:nvPr>
        </p:nvSpPr>
        <p:spPr>
          <a:xfrm>
            <a:off x="566738" y="3843337"/>
            <a:ext cx="5661660" cy="4213384"/>
          </a:xfrm>
        </p:spPr>
        <p:txBody>
          <a:bodyPr/>
          <a:lstStyle/>
          <a:p>
            <a:r>
              <a:rPr lang="en-US" b="1" dirty="0"/>
              <a:t>Building Resilience Against VT</a:t>
            </a:r>
          </a:p>
          <a:p>
            <a:endParaRPr lang="en-US" b="1" dirty="0"/>
          </a:p>
          <a:p>
            <a:pPr marL="339095" indent="-339095">
              <a:buFont typeface="+mj-lt"/>
              <a:buAutoNum type="arabicPeriod"/>
              <a:tabLst>
                <a:tab pos="226063" algn="l"/>
              </a:tabLst>
            </a:pPr>
            <a:r>
              <a:rPr lang="en-US" dirty="0">
                <a:ea typeface="Times New Roman" panose="02020603050405020304" pitchFamily="18" charset="0"/>
                <a:cs typeface="Arial" panose="020B0604020202020204" pitchFamily="34" charset="0"/>
              </a:rPr>
              <a:t>Exercise: 10 Characteristics of a Resilient Treater </a:t>
            </a:r>
          </a:p>
          <a:p>
            <a:pPr marL="734706" lvl="1" indent="-282579">
              <a:buFont typeface="+mj-lt"/>
              <a:buAutoNum type="alphaLcPeriod"/>
              <a:tabLst>
                <a:tab pos="904253" algn="l"/>
              </a:tabLst>
            </a:pPr>
            <a:r>
              <a:rPr lang="en-US" dirty="0">
                <a:ea typeface="Times New Roman" panose="02020603050405020304" pitchFamily="18" charset="0"/>
                <a:cs typeface="Arial" panose="020B0604020202020204" pitchFamily="34" charset="0"/>
              </a:rPr>
              <a:t>Pass out </a:t>
            </a:r>
            <a:r>
              <a:rPr lang="en-US" b="1" dirty="0">
                <a:ea typeface="Times New Roman" panose="02020603050405020304" pitchFamily="18" charset="0"/>
                <a:cs typeface="Arial" panose="020B0604020202020204" pitchFamily="34" charset="0"/>
              </a:rPr>
              <a:t>Worksheet: 10 Characteristics of a Resilient Foster Parent</a:t>
            </a:r>
            <a:r>
              <a:rPr lang="en-US" dirty="0">
                <a:ea typeface="Times New Roman" panose="02020603050405020304" pitchFamily="18" charset="0"/>
                <a:cs typeface="Arial" panose="020B0604020202020204" pitchFamily="34" charset="0"/>
              </a:rPr>
              <a:t> and ask participants to complete the form individually. </a:t>
            </a:r>
          </a:p>
          <a:p>
            <a:pPr marL="734706" lvl="1" indent="-282579">
              <a:buFont typeface="+mj-lt"/>
              <a:buAutoNum type="alphaLcPeriod"/>
              <a:tabLst>
                <a:tab pos="904253" algn="l"/>
              </a:tabLst>
            </a:pPr>
            <a:r>
              <a:rPr lang="en-US" dirty="0">
                <a:ea typeface="Times New Roman" panose="02020603050405020304" pitchFamily="18" charset="0"/>
                <a:cs typeface="Arial" panose="020B0604020202020204" pitchFamily="34" charset="0"/>
              </a:rPr>
              <a:t>In pairs, ask them to discuss what they wrote about the 2 highest scored items and the 2 lowest scored items. </a:t>
            </a:r>
          </a:p>
          <a:p>
            <a:pPr marL="734706" lvl="1" indent="-282579">
              <a:buFont typeface="+mj-lt"/>
              <a:buAutoNum type="alphaLcPeriod"/>
              <a:tabLst>
                <a:tab pos="904253" algn="l"/>
              </a:tabLst>
            </a:pPr>
            <a:r>
              <a:rPr lang="en-US" dirty="0">
                <a:ea typeface="Times New Roman" panose="02020603050405020304" pitchFamily="18" charset="0"/>
                <a:cs typeface="Arial" panose="020B0604020202020204" pitchFamily="34" charset="0"/>
              </a:rPr>
              <a:t>Discuss with large group:</a:t>
            </a:r>
          </a:p>
          <a:p>
            <a:pPr marL="1130317" lvl="2" indent="-226063">
              <a:buFont typeface="+mj-lt"/>
              <a:buAutoNum type="romanLcPeriod"/>
              <a:tabLst>
                <a:tab pos="1356380" algn="l"/>
              </a:tabLst>
            </a:pPr>
            <a:r>
              <a:rPr lang="en-US" dirty="0">
                <a:ea typeface="Times New Roman" panose="02020603050405020304" pitchFamily="18" charset="0"/>
                <a:cs typeface="Arial" panose="020B0604020202020204" pitchFamily="34" charset="0"/>
              </a:rPr>
              <a:t>What did you discover about how people acquired or learned these characteristics? </a:t>
            </a:r>
          </a:p>
          <a:p>
            <a:pPr marL="1130317" lvl="2" indent="-226063">
              <a:buFont typeface="+mj-lt"/>
              <a:buAutoNum type="romanLcPeriod"/>
              <a:tabLst>
                <a:tab pos="1356380" algn="l"/>
              </a:tabLst>
            </a:pPr>
            <a:r>
              <a:rPr lang="en-US" dirty="0">
                <a:ea typeface="Times New Roman" panose="02020603050405020304" pitchFamily="18" charset="0"/>
                <a:cs typeface="Arial" panose="020B0604020202020204" pitchFamily="34" charset="0"/>
              </a:rPr>
              <a:t>To what extent has your resilience changed over time?</a:t>
            </a:r>
          </a:p>
          <a:p>
            <a:pPr marL="1130317" lvl="2" indent="-226063">
              <a:buFont typeface="+mj-lt"/>
              <a:buAutoNum type="romanLcPeriod"/>
              <a:tabLst>
                <a:tab pos="1356380" algn="l"/>
              </a:tabLst>
            </a:pPr>
            <a:r>
              <a:rPr lang="en-US" dirty="0">
                <a:ea typeface="Times New Roman" panose="02020603050405020304" pitchFamily="18" charset="0"/>
                <a:cs typeface="Arial" panose="020B0604020202020204" pitchFamily="34" charset="0"/>
              </a:rPr>
              <a:t>What ideas did you have about how you could build resilience as a foster parent and person?</a:t>
            </a:r>
          </a:p>
          <a:p>
            <a:endParaRPr lang="en-US" dirty="0"/>
          </a:p>
        </p:txBody>
      </p:sp>
      <p:sp>
        <p:nvSpPr>
          <p:cNvPr id="6" name="TextBox 5">
            <a:extLst>
              <a:ext uri="{FF2B5EF4-FFF2-40B4-BE49-F238E27FC236}">
                <a16:creationId xmlns:a16="http://schemas.microsoft.com/office/drawing/2014/main" id="{CBD8ABAC-D888-43F9-94BB-512D55C107CD}"/>
              </a:ext>
            </a:extLst>
          </p:cNvPr>
          <p:cNvSpPr txBox="1"/>
          <p:nvPr/>
        </p:nvSpPr>
        <p:spPr>
          <a:xfrm>
            <a:off x="4025999" y="92710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86A98E4B-DBE3-47CD-8F34-CE5878F2BEC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195</a:t>
            </a:fld>
            <a:endParaRPr lang="en-US" sz="1600" b="1" dirty="0"/>
          </a:p>
        </p:txBody>
      </p:sp>
    </p:spTree>
    <p:extLst>
      <p:ext uri="{BB962C8B-B14F-4D97-AF65-F5344CB8AC3E}">
        <p14:creationId xmlns:p14="http://schemas.microsoft.com/office/powerpoint/2010/main" val="3215735255"/>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927100"/>
            <a:ext cx="3292475" cy="2468563"/>
          </a:xfrm>
        </p:spPr>
      </p:sp>
      <p:sp>
        <p:nvSpPr>
          <p:cNvPr id="3" name="Notes Placeholder 2"/>
          <p:cNvSpPr>
            <a:spLocks noGrp="1"/>
          </p:cNvSpPr>
          <p:nvPr>
            <p:ph type="body" idx="1"/>
          </p:nvPr>
        </p:nvSpPr>
        <p:spPr>
          <a:xfrm>
            <a:off x="642938" y="3950196"/>
            <a:ext cx="6487319" cy="4469754"/>
          </a:xfrm>
        </p:spPr>
        <p:txBody>
          <a:bodyPr>
            <a:normAutofit/>
          </a:bodyPr>
          <a:lstStyle/>
          <a:p>
            <a:r>
              <a:rPr lang="en-US" b="1" dirty="0"/>
              <a:t>Closing</a:t>
            </a:r>
          </a:p>
          <a:p>
            <a:endParaRPr lang="en-US" dirty="0"/>
          </a:p>
          <a:p>
            <a:pPr marL="228600" indent="-228600">
              <a:buFont typeface="+mj-lt"/>
              <a:buAutoNum type="arabicPeriod"/>
            </a:pPr>
            <a:r>
              <a:rPr lang="en-US" b="1" dirty="0"/>
              <a:t>Ask</a:t>
            </a:r>
            <a:r>
              <a:rPr lang="en-US" dirty="0"/>
              <a:t> participants to say one thing they learned or take-away from today’s session. </a:t>
            </a:r>
          </a:p>
          <a:p>
            <a:pPr marL="228600" indent="-228600">
              <a:buFont typeface="+mj-lt"/>
              <a:buAutoNum type="arabicPeriod"/>
            </a:pPr>
            <a:r>
              <a:rPr lang="en-US" dirty="0"/>
              <a:t>Give each person a chance to answer. </a:t>
            </a:r>
          </a:p>
        </p:txBody>
      </p:sp>
      <p:sp>
        <p:nvSpPr>
          <p:cNvPr id="6" name="TextBox 5">
            <a:extLst>
              <a:ext uri="{FF2B5EF4-FFF2-40B4-BE49-F238E27FC236}">
                <a16:creationId xmlns:a16="http://schemas.microsoft.com/office/drawing/2014/main" id="{9F9E4097-9F3A-41E4-B6E5-65581CA86FDE}"/>
              </a:ext>
            </a:extLst>
          </p:cNvPr>
          <p:cNvSpPr txBox="1"/>
          <p:nvPr/>
        </p:nvSpPr>
        <p:spPr>
          <a:xfrm>
            <a:off x="4008704" y="912980"/>
            <a:ext cx="2720884" cy="2859719"/>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Seven: Noticing our Reactions and Vicarious Trauma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170-171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Noticing Your Reactions: Slides 172-179 (35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Introduction to Vicarious Trauma: Slides 180-186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Managing Vicarious Trauma: Slides 187-193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Building Resilience Against VT: Slides 194-195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Closing: Slide 196 (5 minutes)</a:t>
            </a:r>
          </a:p>
        </p:txBody>
      </p:sp>
      <p:sp>
        <p:nvSpPr>
          <p:cNvPr id="7" name="Slide Number Placeholder 4">
            <a:extLst>
              <a:ext uri="{FF2B5EF4-FFF2-40B4-BE49-F238E27FC236}">
                <a16:creationId xmlns:a16="http://schemas.microsoft.com/office/drawing/2014/main" id="{ECE8A975-B3C0-4D3D-96A6-5DF9295D793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196</a:t>
            </a:fld>
            <a:endParaRPr lang="en-US" sz="1600" b="1" dirty="0"/>
          </a:p>
        </p:txBody>
      </p:sp>
    </p:spTree>
    <p:extLst>
      <p:ext uri="{BB962C8B-B14F-4D97-AF65-F5344CB8AC3E}">
        <p14:creationId xmlns:p14="http://schemas.microsoft.com/office/powerpoint/2010/main" val="931736638"/>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8000" y="871538"/>
            <a:ext cx="3292475" cy="2468562"/>
          </a:xfrm>
        </p:spPr>
      </p:sp>
      <p:sp>
        <p:nvSpPr>
          <p:cNvPr id="3" name="Notes Placeholder 2"/>
          <p:cNvSpPr>
            <a:spLocks noGrp="1"/>
          </p:cNvSpPr>
          <p:nvPr>
            <p:ph type="body" idx="1"/>
          </p:nvPr>
        </p:nvSpPr>
        <p:spPr>
          <a:xfrm>
            <a:off x="465138" y="3885040"/>
            <a:ext cx="5836584" cy="4904468"/>
          </a:xfrm>
        </p:spPr>
        <p:txBody>
          <a:bodyPr>
            <a:normAutofit fontScale="25000" lnSpcReduction="20000"/>
          </a:bodyPr>
          <a:lstStyle/>
          <a:p>
            <a:endParaRPr lang="en-US" dirty="0"/>
          </a:p>
          <a:p>
            <a:r>
              <a:rPr lang="en-US" sz="4700" b="1" dirty="0"/>
              <a:t>Welcome/Introduction</a:t>
            </a:r>
          </a:p>
          <a:p>
            <a:endParaRPr lang="en-US" sz="4700" b="1" dirty="0"/>
          </a:p>
          <a:p>
            <a:pPr>
              <a:lnSpc>
                <a:spcPct val="120000"/>
              </a:lnSpc>
            </a:pPr>
            <a:r>
              <a:rPr lang="en-US" sz="4700" b="1" dirty="0"/>
              <a:t>Materials </a:t>
            </a:r>
          </a:p>
          <a:p>
            <a:pPr marL="166615" indent="-166615">
              <a:lnSpc>
                <a:spcPct val="120000"/>
              </a:lnSpc>
              <a:buFont typeface="Arial" panose="020B0604020202020204" pitchFamily="34" charset="0"/>
              <a:buChar char="•"/>
            </a:pPr>
            <a:r>
              <a:rPr lang="en-US" sz="4700" dirty="0"/>
              <a:t>Module Eight PowerPoint Slides</a:t>
            </a:r>
          </a:p>
          <a:p>
            <a:pPr marL="166615" indent="-166615">
              <a:lnSpc>
                <a:spcPct val="120000"/>
              </a:lnSpc>
              <a:buFont typeface="Arial" panose="020B0604020202020204" pitchFamily="34" charset="0"/>
              <a:buChar char="•"/>
            </a:pPr>
            <a:r>
              <a:rPr lang="en-US" sz="4700" dirty="0"/>
              <a:t>White Board or Newsprint and Markers</a:t>
            </a:r>
          </a:p>
          <a:p>
            <a:pPr marL="166615" indent="-166615">
              <a:lnSpc>
                <a:spcPct val="120000"/>
              </a:lnSpc>
              <a:buFont typeface="Arial" panose="020B0604020202020204" pitchFamily="34" charset="0"/>
              <a:buChar char="•"/>
            </a:pPr>
            <a:r>
              <a:rPr lang="en-US" sz="4700" dirty="0"/>
              <a:t>Agenda Written on Newsprint and Posted</a:t>
            </a:r>
          </a:p>
          <a:p>
            <a:pPr marL="166615" indent="-166615">
              <a:lnSpc>
                <a:spcPct val="120000"/>
              </a:lnSpc>
              <a:buFont typeface="Arial" panose="020B0604020202020204" pitchFamily="34" charset="0"/>
              <a:buChar char="•"/>
            </a:pPr>
            <a:r>
              <a:rPr lang="en-US" sz="4700" dirty="0"/>
              <a:t>Participants packet for Module Eight</a:t>
            </a:r>
          </a:p>
          <a:p>
            <a:pPr marL="610922" lvl="1" indent="-166615">
              <a:lnSpc>
                <a:spcPct val="120000"/>
              </a:lnSpc>
              <a:buFont typeface="Wingdings" panose="05000000000000000000" pitchFamily="2" charset="2"/>
              <a:buChar char="ü"/>
            </a:pPr>
            <a:r>
              <a:rPr lang="en-US" sz="4700" dirty="0"/>
              <a:t>Participant PowerPoint Slides </a:t>
            </a:r>
          </a:p>
          <a:p>
            <a:pPr marL="610922" lvl="1" indent="-166615">
              <a:lnSpc>
                <a:spcPct val="120000"/>
              </a:lnSpc>
              <a:buFont typeface="Wingdings" panose="05000000000000000000" pitchFamily="2" charset="2"/>
              <a:buChar char="ü"/>
            </a:pPr>
            <a:r>
              <a:rPr lang="en-US" sz="4700" dirty="0"/>
              <a:t>“Worksheet: Making Amends to Restore Relationships at Home”</a:t>
            </a:r>
          </a:p>
          <a:p>
            <a:pPr marL="610922" lvl="1" indent="-166615">
              <a:lnSpc>
                <a:spcPct val="120000"/>
              </a:lnSpc>
              <a:buFont typeface="Wingdings" panose="05000000000000000000" pitchFamily="2" charset="2"/>
              <a:buChar char="ü"/>
            </a:pPr>
            <a:r>
              <a:rPr lang="en-US" sz="4700" dirty="0"/>
              <a:t>“Handout: Restorative Tasks for Making Amends”</a:t>
            </a:r>
          </a:p>
          <a:p>
            <a:pPr marL="610922" lvl="1" indent="-166615">
              <a:lnSpc>
                <a:spcPct val="120000"/>
              </a:lnSpc>
              <a:buFont typeface="Wingdings" panose="05000000000000000000" pitchFamily="2" charset="2"/>
              <a:buChar char="ü"/>
            </a:pPr>
            <a:r>
              <a:rPr lang="en-US" sz="4700" dirty="0"/>
              <a:t>“Handout: Trauma-Informed Behavior Management in Foster Care”</a:t>
            </a:r>
          </a:p>
          <a:p>
            <a:pPr marL="610922" lvl="1" indent="-166615">
              <a:lnSpc>
                <a:spcPct val="120000"/>
              </a:lnSpc>
              <a:buFont typeface="Wingdings" panose="05000000000000000000" pitchFamily="2" charset="2"/>
              <a:buChar char="ü"/>
            </a:pPr>
            <a:r>
              <a:rPr lang="en-US" sz="4700" dirty="0"/>
              <a:t>Training Evaluation</a:t>
            </a:r>
          </a:p>
          <a:p>
            <a:pPr marL="166615" indent="-166615">
              <a:lnSpc>
                <a:spcPct val="120000"/>
              </a:lnSpc>
              <a:buFont typeface="Arial" panose="020B0604020202020204" pitchFamily="34" charset="0"/>
              <a:buChar char="•"/>
            </a:pPr>
            <a:endParaRPr lang="en-US" sz="4700" dirty="0"/>
          </a:p>
          <a:p>
            <a:pPr>
              <a:lnSpc>
                <a:spcPct val="120000"/>
              </a:lnSpc>
            </a:pPr>
            <a:r>
              <a:rPr lang="en-US" sz="4700" b="1" dirty="0"/>
              <a:t>Objectives</a:t>
            </a:r>
          </a:p>
          <a:p>
            <a:pPr>
              <a:lnSpc>
                <a:spcPct val="120000"/>
              </a:lnSpc>
            </a:pPr>
            <a:r>
              <a:rPr lang="en-US" sz="4700" b="1" dirty="0"/>
              <a:t>Participants will:</a:t>
            </a:r>
          </a:p>
          <a:p>
            <a:pPr marL="333230" indent="-333230">
              <a:lnSpc>
                <a:spcPct val="120000"/>
              </a:lnSpc>
              <a:buFont typeface="+mj-lt"/>
              <a:buAutoNum type="arabicPeriod"/>
            </a:pPr>
            <a:r>
              <a:rPr lang="en-US" sz="4700" dirty="0"/>
              <a:t>Recognize the difference between the traditional versus the restorative approach when addressing the behaviors of children with trauma histories. </a:t>
            </a:r>
          </a:p>
          <a:p>
            <a:pPr marL="333230" indent="-333230">
              <a:lnSpc>
                <a:spcPct val="120000"/>
              </a:lnSpc>
              <a:buFont typeface="+mj-lt"/>
              <a:buAutoNum type="arabicPeriod"/>
            </a:pPr>
            <a:r>
              <a:rPr lang="en-US" sz="4700" dirty="0"/>
              <a:t>Understand the conditions needed to help youth change, including safety and skill building.</a:t>
            </a:r>
          </a:p>
          <a:p>
            <a:pPr marL="333230" indent="-333230">
              <a:lnSpc>
                <a:spcPct val="120000"/>
              </a:lnSpc>
              <a:buFont typeface="+mj-lt"/>
              <a:buAutoNum type="arabicPeriod"/>
            </a:pPr>
            <a:r>
              <a:rPr lang="en-US" sz="4700" dirty="0"/>
              <a:t>Identify ways to help children and youth make amends after they have hurt someone. </a:t>
            </a:r>
          </a:p>
          <a:p>
            <a:pPr>
              <a:lnSpc>
                <a:spcPct val="120000"/>
              </a:lnSpc>
            </a:pPr>
            <a:endParaRPr lang="en-US" sz="4700" dirty="0"/>
          </a:p>
          <a:p>
            <a:r>
              <a:rPr lang="en-US" sz="4700" b="1" dirty="0"/>
              <a:t>Introduce the concept of “Treaters.”</a:t>
            </a:r>
            <a:r>
              <a:rPr lang="en-US" sz="4400" dirty="0"/>
              <a:t> The term used throughout the modules to describe everyone who interacts with the child to heal their wounds. We all can have a positive therapeutic impact on the children and youth we work with, not just clinical staff. </a:t>
            </a:r>
          </a:p>
          <a:p>
            <a:pPr marL="333230" indent="-333230">
              <a:buFont typeface="+mj-lt"/>
              <a:buAutoNum type="arabicPeriod"/>
            </a:pPr>
            <a:endParaRPr lang="en-US" sz="4700" dirty="0"/>
          </a:p>
          <a:p>
            <a:r>
              <a:rPr lang="en-US" sz="4700" b="1" dirty="0"/>
              <a:t>Time for Module</a:t>
            </a:r>
          </a:p>
          <a:p>
            <a:r>
              <a:rPr lang="en-US" sz="4700" dirty="0"/>
              <a:t>90 minutes</a:t>
            </a:r>
          </a:p>
          <a:p>
            <a:pPr marL="333230" indent="-333230">
              <a:buFont typeface="+mj-lt"/>
              <a:buAutoNum type="arabicPeriod"/>
            </a:pPr>
            <a:endParaRPr lang="en-US" sz="4700" dirty="0"/>
          </a:p>
          <a:p>
            <a:endParaRPr lang="en-US" sz="4700" dirty="0"/>
          </a:p>
          <a:p>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p:txBody>
      </p:sp>
      <p:sp>
        <p:nvSpPr>
          <p:cNvPr id="6" name="TextBox 5">
            <a:extLst>
              <a:ext uri="{FF2B5EF4-FFF2-40B4-BE49-F238E27FC236}">
                <a16:creationId xmlns:a16="http://schemas.microsoft.com/office/drawing/2014/main" id="{24B28FA1-7D2C-4D7A-A692-A5567B1CA5A5}"/>
              </a:ext>
            </a:extLst>
          </p:cNvPr>
          <p:cNvSpPr txBox="1"/>
          <p:nvPr/>
        </p:nvSpPr>
        <p:spPr>
          <a:xfrm>
            <a:off x="4008704"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7" name="Slide Number Placeholder 4">
            <a:extLst>
              <a:ext uri="{FF2B5EF4-FFF2-40B4-BE49-F238E27FC236}">
                <a16:creationId xmlns:a16="http://schemas.microsoft.com/office/drawing/2014/main" id="{EAC9AAE2-E14C-42A2-B972-AA581CC0C2B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197</a:t>
            </a:fld>
            <a:endParaRPr lang="en-US" sz="1600" b="1" dirty="0"/>
          </a:p>
        </p:txBody>
      </p:sp>
    </p:spTree>
    <p:extLst>
      <p:ext uri="{BB962C8B-B14F-4D97-AF65-F5344CB8AC3E}">
        <p14:creationId xmlns:p14="http://schemas.microsoft.com/office/powerpoint/2010/main" val="114481026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95338"/>
            <a:ext cx="3290887" cy="2468562"/>
          </a:xfrm>
        </p:spPr>
      </p:sp>
      <p:sp>
        <p:nvSpPr>
          <p:cNvPr id="3" name="Notes Placeholder 2"/>
          <p:cNvSpPr>
            <a:spLocks noGrp="1"/>
          </p:cNvSpPr>
          <p:nvPr>
            <p:ph type="body" idx="1"/>
          </p:nvPr>
        </p:nvSpPr>
        <p:spPr>
          <a:xfrm>
            <a:off x="414338" y="3992483"/>
            <a:ext cx="5661660" cy="4213384"/>
          </a:xfrm>
        </p:spPr>
        <p:txBody>
          <a:bodyPr>
            <a:normAutofit/>
          </a:bodyPr>
          <a:lstStyle/>
          <a:p>
            <a:r>
              <a:rPr lang="en-US" b="1" dirty="0"/>
              <a:t>Welcome/Introduction</a:t>
            </a:r>
          </a:p>
          <a:p>
            <a:pPr marL="222153" indent="-222153">
              <a:buAutoNum type="arabicPeriod"/>
            </a:pPr>
            <a:endParaRPr lang="en-US" dirty="0"/>
          </a:p>
          <a:p>
            <a:pPr marL="222153" indent="-222153">
              <a:buAutoNum type="arabicPeriod"/>
            </a:pPr>
            <a:r>
              <a:rPr lang="en-US" dirty="0"/>
              <a:t>Review the slide above.</a:t>
            </a:r>
          </a:p>
          <a:p>
            <a:pPr marL="666460" lvl="1" indent="-222153">
              <a:buFont typeface="+mj-lt"/>
              <a:buAutoNum type="alphaLcPeriod"/>
            </a:pPr>
            <a:r>
              <a:rPr lang="en-US" dirty="0"/>
              <a:t>Trainers introduce themselves.</a:t>
            </a:r>
          </a:p>
          <a:p>
            <a:pPr marL="666460" lvl="1" indent="-222153">
              <a:buFont typeface="+mj-lt"/>
              <a:buAutoNum type="alphaLcPeriod"/>
            </a:pPr>
            <a:r>
              <a:rPr lang="en-US" dirty="0"/>
              <a:t>Participants introduce themselves and name two words that describe them as an adolescent. </a:t>
            </a:r>
          </a:p>
          <a:p>
            <a:pPr lvl="1"/>
            <a:r>
              <a:rPr lang="en-US" b="1" baseline="0" dirty="0"/>
              <a:t>     </a:t>
            </a:r>
            <a:r>
              <a:rPr lang="en-US" b="1" dirty="0"/>
              <a:t>Discuss: </a:t>
            </a:r>
          </a:p>
          <a:p>
            <a:pPr marL="1166306" lvl="2" indent="-277692">
              <a:buFont typeface="+mj-lt"/>
              <a:buAutoNum type="romanLcPeriod"/>
            </a:pPr>
            <a:r>
              <a:rPr lang="en-US" b="1" dirty="0"/>
              <a:t>Ask: </a:t>
            </a:r>
            <a:r>
              <a:rPr lang="en-US" dirty="0"/>
              <a:t>Do they continue to exhibit behaviors now that would have described them as adolescents? </a:t>
            </a:r>
          </a:p>
          <a:p>
            <a:pPr marL="1166306" lvl="2" indent="-277692">
              <a:buFont typeface="+mj-lt"/>
              <a:buAutoNum type="romanLcPeriod"/>
            </a:pPr>
            <a:r>
              <a:rPr lang="en-US" b="1" dirty="0"/>
              <a:t>Ask: </a:t>
            </a:r>
            <a:r>
              <a:rPr lang="en-US" dirty="0"/>
              <a:t>Did they have adults in their life who were concerned about their behavior as adolescents?</a:t>
            </a:r>
          </a:p>
          <a:p>
            <a:pPr marL="1166306" lvl="2" indent="-277692">
              <a:buFont typeface="+mj-lt"/>
              <a:buAutoNum type="romanLcPeriod"/>
            </a:pPr>
            <a:r>
              <a:rPr lang="en-US" b="1" dirty="0"/>
              <a:t>Ask: </a:t>
            </a:r>
            <a:r>
              <a:rPr lang="en-US" dirty="0"/>
              <a:t>Why did you turn out to be productive adults?</a:t>
            </a:r>
          </a:p>
          <a:p>
            <a:pPr marL="1166306" lvl="2" indent="-277692">
              <a:buFont typeface="+mj-lt"/>
              <a:buAutoNum type="romanLcPeriod"/>
            </a:pPr>
            <a:r>
              <a:rPr lang="en-US" b="1" dirty="0"/>
              <a:t>Link </a:t>
            </a:r>
            <a:r>
              <a:rPr lang="en-US" dirty="0"/>
              <a:t>their responses to the youth we are currently working with.</a:t>
            </a:r>
          </a:p>
          <a:p>
            <a:pPr marL="1166306" lvl="2" indent="-277692">
              <a:buFont typeface="+mj-lt"/>
              <a:buAutoNum type="romanLcPeriod"/>
            </a:pPr>
            <a:r>
              <a:rPr lang="en-US" b="1" dirty="0"/>
              <a:t>Points to make</a:t>
            </a:r>
            <a:r>
              <a:rPr lang="en-US" dirty="0"/>
              <a:t>: With connection and sincere engagement, these kids can become productive and successful as well. </a:t>
            </a:r>
          </a:p>
          <a:p>
            <a:pPr marL="666460" lvl="1" indent="-222153">
              <a:buFont typeface="+mj-lt"/>
              <a:buAutoNum type="alphaLcPeriod" startAt="3"/>
            </a:pPr>
            <a:r>
              <a:rPr lang="en-US" dirty="0"/>
              <a:t>Review agreements.</a:t>
            </a:r>
          </a:p>
          <a:p>
            <a:pPr marL="666460" lvl="1" indent="-222153">
              <a:buFont typeface="+mj-lt"/>
              <a:buAutoNum type="alphaLcPeriod" startAt="3"/>
            </a:pPr>
            <a:r>
              <a:rPr lang="en-US" dirty="0"/>
              <a:t>Trainer reviews agenda.</a:t>
            </a:r>
          </a:p>
          <a:p>
            <a:pPr lvl="1"/>
            <a:endParaRPr lang="en-US" dirty="0"/>
          </a:p>
          <a:p>
            <a:endParaRPr lang="en-US" dirty="0"/>
          </a:p>
        </p:txBody>
      </p:sp>
      <p:sp>
        <p:nvSpPr>
          <p:cNvPr id="5" name="TextBox 4">
            <a:extLst>
              <a:ext uri="{FF2B5EF4-FFF2-40B4-BE49-F238E27FC236}">
                <a16:creationId xmlns:a16="http://schemas.microsoft.com/office/drawing/2014/main" id="{03EE40E1-5860-47AC-A5C8-DB18F6BFC797}"/>
              </a:ext>
            </a:extLst>
          </p:cNvPr>
          <p:cNvSpPr txBox="1"/>
          <p:nvPr/>
        </p:nvSpPr>
        <p:spPr>
          <a:xfrm>
            <a:off x="4008704"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720B5CB7-F1EB-44B6-B3F0-F6B866746CA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198</a:t>
            </a:fld>
            <a:endParaRPr lang="en-US" sz="1600" b="1" dirty="0"/>
          </a:p>
        </p:txBody>
      </p:sp>
    </p:spTree>
    <p:extLst>
      <p:ext uri="{BB962C8B-B14F-4D97-AF65-F5344CB8AC3E}">
        <p14:creationId xmlns:p14="http://schemas.microsoft.com/office/powerpoint/2010/main" val="292247515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490538" y="795338"/>
            <a:ext cx="3292475" cy="2468562"/>
          </a:xfrm>
          <a:ln/>
        </p:spPr>
      </p:sp>
      <p:sp>
        <p:nvSpPr>
          <p:cNvPr id="69635" name="Notes Placeholder 2"/>
          <p:cNvSpPr>
            <a:spLocks noGrp="1"/>
          </p:cNvSpPr>
          <p:nvPr>
            <p:ph type="body" idx="1"/>
          </p:nvPr>
        </p:nvSpPr>
        <p:spPr>
          <a:xfrm>
            <a:off x="478825" y="4111397"/>
            <a:ext cx="6000770" cy="4876800"/>
          </a:xfrm>
          <a:noFill/>
          <a:ln/>
        </p:spPr>
        <p:txBody>
          <a:bodyPr>
            <a:normAutofit fontScale="92500" lnSpcReduction="20000"/>
          </a:bodyPr>
          <a:lstStyle/>
          <a:p>
            <a:r>
              <a:rPr lang="en-US" b="1" dirty="0"/>
              <a:t>Your Turn!  My Teenage Experience</a:t>
            </a:r>
            <a:endParaRPr lang="en-US" dirty="0"/>
          </a:p>
          <a:p>
            <a:r>
              <a:rPr lang="en-US" b="1" dirty="0"/>
              <a:t> </a:t>
            </a:r>
            <a:endParaRPr lang="en-US" dirty="0"/>
          </a:p>
          <a:p>
            <a:pPr marL="222153" indent="-222153">
              <a:buFont typeface="+mj-lt"/>
              <a:buAutoNum type="arabicPeriod"/>
            </a:pPr>
            <a:r>
              <a:rPr lang="en-US" dirty="0"/>
              <a:t>Review the slide using the information below.</a:t>
            </a:r>
          </a:p>
          <a:p>
            <a:pPr lvl="0"/>
            <a:endParaRPr lang="en-US" b="1" dirty="0"/>
          </a:p>
          <a:p>
            <a:pPr marL="666460" lvl="1" indent="-222153">
              <a:buFont typeface="+mj-lt"/>
              <a:buAutoNum type="alphaLcPeriod"/>
            </a:pPr>
            <a:r>
              <a:rPr lang="en-US" b="1" kern="1200" dirty="0">
                <a:solidFill>
                  <a:schemeClr val="tx1"/>
                </a:solidFill>
                <a:effectLst/>
                <a:latin typeface="+mn-lt"/>
                <a:ea typeface="+mn-ea"/>
                <a:cs typeface="+mn-cs"/>
              </a:rPr>
              <a:t>Write down</a:t>
            </a:r>
            <a:r>
              <a:rPr lang="en-US" kern="1200" dirty="0">
                <a:solidFill>
                  <a:schemeClr val="tx1"/>
                </a:solidFill>
                <a:effectLst/>
                <a:latin typeface="+mn-lt"/>
                <a:ea typeface="+mn-ea"/>
                <a:cs typeface="+mn-cs"/>
              </a:rPr>
              <a:t> the name and age of a teenager (yourself, a child, a friend’s child).</a:t>
            </a:r>
          </a:p>
          <a:p>
            <a:pPr marL="666460" lvl="1" indent="-222153" defTabSz="888614">
              <a:buFont typeface="+mj-lt"/>
              <a:buAutoNum type="alphaLcPeriod"/>
              <a:defRPr/>
            </a:pPr>
            <a:r>
              <a:rPr lang="en-US" b="1" dirty="0"/>
              <a:t>Imagine </a:t>
            </a:r>
            <a:r>
              <a:rPr lang="en-US" dirty="0"/>
              <a:t>your teenager is hanging out with friends after a school event.  Someone throws rocks at the windows.  Another begins to spray paint his tag on the wall. “C’mon—have some fun!” they say, inviting your teen to participate.</a:t>
            </a:r>
          </a:p>
          <a:p>
            <a:pPr marL="666460" lvl="1" indent="-222153">
              <a:buFont typeface="+mj-lt"/>
              <a:buAutoNum type="alphaLcPeriod"/>
            </a:pPr>
            <a:r>
              <a:rPr lang="en-US" b="1" kern="1200" dirty="0">
                <a:solidFill>
                  <a:schemeClr val="tx1"/>
                </a:solidFill>
                <a:effectLst/>
                <a:latin typeface="+mn-lt"/>
                <a:ea typeface="+mn-ea"/>
                <a:cs typeface="+mn-cs"/>
              </a:rPr>
              <a:t>Ask: </a:t>
            </a:r>
            <a:r>
              <a:rPr lang="en-US" kern="1200" dirty="0">
                <a:solidFill>
                  <a:schemeClr val="tx1"/>
                </a:solidFill>
                <a:effectLst/>
                <a:latin typeface="+mn-lt"/>
                <a:ea typeface="+mn-ea"/>
                <a:cs typeface="+mn-cs"/>
              </a:rPr>
              <a:t>What would your teenager do? Say no and leave? Join in? Not sure?</a:t>
            </a:r>
          </a:p>
          <a:p>
            <a:pPr marL="666460" lvl="1" indent="-222153">
              <a:buFont typeface="+mj-lt"/>
              <a:buAutoNum type="alphaLcPeriod"/>
            </a:pPr>
            <a:r>
              <a:rPr lang="en-US" b="1" kern="1200" dirty="0">
                <a:solidFill>
                  <a:schemeClr val="tx1"/>
                </a:solidFill>
                <a:effectLst/>
                <a:latin typeface="+mn-lt"/>
                <a:ea typeface="+mn-ea"/>
                <a:cs typeface="+mn-cs"/>
              </a:rPr>
              <a:t>Vote </a:t>
            </a:r>
            <a:r>
              <a:rPr lang="en-US" kern="1200" dirty="0">
                <a:solidFill>
                  <a:schemeClr val="tx1"/>
                </a:solidFill>
                <a:effectLst/>
                <a:latin typeface="+mn-lt"/>
                <a:ea typeface="+mn-ea"/>
                <a:cs typeface="+mn-cs"/>
              </a:rPr>
              <a:t>with a show of hands:</a:t>
            </a:r>
          </a:p>
          <a:p>
            <a:pPr marL="1166306" lvl="2" indent="-277692">
              <a:buFont typeface="+mj-lt"/>
              <a:buAutoNum type="romanLcPeriod"/>
            </a:pPr>
            <a:r>
              <a:rPr lang="en-US" kern="1200" dirty="0">
                <a:solidFill>
                  <a:schemeClr val="tx1"/>
                </a:solidFill>
                <a:effectLst/>
                <a:latin typeface="+mn-lt"/>
                <a:ea typeface="+mn-ea"/>
                <a:cs typeface="+mn-cs"/>
              </a:rPr>
              <a:t>Who would say “no” and leave?</a:t>
            </a:r>
          </a:p>
          <a:p>
            <a:pPr marL="1166306" lvl="2" indent="-277692">
              <a:buFont typeface="+mj-lt"/>
              <a:buAutoNum type="romanLcPeriod"/>
            </a:pPr>
            <a:r>
              <a:rPr lang="en-US" dirty="0"/>
              <a:t>Who would join in?</a:t>
            </a:r>
          </a:p>
          <a:p>
            <a:pPr marL="1166306" lvl="2" indent="-277692">
              <a:buFont typeface="+mj-lt"/>
              <a:buAutoNum type="romanLcPeriod"/>
            </a:pPr>
            <a:r>
              <a:rPr lang="en-US" dirty="0"/>
              <a:t>Who doesn’t know for sure what the teen would do?</a:t>
            </a:r>
          </a:p>
          <a:p>
            <a:pPr marL="666460" lvl="1" indent="-222153">
              <a:buFont typeface="+mj-lt"/>
              <a:buAutoNum type="alphaLcPeriod" startAt="3"/>
            </a:pPr>
            <a:r>
              <a:rPr lang="en-US" b="1" dirty="0"/>
              <a:t>Ask: </a:t>
            </a:r>
            <a:r>
              <a:rPr lang="en-US" dirty="0"/>
              <a:t>What factors in a youth’s life do you think influences whether they would stay or leave?</a:t>
            </a:r>
          </a:p>
          <a:p>
            <a:pPr lvl="1"/>
            <a:r>
              <a:rPr lang="en-US" kern="1200" dirty="0">
                <a:solidFill>
                  <a:schemeClr val="tx1"/>
                </a:solidFill>
                <a:effectLst/>
                <a:latin typeface="+mn-lt"/>
                <a:ea typeface="+mn-ea"/>
                <a:cs typeface="+mn-cs"/>
              </a:rPr>
              <a:t>           Possible answers for leaving:</a:t>
            </a:r>
          </a:p>
          <a:p>
            <a:pPr marL="1166306" lvl="2" indent="-277692">
              <a:buFont typeface="+mj-lt"/>
              <a:buAutoNum type="romanLcPeriod"/>
            </a:pPr>
            <a:r>
              <a:rPr lang="en-US" dirty="0"/>
              <a:t>Relationship with someone they don’t want to disappoint.</a:t>
            </a:r>
          </a:p>
          <a:p>
            <a:pPr marL="1166306" lvl="2" indent="-277692">
              <a:buFont typeface="+mj-lt"/>
              <a:buAutoNum type="romanLcPeriod"/>
            </a:pPr>
            <a:r>
              <a:rPr lang="en-US" dirty="0"/>
              <a:t>Interests and involvement in activities, clubs, part time job.</a:t>
            </a:r>
          </a:p>
          <a:p>
            <a:pPr marL="1166306" lvl="2" indent="-277692">
              <a:buFont typeface="+mj-lt"/>
              <a:buAutoNum type="romanLcPeriod"/>
            </a:pPr>
            <a:r>
              <a:rPr lang="en-US" dirty="0"/>
              <a:t>Have been doing well and the adults in his life have noticed and praised him.</a:t>
            </a:r>
          </a:p>
          <a:p>
            <a:pPr marL="1166306" lvl="2" indent="-277692">
              <a:buFont typeface="+mj-lt"/>
              <a:buAutoNum type="romanLcPeriod"/>
            </a:pPr>
            <a:endParaRPr lang="en-US" dirty="0"/>
          </a:p>
          <a:p>
            <a:pPr lvl="2"/>
            <a:r>
              <a:rPr lang="en-US" dirty="0"/>
              <a:t>Possible answers for staying:</a:t>
            </a:r>
          </a:p>
          <a:p>
            <a:pPr marL="1166306" lvl="2" indent="-277692">
              <a:buFont typeface="+mj-lt"/>
              <a:buAutoNum type="romanLcPeriod"/>
            </a:pPr>
            <a:r>
              <a:rPr lang="en-US" dirty="0"/>
              <a:t>No hope of seeing biological parents as they never show for visits.</a:t>
            </a:r>
          </a:p>
          <a:p>
            <a:pPr marL="1166306" lvl="2" indent="-277692">
              <a:buFont typeface="+mj-lt"/>
              <a:buAutoNum type="romanLcPeriod"/>
            </a:pPr>
            <a:r>
              <a:rPr lang="en-US" dirty="0"/>
              <a:t>Trying to impress new friends.</a:t>
            </a:r>
          </a:p>
          <a:p>
            <a:pPr marL="1166306" lvl="2" indent="-277692">
              <a:buFont typeface="+mj-lt"/>
              <a:buAutoNum type="romanLcPeriod"/>
            </a:pPr>
            <a:r>
              <a:rPr lang="en-US" dirty="0"/>
              <a:t>No outside interests.</a:t>
            </a:r>
          </a:p>
          <a:p>
            <a:pPr marL="1166306" lvl="2" indent="-277692">
              <a:buFont typeface="+mj-lt"/>
              <a:buAutoNum type="romanLcPeriod"/>
            </a:pPr>
            <a:r>
              <a:rPr lang="en-US" dirty="0"/>
              <a:t>No adults invested in him.</a:t>
            </a:r>
          </a:p>
          <a:p>
            <a:pPr marL="1166306" lvl="2" indent="-277692">
              <a:buFont typeface="+mj-lt"/>
              <a:buAutoNum type="romanLcPeriod"/>
            </a:pPr>
            <a:r>
              <a:rPr lang="en-US" dirty="0"/>
              <a:t>Figures he will get grounded anyway so why care.</a:t>
            </a:r>
          </a:p>
          <a:p>
            <a:pPr marL="666460" lvl="1" indent="-222153">
              <a:buFont typeface="+mj-lt"/>
              <a:buAutoNum type="alphaLcPeriod" startAt="4"/>
            </a:pPr>
            <a:r>
              <a:rPr lang="en-US" b="1" dirty="0"/>
              <a:t>Say:</a:t>
            </a:r>
            <a:r>
              <a:rPr lang="en-US" dirty="0"/>
              <a:t> When trying to change problematic behavior, </a:t>
            </a:r>
            <a:r>
              <a:rPr lang="en-US" b="1" dirty="0"/>
              <a:t>the very first thing adults often think of is punishment or punitive consequences. </a:t>
            </a:r>
          </a:p>
          <a:p>
            <a:pPr marL="666460" lvl="1" indent="-222153">
              <a:buFont typeface="+mj-lt"/>
              <a:buAutoNum type="alphaLcPeriod" startAt="4"/>
            </a:pPr>
            <a:r>
              <a:rPr lang="en-US" b="1" dirty="0"/>
              <a:t>Say: </a:t>
            </a:r>
            <a:r>
              <a:rPr lang="en-US" dirty="0"/>
              <a:t>What we are going to talk about in this section is why using mainly punishment is not effective and why it is important to work on building skills in the child so that they don’t have to resort to problem behaviors they’ve used in the past to survive.  </a:t>
            </a:r>
          </a:p>
          <a:p>
            <a:pPr marL="666460" lvl="1" indent="-222153">
              <a:buFont typeface="+mj-lt"/>
              <a:buAutoNum type="alphaLcPeriod" startAt="4"/>
            </a:pPr>
            <a:endParaRPr lang="en-US" dirty="0"/>
          </a:p>
          <a:p>
            <a:pPr marL="1166306" lvl="2" indent="-277692">
              <a:buFont typeface="+mj-lt"/>
              <a:buAutoNum type="romanLcPeriod"/>
            </a:pPr>
            <a:endParaRPr lang="en-US" kern="1200" dirty="0">
              <a:solidFill>
                <a:schemeClr val="tx1"/>
              </a:solidFill>
              <a:effectLst/>
              <a:latin typeface="+mn-lt"/>
              <a:ea typeface="+mn-ea"/>
              <a:cs typeface="+mn-cs"/>
            </a:endParaRPr>
          </a:p>
          <a:p>
            <a:r>
              <a:rPr lang="en-US" b="1" dirty="0"/>
              <a:t> </a:t>
            </a:r>
            <a:endParaRPr lang="en-US" dirty="0"/>
          </a:p>
        </p:txBody>
      </p:sp>
      <p:sp>
        <p:nvSpPr>
          <p:cNvPr id="5" name="TextBox 4">
            <a:extLst>
              <a:ext uri="{FF2B5EF4-FFF2-40B4-BE49-F238E27FC236}">
                <a16:creationId xmlns:a16="http://schemas.microsoft.com/office/drawing/2014/main" id="{09921B59-DBB3-4C31-B8C3-DA45478EDB97}"/>
              </a:ext>
            </a:extLst>
          </p:cNvPr>
          <p:cNvSpPr txBox="1"/>
          <p:nvPr/>
        </p:nvSpPr>
        <p:spPr>
          <a:xfrm>
            <a:off x="4008704" y="792581"/>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B4A50EE5-05C5-42E5-8E9B-B9A03E2277F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199</a:t>
            </a:fld>
            <a:endParaRPr lang="en-US" sz="1600" b="1" dirty="0"/>
          </a:p>
        </p:txBody>
      </p:sp>
    </p:spTree>
    <p:extLst>
      <p:ext uri="{BB962C8B-B14F-4D97-AF65-F5344CB8AC3E}">
        <p14:creationId xmlns:p14="http://schemas.microsoft.com/office/powerpoint/2010/main" val="1253967449"/>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338138" y="795338"/>
            <a:ext cx="3290887" cy="2468562"/>
          </a:xfrm>
          <a:ln/>
        </p:spPr>
      </p:sp>
      <p:sp>
        <p:nvSpPr>
          <p:cNvPr id="64515" name="Notes Placeholder 2"/>
          <p:cNvSpPr>
            <a:spLocks noGrp="1"/>
          </p:cNvSpPr>
          <p:nvPr>
            <p:ph type="body" idx="1"/>
          </p:nvPr>
        </p:nvSpPr>
        <p:spPr>
          <a:xfrm>
            <a:off x="490537" y="4148137"/>
            <a:ext cx="5661660" cy="4213384"/>
          </a:xfrm>
          <a:noFill/>
          <a:ln/>
        </p:spPr>
        <p:txBody>
          <a:bodyPr/>
          <a:lstStyle/>
          <a:p>
            <a:r>
              <a:rPr lang="en-US" b="1" dirty="0"/>
              <a:t>Definition and Assumptions</a:t>
            </a:r>
          </a:p>
          <a:p>
            <a:endParaRPr lang="en-US" b="1" dirty="0"/>
          </a:p>
          <a:p>
            <a:pPr marL="222153" indent="-222153">
              <a:buFont typeface="+mj-lt"/>
              <a:buAutoNum type="arabicPeriod"/>
            </a:pPr>
            <a:r>
              <a:rPr lang="en-US" dirty="0"/>
              <a:t>Introduce the next section with the information below.</a:t>
            </a:r>
          </a:p>
          <a:p>
            <a:pPr marL="666460" lvl="1" indent="-222153">
              <a:buFont typeface="+mj-lt"/>
              <a:buAutoNum type="alphaLcPeriod"/>
            </a:pPr>
            <a:r>
              <a:rPr lang="en-US" dirty="0"/>
              <a:t>We are now going to look at the definition of Restorative Approach (RA) as well as assumptions.</a:t>
            </a:r>
          </a:p>
          <a:p>
            <a:pPr marL="666460" lvl="1" indent="-222153">
              <a:buFont typeface="+mj-lt"/>
              <a:buAutoNum type="alphaLcPeriod"/>
            </a:pPr>
            <a:endParaRPr lang="en-US" dirty="0"/>
          </a:p>
          <a:p>
            <a:endParaRPr lang="en-US" b="1" dirty="0"/>
          </a:p>
        </p:txBody>
      </p:sp>
      <p:sp>
        <p:nvSpPr>
          <p:cNvPr id="5" name="TextBox 4">
            <a:extLst>
              <a:ext uri="{FF2B5EF4-FFF2-40B4-BE49-F238E27FC236}">
                <a16:creationId xmlns:a16="http://schemas.microsoft.com/office/drawing/2014/main" id="{8C4F5CBC-89FA-4415-9CE0-2D42D0BD6293}"/>
              </a:ext>
            </a:extLst>
          </p:cNvPr>
          <p:cNvSpPr txBox="1"/>
          <p:nvPr/>
        </p:nvSpPr>
        <p:spPr>
          <a:xfrm>
            <a:off x="3937595" y="780550"/>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FCEBFAFC-048A-4C25-9180-407CF8D66D5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200</a:t>
            </a:fld>
            <a:endParaRPr lang="en-US" sz="1600" b="1" dirty="0"/>
          </a:p>
        </p:txBody>
      </p:sp>
    </p:spTree>
    <p:extLst>
      <p:ext uri="{BB962C8B-B14F-4D97-AF65-F5344CB8AC3E}">
        <p14:creationId xmlns:p14="http://schemas.microsoft.com/office/powerpoint/2010/main" val="747564665"/>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3550" y="963613"/>
            <a:ext cx="3292475" cy="2468562"/>
          </a:xfrm>
        </p:spPr>
      </p:sp>
      <p:sp>
        <p:nvSpPr>
          <p:cNvPr id="6" name="Notes Placeholder 5">
            <a:extLst>
              <a:ext uri="{FF2B5EF4-FFF2-40B4-BE49-F238E27FC236}">
                <a16:creationId xmlns:a16="http://schemas.microsoft.com/office/drawing/2014/main" id="{0C6F20D7-871C-4277-8193-86C6706C9450}"/>
              </a:ext>
            </a:extLst>
          </p:cNvPr>
          <p:cNvSpPr>
            <a:spLocks noGrp="1"/>
          </p:cNvSpPr>
          <p:nvPr>
            <p:ph type="body" sz="quarter" idx="3"/>
          </p:nvPr>
        </p:nvSpPr>
        <p:spPr>
          <a:xfrm>
            <a:off x="455779" y="4186078"/>
            <a:ext cx="5661660" cy="4213384"/>
          </a:xfrm>
        </p:spPr>
        <p:txBody>
          <a:bodyPr/>
          <a:lstStyle/>
          <a:p>
            <a:r>
              <a:rPr lang="en-US" b="1" dirty="0"/>
              <a:t>Definition and Assumptions</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Emphasize that RA is a way to put trauma-informed care into day-to-day interactions. </a:t>
            </a:r>
          </a:p>
          <a:p>
            <a:pPr marL="666460" lvl="1" indent="-222153">
              <a:buFont typeface="+mj-lt"/>
              <a:buAutoNum type="alphaLcPeriod"/>
            </a:pPr>
            <a:r>
              <a:rPr lang="en-US" dirty="0"/>
              <a:t>It is an alternative to methods of discipline that focus on behavior plans and mostly use punishment to control children’s difficult behavior. </a:t>
            </a:r>
          </a:p>
          <a:p>
            <a:pPr marL="666460" lvl="1" indent="-222153">
              <a:buFont typeface="+mj-lt"/>
              <a:buAutoNum type="alphaLcPeriod"/>
            </a:pPr>
            <a:r>
              <a:rPr lang="en-US" dirty="0"/>
              <a:t>It addresses big behaviors when children hurt others or destroy property. It stresses that minor behaviors should be addressed by redirecting the child or ignoring the smaller behaviors, looking for every chance to praise and reward positive behaviors, even small ones. </a:t>
            </a:r>
          </a:p>
          <a:p>
            <a:endParaRPr lang="en-US" dirty="0"/>
          </a:p>
        </p:txBody>
      </p:sp>
      <p:sp>
        <p:nvSpPr>
          <p:cNvPr id="5" name="TextBox 4">
            <a:extLst>
              <a:ext uri="{FF2B5EF4-FFF2-40B4-BE49-F238E27FC236}">
                <a16:creationId xmlns:a16="http://schemas.microsoft.com/office/drawing/2014/main" id="{8B5CD0C4-C207-425F-9613-FD0753A23ABA}"/>
              </a:ext>
            </a:extLst>
          </p:cNvPr>
          <p:cNvSpPr txBox="1"/>
          <p:nvPr/>
        </p:nvSpPr>
        <p:spPr>
          <a:xfrm>
            <a:off x="4013967" y="963613"/>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7" name="Slide Number Placeholder 4">
            <a:extLst>
              <a:ext uri="{FF2B5EF4-FFF2-40B4-BE49-F238E27FC236}">
                <a16:creationId xmlns:a16="http://schemas.microsoft.com/office/drawing/2014/main" id="{0CC655D6-7BE8-4CE4-B654-6EFD0E6A081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201</a:t>
            </a:fld>
            <a:endParaRPr lang="en-US" sz="1600" b="1" dirty="0"/>
          </a:p>
        </p:txBody>
      </p:sp>
    </p:spTree>
    <p:extLst>
      <p:ext uri="{BB962C8B-B14F-4D97-AF65-F5344CB8AC3E}">
        <p14:creationId xmlns:p14="http://schemas.microsoft.com/office/powerpoint/2010/main" val="4234132928"/>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6725" y="795338"/>
            <a:ext cx="3289300" cy="2468562"/>
          </a:xfrm>
        </p:spPr>
      </p:sp>
      <p:sp>
        <p:nvSpPr>
          <p:cNvPr id="3" name="Notes Placeholder 2"/>
          <p:cNvSpPr>
            <a:spLocks noGrp="1"/>
          </p:cNvSpPr>
          <p:nvPr>
            <p:ph type="body" idx="1"/>
          </p:nvPr>
        </p:nvSpPr>
        <p:spPr>
          <a:xfrm>
            <a:off x="467119" y="4071937"/>
            <a:ext cx="5661660" cy="4213384"/>
          </a:xfrm>
        </p:spPr>
        <p:txBody>
          <a:bodyPr/>
          <a:lstStyle/>
          <a:p>
            <a:r>
              <a:rPr lang="en-US" b="1" dirty="0"/>
              <a:t>Definition and Assumptions</a:t>
            </a:r>
          </a:p>
          <a:p>
            <a:endParaRPr lang="en-US" dirty="0"/>
          </a:p>
          <a:p>
            <a:pPr marL="333230" indent="-333230">
              <a:buFont typeface="+mj-lt"/>
              <a:buAutoNum type="arabicPeriod"/>
            </a:pPr>
            <a:r>
              <a:rPr lang="en-US" dirty="0"/>
              <a:t>Review the slide using the information below.</a:t>
            </a:r>
          </a:p>
          <a:p>
            <a:pPr marL="777537" lvl="1" indent="-333230">
              <a:buFont typeface="+mj-lt"/>
              <a:buAutoNum type="alphaLcPeriod"/>
            </a:pPr>
            <a:r>
              <a:rPr lang="en-US" dirty="0"/>
              <a:t>Traditional Model</a:t>
            </a:r>
          </a:p>
          <a:p>
            <a:pPr marL="1277383" lvl="2" indent="-388769">
              <a:buFont typeface="+mj-lt"/>
              <a:buAutoNum type="romanLcPeriod"/>
            </a:pPr>
            <a:r>
              <a:rPr lang="en-US" dirty="0"/>
              <a:t>Children are less likely to act badly because of fear of punishment.</a:t>
            </a:r>
          </a:p>
          <a:p>
            <a:pPr marL="777537" lvl="1" indent="-333230">
              <a:buFont typeface="+mj-lt"/>
              <a:buAutoNum type="alphaLcPeriod"/>
            </a:pPr>
            <a:r>
              <a:rPr lang="en-US" dirty="0"/>
              <a:t>RA Approach</a:t>
            </a:r>
          </a:p>
          <a:p>
            <a:pPr marL="1277383" lvl="2" indent="-388769">
              <a:buFont typeface="+mj-lt"/>
              <a:buAutoNum type="romanLcPeriod"/>
            </a:pPr>
            <a:r>
              <a:rPr lang="en-US" dirty="0"/>
              <a:t>Children are less likely to act badly when they care about pleasing adults they are close to. </a:t>
            </a:r>
          </a:p>
          <a:p>
            <a:pPr marL="1277383" lvl="2" indent="-388769">
              <a:buFont typeface="+mj-lt"/>
              <a:buAutoNum type="romanLcPeriod"/>
            </a:pPr>
            <a:r>
              <a:rPr lang="en-US" dirty="0"/>
              <a:t>Youth learn new behaviors within relationships.</a:t>
            </a:r>
          </a:p>
          <a:p>
            <a:pPr marL="1277383" lvl="2" indent="-388769">
              <a:buFont typeface="+mj-lt"/>
              <a:buAutoNum type="romanLcPeriod"/>
            </a:pPr>
            <a:r>
              <a:rPr lang="en-US" dirty="0"/>
              <a:t>When children feel seen, that they are cared about, and that they belong, they have less need for extreme behaviors.</a:t>
            </a:r>
          </a:p>
          <a:p>
            <a:endParaRPr lang="en-US" dirty="0"/>
          </a:p>
          <a:p>
            <a:endParaRPr lang="en-US" dirty="0"/>
          </a:p>
          <a:p>
            <a:endParaRPr lang="en-US" dirty="0"/>
          </a:p>
        </p:txBody>
      </p:sp>
      <p:sp>
        <p:nvSpPr>
          <p:cNvPr id="5" name="TextBox 4">
            <a:extLst>
              <a:ext uri="{FF2B5EF4-FFF2-40B4-BE49-F238E27FC236}">
                <a16:creationId xmlns:a16="http://schemas.microsoft.com/office/drawing/2014/main" id="{119B83FA-2CFD-4687-93D5-86C84E7BDF7E}"/>
              </a:ext>
            </a:extLst>
          </p:cNvPr>
          <p:cNvSpPr txBox="1"/>
          <p:nvPr/>
        </p:nvSpPr>
        <p:spPr>
          <a:xfrm>
            <a:off x="4008704" y="792581"/>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3B548697-E58C-4FB4-B964-6ECB2F309FF8}"/>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202</a:t>
            </a:fld>
            <a:endParaRPr lang="en-US" sz="1600" b="1" dirty="0"/>
          </a:p>
        </p:txBody>
      </p:sp>
    </p:spTree>
    <p:extLst>
      <p:ext uri="{BB962C8B-B14F-4D97-AF65-F5344CB8AC3E}">
        <p14:creationId xmlns:p14="http://schemas.microsoft.com/office/powerpoint/2010/main" val="1272211189"/>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795338"/>
            <a:ext cx="3290887" cy="2468562"/>
          </a:xfrm>
        </p:spPr>
      </p:sp>
      <p:sp>
        <p:nvSpPr>
          <p:cNvPr id="3" name="Notes Placeholder 2"/>
          <p:cNvSpPr>
            <a:spLocks noGrp="1"/>
          </p:cNvSpPr>
          <p:nvPr>
            <p:ph type="body" idx="1"/>
          </p:nvPr>
        </p:nvSpPr>
        <p:spPr>
          <a:xfrm>
            <a:off x="338138" y="3936541"/>
            <a:ext cx="5661660" cy="4213384"/>
          </a:xfrm>
        </p:spPr>
        <p:txBody>
          <a:bodyPr>
            <a:normAutofit/>
          </a:bodyPr>
          <a:lstStyle/>
          <a:p>
            <a:r>
              <a:rPr lang="en-US" b="1" dirty="0"/>
              <a:t>Definition and Assumptions</a:t>
            </a:r>
          </a:p>
          <a:p>
            <a:endParaRPr lang="en-US" sz="1300" dirty="0"/>
          </a:p>
          <a:p>
            <a:pPr marL="333230" indent="-333230">
              <a:buFont typeface="+mj-lt"/>
              <a:buAutoNum type="arabicPeriod"/>
            </a:pPr>
            <a:r>
              <a:rPr lang="en-US" dirty="0"/>
              <a:t>Review the slide using the information below.</a:t>
            </a:r>
          </a:p>
          <a:p>
            <a:pPr marL="777537" lvl="1" indent="-333230">
              <a:buFont typeface="+mj-lt"/>
              <a:buAutoNum type="alphaLcPeriod"/>
            </a:pPr>
            <a:r>
              <a:rPr lang="en-US" dirty="0"/>
              <a:t>Traditional Model</a:t>
            </a:r>
          </a:p>
          <a:p>
            <a:pPr marL="1166306" lvl="2" indent="-277692">
              <a:buFont typeface="+mj-lt"/>
              <a:buAutoNum type="romanLcPeriod"/>
            </a:pPr>
            <a:r>
              <a:rPr lang="en-US" dirty="0"/>
              <a:t>Things children want must be earned through good behavior.</a:t>
            </a:r>
          </a:p>
          <a:p>
            <a:pPr marL="1166306" lvl="2" indent="-277692">
              <a:buFont typeface="+mj-lt"/>
              <a:buAutoNum type="romanLcPeriod"/>
            </a:pPr>
            <a:r>
              <a:rPr lang="en-US" dirty="0"/>
              <a:t>Rewards and punishments are what make youth behave better.</a:t>
            </a:r>
          </a:p>
          <a:p>
            <a:pPr marL="666460" lvl="1" indent="-222153">
              <a:buFont typeface="+mj-lt"/>
              <a:buAutoNum type="alphaLcPeriod"/>
            </a:pPr>
            <a:r>
              <a:rPr lang="en-US" dirty="0"/>
              <a:t> RA Approach</a:t>
            </a:r>
          </a:p>
          <a:p>
            <a:pPr marL="1166306" lvl="2" indent="-277692">
              <a:buFont typeface="+mj-lt"/>
              <a:buAutoNum type="romanLcPeriod"/>
            </a:pPr>
            <a:r>
              <a:rPr lang="en-US" dirty="0">
                <a:latin typeface="+mn-lt"/>
              </a:rPr>
              <a:t>Children should get nice things, enjoy fun things, and be included in activities as a given. These things don’t need to always be earned to happen. </a:t>
            </a:r>
          </a:p>
          <a:p>
            <a:pPr marL="1166306" lvl="2" indent="-277692">
              <a:buFont typeface="+mj-lt"/>
              <a:buAutoNum type="romanLcPeriod"/>
            </a:pPr>
            <a:r>
              <a:rPr lang="en-US" dirty="0">
                <a:latin typeface="+mn-lt"/>
              </a:rPr>
              <a:t>Inclusion in group activities helps youth feel connected and safe and thus decrease negative behaviors.</a:t>
            </a:r>
          </a:p>
          <a:p>
            <a:pPr marL="1166306" lvl="2" indent="-277692">
              <a:buFont typeface="+mj-lt"/>
              <a:buAutoNum type="romanLcPeriod"/>
            </a:pPr>
            <a:r>
              <a:rPr lang="en-US" dirty="0">
                <a:latin typeface="+mn-lt"/>
              </a:rPr>
              <a:t>Activities help children learn skills and become part of the community.</a:t>
            </a:r>
          </a:p>
          <a:p>
            <a:pPr defTabSz="939354">
              <a:defRPr/>
            </a:pPr>
            <a:endParaRPr lang="en-US" dirty="0"/>
          </a:p>
          <a:p>
            <a:pPr defTabSz="939354">
              <a:defRPr/>
            </a:pPr>
            <a:endParaRPr lang="en-US" sz="1300" dirty="0"/>
          </a:p>
          <a:p>
            <a:pPr defTabSz="939354">
              <a:defRPr/>
            </a:pPr>
            <a:endParaRPr lang="en-US" sz="1300" dirty="0"/>
          </a:p>
          <a:p>
            <a:pPr defTabSz="939354">
              <a:defRPr/>
            </a:pPr>
            <a:endParaRPr lang="en-US" sz="1300" dirty="0"/>
          </a:p>
          <a:p>
            <a:pPr defTabSz="939354">
              <a:defRPr/>
            </a:pPr>
            <a:endParaRPr lang="en-US" sz="1300" dirty="0"/>
          </a:p>
          <a:p>
            <a:pPr defTabSz="939354">
              <a:defRPr/>
            </a:pPr>
            <a:endParaRPr lang="en-US" sz="1300" dirty="0"/>
          </a:p>
          <a:p>
            <a:endParaRPr lang="en-US" dirty="0"/>
          </a:p>
        </p:txBody>
      </p:sp>
      <p:sp>
        <p:nvSpPr>
          <p:cNvPr id="5" name="TextBox 4">
            <a:extLst>
              <a:ext uri="{FF2B5EF4-FFF2-40B4-BE49-F238E27FC236}">
                <a16:creationId xmlns:a16="http://schemas.microsoft.com/office/drawing/2014/main" id="{AD5643F5-28CA-43FB-8856-E9939EE9B93C}"/>
              </a:ext>
            </a:extLst>
          </p:cNvPr>
          <p:cNvSpPr txBox="1"/>
          <p:nvPr/>
        </p:nvSpPr>
        <p:spPr>
          <a:xfrm>
            <a:off x="4008704"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ED7B4A7A-9E11-4D2A-A2FD-1A5D1C482557}"/>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203</a:t>
            </a:fld>
            <a:endParaRPr lang="en-US" sz="1600" b="1" dirty="0"/>
          </a:p>
        </p:txBody>
      </p:sp>
    </p:spTree>
    <p:extLst>
      <p:ext uri="{BB962C8B-B14F-4D97-AF65-F5344CB8AC3E}">
        <p14:creationId xmlns:p14="http://schemas.microsoft.com/office/powerpoint/2010/main" val="2147515376"/>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795338"/>
            <a:ext cx="3290888" cy="2468562"/>
          </a:xfrm>
        </p:spPr>
      </p:sp>
      <p:sp>
        <p:nvSpPr>
          <p:cNvPr id="3" name="Notes Placeholder 2"/>
          <p:cNvSpPr>
            <a:spLocks noGrp="1"/>
          </p:cNvSpPr>
          <p:nvPr>
            <p:ph type="body" idx="1"/>
          </p:nvPr>
        </p:nvSpPr>
        <p:spPr>
          <a:xfrm>
            <a:off x="397225" y="3904255"/>
            <a:ext cx="5661660" cy="4213384"/>
          </a:xfrm>
        </p:spPr>
        <p:txBody>
          <a:bodyPr>
            <a:normAutofit/>
          </a:bodyPr>
          <a:lstStyle/>
          <a:p>
            <a:r>
              <a:rPr lang="en-US" b="1" dirty="0"/>
              <a:t>Definition and Assumptions</a:t>
            </a:r>
          </a:p>
          <a:p>
            <a:endParaRPr lang="en-US" sz="1300"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dirty="0"/>
              <a:t>Traditional Model</a:t>
            </a:r>
          </a:p>
          <a:p>
            <a:pPr marL="1166306" lvl="2" indent="-277692">
              <a:buFont typeface="+mj-lt"/>
              <a:buAutoNum type="romanLcPeriod"/>
            </a:pPr>
            <a:r>
              <a:rPr lang="en-US" dirty="0"/>
              <a:t>Remember trauma-informed care stresses that problem behavior meets a need, it helps the child in some way in the moment, although it has negative long-term consequences. Some people think that this means we are excusing the behavior and saying it is ok. </a:t>
            </a:r>
          </a:p>
          <a:p>
            <a:pPr marL="1166306" lvl="2" indent="-277692">
              <a:buFont typeface="+mj-lt"/>
              <a:buAutoNum type="romanLcPeriod"/>
            </a:pPr>
            <a:r>
              <a:rPr lang="en-US" dirty="0"/>
              <a:t>They tend to stress not letting the kids get one over on you and children needing real world consequences!</a:t>
            </a:r>
          </a:p>
          <a:p>
            <a:pPr marL="666460" lvl="1" indent="-222153">
              <a:buFont typeface="+mj-lt"/>
              <a:buAutoNum type="alphaLcPeriod"/>
            </a:pPr>
            <a:r>
              <a:rPr lang="en-US" dirty="0"/>
              <a:t>RA Approach</a:t>
            </a:r>
          </a:p>
          <a:p>
            <a:pPr marL="1166306" lvl="2" indent="-277692">
              <a:buFont typeface="+mj-lt"/>
              <a:buAutoNum type="romanLcPeriod"/>
            </a:pPr>
            <a:r>
              <a:rPr lang="en-US" dirty="0"/>
              <a:t>RA Approach holds that understanding how the behavior meets a need is NOT excusing it. </a:t>
            </a:r>
          </a:p>
          <a:p>
            <a:pPr marL="1166306" lvl="2" indent="-277692">
              <a:buFont typeface="+mj-lt"/>
              <a:buAutoNum type="romanLcPeriod"/>
            </a:pPr>
            <a:r>
              <a:rPr lang="en-US" dirty="0"/>
              <a:t>Understanding what needs a child is trying to meet gives us more opportunity to help them learn new ways to meet them.</a:t>
            </a:r>
          </a:p>
          <a:p>
            <a:pPr marL="1166306" lvl="2" indent="-277692">
              <a:buFont typeface="+mj-lt"/>
              <a:buAutoNum type="romanLcPeriod"/>
            </a:pPr>
            <a:r>
              <a:rPr lang="en-US" dirty="0"/>
              <a:t>Looking at symptoms as adaptations provides the child with an opportunity to learn skills and make amends in a “real world” way.</a:t>
            </a:r>
          </a:p>
          <a:p>
            <a:pPr defTabSz="939354">
              <a:defRPr/>
            </a:pPr>
            <a:endParaRPr lang="en-US" dirty="0"/>
          </a:p>
          <a:p>
            <a:pPr defTabSz="939354">
              <a:defRPr/>
            </a:pPr>
            <a:endParaRPr lang="en-US" dirty="0"/>
          </a:p>
          <a:p>
            <a:pPr defTabSz="939354">
              <a:defRPr/>
            </a:pPr>
            <a:endParaRPr lang="en-US" dirty="0"/>
          </a:p>
          <a:p>
            <a:pPr defTabSz="939354">
              <a:defRPr/>
            </a:pPr>
            <a:endParaRPr lang="en-US" dirty="0"/>
          </a:p>
          <a:p>
            <a:pPr defTabSz="939354">
              <a:defRPr/>
            </a:pPr>
            <a:endParaRPr lang="en-US" dirty="0"/>
          </a:p>
          <a:p>
            <a:pPr defTabSz="939354">
              <a:defRPr/>
            </a:pPr>
            <a:endParaRPr lang="en-US" dirty="0"/>
          </a:p>
          <a:p>
            <a:endParaRPr lang="en-US" dirty="0"/>
          </a:p>
        </p:txBody>
      </p:sp>
      <p:sp>
        <p:nvSpPr>
          <p:cNvPr id="5" name="TextBox 4">
            <a:extLst>
              <a:ext uri="{FF2B5EF4-FFF2-40B4-BE49-F238E27FC236}">
                <a16:creationId xmlns:a16="http://schemas.microsoft.com/office/drawing/2014/main" id="{D2CED7AE-2677-45F4-9E93-B9F6AD3DFEAC}"/>
              </a:ext>
            </a:extLst>
          </p:cNvPr>
          <p:cNvSpPr txBox="1"/>
          <p:nvPr/>
        </p:nvSpPr>
        <p:spPr>
          <a:xfrm>
            <a:off x="4005946"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C5976B87-E5B0-4CC2-9B22-B358D2410F75}"/>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204</a:t>
            </a:fld>
            <a:endParaRPr lang="en-US" sz="1600" b="1" dirty="0"/>
          </a:p>
        </p:txBody>
      </p:sp>
    </p:spTree>
    <p:extLst>
      <p:ext uri="{BB962C8B-B14F-4D97-AF65-F5344CB8AC3E}">
        <p14:creationId xmlns:p14="http://schemas.microsoft.com/office/powerpoint/2010/main" val="1855730912"/>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28675"/>
            <a:ext cx="3290887" cy="2468563"/>
          </a:xfrm>
        </p:spPr>
      </p:sp>
      <p:sp>
        <p:nvSpPr>
          <p:cNvPr id="3" name="Notes Placeholder 2"/>
          <p:cNvSpPr>
            <a:spLocks noGrp="1"/>
          </p:cNvSpPr>
          <p:nvPr>
            <p:ph type="body" idx="1"/>
          </p:nvPr>
        </p:nvSpPr>
        <p:spPr>
          <a:xfrm>
            <a:off x="364410" y="4071937"/>
            <a:ext cx="5661660" cy="4213384"/>
          </a:xfrm>
        </p:spPr>
        <p:txBody>
          <a:bodyPr>
            <a:normAutofit/>
          </a:bodyPr>
          <a:lstStyle/>
          <a:p>
            <a:r>
              <a:rPr lang="en-US" b="1" dirty="0"/>
              <a:t>Definition and Assumptions</a:t>
            </a:r>
          </a:p>
          <a:p>
            <a:endParaRPr lang="en-US" dirty="0"/>
          </a:p>
          <a:p>
            <a:pPr marL="333230" indent="-333230">
              <a:buFont typeface="+mj-lt"/>
              <a:buAutoNum type="arabicPeriod"/>
            </a:pPr>
            <a:r>
              <a:rPr lang="en-US" dirty="0"/>
              <a:t>Review the slide above using the information below.</a:t>
            </a:r>
          </a:p>
          <a:p>
            <a:pPr marL="777537" lvl="1" indent="-333230">
              <a:buFont typeface="+mj-lt"/>
              <a:buAutoNum type="alphaLcPeriod"/>
            </a:pPr>
            <a:r>
              <a:rPr lang="en-US" dirty="0"/>
              <a:t>Traditional Model</a:t>
            </a:r>
          </a:p>
          <a:p>
            <a:pPr marL="1277383" lvl="2" indent="-388769">
              <a:buFont typeface="+mj-lt"/>
              <a:buAutoNum type="romanLcPeriod"/>
            </a:pPr>
            <a:r>
              <a:rPr lang="en-US" dirty="0"/>
              <a:t>Feeling shame feels</a:t>
            </a:r>
            <a:r>
              <a:rPr lang="en-US" baseline="0" dirty="0"/>
              <a:t> bad so, if we make them feel shame</a:t>
            </a:r>
            <a:r>
              <a:rPr lang="en-US" dirty="0"/>
              <a:t> </a:t>
            </a:r>
            <a:r>
              <a:rPr lang="en-US" baseline="0" dirty="0"/>
              <a:t>they will want to behave better</a:t>
            </a:r>
            <a:endParaRPr lang="en-US" dirty="0"/>
          </a:p>
          <a:p>
            <a:pPr marL="888614" lvl="2"/>
            <a:r>
              <a:rPr lang="en-US" dirty="0"/>
              <a:t>RA Approach</a:t>
            </a:r>
          </a:p>
          <a:p>
            <a:pPr marL="1166306" lvl="2" indent="-277692">
              <a:buFont typeface="+mj-lt"/>
              <a:buAutoNum type="romanLcPeriod"/>
            </a:pPr>
            <a:r>
              <a:rPr lang="en-US" dirty="0"/>
              <a:t>Our children already feel great shame, feel that they have no worth, and that no one could care for them. They blame themselves for everything that has happened to them.</a:t>
            </a:r>
          </a:p>
          <a:p>
            <a:pPr marL="1166306" lvl="2" indent="-277692">
              <a:buFont typeface="+mj-lt"/>
              <a:buAutoNum type="romanLcPeriod"/>
            </a:pPr>
            <a:r>
              <a:rPr lang="en-US" dirty="0"/>
              <a:t>Children are less likely to act badly when they care about pleasing adults they are close to. </a:t>
            </a:r>
          </a:p>
          <a:p>
            <a:pPr marL="1166306" lvl="2" indent="-277692">
              <a:buFont typeface="+mj-lt"/>
              <a:buAutoNum type="romanLcPeriod"/>
            </a:pPr>
            <a:r>
              <a:rPr lang="en-US" dirty="0"/>
              <a:t>Looking at symptoms as adaptations provides the child with an opportunity to learn skills and make amends in a “real world” way.</a:t>
            </a:r>
          </a:p>
          <a:p>
            <a:pPr defTabSz="939354">
              <a:defRPr/>
            </a:pPr>
            <a:endParaRPr lang="en-US" dirty="0"/>
          </a:p>
          <a:p>
            <a:pPr defTabSz="939354">
              <a:defRPr/>
            </a:pPr>
            <a:endParaRPr lang="en-US" sz="1300" dirty="0"/>
          </a:p>
          <a:p>
            <a:pPr defTabSz="939354">
              <a:defRPr/>
            </a:pPr>
            <a:endParaRPr lang="en-US" sz="1300" dirty="0"/>
          </a:p>
          <a:p>
            <a:pPr defTabSz="939354">
              <a:defRPr/>
            </a:pPr>
            <a:endParaRPr lang="en-US" sz="1300" dirty="0"/>
          </a:p>
          <a:p>
            <a:pPr defTabSz="939354">
              <a:defRPr/>
            </a:pPr>
            <a:endParaRPr lang="en-US" sz="1300" dirty="0"/>
          </a:p>
          <a:p>
            <a:pPr defTabSz="939354">
              <a:defRPr/>
            </a:pPr>
            <a:endParaRPr lang="en-US" sz="1300" dirty="0"/>
          </a:p>
          <a:p>
            <a:endParaRPr lang="en-US" dirty="0"/>
          </a:p>
        </p:txBody>
      </p:sp>
      <p:sp>
        <p:nvSpPr>
          <p:cNvPr id="5" name="TextBox 4">
            <a:extLst>
              <a:ext uri="{FF2B5EF4-FFF2-40B4-BE49-F238E27FC236}">
                <a16:creationId xmlns:a16="http://schemas.microsoft.com/office/drawing/2014/main" id="{83B11ACA-318C-4B17-9871-5C3B23057A4B}"/>
              </a:ext>
            </a:extLst>
          </p:cNvPr>
          <p:cNvSpPr txBox="1"/>
          <p:nvPr/>
        </p:nvSpPr>
        <p:spPr>
          <a:xfrm>
            <a:off x="3973862" y="82591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FAADD02C-C892-45E1-948D-C1E2FEE55F8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205</a:t>
            </a:fld>
            <a:endParaRPr lang="en-US" sz="1600" b="1" dirty="0"/>
          </a:p>
        </p:txBody>
      </p:sp>
    </p:spTree>
    <p:extLst>
      <p:ext uri="{BB962C8B-B14F-4D97-AF65-F5344CB8AC3E}">
        <p14:creationId xmlns:p14="http://schemas.microsoft.com/office/powerpoint/2010/main" val="1785626313"/>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42963"/>
            <a:ext cx="3290887" cy="2468562"/>
          </a:xfrm>
        </p:spPr>
      </p:sp>
      <p:sp>
        <p:nvSpPr>
          <p:cNvPr id="3" name="Notes Placeholder 2"/>
          <p:cNvSpPr>
            <a:spLocks noGrp="1"/>
          </p:cNvSpPr>
          <p:nvPr>
            <p:ph type="body" idx="1"/>
          </p:nvPr>
        </p:nvSpPr>
        <p:spPr>
          <a:xfrm>
            <a:off x="414338" y="3995737"/>
            <a:ext cx="5661660" cy="4213384"/>
          </a:xfrm>
        </p:spPr>
        <p:txBody>
          <a:bodyPr/>
          <a:lstStyle/>
          <a:p>
            <a:r>
              <a:rPr lang="en-US" b="1" dirty="0"/>
              <a:t>Definition and Assumptions</a:t>
            </a:r>
          </a:p>
          <a:p>
            <a:r>
              <a:rPr lang="en-US" b="1" dirty="0"/>
              <a:t>Exercise:</a:t>
            </a:r>
            <a:r>
              <a:rPr lang="en-US" b="1" baseline="0" dirty="0"/>
              <a:t> Dahlia and the Milk</a:t>
            </a:r>
          </a:p>
          <a:p>
            <a:endParaRPr lang="en-US" b="1" baseline="0" dirty="0"/>
          </a:p>
          <a:p>
            <a:pPr marL="234838" indent="-234838">
              <a:buFont typeface="+mj-lt"/>
              <a:buAutoNum type="arabicPeriod"/>
            </a:pPr>
            <a:r>
              <a:rPr lang="en-US" b="1" dirty="0"/>
              <a:t>Ask</a:t>
            </a:r>
            <a:r>
              <a:rPr lang="en-US" b="0" baseline="0" dirty="0"/>
              <a:t> participants to break into pairs with the person sitting next to them. </a:t>
            </a:r>
          </a:p>
          <a:p>
            <a:pPr marL="234838" indent="-234838">
              <a:buFont typeface="+mj-lt"/>
              <a:buAutoNum type="arabicPeriod"/>
            </a:pPr>
            <a:r>
              <a:rPr lang="en-US" b="1" baseline="0" dirty="0"/>
              <a:t>Read</a:t>
            </a:r>
            <a:r>
              <a:rPr lang="en-US" b="0" baseline="0" dirty="0"/>
              <a:t> the paragraph aloud.</a:t>
            </a:r>
          </a:p>
          <a:p>
            <a:pPr marL="234838" indent="-234838">
              <a:buFont typeface="+mj-lt"/>
              <a:buAutoNum type="arabicPeriod"/>
            </a:pPr>
            <a:r>
              <a:rPr lang="en-US" b="1" dirty="0"/>
              <a:t>Say</a:t>
            </a:r>
            <a:r>
              <a:rPr lang="en-US" dirty="0"/>
              <a:t>: </a:t>
            </a:r>
            <a:r>
              <a:rPr lang="en-US" b="0" baseline="0" dirty="0"/>
              <a:t>Think about the </a:t>
            </a:r>
            <a:r>
              <a:rPr lang="en-US" dirty="0"/>
              <a:t>T</a:t>
            </a:r>
            <a:r>
              <a:rPr lang="en-US" b="0" baseline="0" dirty="0"/>
              <a:t>raditional </a:t>
            </a:r>
            <a:r>
              <a:rPr lang="en-US" dirty="0"/>
              <a:t>M</a:t>
            </a:r>
            <a:r>
              <a:rPr lang="en-US" b="0" baseline="0" dirty="0"/>
              <a:t>odel and the Restorative Approach slides.</a:t>
            </a:r>
          </a:p>
          <a:p>
            <a:pPr marL="234838" indent="-234838">
              <a:buFont typeface="+mj-lt"/>
              <a:buAutoNum type="arabicPeriod"/>
            </a:pPr>
            <a:r>
              <a:rPr lang="en-US" b="1" dirty="0"/>
              <a:t>A</a:t>
            </a:r>
            <a:r>
              <a:rPr lang="en-US" b="1" baseline="0" dirty="0"/>
              <a:t>sk</a:t>
            </a:r>
            <a:r>
              <a:rPr lang="en-US" b="0" baseline="0" dirty="0"/>
              <a:t> participants to write down answers to the 2 questions on the slide. </a:t>
            </a:r>
            <a:r>
              <a:rPr lang="en-US" dirty="0"/>
              <a:t>Pairs</a:t>
            </a:r>
            <a:r>
              <a:rPr lang="en-US" b="0" baseline="0" dirty="0"/>
              <a:t> should actually write down Mary’s thoughts and a quote of what she says in response to Dahlia.</a:t>
            </a:r>
          </a:p>
          <a:p>
            <a:pPr marL="234838" indent="-234838">
              <a:buFont typeface="+mj-lt"/>
              <a:buAutoNum type="arabicPeriod"/>
            </a:pPr>
            <a:r>
              <a:rPr lang="en-US" b="1" dirty="0"/>
              <a:t>Ask</a:t>
            </a:r>
            <a:r>
              <a:rPr lang="en-US" b="0" baseline="0" dirty="0"/>
              <a:t> a number of </a:t>
            </a:r>
            <a:r>
              <a:rPr lang="en-US" dirty="0"/>
              <a:t>pairs to</a:t>
            </a:r>
            <a:r>
              <a:rPr lang="en-US" b="0" baseline="0" dirty="0"/>
              <a:t> read what they wrote down to the first question, and then to the second question. </a:t>
            </a:r>
          </a:p>
          <a:p>
            <a:pPr marL="234838" indent="-234838">
              <a:buFont typeface="+mj-lt"/>
              <a:buAutoNum type="arabicPeriod"/>
            </a:pPr>
            <a:r>
              <a:rPr lang="en-US" b="1" baseline="0" dirty="0"/>
              <a:t>Discuss:</a:t>
            </a:r>
          </a:p>
          <a:p>
            <a:pPr marL="704515" lvl="1" indent="-234838">
              <a:buFont typeface="+mj-lt"/>
              <a:buAutoNum type="alphaLcPeriod"/>
            </a:pPr>
            <a:r>
              <a:rPr lang="en-US" b="0" baseline="0" dirty="0"/>
              <a:t>To what extent did they hear echoes of what is said in their </a:t>
            </a:r>
            <a:r>
              <a:rPr lang="en-US" dirty="0"/>
              <a:t>homes</a:t>
            </a:r>
            <a:r>
              <a:rPr lang="en-US" b="0" baseline="0" dirty="0"/>
              <a:t> – both from the Traditional and Restorative Approach side?</a:t>
            </a:r>
          </a:p>
          <a:p>
            <a:pPr marL="704515" lvl="1" indent="-234838">
              <a:buFont typeface="+mj-lt"/>
              <a:buAutoNum type="alphaLcPeriod"/>
            </a:pPr>
            <a:r>
              <a:rPr lang="en-US" b="0" baseline="0" dirty="0"/>
              <a:t>What is appealing about managing behavior using a Traditional model? What’s appealing about a model like the Restorative Approach?</a:t>
            </a:r>
          </a:p>
          <a:p>
            <a:pPr marL="704515" lvl="1" indent="-234838">
              <a:buFont typeface="+mj-lt"/>
              <a:buAutoNum type="alphaLcPeriod"/>
            </a:pPr>
            <a:r>
              <a:rPr lang="en-US" b="0" baseline="0" dirty="0"/>
              <a:t>If a </a:t>
            </a:r>
            <a:r>
              <a:rPr lang="en-US" dirty="0"/>
              <a:t>home</a:t>
            </a:r>
            <a:r>
              <a:rPr lang="en-US" b="0" baseline="0" dirty="0"/>
              <a:t> is using or moving toward a Restorative Approach, what kinds of things might contribute to a drift back to a traditional model? </a:t>
            </a:r>
          </a:p>
          <a:p>
            <a:endParaRPr lang="en-US" dirty="0"/>
          </a:p>
        </p:txBody>
      </p:sp>
      <p:sp>
        <p:nvSpPr>
          <p:cNvPr id="5" name="TextBox 4">
            <a:extLst>
              <a:ext uri="{FF2B5EF4-FFF2-40B4-BE49-F238E27FC236}">
                <a16:creationId xmlns:a16="http://schemas.microsoft.com/office/drawing/2014/main" id="{B97E00B2-36B6-44CF-83EC-CD5DC2A1D3DE}"/>
              </a:ext>
            </a:extLst>
          </p:cNvPr>
          <p:cNvSpPr txBox="1"/>
          <p:nvPr/>
        </p:nvSpPr>
        <p:spPr>
          <a:xfrm>
            <a:off x="4008704" y="842963"/>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u="none"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22C504AF-DCB8-4693-868D-B2027975AB3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206</a:t>
            </a:fld>
            <a:endParaRPr lang="en-US" sz="1600" b="1" dirty="0"/>
          </a:p>
        </p:txBody>
      </p:sp>
    </p:spTree>
    <p:extLst>
      <p:ext uri="{BB962C8B-B14F-4D97-AF65-F5344CB8AC3E}">
        <p14:creationId xmlns:p14="http://schemas.microsoft.com/office/powerpoint/2010/main" val="2750495829"/>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490538" y="842963"/>
            <a:ext cx="3290887" cy="2468562"/>
          </a:xfrm>
          <a:ln/>
        </p:spPr>
      </p:sp>
      <p:sp>
        <p:nvSpPr>
          <p:cNvPr id="64515" name="Notes Placeholder 2"/>
          <p:cNvSpPr>
            <a:spLocks noGrp="1"/>
          </p:cNvSpPr>
          <p:nvPr>
            <p:ph type="body" idx="1"/>
          </p:nvPr>
        </p:nvSpPr>
        <p:spPr>
          <a:xfrm>
            <a:off x="490538" y="4071937"/>
            <a:ext cx="5661660" cy="4213384"/>
          </a:xfrm>
          <a:noFill/>
          <a:ln/>
        </p:spPr>
        <p:txBody>
          <a:bodyPr/>
          <a:lstStyle/>
          <a:p>
            <a:r>
              <a:rPr lang="en-US" b="1" dirty="0"/>
              <a:t>What Helps Kids Change?</a:t>
            </a:r>
          </a:p>
          <a:p>
            <a:endParaRPr lang="en-US" b="1" dirty="0"/>
          </a:p>
          <a:p>
            <a:pPr marL="222153" indent="-222153">
              <a:buFont typeface="+mj-lt"/>
              <a:buAutoNum type="arabicPeriod"/>
            </a:pPr>
            <a:r>
              <a:rPr lang="en-US" baseline="0" dirty="0"/>
              <a:t>Introduce the next section using the information below.</a:t>
            </a:r>
          </a:p>
          <a:p>
            <a:pPr marL="666460" lvl="1" indent="-222153">
              <a:buFont typeface="+mj-lt"/>
              <a:buAutoNum type="alphaLcPeriod"/>
            </a:pPr>
            <a:r>
              <a:rPr lang="en-US" b="1" baseline="0" dirty="0"/>
              <a:t>SAY: </a:t>
            </a:r>
            <a:r>
              <a:rPr lang="en-US" baseline="0" dirty="0"/>
              <a:t>So we have a sense of what causes children to become destructive towards themselves or others.  Let’s look at how we can help them have the option to respond differently. </a:t>
            </a:r>
          </a:p>
          <a:p>
            <a:endParaRPr lang="en-US" baseline="0" dirty="0"/>
          </a:p>
          <a:p>
            <a:r>
              <a:rPr lang="en-US" baseline="0" dirty="0"/>
              <a:t> </a:t>
            </a:r>
            <a:endParaRPr lang="en-US" dirty="0"/>
          </a:p>
          <a:p>
            <a:endParaRPr lang="en-US" b="1" dirty="0"/>
          </a:p>
        </p:txBody>
      </p:sp>
      <p:sp>
        <p:nvSpPr>
          <p:cNvPr id="5" name="TextBox 4">
            <a:extLst>
              <a:ext uri="{FF2B5EF4-FFF2-40B4-BE49-F238E27FC236}">
                <a16:creationId xmlns:a16="http://schemas.microsoft.com/office/drawing/2014/main" id="{E8F505CF-7CC9-4DCF-A6D6-90E8B8BB3774}"/>
              </a:ext>
            </a:extLst>
          </p:cNvPr>
          <p:cNvSpPr txBox="1"/>
          <p:nvPr/>
        </p:nvSpPr>
        <p:spPr>
          <a:xfrm>
            <a:off x="4008704" y="842963"/>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9D334DDB-B82C-4530-B91F-1B47B81C756B}"/>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207</a:t>
            </a:fld>
            <a:endParaRPr lang="en-US" sz="1600" b="1" dirty="0"/>
          </a:p>
        </p:txBody>
      </p:sp>
    </p:spTree>
    <p:extLst>
      <p:ext uri="{BB962C8B-B14F-4D97-AF65-F5344CB8AC3E}">
        <p14:creationId xmlns:p14="http://schemas.microsoft.com/office/powerpoint/2010/main" val="2656796663"/>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Rot="1" noChangeAspect="1" noChangeArrowheads="1" noTextEdit="1"/>
          </p:cNvSpPr>
          <p:nvPr>
            <p:ph type="sldImg"/>
          </p:nvPr>
        </p:nvSpPr>
        <p:spPr>
          <a:xfrm>
            <a:off x="490538" y="871538"/>
            <a:ext cx="3292475" cy="2468562"/>
          </a:xfrm>
          <a:ln/>
        </p:spPr>
      </p:sp>
      <p:sp>
        <p:nvSpPr>
          <p:cNvPr id="29700" name="Rectangle 3"/>
          <p:cNvSpPr>
            <a:spLocks noGrp="1" noChangeArrowheads="1"/>
          </p:cNvSpPr>
          <p:nvPr>
            <p:ph type="body" idx="1"/>
          </p:nvPr>
        </p:nvSpPr>
        <p:spPr>
          <a:xfrm>
            <a:off x="490538" y="4148137"/>
            <a:ext cx="5661660" cy="4213384"/>
          </a:xfrm>
          <a:noFill/>
          <a:ln/>
        </p:spPr>
        <p:txBody>
          <a:bodyPr>
            <a:normAutofit/>
          </a:bodyPr>
          <a:lstStyle/>
          <a:p>
            <a:r>
              <a:rPr lang="en-US" b="1" dirty="0"/>
              <a:t>What Helps Kids Change?</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0" i="0" u="none" strike="noStrike" kern="1200" baseline="0" dirty="0">
                <a:solidFill>
                  <a:schemeClr val="tx1"/>
                </a:solidFill>
                <a:latin typeface="+mn-lt"/>
                <a:ea typeface="+mn-ea"/>
                <a:cs typeface="+mn-cs"/>
              </a:rPr>
              <a:t>Notice that what children need—to feel connected, noticed, appreciated, and safe—involves others. </a:t>
            </a:r>
          </a:p>
          <a:p>
            <a:pPr marL="666460" lvl="1" indent="-222153">
              <a:buFont typeface="+mj-lt"/>
              <a:buAutoNum type="alphaLcPeriod"/>
            </a:pPr>
            <a:r>
              <a:rPr lang="en-US" b="0" i="0" u="none" strike="noStrike" kern="1200" baseline="0" dirty="0">
                <a:solidFill>
                  <a:schemeClr val="tx1"/>
                </a:solidFill>
                <a:latin typeface="+mn-lt"/>
                <a:ea typeface="+mn-ea"/>
                <a:cs typeface="+mn-cs"/>
              </a:rPr>
              <a:t>Kids need relationships. We all need relationships. </a:t>
            </a:r>
          </a:p>
          <a:p>
            <a:pPr marL="666460" lvl="1" indent="-222153">
              <a:buFont typeface="+mj-lt"/>
              <a:buAutoNum type="alphaLcPeriod"/>
            </a:pPr>
            <a:r>
              <a:rPr lang="en-US" b="0" i="0" u="none" strike="noStrike" kern="1200" baseline="0" dirty="0">
                <a:solidFill>
                  <a:schemeClr val="tx1"/>
                </a:solidFill>
                <a:latin typeface="+mn-lt"/>
                <a:ea typeface="+mn-ea"/>
                <a:cs typeface="+mn-cs"/>
              </a:rPr>
              <a:t>Relationships build brains: they cause connections to be made in our brains, no matter how young or old we are. The more connected the parts of our brains are, the more we can use information from our senses, our emotions, and our thinking. </a:t>
            </a:r>
          </a:p>
          <a:p>
            <a:pPr marL="666460" lvl="1" indent="-222153">
              <a:buFont typeface="+mj-lt"/>
              <a:buAutoNum type="alphaLcPeriod"/>
            </a:pPr>
            <a:r>
              <a:rPr lang="en-US" b="0" i="0" u="none" strike="noStrike" kern="1200" baseline="0" dirty="0">
                <a:solidFill>
                  <a:schemeClr val="tx1"/>
                </a:solidFill>
                <a:latin typeface="+mn-lt"/>
                <a:ea typeface="+mn-ea"/>
                <a:cs typeface="+mn-cs"/>
              </a:rPr>
              <a:t>Those same relationships are the “practice ground” for new skills that again help us connect, build brains, and strengthen our </a:t>
            </a:r>
            <a:r>
              <a:rPr lang="en-US" dirty="0"/>
              <a:t>feelings skills</a:t>
            </a:r>
            <a:r>
              <a:rPr lang="en-US" b="0" i="0" u="none" strike="noStrike" kern="1200" baseline="0" dirty="0">
                <a:solidFill>
                  <a:schemeClr val="tx1"/>
                </a:solidFill>
                <a:latin typeface="+mn-lt"/>
                <a:ea typeface="+mn-ea"/>
                <a:cs typeface="+mn-cs"/>
              </a:rPr>
              <a:t>. They are where we can relate to another person, make mistakes in relationships, and recover from them as well as let others recover. </a:t>
            </a:r>
          </a:p>
          <a:p>
            <a:pPr marL="666460" lvl="1" indent="-222153">
              <a:buFont typeface="+mj-lt"/>
              <a:buAutoNum type="alphaLcPeriod"/>
            </a:pPr>
            <a:r>
              <a:rPr lang="en-US" b="0" i="0" u="none" strike="noStrike" kern="1200" baseline="0" dirty="0">
                <a:solidFill>
                  <a:schemeClr val="tx1"/>
                </a:solidFill>
                <a:latin typeface="+mn-lt"/>
                <a:ea typeface="+mn-ea"/>
                <a:cs typeface="+mn-cs"/>
              </a:rPr>
              <a:t>Possible questions to ask to connect relationships and trust: </a:t>
            </a:r>
          </a:p>
          <a:p>
            <a:pPr marL="1166306" lvl="2" indent="-277692">
              <a:buFont typeface="+mj-lt"/>
              <a:buAutoNum type="romanLcPeriod"/>
            </a:pPr>
            <a:r>
              <a:rPr lang="en-US" dirty="0"/>
              <a:t>What do foster children learn about how trustworthy adults are?</a:t>
            </a:r>
          </a:p>
          <a:p>
            <a:pPr marL="1166306" lvl="2" indent="-277692">
              <a:buFont typeface="+mj-lt"/>
              <a:buAutoNum type="romanLcPeriod"/>
            </a:pPr>
            <a:r>
              <a:rPr lang="en-US" dirty="0"/>
              <a:t>How have adults let them down?</a:t>
            </a:r>
          </a:p>
          <a:p>
            <a:pPr marL="1166306" lvl="2" indent="-277692">
              <a:buFont typeface="+mj-lt"/>
              <a:buAutoNum type="romanLcPeriod"/>
            </a:pPr>
            <a:r>
              <a:rPr lang="en-US" dirty="0"/>
              <a:t>What do foster parents do to make up for that?</a:t>
            </a:r>
          </a:p>
          <a:p>
            <a:pPr marL="1166306" lvl="2" indent="-277692">
              <a:buFont typeface="+mj-lt"/>
              <a:buAutoNum type="romanLcPeriod"/>
            </a:pPr>
            <a:endParaRPr lang="en-US" b="0" i="0" u="none" strike="noStrike" kern="1200" baseline="0" dirty="0">
              <a:solidFill>
                <a:schemeClr val="tx1"/>
              </a:solidFill>
              <a:latin typeface="+mn-lt"/>
              <a:ea typeface="+mn-ea"/>
              <a:cs typeface="+mn-cs"/>
            </a:endParaRPr>
          </a:p>
          <a:p>
            <a:pPr marL="1166306" lvl="2" indent="-277692">
              <a:buFont typeface="+mj-lt"/>
              <a:buAutoNum type="romanLcPeriod"/>
            </a:pPr>
            <a:endParaRPr lang="en-US" dirty="0"/>
          </a:p>
        </p:txBody>
      </p:sp>
      <p:sp>
        <p:nvSpPr>
          <p:cNvPr id="5" name="TextBox 4">
            <a:extLst>
              <a:ext uri="{FF2B5EF4-FFF2-40B4-BE49-F238E27FC236}">
                <a16:creationId xmlns:a16="http://schemas.microsoft.com/office/drawing/2014/main" id="{D091E06B-2568-4CB1-A04E-92ACB9709DF0}"/>
              </a:ext>
            </a:extLst>
          </p:cNvPr>
          <p:cNvSpPr txBox="1"/>
          <p:nvPr/>
        </p:nvSpPr>
        <p:spPr>
          <a:xfrm>
            <a:off x="4009957" y="8715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61C612F6-5642-403C-B230-0341C0A6DEB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208</a:t>
            </a:fld>
            <a:endParaRPr lang="en-US" sz="1600" b="1" dirty="0"/>
          </a:p>
        </p:txBody>
      </p:sp>
    </p:spTree>
    <p:extLst>
      <p:ext uri="{BB962C8B-B14F-4D97-AF65-F5344CB8AC3E}">
        <p14:creationId xmlns:p14="http://schemas.microsoft.com/office/powerpoint/2010/main" val="4202554322"/>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Rot="1" noChangeAspect="1" noChangeArrowheads="1" noTextEdit="1"/>
          </p:cNvSpPr>
          <p:nvPr>
            <p:ph type="sldImg"/>
          </p:nvPr>
        </p:nvSpPr>
        <p:spPr>
          <a:xfrm>
            <a:off x="476250" y="795338"/>
            <a:ext cx="3292475" cy="2468562"/>
          </a:xfrm>
          <a:ln/>
        </p:spPr>
      </p:sp>
      <p:sp>
        <p:nvSpPr>
          <p:cNvPr id="31748" name="Rectangle 3"/>
          <p:cNvSpPr>
            <a:spLocks noGrp="1" noChangeArrowheads="1"/>
          </p:cNvSpPr>
          <p:nvPr>
            <p:ph type="body" idx="1"/>
          </p:nvPr>
        </p:nvSpPr>
        <p:spPr>
          <a:xfrm>
            <a:off x="457450" y="4046583"/>
            <a:ext cx="6284430" cy="4815882"/>
          </a:xfrm>
          <a:noFill/>
          <a:ln/>
        </p:spPr>
        <p:txBody>
          <a:bodyPr>
            <a:normAutofit fontScale="92500" lnSpcReduction="20000"/>
          </a:bodyPr>
          <a:lstStyle/>
          <a:p>
            <a:r>
              <a:rPr lang="en-US" sz="1400" b="1" dirty="0"/>
              <a:t>What Helps Kids Change?</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0" i="0" u="none" strike="noStrike" kern="1200" baseline="0" dirty="0">
                <a:solidFill>
                  <a:schemeClr val="tx1"/>
                </a:solidFill>
                <a:latin typeface="+mn-lt"/>
                <a:ea typeface="+mn-ea"/>
                <a:cs typeface="+mn-cs"/>
              </a:rPr>
              <a:t>Danger—threat—is such a powerful experience that when we feel it, it is the only thing we can pay attention to. </a:t>
            </a:r>
          </a:p>
          <a:p>
            <a:pPr marL="666460" lvl="1" indent="-222153">
              <a:buFont typeface="+mj-lt"/>
              <a:buAutoNum type="alphaLcPeriod"/>
            </a:pPr>
            <a:r>
              <a:rPr lang="en-US" b="0" i="0" u="none" strike="noStrike" kern="1200" baseline="0" dirty="0">
                <a:solidFill>
                  <a:schemeClr val="tx1"/>
                </a:solidFill>
                <a:latin typeface="+mn-lt"/>
                <a:ea typeface="+mn-ea"/>
                <a:cs typeface="+mn-cs"/>
              </a:rPr>
              <a:t>If someone came into this room and told us there was a murderer loose in the building, as fascinating as our time together may be, the only thing we could think about would be the fact that there is a murderer loose in the building. </a:t>
            </a:r>
          </a:p>
          <a:p>
            <a:pPr marL="666460" lvl="1" indent="-222153">
              <a:buFont typeface="+mj-lt"/>
              <a:buAutoNum type="alphaLcPeriod"/>
            </a:pPr>
            <a:r>
              <a:rPr lang="en-US" b="0" i="0" u="none" strike="noStrike" kern="1200" baseline="0" dirty="0">
                <a:solidFill>
                  <a:schemeClr val="tx1"/>
                </a:solidFill>
                <a:latin typeface="+mn-lt"/>
                <a:ea typeface="+mn-ea"/>
                <a:cs typeface="+mn-cs"/>
              </a:rPr>
              <a:t>No one can learn when they feel threat or danger. People can only learn when they feel safe. </a:t>
            </a:r>
          </a:p>
          <a:p>
            <a:pPr marL="666460" lvl="1" indent="-222153">
              <a:buFont typeface="+mj-lt"/>
              <a:buAutoNum type="alphaLcPeriod"/>
            </a:pPr>
            <a:r>
              <a:rPr lang="en-US" b="0" i="0" u="none" strike="noStrike" kern="1200" baseline="0" dirty="0">
                <a:solidFill>
                  <a:schemeClr val="tx1"/>
                </a:solidFill>
                <a:latin typeface="+mn-lt"/>
                <a:ea typeface="+mn-ea"/>
                <a:cs typeface="+mn-cs"/>
              </a:rPr>
              <a:t>The challenge for children in foster care is that the homes from which they came—where their biological parents or primary caregivers were—is all they know. To them, they were “safe” and often when we ask them if they feel “safe” they have no frame of reference. </a:t>
            </a:r>
          </a:p>
          <a:p>
            <a:pPr marL="666460" lvl="1" indent="-222153">
              <a:buFont typeface="+mj-lt"/>
              <a:buAutoNum type="alphaLcPeriod"/>
            </a:pPr>
            <a:r>
              <a:rPr lang="en-US" b="1" i="0" u="none" strike="noStrike" kern="1200" baseline="0" dirty="0">
                <a:solidFill>
                  <a:schemeClr val="tx1"/>
                </a:solidFill>
                <a:latin typeface="+mn-lt"/>
                <a:ea typeface="+mn-ea"/>
                <a:cs typeface="+mn-cs"/>
              </a:rPr>
              <a:t>ASK: </a:t>
            </a:r>
            <a:r>
              <a:rPr lang="en-US" b="0" i="0" u="none" strike="noStrike" kern="1200" baseline="0" dirty="0">
                <a:solidFill>
                  <a:schemeClr val="tx1"/>
                </a:solidFill>
                <a:latin typeface="+mn-lt"/>
                <a:ea typeface="+mn-ea"/>
                <a:cs typeface="+mn-cs"/>
              </a:rPr>
              <a:t>What might make a child feel unsafe (by our definition) when they are first placed in your home? </a:t>
            </a:r>
          </a:p>
          <a:p>
            <a:pPr lvl="1"/>
            <a:r>
              <a:rPr lang="en-US" b="1" dirty="0"/>
              <a:t>      Possible answers: </a:t>
            </a:r>
          </a:p>
          <a:p>
            <a:pPr marL="1166306" lvl="2" indent="-277692">
              <a:buFont typeface="+mj-lt"/>
              <a:buAutoNum type="romanLcPeriod"/>
            </a:pPr>
            <a:r>
              <a:rPr lang="en-US" b="0" i="0" u="none" strike="noStrike" kern="1200" baseline="0" dirty="0">
                <a:solidFill>
                  <a:schemeClr val="tx1"/>
                </a:solidFill>
                <a:latin typeface="+mn-lt"/>
                <a:ea typeface="+mn-ea"/>
                <a:cs typeface="+mn-cs"/>
              </a:rPr>
              <a:t>Not knowing the stated rules and the real rules; no experience with you or with your family; the anxiety of the unknown; maybe being afraid of consequences they will experience if they do what they know to stay safe (however they understand safety); if what they know to do to fit in is exactly what is not OK. </a:t>
            </a:r>
          </a:p>
          <a:p>
            <a:pPr marL="666460" lvl="1" indent="-222153">
              <a:buFont typeface="+mj-lt"/>
              <a:buAutoNum type="alphaLcPeriod" startAt="6"/>
            </a:pPr>
            <a:r>
              <a:rPr lang="en-US" b="1" i="0" u="none" strike="noStrike" kern="1200" baseline="0" dirty="0">
                <a:solidFill>
                  <a:schemeClr val="tx1"/>
                </a:solidFill>
                <a:latin typeface="+mn-lt"/>
                <a:ea typeface="+mn-ea"/>
                <a:cs typeface="+mn-cs"/>
              </a:rPr>
              <a:t>ASK: </a:t>
            </a:r>
            <a:r>
              <a:rPr lang="en-US" b="0" i="0" u="none" strike="noStrike" kern="1200" baseline="0" dirty="0">
                <a:solidFill>
                  <a:schemeClr val="tx1"/>
                </a:solidFill>
                <a:latin typeface="+mn-lt"/>
                <a:ea typeface="+mn-ea"/>
                <a:cs typeface="+mn-cs"/>
              </a:rPr>
              <a:t>What can you do at first and on an ongoing basis to help them feel safer? </a:t>
            </a:r>
          </a:p>
          <a:p>
            <a:pPr lvl="1"/>
            <a:r>
              <a:rPr lang="en-US" b="1" dirty="0"/>
              <a:t>      Possible answers:</a:t>
            </a:r>
            <a:endParaRPr lang="en-US" b="1" i="0" u="none" strike="noStrike" kern="1200" baseline="0" dirty="0">
              <a:solidFill>
                <a:schemeClr val="tx1"/>
              </a:solidFill>
              <a:latin typeface="+mn-lt"/>
              <a:ea typeface="+mn-ea"/>
              <a:cs typeface="+mn-cs"/>
            </a:endParaRPr>
          </a:p>
          <a:p>
            <a:pPr marL="1166306" lvl="2" indent="-277692">
              <a:buFont typeface="+mj-lt"/>
              <a:buAutoNum type="romanLcPeriod"/>
            </a:pPr>
            <a:r>
              <a:rPr lang="en-US" b="0" i="0" u="none" strike="noStrike" kern="1200" baseline="0" dirty="0">
                <a:solidFill>
                  <a:schemeClr val="tx1"/>
                </a:solidFill>
                <a:latin typeface="+mn-lt"/>
                <a:ea typeface="+mn-ea"/>
                <a:cs typeface="+mn-cs"/>
              </a:rPr>
              <a:t>Sit with them when they first come in and visit. Show them their room and explain that it is their space, their private area, and the reasons and circumstances under which you will enter it. </a:t>
            </a:r>
          </a:p>
          <a:p>
            <a:pPr marL="1166306" lvl="2" indent="-277692">
              <a:buFont typeface="+mj-lt"/>
              <a:buAutoNum type="romanLcPeriod"/>
            </a:pPr>
            <a:r>
              <a:rPr lang="en-US" b="0" i="0" u="none" strike="noStrike" kern="1200" baseline="0" dirty="0">
                <a:solidFill>
                  <a:schemeClr val="tx1"/>
                </a:solidFill>
                <a:latin typeface="+mn-lt"/>
                <a:ea typeface="+mn-ea"/>
                <a:cs typeface="+mn-cs"/>
              </a:rPr>
              <a:t>Let them know the degree to which they can change it around and offer to help now or later. Avoid information overload. </a:t>
            </a:r>
          </a:p>
          <a:p>
            <a:pPr marL="1166306" lvl="2" indent="-277692">
              <a:buFont typeface="+mj-lt"/>
              <a:buAutoNum type="romanLcPeriod"/>
            </a:pPr>
            <a:r>
              <a:rPr lang="en-US" b="0" i="0" u="none" strike="noStrike" kern="1200" baseline="0" dirty="0">
                <a:solidFill>
                  <a:schemeClr val="tx1"/>
                </a:solidFill>
                <a:latin typeface="+mn-lt"/>
                <a:ea typeface="+mn-ea"/>
                <a:cs typeface="+mn-cs"/>
              </a:rPr>
              <a:t>Tell them how everyone’s privacy is maintained. </a:t>
            </a:r>
            <a:r>
              <a:rPr lang="en-US" dirty="0"/>
              <a:t>Avoid the word “safety” which often has double meaning. </a:t>
            </a:r>
          </a:p>
          <a:p>
            <a:pPr marL="1166306" lvl="2" indent="-277692">
              <a:buFont typeface="+mj-lt"/>
              <a:buAutoNum type="romanLcPeriod"/>
            </a:pPr>
            <a:r>
              <a:rPr lang="en-US" b="0" i="0" u="none" strike="noStrike" kern="1200" baseline="0" dirty="0">
                <a:solidFill>
                  <a:schemeClr val="tx1"/>
                </a:solidFill>
                <a:latin typeface="+mn-lt"/>
                <a:ea typeface="+mn-ea"/>
                <a:cs typeface="+mn-cs"/>
              </a:rPr>
              <a:t>Ask them what helps them feel comfortable and what makes them nervous or afraid. Ask them what is helpful when they are upset. </a:t>
            </a:r>
          </a:p>
          <a:p>
            <a:pPr marL="1110767" lvl="2" indent="-222153">
              <a:buFont typeface="+mj-lt"/>
              <a:buAutoNum type="romanLcPeriod"/>
            </a:pPr>
            <a:r>
              <a:rPr lang="en-US" b="0" i="0" u="none" strike="noStrike" kern="1200" baseline="0" dirty="0">
                <a:solidFill>
                  <a:schemeClr val="tx1"/>
                </a:solidFill>
                <a:latin typeface="+mn-lt"/>
                <a:ea typeface="+mn-ea"/>
                <a:cs typeface="+mn-cs"/>
              </a:rPr>
              <a:t>  Remember the importance of a creating a crisis prevention and management plan together. </a:t>
            </a:r>
            <a:endParaRPr lang="en-US" dirty="0"/>
          </a:p>
        </p:txBody>
      </p:sp>
      <p:sp>
        <p:nvSpPr>
          <p:cNvPr id="5" name="TextBox 4">
            <a:extLst>
              <a:ext uri="{FF2B5EF4-FFF2-40B4-BE49-F238E27FC236}">
                <a16:creationId xmlns:a16="http://schemas.microsoft.com/office/drawing/2014/main" id="{D32B5BB6-6504-4726-AF51-1F8330E74113}"/>
              </a:ext>
            </a:extLst>
          </p:cNvPr>
          <p:cNvSpPr txBox="1"/>
          <p:nvPr/>
        </p:nvSpPr>
        <p:spPr>
          <a:xfrm>
            <a:off x="4008704"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0ABBE3F3-5D62-4A43-B1CD-90ACD0CEBD9D}"/>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209</a:t>
            </a:fld>
            <a:endParaRPr lang="en-US" sz="1600" b="1" dirty="0"/>
          </a:p>
        </p:txBody>
      </p:sp>
    </p:spTree>
    <p:extLst>
      <p:ext uri="{BB962C8B-B14F-4D97-AF65-F5344CB8AC3E}">
        <p14:creationId xmlns:p14="http://schemas.microsoft.com/office/powerpoint/2010/main" val="2383386614"/>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Rot="1" noChangeAspect="1" noChangeArrowheads="1" noTextEdit="1"/>
          </p:cNvSpPr>
          <p:nvPr>
            <p:ph type="sldImg"/>
          </p:nvPr>
        </p:nvSpPr>
        <p:spPr>
          <a:xfrm>
            <a:off x="338138" y="831850"/>
            <a:ext cx="3290887" cy="2468563"/>
          </a:xfrm>
          <a:ln/>
        </p:spPr>
      </p:sp>
      <p:sp>
        <p:nvSpPr>
          <p:cNvPr id="32772" name="Rectangle 3"/>
          <p:cNvSpPr>
            <a:spLocks noGrp="1" noChangeArrowheads="1"/>
          </p:cNvSpPr>
          <p:nvPr>
            <p:ph type="body" idx="1"/>
          </p:nvPr>
        </p:nvSpPr>
        <p:spPr>
          <a:xfrm>
            <a:off x="338138" y="4148137"/>
            <a:ext cx="5661660" cy="4213384"/>
          </a:xfrm>
          <a:noFill/>
          <a:ln/>
        </p:spPr>
        <p:txBody>
          <a:bodyPr/>
          <a:lstStyle/>
          <a:p>
            <a:r>
              <a:rPr lang="en-US" b="1" dirty="0"/>
              <a:t>What Helps Kids Change?</a:t>
            </a:r>
          </a:p>
          <a:p>
            <a:endParaRPr lang="en-US" b="1" dirty="0"/>
          </a:p>
          <a:p>
            <a:pPr marL="222153" indent="-222153">
              <a:buFont typeface="+mj-lt"/>
              <a:buAutoNum type="arabicPeriod"/>
            </a:pPr>
            <a:r>
              <a:rPr lang="en-US" dirty="0"/>
              <a:t>Review the slide using the information below.</a:t>
            </a:r>
          </a:p>
          <a:p>
            <a:pPr marL="666460" lvl="1" indent="-222153">
              <a:buFont typeface="+mj-lt"/>
              <a:buAutoNum type="alphaLcPeriod"/>
            </a:pPr>
            <a:r>
              <a:rPr lang="en-US" b="1" i="0" u="none" strike="noStrike" kern="1200" baseline="0" dirty="0">
                <a:solidFill>
                  <a:schemeClr val="tx1"/>
                </a:solidFill>
                <a:latin typeface="+mn-lt"/>
                <a:ea typeface="+mn-ea"/>
                <a:cs typeface="+mn-cs"/>
              </a:rPr>
              <a:t>SAY: </a:t>
            </a:r>
            <a:r>
              <a:rPr lang="en-US" b="0" i="0" u="none" strike="noStrike" kern="1200" baseline="0" dirty="0">
                <a:solidFill>
                  <a:schemeClr val="tx1"/>
                </a:solidFill>
                <a:latin typeface="+mn-lt"/>
                <a:ea typeface="+mn-ea"/>
                <a:cs typeface="+mn-cs"/>
              </a:rPr>
              <a:t>These are the basic skills that are needed to keep a child from resorting to more extreme behaviors. </a:t>
            </a:r>
          </a:p>
          <a:p>
            <a:pPr marL="666460" lvl="1" indent="-222153">
              <a:buFont typeface="+mj-lt"/>
              <a:buAutoNum type="alphaLcPeriod"/>
            </a:pPr>
            <a:r>
              <a:rPr lang="en-US" b="1" i="0" u="none" strike="noStrike" kern="1200" baseline="0" dirty="0">
                <a:solidFill>
                  <a:schemeClr val="tx1"/>
                </a:solidFill>
                <a:latin typeface="+mn-lt"/>
                <a:ea typeface="+mn-ea"/>
                <a:cs typeface="+mn-cs"/>
              </a:rPr>
              <a:t>ASK: </a:t>
            </a:r>
            <a:r>
              <a:rPr lang="en-US" b="0" i="0" u="none" strike="noStrike" kern="1200" baseline="0" dirty="0">
                <a:solidFill>
                  <a:schemeClr val="tx1"/>
                </a:solidFill>
                <a:latin typeface="+mn-lt"/>
                <a:ea typeface="+mn-ea"/>
                <a:cs typeface="+mn-cs"/>
              </a:rPr>
              <a:t>If something goes wrong in their life, do they have enough of a connection with you to ask for help? What if they are away from you, like at school? Can they think about you and feel comforted, or remember some advice you have given them? </a:t>
            </a:r>
          </a:p>
          <a:p>
            <a:pPr marL="666460" lvl="1" indent="-222153">
              <a:buFont typeface="+mj-lt"/>
              <a:buAutoNum type="alphaLcPeriod"/>
            </a:pPr>
            <a:r>
              <a:rPr lang="en-US" b="1" i="0" u="none" strike="noStrike" kern="1200" baseline="0" dirty="0">
                <a:solidFill>
                  <a:schemeClr val="tx1"/>
                </a:solidFill>
                <a:latin typeface="+mn-lt"/>
                <a:ea typeface="+mn-ea"/>
                <a:cs typeface="+mn-cs"/>
              </a:rPr>
              <a:t>Say</a:t>
            </a:r>
            <a:r>
              <a:rPr lang="en-US" b="0" i="0" u="none" strike="noStrike" kern="1200" baseline="0" dirty="0">
                <a:solidFill>
                  <a:schemeClr val="tx1"/>
                </a:solidFill>
                <a:latin typeface="+mn-lt"/>
                <a:ea typeface="+mn-ea"/>
                <a:cs typeface="+mn-cs"/>
              </a:rPr>
              <a:t>: Do they feel worthless and see their current problem to be just one more example of how hopeless and terrible they are? Does the current problem send them into the depths of fear and despair because they see it as a sign of their own badness? </a:t>
            </a:r>
          </a:p>
          <a:p>
            <a:pPr marL="666460" lvl="1" indent="-222153">
              <a:buFont typeface="+mj-lt"/>
              <a:buAutoNum type="alphaLcPeriod"/>
            </a:pPr>
            <a:r>
              <a:rPr lang="en-US" b="0" i="0" u="none" strike="noStrike" kern="1200" baseline="0" dirty="0">
                <a:solidFill>
                  <a:schemeClr val="tx1"/>
                </a:solidFill>
                <a:latin typeface="+mn-lt"/>
                <a:ea typeface="+mn-ea"/>
                <a:cs typeface="+mn-cs"/>
              </a:rPr>
              <a:t>If they start to feel bad do they have any idea how to soothe themselves or get through the feeling without making it worse? </a:t>
            </a:r>
          </a:p>
          <a:p>
            <a:pPr marL="666460" lvl="1" indent="-222153">
              <a:buFont typeface="+mj-lt"/>
              <a:buAutoNum type="alphaLcPeriod"/>
            </a:pPr>
            <a:r>
              <a:rPr lang="en-US" b="1" i="0" u="none" strike="noStrike" kern="1200" baseline="0" dirty="0">
                <a:solidFill>
                  <a:schemeClr val="tx1"/>
                </a:solidFill>
                <a:latin typeface="+mn-lt"/>
                <a:ea typeface="+mn-ea"/>
                <a:cs typeface="+mn-cs"/>
              </a:rPr>
              <a:t>DO: </a:t>
            </a:r>
            <a:r>
              <a:rPr lang="en-US" b="0" i="0" u="none" strike="noStrike" kern="1200" baseline="0" dirty="0">
                <a:solidFill>
                  <a:schemeClr val="tx1"/>
                </a:solidFill>
                <a:latin typeface="+mn-lt"/>
                <a:ea typeface="+mn-ea"/>
                <a:cs typeface="+mn-cs"/>
              </a:rPr>
              <a:t>Pause after asking these rhetorical (and real) questions. </a:t>
            </a:r>
          </a:p>
          <a:p>
            <a:pPr marL="666460" lvl="1" indent="-222153">
              <a:buFont typeface="+mj-lt"/>
              <a:buAutoNum type="alphaLcPeriod"/>
            </a:pPr>
            <a:r>
              <a:rPr lang="en-US" b="1" dirty="0"/>
              <a:t>Say: </a:t>
            </a:r>
            <a:r>
              <a:rPr lang="en-US" b="0" i="0" u="none" strike="noStrike" kern="1200" baseline="0" dirty="0">
                <a:solidFill>
                  <a:schemeClr val="tx1"/>
                </a:solidFill>
                <a:latin typeface="+mn-lt"/>
                <a:ea typeface="+mn-ea"/>
                <a:cs typeface="+mn-cs"/>
              </a:rPr>
              <a:t>Reflection on these is critical, and if foster parents are unable to recognize and foster these skills in their children (and in themselves) it is likely their levels of frustration and distress are likely to be higher and disruptions more frequent. The ideal response is: how do we help children with these? </a:t>
            </a:r>
          </a:p>
          <a:p>
            <a:pPr marL="666460" lvl="1" indent="-222153">
              <a:buFont typeface="+mj-lt"/>
              <a:buAutoNum type="alphaLcPeriod"/>
            </a:pPr>
            <a:r>
              <a:rPr lang="en-US" b="0" i="0" u="none" strike="noStrike" kern="1200" baseline="0" dirty="0">
                <a:solidFill>
                  <a:schemeClr val="tx1"/>
                </a:solidFill>
                <a:latin typeface="+mn-lt"/>
                <a:ea typeface="+mn-ea"/>
                <a:cs typeface="+mn-cs"/>
              </a:rPr>
              <a:t>These are the feelings skills that help everyone survive the difficulties of life. </a:t>
            </a:r>
            <a:endParaRPr lang="en-US" dirty="0"/>
          </a:p>
        </p:txBody>
      </p:sp>
      <p:sp>
        <p:nvSpPr>
          <p:cNvPr id="5" name="TextBox 4">
            <a:extLst>
              <a:ext uri="{FF2B5EF4-FFF2-40B4-BE49-F238E27FC236}">
                <a16:creationId xmlns:a16="http://schemas.microsoft.com/office/drawing/2014/main" id="{1C7626FD-0438-420F-ADA8-16F762C103AD}"/>
              </a:ext>
            </a:extLst>
          </p:cNvPr>
          <p:cNvSpPr txBox="1"/>
          <p:nvPr/>
        </p:nvSpPr>
        <p:spPr>
          <a:xfrm>
            <a:off x="3937595" y="831850"/>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D047E399-745F-4B39-B1E7-0D4CD7A6E8A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210</a:t>
            </a:fld>
            <a:endParaRPr lang="en-US" sz="1600" b="1" dirty="0"/>
          </a:p>
        </p:txBody>
      </p:sp>
    </p:spTree>
    <p:extLst>
      <p:ext uri="{BB962C8B-B14F-4D97-AF65-F5344CB8AC3E}">
        <p14:creationId xmlns:p14="http://schemas.microsoft.com/office/powerpoint/2010/main" val="2317254286"/>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842963"/>
            <a:ext cx="3290888" cy="2468562"/>
          </a:xfrm>
        </p:spPr>
      </p:sp>
      <p:sp>
        <p:nvSpPr>
          <p:cNvPr id="3" name="Notes Placeholder 2"/>
          <p:cNvSpPr>
            <a:spLocks noGrp="1"/>
          </p:cNvSpPr>
          <p:nvPr>
            <p:ph type="body" idx="1"/>
          </p:nvPr>
        </p:nvSpPr>
        <p:spPr>
          <a:xfrm>
            <a:off x="431800" y="4148137"/>
            <a:ext cx="5661660" cy="4213384"/>
          </a:xfrm>
        </p:spPr>
        <p:txBody>
          <a:bodyPr>
            <a:normAutofit/>
          </a:bodyPr>
          <a:lstStyle/>
          <a:p>
            <a:r>
              <a:rPr lang="en-US" b="1" dirty="0"/>
              <a:t>What Helps Kids Change?</a:t>
            </a:r>
          </a:p>
          <a:p>
            <a:endParaRPr lang="en-US" dirty="0"/>
          </a:p>
          <a:p>
            <a:pPr marL="222153" indent="-222153">
              <a:buFont typeface="+mj-lt"/>
              <a:buAutoNum type="arabicPeriod"/>
            </a:pPr>
            <a:r>
              <a:rPr lang="en-US" dirty="0"/>
              <a:t>Review the slide above using the information below.</a:t>
            </a:r>
          </a:p>
          <a:p>
            <a:pPr marL="666460" lvl="1" indent="-222153">
              <a:buFont typeface="+mj-lt"/>
              <a:buAutoNum type="alphaLcPeriod"/>
            </a:pPr>
            <a:r>
              <a:rPr lang="en-US" dirty="0"/>
              <a:t>We just looked at how trauma impacts the development of the emotional and thinking part of the brain.</a:t>
            </a:r>
          </a:p>
          <a:p>
            <a:pPr marL="666460" lvl="1" indent="-222153">
              <a:buFont typeface="+mj-lt"/>
              <a:buAutoNum type="alphaLcPeriod"/>
            </a:pPr>
            <a:r>
              <a:rPr lang="en-US" dirty="0"/>
              <a:t>Executive Functioning happens in the thinking part of the brain. Accessing Executive Functioning for our youth is challenging when they spend the majority of their time in their reactive brain—fight, freeze or flee.</a:t>
            </a:r>
          </a:p>
          <a:p>
            <a:pPr marL="666460" lvl="1" indent="-222153">
              <a:buFont typeface="+mj-lt"/>
              <a:buAutoNum type="alphaLcPeriod"/>
            </a:pPr>
            <a:r>
              <a:rPr lang="en-US" b="1" dirty="0"/>
              <a:t>Ask: </a:t>
            </a:r>
            <a:r>
              <a:rPr lang="en-US" dirty="0"/>
              <a:t>When you look at the list of skills the Executive Function is responsible for, which of these do our youth struggle with?</a:t>
            </a:r>
          </a:p>
          <a:p>
            <a:r>
              <a:rPr lang="en-US" b="1" baseline="0" dirty="0"/>
              <a:t>                  </a:t>
            </a:r>
            <a:r>
              <a:rPr lang="en-US" b="1" dirty="0"/>
              <a:t>Possible answers</a:t>
            </a:r>
            <a:r>
              <a:rPr lang="en-US" dirty="0"/>
              <a:t>:  All of them!</a:t>
            </a:r>
          </a:p>
          <a:p>
            <a:pPr marL="666460" lvl="1" indent="-222153">
              <a:buFont typeface="+mj-lt"/>
              <a:buAutoNum type="alphaLcPeriod" startAt="4"/>
            </a:pPr>
            <a:r>
              <a:rPr lang="en-US" dirty="0"/>
              <a:t>When we think in terms of skills, it is clear that our youth need support in acquiring these skills. For trauma youth, remember the part of their brain that gets the most workout is the reactive part. We need to help them build the muscle of the thinking brain—to access the thinking part of the brain we need to teach them these skills. </a:t>
            </a:r>
          </a:p>
          <a:p>
            <a:pPr marL="666460" lvl="1" indent="-222153">
              <a:buFont typeface="+mj-lt"/>
              <a:buAutoNum type="alphaLcPeriod" startAt="4"/>
            </a:pPr>
            <a:r>
              <a:rPr lang="en-US" dirty="0"/>
              <a:t>Their behavior is adaptive and through our connection with them we can help them acquire the skills necessary to regulate and navigate the world.</a:t>
            </a:r>
          </a:p>
          <a:p>
            <a:pPr marL="666460" lvl="1" indent="-222153">
              <a:buFont typeface="+mj-lt"/>
              <a:buAutoNum type="alphaLcPeriod" startAt="4"/>
            </a:pPr>
            <a:r>
              <a:rPr lang="en-US" dirty="0"/>
              <a:t>Youth develop thinking skills by connecting with adults who model support</a:t>
            </a:r>
            <a:r>
              <a:rPr lang="en-US" baseline="0" dirty="0"/>
              <a:t> and teach those skills until the youth can gradually do them on their own.</a:t>
            </a:r>
            <a:endParaRPr lang="en-US" dirty="0"/>
          </a:p>
        </p:txBody>
      </p:sp>
      <p:sp>
        <p:nvSpPr>
          <p:cNvPr id="5" name="TextBox 4">
            <a:extLst>
              <a:ext uri="{FF2B5EF4-FFF2-40B4-BE49-F238E27FC236}">
                <a16:creationId xmlns:a16="http://schemas.microsoft.com/office/drawing/2014/main" id="{EC51126D-B79C-4AA6-BAE2-E0018105719F}"/>
              </a:ext>
            </a:extLst>
          </p:cNvPr>
          <p:cNvSpPr txBox="1"/>
          <p:nvPr/>
        </p:nvSpPr>
        <p:spPr>
          <a:xfrm>
            <a:off x="4046052" y="842963"/>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15C4458F-D632-42DD-A2B6-CBC118255CD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211</a:t>
            </a:fld>
            <a:endParaRPr lang="en-US" sz="1600" b="1" dirty="0"/>
          </a:p>
        </p:txBody>
      </p:sp>
    </p:spTree>
    <p:extLst>
      <p:ext uri="{BB962C8B-B14F-4D97-AF65-F5344CB8AC3E}">
        <p14:creationId xmlns:p14="http://schemas.microsoft.com/office/powerpoint/2010/main" val="248181941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871538"/>
            <a:ext cx="3290887" cy="2468562"/>
          </a:xfrm>
        </p:spPr>
      </p:sp>
      <p:sp>
        <p:nvSpPr>
          <p:cNvPr id="3" name="Notes Placeholder 2"/>
          <p:cNvSpPr>
            <a:spLocks noGrp="1"/>
          </p:cNvSpPr>
          <p:nvPr>
            <p:ph type="body" idx="1"/>
          </p:nvPr>
        </p:nvSpPr>
        <p:spPr>
          <a:xfrm>
            <a:off x="414338" y="4071937"/>
            <a:ext cx="5661660" cy="4213384"/>
          </a:xfrm>
        </p:spPr>
        <p:txBody>
          <a:bodyPr>
            <a:normAutofit lnSpcReduction="10000"/>
          </a:bodyPr>
          <a:lstStyle/>
          <a:p>
            <a:r>
              <a:rPr lang="en-US" b="1" dirty="0"/>
              <a:t>What Helps Kids Change?</a:t>
            </a:r>
          </a:p>
          <a:p>
            <a:endParaRPr lang="en-US" b="1" dirty="0"/>
          </a:p>
          <a:p>
            <a:r>
              <a:rPr lang="en-US" b="1" dirty="0"/>
              <a:t>Exercise</a:t>
            </a:r>
          </a:p>
          <a:p>
            <a:pPr marL="234838" indent="-234838">
              <a:buFont typeface="+mj-lt"/>
              <a:buAutoNum type="arabicPeriod"/>
            </a:pPr>
            <a:r>
              <a:rPr lang="en-US" b="1" dirty="0"/>
              <a:t>Ask</a:t>
            </a:r>
            <a:r>
              <a:rPr lang="en-US" dirty="0"/>
              <a:t> participants to find a partner. </a:t>
            </a:r>
          </a:p>
          <a:p>
            <a:pPr marL="234838" indent="-234838">
              <a:buFont typeface="+mj-lt"/>
              <a:buAutoNum type="arabicPeriod"/>
            </a:pPr>
            <a:r>
              <a:rPr lang="en-US" b="1" dirty="0"/>
              <a:t>Tell</a:t>
            </a:r>
            <a:r>
              <a:rPr lang="en-US" dirty="0"/>
              <a:t> them this is a 60 second activity. </a:t>
            </a:r>
          </a:p>
          <a:p>
            <a:pPr marL="234838" indent="-234838">
              <a:buFont typeface="+mj-lt"/>
              <a:buAutoNum type="arabicPeriod"/>
            </a:pPr>
            <a:r>
              <a:rPr lang="en-US" dirty="0"/>
              <a:t>Once they find a partner—decide who will be A and who will be B. Tell them that both roles are safe, painless and easy!</a:t>
            </a:r>
          </a:p>
          <a:p>
            <a:pPr marL="234838" indent="-234838">
              <a:buFont typeface="+mj-lt"/>
              <a:buAutoNum type="arabicPeriod"/>
            </a:pPr>
            <a:r>
              <a:rPr lang="en-US" b="1" dirty="0"/>
              <a:t>Ask</a:t>
            </a:r>
            <a:r>
              <a:rPr lang="en-US" dirty="0"/>
              <a:t> A’s to raise their hands.</a:t>
            </a:r>
          </a:p>
          <a:p>
            <a:pPr marL="234838" indent="-234838">
              <a:buFont typeface="+mj-lt"/>
              <a:buAutoNum type="arabicPeriod"/>
            </a:pPr>
            <a:r>
              <a:rPr lang="en-US" dirty="0"/>
              <a:t>T</a:t>
            </a:r>
            <a:r>
              <a:rPr lang="en-US" b="1" dirty="0"/>
              <a:t>ell</a:t>
            </a:r>
            <a:r>
              <a:rPr lang="en-US" dirty="0"/>
              <a:t> A’s to think of a number between 1-1000.</a:t>
            </a:r>
          </a:p>
          <a:p>
            <a:pPr marL="234838" indent="-234838">
              <a:buFont typeface="+mj-lt"/>
              <a:buAutoNum type="arabicPeriod"/>
            </a:pPr>
            <a:r>
              <a:rPr lang="en-US" b="1" dirty="0"/>
              <a:t>Tell </a:t>
            </a:r>
            <a:r>
              <a:rPr lang="en-US" dirty="0"/>
              <a:t>B’s they have 60 seconds to guess that number starting NOW!</a:t>
            </a:r>
          </a:p>
          <a:p>
            <a:pPr marL="222153" indent="-222153">
              <a:buAutoNum type="arabicPeriod" startAt="7"/>
            </a:pPr>
            <a:r>
              <a:rPr lang="en-US" dirty="0"/>
              <a:t>Time the activity but wait until you see at least a few people get excited that they got the number.</a:t>
            </a:r>
          </a:p>
          <a:p>
            <a:r>
              <a:rPr lang="en-US" dirty="0"/>
              <a:t>8</a:t>
            </a:r>
            <a:r>
              <a:rPr lang="en-US" b="1" dirty="0"/>
              <a:t>.   Ask </a:t>
            </a:r>
            <a:r>
              <a:rPr lang="en-US" dirty="0"/>
              <a:t>those who got the number to raise their hands. </a:t>
            </a:r>
          </a:p>
          <a:p>
            <a:pPr marL="222153" indent="-222153">
              <a:buAutoNum type="arabicPeriod" startAt="9"/>
            </a:pPr>
            <a:r>
              <a:rPr lang="en-US" dirty="0"/>
              <a:t>Then ask them how they arrived at the number. Many will have used a plan, system,</a:t>
            </a:r>
          </a:p>
          <a:p>
            <a:r>
              <a:rPr lang="en-US" dirty="0"/>
              <a:t>       or method.</a:t>
            </a:r>
          </a:p>
          <a:p>
            <a:pPr marL="222153" indent="-222153">
              <a:buAutoNum type="arabicPeriod" startAt="10"/>
            </a:pPr>
            <a:r>
              <a:rPr lang="en-US" b="1" dirty="0"/>
              <a:t>Ask</a:t>
            </a:r>
            <a:r>
              <a:rPr lang="en-US" dirty="0"/>
              <a:t> the people who did not guess the number if yelling at them, punishing them, isolating them would have helped? </a:t>
            </a:r>
          </a:p>
          <a:p>
            <a:pPr marL="222153" indent="-222153">
              <a:buAutoNum type="arabicPeriod" startAt="10"/>
            </a:pPr>
            <a:r>
              <a:rPr lang="en-US" b="1" dirty="0"/>
              <a:t>Point out </a:t>
            </a:r>
            <a:r>
              <a:rPr lang="en-US" dirty="0"/>
              <a:t>that the participants were able to access their “higher thinking” executive functioning to problem solve. </a:t>
            </a:r>
          </a:p>
          <a:p>
            <a:pPr marL="222153" indent="-222153">
              <a:buAutoNum type="arabicPeriod" startAt="10"/>
            </a:pPr>
            <a:r>
              <a:rPr lang="en-US" dirty="0"/>
              <a:t>Our kids have difficulty because they live in their fight, freeze or flee brain. We have to help them access their thinking brain and gain skills to problem solve, plan ahead, regulate, and ask for help. Punishment does not provide them opportunities to learn new skills. </a:t>
            </a:r>
          </a:p>
          <a:p>
            <a:endParaRPr lang="en-US" dirty="0"/>
          </a:p>
        </p:txBody>
      </p:sp>
      <p:sp>
        <p:nvSpPr>
          <p:cNvPr id="5" name="TextBox 4">
            <a:extLst>
              <a:ext uri="{FF2B5EF4-FFF2-40B4-BE49-F238E27FC236}">
                <a16:creationId xmlns:a16="http://schemas.microsoft.com/office/drawing/2014/main" id="{7B9162AA-8D6B-4315-A4C1-5B4D5E2E1AE0}"/>
              </a:ext>
            </a:extLst>
          </p:cNvPr>
          <p:cNvSpPr txBox="1"/>
          <p:nvPr/>
        </p:nvSpPr>
        <p:spPr>
          <a:xfrm>
            <a:off x="4008704" y="8715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3CBFD999-3B1F-4F4D-AB10-FCC79738D409}"/>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212</a:t>
            </a:fld>
            <a:endParaRPr lang="en-US" sz="1600" b="1" dirty="0"/>
          </a:p>
        </p:txBody>
      </p:sp>
    </p:spTree>
    <p:extLst>
      <p:ext uri="{BB962C8B-B14F-4D97-AF65-F5344CB8AC3E}">
        <p14:creationId xmlns:p14="http://schemas.microsoft.com/office/powerpoint/2010/main" val="1757493620"/>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871538"/>
            <a:ext cx="3290887" cy="2468562"/>
          </a:xfrm>
        </p:spPr>
      </p:sp>
      <p:sp>
        <p:nvSpPr>
          <p:cNvPr id="3" name="Notes Placeholder 2"/>
          <p:cNvSpPr>
            <a:spLocks noGrp="1"/>
          </p:cNvSpPr>
          <p:nvPr>
            <p:ph type="body" idx="1"/>
          </p:nvPr>
        </p:nvSpPr>
        <p:spPr>
          <a:xfrm>
            <a:off x="338138" y="4071937"/>
            <a:ext cx="5661660" cy="4213384"/>
          </a:xfrm>
        </p:spPr>
        <p:txBody>
          <a:bodyPr/>
          <a:lstStyle/>
          <a:p>
            <a:r>
              <a:rPr lang="en-US" b="1" dirty="0"/>
              <a:t>What Helps Kids Change?</a:t>
            </a:r>
          </a:p>
          <a:p>
            <a:endParaRPr lang="en-US" b="1" dirty="0"/>
          </a:p>
          <a:p>
            <a:r>
              <a:rPr lang="en-US" dirty="0"/>
              <a:t>1. Review the slide above with the information below.</a:t>
            </a:r>
          </a:p>
          <a:p>
            <a:pPr lvl="1"/>
            <a:r>
              <a:rPr lang="en-US" dirty="0"/>
              <a:t>a. We all act better when we are happier</a:t>
            </a:r>
          </a:p>
          <a:p>
            <a:pPr lvl="1"/>
            <a:r>
              <a:rPr lang="en-US" dirty="0"/>
              <a:t>b. Kinder, relaxed</a:t>
            </a:r>
          </a:p>
          <a:p>
            <a:pPr lvl="1"/>
            <a:r>
              <a:rPr lang="en-US" dirty="0"/>
              <a:t>c. What if our job was to help these kids have a happier day?</a:t>
            </a:r>
          </a:p>
          <a:p>
            <a:pPr lvl="1"/>
            <a:r>
              <a:rPr lang="en-US" dirty="0"/>
              <a:t>d. Do we think of our job like this or about keeping control?</a:t>
            </a:r>
          </a:p>
          <a:p>
            <a:pPr lvl="1"/>
            <a:endParaRPr lang="en-US" dirty="0"/>
          </a:p>
          <a:p>
            <a:endParaRPr lang="en-US" dirty="0"/>
          </a:p>
          <a:p>
            <a:endParaRPr lang="en-US" dirty="0"/>
          </a:p>
        </p:txBody>
      </p:sp>
      <p:sp>
        <p:nvSpPr>
          <p:cNvPr id="5" name="TextBox 4">
            <a:extLst>
              <a:ext uri="{FF2B5EF4-FFF2-40B4-BE49-F238E27FC236}">
                <a16:creationId xmlns:a16="http://schemas.microsoft.com/office/drawing/2014/main" id="{BFBAB516-3E06-42D7-91E9-23CA80D9F4DB}"/>
              </a:ext>
            </a:extLst>
          </p:cNvPr>
          <p:cNvSpPr txBox="1"/>
          <p:nvPr/>
        </p:nvSpPr>
        <p:spPr>
          <a:xfrm>
            <a:off x="4008704" y="868781"/>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u="sng" dirty="0">
                <a:solidFill>
                  <a:prstClr val="black"/>
                </a:solidFill>
                <a:latin typeface="Calibri"/>
              </a:rPr>
              <a:t>207-213 </a:t>
            </a:r>
            <a:r>
              <a:rPr kumimoji="0" lang="en-US" sz="1200" b="0" i="0" u="sng"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C1CA3152-1E10-4D97-B0EF-A7A6FD0A7EC3}"/>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213</a:t>
            </a:fld>
            <a:endParaRPr lang="en-US" sz="1600" b="1" dirty="0"/>
          </a:p>
        </p:txBody>
      </p:sp>
    </p:spTree>
    <p:extLst>
      <p:ext uri="{BB962C8B-B14F-4D97-AF65-F5344CB8AC3E}">
        <p14:creationId xmlns:p14="http://schemas.microsoft.com/office/powerpoint/2010/main" val="1965472619"/>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495300" y="879475"/>
            <a:ext cx="3290888" cy="2468563"/>
          </a:xfrm>
          <a:ln/>
        </p:spPr>
      </p:sp>
      <p:sp>
        <p:nvSpPr>
          <p:cNvPr id="64515" name="Notes Placeholder 2"/>
          <p:cNvSpPr>
            <a:spLocks noGrp="1"/>
          </p:cNvSpPr>
          <p:nvPr>
            <p:ph type="body" idx="1"/>
          </p:nvPr>
        </p:nvSpPr>
        <p:spPr>
          <a:xfrm>
            <a:off x="490538" y="4259183"/>
            <a:ext cx="5661660" cy="4213384"/>
          </a:xfrm>
          <a:noFill/>
          <a:ln/>
        </p:spPr>
        <p:txBody>
          <a:bodyPr/>
          <a:lstStyle/>
          <a:p>
            <a:r>
              <a:rPr lang="en-US" b="1" dirty="0"/>
              <a:t>Responding After a Child Hurts Others</a:t>
            </a:r>
          </a:p>
          <a:p>
            <a:endParaRPr lang="en-US" b="1" dirty="0"/>
          </a:p>
          <a:p>
            <a:pPr marL="222153" indent="-222153">
              <a:buFont typeface="+mj-lt"/>
              <a:buAutoNum type="arabicPeriod"/>
            </a:pPr>
            <a:r>
              <a:rPr lang="en-US" dirty="0"/>
              <a:t>Introduce the next section using the slide.</a:t>
            </a:r>
          </a:p>
        </p:txBody>
      </p:sp>
      <p:sp>
        <p:nvSpPr>
          <p:cNvPr id="5" name="TextBox 4">
            <a:extLst>
              <a:ext uri="{FF2B5EF4-FFF2-40B4-BE49-F238E27FC236}">
                <a16:creationId xmlns:a16="http://schemas.microsoft.com/office/drawing/2014/main" id="{CA2B56D1-4740-460A-8F9D-D4F56493FB1A}"/>
              </a:ext>
            </a:extLst>
          </p:cNvPr>
          <p:cNvSpPr txBox="1"/>
          <p:nvPr/>
        </p:nvSpPr>
        <p:spPr>
          <a:xfrm>
            <a:off x="4021988" y="878724"/>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7B4A12A1-E391-4E74-B307-465DD8DADE4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214</a:t>
            </a:fld>
            <a:endParaRPr lang="en-US" sz="1600" b="1" dirty="0"/>
          </a:p>
        </p:txBody>
      </p:sp>
    </p:spTree>
    <p:extLst>
      <p:ext uri="{BB962C8B-B14F-4D97-AF65-F5344CB8AC3E}">
        <p14:creationId xmlns:p14="http://schemas.microsoft.com/office/powerpoint/2010/main" val="3279966225"/>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490538" y="795338"/>
            <a:ext cx="3290887" cy="2468562"/>
          </a:xfrm>
          <a:ln/>
        </p:spPr>
      </p:sp>
      <p:sp>
        <p:nvSpPr>
          <p:cNvPr id="33795" name="Notes Placeholder 2"/>
          <p:cNvSpPr>
            <a:spLocks noGrp="1"/>
          </p:cNvSpPr>
          <p:nvPr>
            <p:ph type="body" idx="1"/>
          </p:nvPr>
        </p:nvSpPr>
        <p:spPr>
          <a:xfrm>
            <a:off x="490538" y="4219089"/>
            <a:ext cx="5661660" cy="4213384"/>
          </a:xfrm>
          <a:noFill/>
          <a:ln/>
        </p:spPr>
        <p:txBody>
          <a:bodyPr>
            <a:normAutofit lnSpcReduction="10000"/>
          </a:bodyPr>
          <a:lstStyle/>
          <a:p>
            <a:pPr defTabSz="939354">
              <a:defRPr/>
            </a:pPr>
            <a:r>
              <a:rPr lang="en-US" b="1" dirty="0"/>
              <a:t>Responding After a Child Hurts Others</a:t>
            </a:r>
          </a:p>
          <a:p>
            <a:pPr defTabSz="939354">
              <a:defRPr/>
            </a:pPr>
            <a:endParaRPr lang="en-US" b="1" dirty="0"/>
          </a:p>
          <a:p>
            <a:pPr marL="222153" indent="-222153" defTabSz="939354">
              <a:buFont typeface="+mj-lt"/>
              <a:buAutoNum type="arabicPeriod"/>
              <a:defRPr/>
            </a:pPr>
            <a:r>
              <a:rPr lang="en-US" dirty="0"/>
              <a:t>Review the slide using the information below.</a:t>
            </a:r>
          </a:p>
          <a:p>
            <a:pPr marL="666460" lvl="1" indent="-222153" defTabSz="939354">
              <a:buFont typeface="+mj-lt"/>
              <a:buAutoNum type="alphaLcPeriod"/>
              <a:defRPr/>
            </a:pPr>
            <a:r>
              <a:rPr lang="en-US" b="1" dirty="0"/>
              <a:t>SAY:  </a:t>
            </a:r>
            <a:r>
              <a:rPr lang="en-US" dirty="0"/>
              <a:t>Our kids have not had much experience with fixing problems within relationships. People they have known have usually just disappeared when there was a problem. They have just been moved to another family. In their families, people have often used violence to solve problems. </a:t>
            </a:r>
          </a:p>
          <a:p>
            <a:pPr marL="666460" lvl="1" indent="-222153" defTabSz="939354">
              <a:buFont typeface="+mj-lt"/>
              <a:buAutoNum type="alphaLcPeriod"/>
              <a:defRPr/>
            </a:pPr>
            <a:r>
              <a:rPr lang="en-US" dirty="0"/>
              <a:t>So, they are likely to feel hopeless when they have hurt someone and start talking about wanting to leave, to go to the hospital, to go to detention.  They begin to focus on what has always</a:t>
            </a:r>
            <a:r>
              <a:rPr lang="en-US" baseline="0" dirty="0"/>
              <a:t> happened before, the disruption of relationships. </a:t>
            </a:r>
            <a:r>
              <a:rPr lang="en-US" dirty="0"/>
              <a:t>Remember: we believe that developing skills is what helps and that people develop skills within relationships.</a:t>
            </a:r>
          </a:p>
          <a:p>
            <a:pPr marL="666460" lvl="1" indent="-222153">
              <a:buFont typeface="+mj-lt"/>
              <a:buAutoNum type="alphaLcPeriod"/>
            </a:pPr>
            <a:r>
              <a:rPr lang="en-US" dirty="0"/>
              <a:t>The challenge is this: when a child hurts others, how can we respond in a way that will really make that behavior less likely to happen again?  Keep in mind that c</a:t>
            </a:r>
            <a:r>
              <a:rPr lang="en-US" baseline="0" dirty="0"/>
              <a:t>hildren can’t learn when they are anxious, or when their body’s alarm system is activated.</a:t>
            </a:r>
            <a:endParaRPr lang="en-US" dirty="0"/>
          </a:p>
          <a:p>
            <a:pPr marL="666460" lvl="1" indent="-222153">
              <a:buFont typeface="+mj-lt"/>
              <a:buAutoNum type="alphaLcPeriod"/>
            </a:pPr>
            <a:r>
              <a:rPr lang="en-US" dirty="0"/>
              <a:t>The</a:t>
            </a:r>
            <a:r>
              <a:rPr lang="en-US" baseline="0" dirty="0"/>
              <a:t> analogy in some ways is like learning a new sport and pursuing a championship: there’s a lot of practice that needs to happen that is tested all along the way.  Children must develop these skills, practice them, and also learn and manage feelings when they are tolerable.</a:t>
            </a:r>
          </a:p>
          <a:p>
            <a:pPr marL="666460" lvl="1" indent="-222153">
              <a:buFont typeface="+mj-lt"/>
              <a:buAutoNum type="alphaLcPeriod"/>
            </a:pPr>
            <a:r>
              <a:rPr lang="en-US" dirty="0"/>
              <a:t>Helping</a:t>
            </a:r>
            <a:r>
              <a:rPr lang="en-US" baseline="0" dirty="0"/>
              <a:t> children m</a:t>
            </a:r>
            <a:r>
              <a:rPr lang="en-US" dirty="0"/>
              <a:t>ake amends after big, intolerable feelings results in injury to others is a powerful tool. </a:t>
            </a:r>
            <a:r>
              <a:rPr lang="en-US" baseline="0" dirty="0"/>
              <a:t>It is a practical and useful way to help them counter the tendency to rely on old, less helpful patterns.  It is beneficial to everyone involved and lends to practices the entire family can adopt in situations of far lesser significance than injury to others. </a:t>
            </a:r>
            <a:endParaRPr lang="en-US" dirty="0"/>
          </a:p>
        </p:txBody>
      </p:sp>
      <p:sp>
        <p:nvSpPr>
          <p:cNvPr id="6" name="TextBox 5">
            <a:extLst>
              <a:ext uri="{FF2B5EF4-FFF2-40B4-BE49-F238E27FC236}">
                <a16:creationId xmlns:a16="http://schemas.microsoft.com/office/drawing/2014/main" id="{12FE1D0A-B821-4ADE-B02B-3959DE84703E}"/>
              </a:ext>
            </a:extLst>
          </p:cNvPr>
          <p:cNvSpPr txBox="1"/>
          <p:nvPr/>
        </p:nvSpPr>
        <p:spPr>
          <a:xfrm>
            <a:off x="3973862"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7" name="Slide Number Placeholder 4">
            <a:extLst>
              <a:ext uri="{FF2B5EF4-FFF2-40B4-BE49-F238E27FC236}">
                <a16:creationId xmlns:a16="http://schemas.microsoft.com/office/drawing/2014/main" id="{3E5EC339-0982-4467-95B5-2FFA483CE08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215</a:t>
            </a:fld>
            <a:endParaRPr lang="en-US" sz="1600" b="1" dirty="0"/>
          </a:p>
        </p:txBody>
      </p:sp>
    </p:spTree>
    <p:extLst>
      <p:ext uri="{BB962C8B-B14F-4D97-AF65-F5344CB8AC3E}">
        <p14:creationId xmlns:p14="http://schemas.microsoft.com/office/powerpoint/2010/main" val="241354907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95338"/>
            <a:ext cx="3290887" cy="2468562"/>
          </a:xfrm>
        </p:spPr>
      </p:sp>
      <p:sp>
        <p:nvSpPr>
          <p:cNvPr id="3" name="Notes Placeholder 2"/>
          <p:cNvSpPr>
            <a:spLocks noGrp="1"/>
          </p:cNvSpPr>
          <p:nvPr>
            <p:ph type="body" idx="1"/>
          </p:nvPr>
        </p:nvSpPr>
        <p:spPr>
          <a:xfrm>
            <a:off x="277607" y="4025770"/>
            <a:ext cx="6521859" cy="4694367"/>
          </a:xfrm>
        </p:spPr>
        <p:txBody>
          <a:bodyPr>
            <a:normAutofit fontScale="62500" lnSpcReduction="20000"/>
          </a:bodyPr>
          <a:lstStyle/>
          <a:p>
            <a:r>
              <a:rPr lang="en-US" sz="1500" b="1" dirty="0"/>
              <a:t>Responding After a Child Hurts Others</a:t>
            </a:r>
          </a:p>
          <a:p>
            <a:pPr marL="234838" indent="-234838">
              <a:buAutoNum type="arabicPeriod"/>
            </a:pPr>
            <a:endParaRPr lang="en-US" dirty="0"/>
          </a:p>
          <a:p>
            <a:pPr marL="234838" indent="-234838">
              <a:buAutoNum type="arabicPeriod"/>
            </a:pPr>
            <a:r>
              <a:rPr lang="en-US" sz="1400" b="1" dirty="0"/>
              <a:t>Ask </a:t>
            </a:r>
            <a:r>
              <a:rPr lang="en-US" sz="1400" dirty="0"/>
              <a:t>participants to think about the questions on the slide above. </a:t>
            </a:r>
          </a:p>
          <a:p>
            <a:pPr marL="704515" lvl="1" indent="-234838">
              <a:buAutoNum type="alphaLcPeriod"/>
            </a:pPr>
            <a:r>
              <a:rPr lang="en-US" sz="1400" dirty="0"/>
              <a:t>What started their change effort? </a:t>
            </a:r>
          </a:p>
          <a:p>
            <a:pPr marL="1232902" lvl="2" indent="-293548">
              <a:buFont typeface="+mj-lt"/>
              <a:buAutoNum type="romanLcPeriod"/>
            </a:pPr>
            <a:r>
              <a:rPr lang="en-US" sz="1400" dirty="0"/>
              <a:t>What factors made it possible to make the change at that time?</a:t>
            </a:r>
          </a:p>
          <a:p>
            <a:pPr marL="1232902" lvl="2" indent="-293548">
              <a:buFont typeface="+mj-lt"/>
              <a:buAutoNum type="romanLcPeriod"/>
            </a:pPr>
            <a:r>
              <a:rPr lang="en-US" sz="1400" dirty="0"/>
              <a:t> What helped? </a:t>
            </a:r>
          </a:p>
          <a:p>
            <a:pPr marL="1232902" lvl="2" indent="-293548">
              <a:buFont typeface="+mj-lt"/>
              <a:buAutoNum type="romanLcPeriod"/>
            </a:pPr>
            <a:r>
              <a:rPr lang="en-US" sz="1400" dirty="0"/>
              <a:t>Ask about the role of other people and relationships in making the change. </a:t>
            </a:r>
          </a:p>
          <a:p>
            <a:pPr marL="1232902" lvl="2" indent="-293548">
              <a:buFont typeface="+mj-lt"/>
              <a:buAutoNum type="romanLcPeriod"/>
            </a:pPr>
            <a:r>
              <a:rPr lang="en-US" sz="1400" dirty="0"/>
              <a:t>Ask about some examples: If you are on a diet does it help to have another person remind you of it? If you go to a restaurant and bread is placed on the table, what is helpful for your companion to do? If you mess up and over eat, what response do you want from another? </a:t>
            </a:r>
          </a:p>
          <a:p>
            <a:pPr marL="1232902" lvl="2" indent="-293548">
              <a:buFont typeface="+mj-lt"/>
              <a:buAutoNum type="romanLcPeriod"/>
            </a:pPr>
            <a:r>
              <a:rPr lang="en-US" sz="1400" dirty="0"/>
              <a:t>Note that different people want different kinds of support. What did you feel about having made this change?</a:t>
            </a:r>
          </a:p>
          <a:p>
            <a:pPr marL="1232902" lvl="2" indent="-293548">
              <a:buFont typeface="+mj-lt"/>
              <a:buAutoNum type="romanLcPeriod"/>
            </a:pPr>
            <a:endParaRPr lang="en-US" sz="1400" dirty="0"/>
          </a:p>
          <a:p>
            <a:r>
              <a:rPr lang="en-US" sz="1400" dirty="0"/>
              <a:t>            b. </a:t>
            </a:r>
            <a:r>
              <a:rPr lang="en-US" sz="1400" b="1" dirty="0"/>
              <a:t>Ask:</a:t>
            </a:r>
            <a:r>
              <a:rPr lang="en-US" sz="1400" dirty="0"/>
              <a:t> How can you relate these insights to the kids making changes?</a:t>
            </a:r>
          </a:p>
          <a:p>
            <a:r>
              <a:rPr lang="en-US" sz="1400" b="1" dirty="0"/>
              <a:t>             </a:t>
            </a:r>
            <a:r>
              <a:rPr lang="en-US" sz="1400" dirty="0"/>
              <a:t>c. </a:t>
            </a:r>
            <a:r>
              <a:rPr lang="en-US" sz="1400" b="1" dirty="0"/>
              <a:t>Ask:</a:t>
            </a:r>
            <a:r>
              <a:rPr lang="en-US" sz="1400" dirty="0"/>
              <a:t> What are some of the barriers to change? </a:t>
            </a:r>
          </a:p>
          <a:p>
            <a:pPr marL="1232902" lvl="2" indent="-293548">
              <a:buFont typeface="+mj-lt"/>
              <a:buAutoNum type="romanLcPeriod"/>
            </a:pPr>
            <a:r>
              <a:rPr lang="en-US" sz="1400" dirty="0"/>
              <a:t>Routine.</a:t>
            </a:r>
          </a:p>
          <a:p>
            <a:pPr marL="1232902" lvl="2" indent="-293548">
              <a:buFont typeface="+mj-lt"/>
              <a:buAutoNum type="romanLcPeriod"/>
            </a:pPr>
            <a:r>
              <a:rPr lang="en-US" sz="1400" dirty="0"/>
              <a:t>What others think.</a:t>
            </a:r>
          </a:p>
          <a:p>
            <a:pPr marL="1232902" lvl="2" indent="-293548">
              <a:buFont typeface="+mj-lt"/>
              <a:buAutoNum type="romanLcPeriod"/>
            </a:pPr>
            <a:r>
              <a:rPr lang="en-US" sz="1400" dirty="0"/>
              <a:t>Nothing around you will change—won’t matter.</a:t>
            </a:r>
          </a:p>
          <a:p>
            <a:pPr marL="1232902" lvl="2" indent="-293548">
              <a:buFont typeface="+mj-lt"/>
              <a:buAutoNum type="romanLcPeriod"/>
            </a:pPr>
            <a:r>
              <a:rPr lang="en-US" sz="1400" dirty="0"/>
              <a:t>You like the way it is.</a:t>
            </a:r>
          </a:p>
          <a:p>
            <a:pPr marL="1232902" lvl="2" indent="-293548">
              <a:buFont typeface="+mj-lt"/>
              <a:buAutoNum type="romanLcPeriod"/>
            </a:pPr>
            <a:r>
              <a:rPr lang="en-US" sz="1400" dirty="0"/>
              <a:t>Afraid of unknown.</a:t>
            </a:r>
          </a:p>
          <a:p>
            <a:r>
              <a:rPr lang="en-US" sz="1400" dirty="0"/>
              <a:t>             d. </a:t>
            </a:r>
            <a:r>
              <a:rPr lang="en-US" sz="1400" b="1" dirty="0"/>
              <a:t>Ask:</a:t>
            </a:r>
            <a:r>
              <a:rPr lang="en-US" sz="1400" dirty="0"/>
              <a:t> What are some things that help you change?</a:t>
            </a:r>
          </a:p>
          <a:p>
            <a:pPr marL="1232902" lvl="2" indent="-293548">
              <a:buFont typeface="+mj-lt"/>
              <a:buAutoNum type="romanLcPeriod"/>
            </a:pPr>
            <a:r>
              <a:rPr lang="en-US" sz="1400" dirty="0"/>
              <a:t>Life changing events.</a:t>
            </a:r>
          </a:p>
          <a:p>
            <a:pPr marL="1232902" lvl="2" indent="-293548">
              <a:buFont typeface="+mj-lt"/>
              <a:buAutoNum type="romanLcPeriod"/>
            </a:pPr>
            <a:r>
              <a:rPr lang="en-US" sz="1400" dirty="0"/>
              <a:t>Tired of being miserable.</a:t>
            </a:r>
          </a:p>
          <a:p>
            <a:pPr marL="1232902" lvl="2" indent="-293548">
              <a:buFont typeface="+mj-lt"/>
              <a:buAutoNum type="romanLcPeriod"/>
            </a:pPr>
            <a:r>
              <a:rPr lang="en-US" sz="1400" dirty="0"/>
              <a:t>Baby steps.</a:t>
            </a:r>
          </a:p>
          <a:p>
            <a:pPr marL="1232902" lvl="2" indent="-293548">
              <a:buFont typeface="+mj-lt"/>
              <a:buAutoNum type="romanLcPeriod"/>
            </a:pPr>
            <a:r>
              <a:rPr lang="en-US" sz="1400" dirty="0"/>
              <a:t>Knowledge.</a:t>
            </a:r>
          </a:p>
          <a:p>
            <a:pPr marL="1232902" lvl="2" indent="-293548">
              <a:buFont typeface="+mj-lt"/>
              <a:buAutoNum type="romanLcPeriod"/>
            </a:pPr>
            <a:r>
              <a:rPr lang="en-US" sz="1400" dirty="0"/>
              <a:t>Support of others without judgement.</a:t>
            </a:r>
          </a:p>
          <a:p>
            <a:r>
              <a:rPr lang="en-US" sz="1400" dirty="0"/>
              <a:t>              e. </a:t>
            </a:r>
            <a:r>
              <a:rPr lang="en-US" sz="1400" b="1" dirty="0"/>
              <a:t>Ask</a:t>
            </a:r>
            <a:r>
              <a:rPr lang="en-US" sz="1400" dirty="0"/>
              <a:t>: What kind of involvement from other people made it possible or impossible to change?</a:t>
            </a:r>
          </a:p>
          <a:p>
            <a:pPr marL="1232902" lvl="2" indent="-293548">
              <a:buFont typeface="+mj-lt"/>
              <a:buAutoNum type="romanLcPeriod"/>
            </a:pPr>
            <a:r>
              <a:rPr lang="en-US" sz="1400" dirty="0"/>
              <a:t>Criticize .</a:t>
            </a:r>
          </a:p>
          <a:p>
            <a:pPr marL="1232902" lvl="2" indent="-293548">
              <a:buFont typeface="+mj-lt"/>
              <a:buAutoNum type="romanLcPeriod"/>
            </a:pPr>
            <a:r>
              <a:rPr lang="en-US" sz="1400" dirty="0"/>
              <a:t>Doing in front of you what you are trying to change.</a:t>
            </a:r>
          </a:p>
          <a:p>
            <a:pPr marL="1232902" lvl="2" indent="-293548">
              <a:buFont typeface="+mj-lt"/>
              <a:buAutoNum type="romanLcPeriod"/>
            </a:pPr>
            <a:r>
              <a:rPr lang="en-US" sz="1400" dirty="0"/>
              <a:t>Invalidating how hard it is.</a:t>
            </a:r>
          </a:p>
          <a:p>
            <a:r>
              <a:rPr lang="en-US" sz="1400" dirty="0"/>
              <a:t>              f. </a:t>
            </a:r>
            <a:r>
              <a:rPr lang="en-US" sz="1400" b="1" dirty="0"/>
              <a:t>Example: </a:t>
            </a:r>
            <a:r>
              <a:rPr lang="en-US" sz="1400" dirty="0"/>
              <a:t>You are on a diet. You are going to dinner with a friend. What would make it easier—what can they do to</a:t>
            </a:r>
          </a:p>
          <a:p>
            <a:r>
              <a:rPr lang="en-US" sz="1400" dirty="0"/>
              <a:t>                               make it possible to meet your  goal?  They come with a loaf of bread—what do you need from the person you </a:t>
            </a:r>
          </a:p>
          <a:p>
            <a:r>
              <a:rPr lang="en-US" sz="1400" dirty="0"/>
              <a:t>                               are with to make it easier for you?</a:t>
            </a:r>
          </a:p>
          <a:p>
            <a:pPr marL="1232902" lvl="2" indent="-293548">
              <a:buFont typeface="+mj-lt"/>
              <a:buAutoNum type="romanLcPeriod"/>
            </a:pPr>
            <a:r>
              <a:rPr lang="en-US" sz="1400" dirty="0"/>
              <a:t>Turning bread away/Asking what the person would prefer/Do nothing</a:t>
            </a:r>
          </a:p>
          <a:p>
            <a:pPr marL="1232902" lvl="2" indent="-293548">
              <a:buFont typeface="+mj-lt"/>
              <a:buAutoNum type="romanLcPeriod"/>
            </a:pPr>
            <a:r>
              <a:rPr lang="en-US" sz="1400" dirty="0"/>
              <a:t>What if you blew it and ate the bread? What would be helpful for you? What if you ate low </a:t>
            </a:r>
            <a:r>
              <a:rPr lang="en-US" sz="1400" dirty="0" err="1"/>
              <a:t>cal</a:t>
            </a:r>
            <a:r>
              <a:rPr lang="en-US" sz="1400" dirty="0"/>
              <a:t> things?</a:t>
            </a:r>
          </a:p>
          <a:p>
            <a:pPr marL="1232902" lvl="2" indent="-293548">
              <a:buFont typeface="+mj-lt"/>
              <a:buAutoNum type="romanLcPeriod"/>
            </a:pPr>
            <a:r>
              <a:rPr lang="en-US" sz="1400" dirty="0"/>
              <a:t>Some people like to be praised—some not</a:t>
            </a:r>
          </a:p>
          <a:p>
            <a:pPr marL="1232902" lvl="2" indent="-293548">
              <a:buFont typeface="+mj-lt"/>
              <a:buAutoNum type="romanLcPeriod"/>
            </a:pPr>
            <a:r>
              <a:rPr lang="en-US" sz="1400" dirty="0"/>
              <a:t>Later as you were losing weight—what would you need?</a:t>
            </a:r>
          </a:p>
          <a:p>
            <a:pPr marL="1232902" lvl="2" indent="-293548">
              <a:buFont typeface="+mj-lt"/>
              <a:buAutoNum type="romanLcPeriod"/>
            </a:pPr>
            <a:endParaRPr lang="en-US" sz="1400" dirty="0"/>
          </a:p>
          <a:p>
            <a:r>
              <a:rPr lang="en-US" sz="1400" dirty="0"/>
              <a:t>              g. So if we look at this—what do we learn?</a:t>
            </a:r>
          </a:p>
          <a:p>
            <a:pPr marL="1232902" lvl="2" indent="-293548">
              <a:buFont typeface="+mj-lt"/>
              <a:buAutoNum type="romanLcPeriod"/>
            </a:pPr>
            <a:r>
              <a:rPr lang="en-US" sz="1400" dirty="0"/>
              <a:t>People like different things.</a:t>
            </a:r>
          </a:p>
          <a:p>
            <a:pPr marL="1232902" lvl="2" indent="-293548">
              <a:buFont typeface="+mj-lt"/>
              <a:buAutoNum type="romanLcPeriod"/>
            </a:pPr>
            <a:r>
              <a:rPr lang="en-US" sz="1400" dirty="0"/>
              <a:t>People don’t like others telling them what to do, yet that is what we do with our youth.</a:t>
            </a:r>
          </a:p>
          <a:p>
            <a:pPr marL="1232902" lvl="2" indent="-293548">
              <a:buFont typeface="+mj-lt"/>
              <a:buAutoNum type="romanLcPeriod"/>
            </a:pPr>
            <a:r>
              <a:rPr lang="en-US" sz="1400" dirty="0"/>
              <a:t>And then, if they don’t do it or succeed, we punish!</a:t>
            </a:r>
          </a:p>
          <a:p>
            <a:pPr marL="1232902" lvl="2" indent="-293548">
              <a:buFont typeface="+mj-lt"/>
              <a:buAutoNum type="romanLcPeriod"/>
            </a:pPr>
            <a:endParaRPr lang="en-US" sz="1400" dirty="0"/>
          </a:p>
          <a:p>
            <a:pPr>
              <a:defRPr/>
            </a:pPr>
            <a:endParaRPr lang="en-US" dirty="0"/>
          </a:p>
        </p:txBody>
      </p:sp>
      <p:sp>
        <p:nvSpPr>
          <p:cNvPr id="5" name="TextBox 4">
            <a:extLst>
              <a:ext uri="{FF2B5EF4-FFF2-40B4-BE49-F238E27FC236}">
                <a16:creationId xmlns:a16="http://schemas.microsoft.com/office/drawing/2014/main" id="{664A0A0E-A1D3-407A-9B04-EDF5B328D647}"/>
              </a:ext>
            </a:extLst>
          </p:cNvPr>
          <p:cNvSpPr txBox="1"/>
          <p:nvPr/>
        </p:nvSpPr>
        <p:spPr>
          <a:xfrm>
            <a:off x="4008704"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D6785084-7A1D-4782-83C1-34932F1B5BB4}"/>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216</a:t>
            </a:fld>
            <a:endParaRPr lang="en-US" sz="1600" b="1" dirty="0"/>
          </a:p>
        </p:txBody>
      </p:sp>
    </p:spTree>
    <p:extLst>
      <p:ext uri="{BB962C8B-B14F-4D97-AF65-F5344CB8AC3E}">
        <p14:creationId xmlns:p14="http://schemas.microsoft.com/office/powerpoint/2010/main" val="330976544"/>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414338" y="803275"/>
            <a:ext cx="3290887" cy="2468563"/>
          </a:xfrm>
          <a:ln/>
        </p:spPr>
      </p:sp>
      <p:sp>
        <p:nvSpPr>
          <p:cNvPr id="64515" name="Notes Placeholder 2"/>
          <p:cNvSpPr>
            <a:spLocks noGrp="1"/>
          </p:cNvSpPr>
          <p:nvPr>
            <p:ph type="body" idx="1"/>
          </p:nvPr>
        </p:nvSpPr>
        <p:spPr>
          <a:xfrm>
            <a:off x="414338" y="4347098"/>
            <a:ext cx="5661660" cy="4213384"/>
          </a:xfrm>
          <a:noFill/>
          <a:ln/>
        </p:spPr>
        <p:txBody>
          <a:bodyPr/>
          <a:lstStyle/>
          <a:p>
            <a:r>
              <a:rPr lang="en-US" b="1" dirty="0"/>
              <a:t>Restorative Process: Making Amends</a:t>
            </a:r>
          </a:p>
          <a:p>
            <a:endParaRPr lang="en-US" dirty="0"/>
          </a:p>
          <a:p>
            <a:pPr marL="222153" indent="-222153">
              <a:buFont typeface="+mj-lt"/>
              <a:buAutoNum type="arabicPeriod"/>
            </a:pPr>
            <a:r>
              <a:rPr lang="en-US" dirty="0"/>
              <a:t>Introduce the next section using the slide. </a:t>
            </a:r>
          </a:p>
          <a:p>
            <a:pPr marL="666460" lvl="1" indent="-222153">
              <a:buFont typeface="+mj-lt"/>
              <a:buAutoNum type="alphaLcPeriod"/>
            </a:pPr>
            <a:r>
              <a:rPr lang="en-US" b="0" dirty="0"/>
              <a:t>Here is where we actually help the child repair the relationship after it has been damaged. </a:t>
            </a:r>
          </a:p>
        </p:txBody>
      </p:sp>
      <p:sp>
        <p:nvSpPr>
          <p:cNvPr id="5" name="TextBox 4">
            <a:extLst>
              <a:ext uri="{FF2B5EF4-FFF2-40B4-BE49-F238E27FC236}">
                <a16:creationId xmlns:a16="http://schemas.microsoft.com/office/drawing/2014/main" id="{4CD7392B-A13A-465E-9DF8-95830AE94CB7}"/>
              </a:ext>
            </a:extLst>
          </p:cNvPr>
          <p:cNvSpPr txBox="1"/>
          <p:nvPr/>
        </p:nvSpPr>
        <p:spPr>
          <a:xfrm>
            <a:off x="4008704" y="802593"/>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7A533F6B-F056-41AD-9F50-851539369E0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217</a:t>
            </a:fld>
            <a:endParaRPr lang="en-US" sz="1600" b="1" dirty="0"/>
          </a:p>
        </p:txBody>
      </p:sp>
    </p:spTree>
    <p:extLst>
      <p:ext uri="{BB962C8B-B14F-4D97-AF65-F5344CB8AC3E}">
        <p14:creationId xmlns:p14="http://schemas.microsoft.com/office/powerpoint/2010/main" val="1511547703"/>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Rot="1" noChangeAspect="1" noChangeArrowheads="1" noTextEdit="1"/>
          </p:cNvSpPr>
          <p:nvPr>
            <p:ph type="sldImg"/>
          </p:nvPr>
        </p:nvSpPr>
        <p:spPr>
          <a:xfrm>
            <a:off x="427038" y="879475"/>
            <a:ext cx="3292475" cy="2468563"/>
          </a:xfrm>
          <a:ln/>
        </p:spPr>
      </p:sp>
      <p:sp>
        <p:nvSpPr>
          <p:cNvPr id="35844" name="Rectangle 3"/>
          <p:cNvSpPr>
            <a:spLocks noGrp="1" noChangeArrowheads="1"/>
          </p:cNvSpPr>
          <p:nvPr>
            <p:ph type="body" idx="1"/>
          </p:nvPr>
        </p:nvSpPr>
        <p:spPr>
          <a:xfrm>
            <a:off x="414338" y="4259183"/>
            <a:ext cx="5661660" cy="4213384"/>
          </a:xfrm>
          <a:noFill/>
          <a:ln/>
        </p:spPr>
        <p:txBody>
          <a:bodyPr/>
          <a:lstStyle/>
          <a:p>
            <a:r>
              <a:rPr lang="en-US" b="1" dirty="0"/>
              <a:t>Restorative Process: Making Amends </a:t>
            </a:r>
          </a:p>
          <a:p>
            <a:endParaRPr lang="en-US" dirty="0"/>
          </a:p>
          <a:p>
            <a:pPr marL="222153" indent="-222153">
              <a:buAutoNum type="arabicPeriod"/>
            </a:pPr>
            <a:r>
              <a:rPr lang="en-US" dirty="0"/>
              <a:t>Review the slide using the information below. </a:t>
            </a:r>
          </a:p>
          <a:p>
            <a:pPr marL="666460" lvl="1" indent="-222153">
              <a:buFont typeface="+mj-lt"/>
              <a:buAutoNum type="alphaLcPeriod"/>
            </a:pPr>
            <a:r>
              <a:rPr lang="en-US" dirty="0"/>
              <a:t>The approach to a child who hurt others should start with an understanding of the behavior. What needs was the child trying to meet?</a:t>
            </a:r>
          </a:p>
          <a:p>
            <a:pPr marL="666460" lvl="1" indent="-222153">
              <a:buFont typeface="+mj-lt"/>
              <a:buAutoNum type="alphaLcPeriod"/>
            </a:pPr>
            <a:r>
              <a:rPr lang="en-US" dirty="0"/>
              <a:t>Our youth have had a lot of experience with ruptures or breaks in relationships. They have had little experience with repairing relationships. Making amends helps them learn how to fix problems in relationships.</a:t>
            </a:r>
          </a:p>
          <a:p>
            <a:pPr marL="666460" lvl="1" indent="-222153">
              <a:buFont typeface="+mj-lt"/>
              <a:buAutoNum type="alphaLcPeriod"/>
            </a:pPr>
            <a:r>
              <a:rPr lang="en-US" dirty="0"/>
              <a:t>Traditional punishment leaves youth feeling more shame, more self-loathing, and thus more likely to act out. Making amends leaves them with some hope.</a:t>
            </a:r>
          </a:p>
          <a:p>
            <a:endParaRPr lang="en-US" dirty="0"/>
          </a:p>
          <a:p>
            <a:pPr eaLnBrk="1" hangingPunct="1">
              <a:spcBef>
                <a:spcPct val="0"/>
              </a:spcBef>
            </a:pPr>
            <a:endParaRPr lang="en-US" dirty="0"/>
          </a:p>
        </p:txBody>
      </p:sp>
      <p:sp>
        <p:nvSpPr>
          <p:cNvPr id="5" name="TextBox 4">
            <a:extLst>
              <a:ext uri="{FF2B5EF4-FFF2-40B4-BE49-F238E27FC236}">
                <a16:creationId xmlns:a16="http://schemas.microsoft.com/office/drawing/2014/main" id="{0D31BFA1-DFBD-4486-8693-EC135EDC3B6F}"/>
              </a:ext>
            </a:extLst>
          </p:cNvPr>
          <p:cNvSpPr txBox="1"/>
          <p:nvPr/>
        </p:nvSpPr>
        <p:spPr>
          <a:xfrm>
            <a:off x="3993915" y="845466"/>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590523ED-5BA1-4348-A49B-A11A96AB9BD0}"/>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218</a:t>
            </a:fld>
            <a:endParaRPr lang="en-US" sz="1600" b="1" dirty="0"/>
          </a:p>
        </p:txBody>
      </p:sp>
    </p:spTree>
    <p:extLst>
      <p:ext uri="{BB962C8B-B14F-4D97-AF65-F5344CB8AC3E}">
        <p14:creationId xmlns:p14="http://schemas.microsoft.com/office/powerpoint/2010/main" val="2329868577"/>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Rot="1" noChangeAspect="1" noChangeArrowheads="1" noTextEdit="1"/>
          </p:cNvSpPr>
          <p:nvPr>
            <p:ph type="sldImg"/>
          </p:nvPr>
        </p:nvSpPr>
        <p:spPr>
          <a:xfrm>
            <a:off x="414338" y="795338"/>
            <a:ext cx="3290887" cy="2468562"/>
          </a:xfrm>
          <a:ln/>
        </p:spPr>
      </p:sp>
      <p:sp>
        <p:nvSpPr>
          <p:cNvPr id="37892" name="Rectangle 3"/>
          <p:cNvSpPr>
            <a:spLocks noGrp="1" noChangeArrowheads="1"/>
          </p:cNvSpPr>
          <p:nvPr>
            <p:ph type="body" idx="1"/>
          </p:nvPr>
        </p:nvSpPr>
        <p:spPr>
          <a:xfrm>
            <a:off x="338137" y="4071937"/>
            <a:ext cx="5661660" cy="4213384"/>
          </a:xfrm>
          <a:noFill/>
          <a:ln/>
        </p:spPr>
        <p:txBody>
          <a:bodyPr/>
          <a:lstStyle/>
          <a:p>
            <a:r>
              <a:rPr lang="en-US" b="1" dirty="0"/>
              <a:t>Restorative Process: Making Amends </a:t>
            </a:r>
          </a:p>
          <a:p>
            <a:endParaRPr lang="en-US" dirty="0"/>
          </a:p>
          <a:p>
            <a:pPr marL="222153" indent="-222153">
              <a:buAutoNum type="arabicPeriod"/>
            </a:pPr>
            <a:r>
              <a:rPr lang="en-US" dirty="0"/>
              <a:t>Review the slide using the information below. </a:t>
            </a:r>
          </a:p>
          <a:p>
            <a:pPr marL="666460" lvl="1" indent="-222153">
              <a:buFont typeface="+mj-lt"/>
              <a:buAutoNum type="alphaLcPeriod"/>
            </a:pPr>
            <a:r>
              <a:rPr lang="en-US" dirty="0"/>
              <a:t>The first question explores who was hurt, inconvenienced, upset or insulted. This could be an individual person or a group of people like a whole family or a classroom. </a:t>
            </a:r>
          </a:p>
          <a:p>
            <a:pPr marL="666460" lvl="1" indent="-222153">
              <a:buFont typeface="+mj-lt"/>
              <a:buAutoNum type="alphaLcPeriod"/>
            </a:pPr>
            <a:r>
              <a:rPr lang="en-US" dirty="0"/>
              <a:t>The second question helps you go back to your working theory about this child --what challenges, themes, deficits were revealed by the child’s behavior. If possible, the task should relate to these themes. </a:t>
            </a:r>
          </a:p>
          <a:p>
            <a:pPr marL="666460" lvl="1" indent="-222153">
              <a:buFont typeface="+mj-lt"/>
              <a:buAutoNum type="alphaLcPeriod"/>
            </a:pPr>
            <a:r>
              <a:rPr lang="en-US" dirty="0"/>
              <a:t>Ideally, the child would repair the harm he did -i.e., if he punched a hole in a wall, he should fix it. Often this is not possible. So for example, instead can he do something nice for the maintenance person who did fix it? </a:t>
            </a:r>
          </a:p>
          <a:p>
            <a:pPr eaLnBrk="1" hangingPunct="1">
              <a:spcBef>
                <a:spcPct val="0"/>
              </a:spcBef>
            </a:pPr>
            <a:endParaRPr lang="en-US" dirty="0"/>
          </a:p>
        </p:txBody>
      </p:sp>
      <p:sp>
        <p:nvSpPr>
          <p:cNvPr id="5" name="TextBox 4">
            <a:extLst>
              <a:ext uri="{FF2B5EF4-FFF2-40B4-BE49-F238E27FC236}">
                <a16:creationId xmlns:a16="http://schemas.microsoft.com/office/drawing/2014/main" id="{5F8CA1F1-64A9-4887-819B-55A0B9DA6380}"/>
              </a:ext>
            </a:extLst>
          </p:cNvPr>
          <p:cNvSpPr txBox="1"/>
          <p:nvPr/>
        </p:nvSpPr>
        <p:spPr>
          <a:xfrm>
            <a:off x="4017978" y="794587"/>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B2C6FFDC-1611-4591-8406-4C84E46E1262}"/>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219</a:t>
            </a:fld>
            <a:endParaRPr lang="en-US" sz="1600" b="1" dirty="0"/>
          </a:p>
        </p:txBody>
      </p:sp>
    </p:spTree>
    <p:extLst>
      <p:ext uri="{BB962C8B-B14F-4D97-AF65-F5344CB8AC3E}">
        <p14:creationId xmlns:p14="http://schemas.microsoft.com/office/powerpoint/2010/main" val="4098340183"/>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90538" y="871538"/>
            <a:ext cx="3292475" cy="2468562"/>
          </a:xfrm>
        </p:spPr>
      </p:sp>
      <p:sp>
        <p:nvSpPr>
          <p:cNvPr id="3" name="Notes Placeholder 2"/>
          <p:cNvSpPr>
            <a:spLocks noGrp="1"/>
          </p:cNvSpPr>
          <p:nvPr>
            <p:ph type="body" idx="1"/>
          </p:nvPr>
        </p:nvSpPr>
        <p:spPr>
          <a:xfrm>
            <a:off x="490538" y="4148137"/>
            <a:ext cx="5661660" cy="4213384"/>
          </a:xfrm>
        </p:spPr>
        <p:txBody>
          <a:bodyPr/>
          <a:lstStyle/>
          <a:p>
            <a:pPr defTabSz="888614">
              <a:defRPr/>
            </a:pPr>
            <a:r>
              <a:rPr lang="en-US" b="1" dirty="0"/>
              <a:t>Restorative Process: Making Amends </a:t>
            </a:r>
          </a:p>
          <a:p>
            <a:pPr defTabSz="888614">
              <a:defRPr/>
            </a:pPr>
            <a:endParaRPr lang="en-US" b="1" dirty="0"/>
          </a:p>
          <a:p>
            <a:pPr marL="222153" indent="-222153" defTabSz="888614">
              <a:buFont typeface="+mj-lt"/>
              <a:buAutoNum type="arabicPeriod"/>
              <a:defRPr/>
            </a:pPr>
            <a:r>
              <a:rPr lang="en-US" b="1" dirty="0"/>
              <a:t>Direct </a:t>
            </a:r>
            <a:r>
              <a:rPr lang="en-US" dirty="0"/>
              <a:t>participants to the Worksheet: “Making Amends to Restore Relationships at Home” and Handout: “Restorative Tasks for Making Amends.” </a:t>
            </a:r>
          </a:p>
          <a:p>
            <a:pPr marL="222153" indent="-222153" defTabSz="888614">
              <a:buFont typeface="+mj-lt"/>
              <a:buAutoNum type="arabicPeriod"/>
              <a:defRPr/>
            </a:pPr>
            <a:r>
              <a:rPr lang="en-US" b="1" dirty="0"/>
              <a:t>Ask </a:t>
            </a:r>
            <a:r>
              <a:rPr lang="en-US" dirty="0"/>
              <a:t>participants to divide into small groups. </a:t>
            </a:r>
          </a:p>
          <a:p>
            <a:pPr marL="222153" indent="-222153" defTabSz="888614">
              <a:buFont typeface="+mj-lt"/>
              <a:buAutoNum type="arabicPeriod"/>
              <a:defRPr/>
            </a:pPr>
            <a:r>
              <a:rPr lang="en-US" dirty="0"/>
              <a:t>One person describe a recent incident in which a foster child did something that hurt others.</a:t>
            </a:r>
          </a:p>
          <a:p>
            <a:pPr marL="222153" indent="-222153" defTabSz="888614">
              <a:buFont typeface="+mj-lt"/>
              <a:buAutoNum type="arabicPeriod"/>
              <a:defRPr/>
            </a:pPr>
            <a:r>
              <a:rPr lang="en-US" dirty="0"/>
              <a:t>As a group, complete the Worksheet: “Making Amends to Restore Relationships at Home” using the Handout: “Restorative Tasks for Making Amends” to</a:t>
            </a:r>
            <a:r>
              <a:rPr lang="en-US" baseline="0" dirty="0"/>
              <a:t> generate ideas for how the child could make amends to the people he or she hurt.</a:t>
            </a:r>
          </a:p>
          <a:p>
            <a:pPr marL="222153" indent="-222153" defTabSz="888614">
              <a:buFont typeface="+mj-lt"/>
              <a:buAutoNum type="arabicPeriod"/>
              <a:defRPr/>
            </a:pPr>
            <a:r>
              <a:rPr lang="en-US" b="1" dirty="0"/>
              <a:t>Discuss</a:t>
            </a:r>
            <a:r>
              <a:rPr lang="en-US" dirty="0"/>
              <a:t> answers as a large group.</a:t>
            </a:r>
          </a:p>
          <a:p>
            <a:endParaRPr lang="en-US" dirty="0"/>
          </a:p>
        </p:txBody>
      </p:sp>
      <p:sp>
        <p:nvSpPr>
          <p:cNvPr id="6" name="TextBox 5">
            <a:extLst>
              <a:ext uri="{FF2B5EF4-FFF2-40B4-BE49-F238E27FC236}">
                <a16:creationId xmlns:a16="http://schemas.microsoft.com/office/drawing/2014/main" id="{7B2DD25C-B5FC-4D95-BFA1-0FEAE8028645}"/>
              </a:ext>
            </a:extLst>
          </p:cNvPr>
          <p:cNvSpPr txBox="1"/>
          <p:nvPr/>
        </p:nvSpPr>
        <p:spPr>
          <a:xfrm>
            <a:off x="4008704" y="8715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7" name="Slide Number Placeholder 4">
            <a:extLst>
              <a:ext uri="{FF2B5EF4-FFF2-40B4-BE49-F238E27FC236}">
                <a16:creationId xmlns:a16="http://schemas.microsoft.com/office/drawing/2014/main" id="{8A133F12-5B84-443A-9315-03D5E900D66E}"/>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220</a:t>
            </a:fld>
            <a:endParaRPr lang="en-US" sz="1600" b="1" dirty="0"/>
          </a:p>
        </p:txBody>
      </p:sp>
    </p:spTree>
    <p:extLst>
      <p:ext uri="{BB962C8B-B14F-4D97-AF65-F5344CB8AC3E}">
        <p14:creationId xmlns:p14="http://schemas.microsoft.com/office/powerpoint/2010/main" val="4206240619"/>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871538"/>
            <a:ext cx="3290888" cy="2468562"/>
          </a:xfrm>
        </p:spPr>
      </p:sp>
      <p:sp>
        <p:nvSpPr>
          <p:cNvPr id="3" name="Notes Placeholder 2"/>
          <p:cNvSpPr>
            <a:spLocks noGrp="1"/>
          </p:cNvSpPr>
          <p:nvPr>
            <p:ph type="body" idx="1"/>
          </p:nvPr>
        </p:nvSpPr>
        <p:spPr>
          <a:xfrm>
            <a:off x="457200" y="4098173"/>
            <a:ext cx="6030912" cy="4795123"/>
          </a:xfrm>
        </p:spPr>
        <p:txBody>
          <a:bodyPr>
            <a:normAutofit/>
          </a:bodyPr>
          <a:lstStyle/>
          <a:p>
            <a:pPr defTabSz="888614">
              <a:defRPr/>
            </a:pPr>
            <a:r>
              <a:rPr lang="en-US" b="1" dirty="0"/>
              <a:t>Restorative Process: Making Amends </a:t>
            </a:r>
          </a:p>
          <a:p>
            <a:pPr defTabSz="888614">
              <a:defRPr/>
            </a:pPr>
            <a:endParaRPr lang="en-US" b="1" dirty="0"/>
          </a:p>
          <a:p>
            <a:pPr marL="222153" indent="-222153" defTabSz="888614">
              <a:buFont typeface="+mj-lt"/>
              <a:buAutoNum type="arabicPeriod"/>
              <a:defRPr/>
            </a:pPr>
            <a:r>
              <a:rPr lang="en-US" dirty="0"/>
              <a:t>Review the slide using the information below.</a:t>
            </a:r>
          </a:p>
          <a:p>
            <a:pPr marL="666460" lvl="1" indent="-222153">
              <a:buFont typeface="+mj-lt"/>
              <a:buAutoNum type="alphaLcPeriod"/>
            </a:pPr>
            <a:r>
              <a:rPr lang="en-US" dirty="0"/>
              <a:t>No one can </a:t>
            </a:r>
            <a:r>
              <a:rPr lang="en-US" i="1" dirty="0"/>
              <a:t>make</a:t>
            </a:r>
            <a:r>
              <a:rPr lang="en-US" dirty="0"/>
              <a:t> a child do a poster, bake cookies for someone, talk over a problem, or do chores. </a:t>
            </a:r>
          </a:p>
          <a:p>
            <a:pPr marL="666460" lvl="1" indent="-222153">
              <a:buFont typeface="+mj-lt"/>
              <a:buAutoNum type="alphaLcPeriod"/>
            </a:pPr>
            <a:r>
              <a:rPr lang="en-US" dirty="0"/>
              <a:t>Structural supports can be put in place to encourage the child to do the tasks. If a child has an outstanding task, he may have to go to bed early to get more energy for the task. She cannot go on extra trips because she has not re-connected with the family yet.</a:t>
            </a:r>
          </a:p>
          <a:p>
            <a:pPr marL="666460" lvl="1" indent="-222153">
              <a:buFont typeface="+mj-lt"/>
              <a:buAutoNum type="alphaLcPeriod"/>
            </a:pPr>
            <a:r>
              <a:rPr lang="en-US" dirty="0"/>
              <a:t>It is essential not to engage in power struggles around tasks. The parent’s attitude is, “It’s fine if you are not ready. Sometimes it takes time to become ready to work through a problem. I have confidence that you will get there, and I will be here ready to work it through with you when you are ready. In the meantime, we need to keep a closer eye on you and keep you near us, because we have not rebuilt trust between us.”</a:t>
            </a:r>
          </a:p>
          <a:p>
            <a:pPr marL="666460" lvl="1" indent="-222153">
              <a:buFont typeface="+mj-lt"/>
              <a:buAutoNum type="alphaLcPeriod"/>
            </a:pPr>
            <a:r>
              <a:rPr lang="en-US" dirty="0"/>
              <a:t>It is important to remember the reason for the task. The task is not punishment by another name. It is not designed to be difficult, to be a deterrent, to be arduous or unpleasant. The task is genuinely designed to be a vehicle of reconciliation and reconnection. People who have done something wrong or made a mistake want to make things right. Often in children who have experienced repeated trauma and attachment disruption, this impulse is blocked by a feeling that it is impossible to correct mistakes. The parent’s job is to gently challenge that assumption, provide a step-by-step method for fixing mistakes, and to patiently and eagerly await the child’s readiness to engage in the process with them.</a:t>
            </a:r>
          </a:p>
          <a:p>
            <a:pPr marL="666460" lvl="1" indent="-222153">
              <a:buFont typeface="+mj-lt"/>
              <a:buAutoNum type="alphaLcPeriod"/>
            </a:pPr>
            <a:r>
              <a:rPr lang="en-US" b="1" dirty="0"/>
              <a:t>Remind</a:t>
            </a:r>
            <a:r>
              <a:rPr lang="en-US" dirty="0"/>
              <a:t> participants of the Handout: </a:t>
            </a:r>
            <a:r>
              <a:rPr lang="en-US" i="1" dirty="0"/>
              <a:t>Behavior Management in Foster Care.</a:t>
            </a:r>
          </a:p>
          <a:p>
            <a:endParaRPr lang="en-US" dirty="0"/>
          </a:p>
        </p:txBody>
      </p:sp>
      <p:sp>
        <p:nvSpPr>
          <p:cNvPr id="5" name="TextBox 4">
            <a:extLst>
              <a:ext uri="{FF2B5EF4-FFF2-40B4-BE49-F238E27FC236}">
                <a16:creationId xmlns:a16="http://schemas.microsoft.com/office/drawing/2014/main" id="{2F6C1D7E-37A9-448F-97D5-EDEDCF735066}"/>
              </a:ext>
            </a:extLst>
          </p:cNvPr>
          <p:cNvSpPr txBox="1"/>
          <p:nvPr/>
        </p:nvSpPr>
        <p:spPr>
          <a:xfrm>
            <a:off x="4008704" y="871537"/>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6" name="Slide Number Placeholder 4">
            <a:extLst>
              <a:ext uri="{FF2B5EF4-FFF2-40B4-BE49-F238E27FC236}">
                <a16:creationId xmlns:a16="http://schemas.microsoft.com/office/drawing/2014/main" id="{89CF03EC-875D-4555-B064-48683E0FEEDF}"/>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221</a:t>
            </a:fld>
            <a:endParaRPr lang="en-US" sz="1600" b="1" dirty="0"/>
          </a:p>
        </p:txBody>
      </p:sp>
    </p:spTree>
    <p:extLst>
      <p:ext uri="{BB962C8B-B14F-4D97-AF65-F5344CB8AC3E}">
        <p14:creationId xmlns:p14="http://schemas.microsoft.com/office/powerpoint/2010/main" val="4027864239"/>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795338"/>
            <a:ext cx="3292475" cy="2468562"/>
          </a:xfrm>
        </p:spPr>
      </p:sp>
      <p:sp>
        <p:nvSpPr>
          <p:cNvPr id="3" name="Notes Placeholder 2"/>
          <p:cNvSpPr>
            <a:spLocks noGrp="1"/>
          </p:cNvSpPr>
          <p:nvPr>
            <p:ph type="body" idx="1"/>
          </p:nvPr>
        </p:nvSpPr>
        <p:spPr>
          <a:xfrm>
            <a:off x="414338" y="4071937"/>
            <a:ext cx="5661660" cy="4213384"/>
          </a:xfrm>
        </p:spPr>
        <p:txBody>
          <a:bodyPr/>
          <a:lstStyle/>
          <a:p>
            <a:r>
              <a:rPr lang="en-US" b="1" dirty="0"/>
              <a:t>Training Evaluation</a:t>
            </a:r>
          </a:p>
          <a:p>
            <a:endParaRPr lang="en-US" b="1" dirty="0"/>
          </a:p>
          <a:p>
            <a:pPr marL="228600" indent="-228600">
              <a:buFont typeface="+mj-lt"/>
              <a:buAutoNum type="arabicPeriod"/>
            </a:pPr>
            <a:r>
              <a:rPr lang="en-US" dirty="0"/>
              <a:t>Please ask participants to complete the training evaluation and turn them in before they leave.</a:t>
            </a:r>
          </a:p>
        </p:txBody>
      </p:sp>
      <p:sp>
        <p:nvSpPr>
          <p:cNvPr id="6" name="TextBox 5">
            <a:extLst>
              <a:ext uri="{FF2B5EF4-FFF2-40B4-BE49-F238E27FC236}">
                <a16:creationId xmlns:a16="http://schemas.microsoft.com/office/drawing/2014/main" id="{8546C004-1F98-481A-AE45-A5774D780D41}"/>
              </a:ext>
            </a:extLst>
          </p:cNvPr>
          <p:cNvSpPr txBox="1"/>
          <p:nvPr/>
        </p:nvSpPr>
        <p:spPr>
          <a:xfrm>
            <a:off x="4013967" y="795338"/>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strike="noStrike" kern="1200" cap="none" spc="0" normalizeH="0" baseline="0" noProof="0" dirty="0">
                <a:ln>
                  <a:noFill/>
                </a:ln>
                <a:solidFill>
                  <a:prstClr val="black"/>
                </a:solidFill>
                <a:effectLst/>
                <a:uLnTx/>
                <a:uFillTx/>
                <a:latin typeface="Calibri"/>
                <a:ea typeface="+mn-ea"/>
                <a:cs typeface="+mn-cs"/>
              </a:rPr>
              <a:t> (</a:t>
            </a:r>
            <a:r>
              <a:rPr kumimoji="0" lang="en-US" sz="1200" b="0" i="0" u="sng" strike="noStrike" kern="1200" cap="none" spc="0" normalizeH="0" baseline="0" noProof="0" dirty="0">
                <a:ln>
                  <a:noFill/>
                </a:ln>
                <a:solidFill>
                  <a:prstClr val="black"/>
                </a:solidFill>
                <a:effectLst/>
                <a:uLnTx/>
                <a:uFillTx/>
                <a:latin typeface="Calibri"/>
                <a:ea typeface="+mn-ea"/>
                <a:cs typeface="+mn-cs"/>
              </a:rPr>
              <a:t>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7" name="Slide Number Placeholder 4">
            <a:extLst>
              <a:ext uri="{FF2B5EF4-FFF2-40B4-BE49-F238E27FC236}">
                <a16:creationId xmlns:a16="http://schemas.microsoft.com/office/drawing/2014/main" id="{AFE0B8A9-4055-4547-8C7A-5FA946FD0116}"/>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222</a:t>
            </a:fld>
            <a:endParaRPr lang="en-US" sz="1600" b="1" dirty="0"/>
          </a:p>
        </p:txBody>
      </p:sp>
    </p:spTree>
    <p:extLst>
      <p:ext uri="{BB962C8B-B14F-4D97-AF65-F5344CB8AC3E}">
        <p14:creationId xmlns:p14="http://schemas.microsoft.com/office/powerpoint/2010/main" val="3967006465"/>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795338"/>
            <a:ext cx="3292475" cy="2468562"/>
          </a:xfrm>
        </p:spPr>
      </p:sp>
      <p:sp>
        <p:nvSpPr>
          <p:cNvPr id="3" name="Notes Placeholder 2"/>
          <p:cNvSpPr>
            <a:spLocks noGrp="1"/>
          </p:cNvSpPr>
          <p:nvPr>
            <p:ph type="body" idx="1"/>
          </p:nvPr>
        </p:nvSpPr>
        <p:spPr>
          <a:xfrm>
            <a:off x="501650" y="3966758"/>
            <a:ext cx="6487319" cy="4469754"/>
          </a:xfrm>
        </p:spPr>
        <p:txBody>
          <a:bodyPr>
            <a:normAutofit/>
          </a:bodyPr>
          <a:lstStyle/>
          <a:p>
            <a:pPr defTabSz="888614">
              <a:defRPr/>
            </a:pPr>
            <a:r>
              <a:rPr lang="en-US" b="1" dirty="0"/>
              <a:t>Closing</a:t>
            </a:r>
          </a:p>
          <a:p>
            <a:pPr defTabSz="888614">
              <a:defRPr/>
            </a:pPr>
            <a:endParaRPr lang="en-US" dirty="0"/>
          </a:p>
          <a:p>
            <a:pPr defTabSz="888614">
              <a:defRPr/>
            </a:pPr>
            <a:r>
              <a:rPr lang="en-US" b="1" dirty="0"/>
              <a:t>Closing Reflection</a:t>
            </a:r>
          </a:p>
          <a:p>
            <a:pPr marL="222153" indent="-222153" defTabSz="888614">
              <a:buFont typeface="+mj-lt"/>
              <a:buAutoNum type="arabicPeriod"/>
              <a:defRPr/>
            </a:pPr>
            <a:r>
              <a:rPr lang="en-US" b="1" dirty="0"/>
              <a:t>Distribute </a:t>
            </a:r>
            <a:r>
              <a:rPr lang="en-US" dirty="0"/>
              <a:t>paper to participants.</a:t>
            </a:r>
          </a:p>
          <a:p>
            <a:pPr marL="222153" indent="-222153" defTabSz="888614">
              <a:buFont typeface="+mj-lt"/>
              <a:buAutoNum type="arabicPeriod"/>
              <a:defRPr/>
            </a:pPr>
            <a:r>
              <a:rPr lang="en-US" b="1" dirty="0"/>
              <a:t>Ask</a:t>
            </a:r>
            <a:r>
              <a:rPr lang="en-US" dirty="0"/>
              <a:t> participants in closing to write down an act of kindness they’ve either extended or received. </a:t>
            </a:r>
          </a:p>
          <a:p>
            <a:pPr marL="222153" indent="-222153" defTabSz="888614">
              <a:buFont typeface="+mj-lt"/>
              <a:buAutoNum type="arabicPeriod"/>
              <a:defRPr/>
            </a:pPr>
            <a:r>
              <a:rPr lang="en-US" b="1" dirty="0"/>
              <a:t>Ask: </a:t>
            </a:r>
            <a:r>
              <a:rPr lang="en-US" dirty="0"/>
              <a:t>How did that act of kindness impact them?</a:t>
            </a:r>
          </a:p>
          <a:p>
            <a:pPr marL="222153" indent="-222153" defTabSz="888614">
              <a:buFont typeface="+mj-lt"/>
              <a:buAutoNum type="arabicPeriod"/>
              <a:defRPr/>
            </a:pPr>
            <a:r>
              <a:rPr lang="en-US" b="1" dirty="0"/>
              <a:t>Collect</a:t>
            </a:r>
            <a:r>
              <a:rPr lang="en-US" dirty="0"/>
              <a:t> the statements on paper. </a:t>
            </a:r>
          </a:p>
          <a:p>
            <a:pPr marL="234838" indent="-234838">
              <a:buAutoNum type="arabicPeriod"/>
            </a:pPr>
            <a:r>
              <a:rPr lang="en-US" b="1" dirty="0"/>
              <a:t>Randomly</a:t>
            </a:r>
            <a:r>
              <a:rPr lang="en-US" dirty="0"/>
              <a:t> pass out the statements to different individuals so that everyone has someone else's statement. Have them read the statements to the group.</a:t>
            </a:r>
          </a:p>
        </p:txBody>
      </p:sp>
      <p:sp>
        <p:nvSpPr>
          <p:cNvPr id="6" name="TextBox 5">
            <a:extLst>
              <a:ext uri="{FF2B5EF4-FFF2-40B4-BE49-F238E27FC236}">
                <a16:creationId xmlns:a16="http://schemas.microsoft.com/office/drawing/2014/main" id="{30EAE62C-0FF7-4479-9846-36E8FECBFE10}"/>
              </a:ext>
            </a:extLst>
          </p:cNvPr>
          <p:cNvSpPr txBox="1"/>
          <p:nvPr/>
        </p:nvSpPr>
        <p:spPr>
          <a:xfrm>
            <a:off x="4009957" y="794587"/>
            <a:ext cx="2801342" cy="3413717"/>
          </a:xfrm>
          <a:prstGeom prst="rect">
            <a:avLst/>
          </a:prstGeom>
          <a:noFill/>
          <a:ln>
            <a:solidFill>
              <a:schemeClr val="tx1"/>
            </a:solidFill>
          </a:ln>
        </p:spPr>
        <p:txBody>
          <a:bodyPr wrap="square" lIns="88861" tIns="44431" rIns="88861" bIns="4443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Module Eight: Restorative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90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Welcome/Introduction: Slides 197-198 (5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Your Turn! My Teenage Experience: Slide 199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Definition and Assumptions: Slides 200-206 (15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What Helps Kids Change?: Slides </a:t>
            </a:r>
            <a:r>
              <a:rPr lang="en-US" sz="1200" dirty="0">
                <a:solidFill>
                  <a:prstClr val="black"/>
                </a:solidFill>
                <a:latin typeface="Calibri"/>
              </a:rPr>
              <a:t>207-213 </a:t>
            </a:r>
            <a:r>
              <a:rPr kumimoji="0" lang="en-US" sz="1200" b="0" i="0" strike="noStrike" kern="1200" cap="none" spc="0" normalizeH="0" baseline="0" noProof="0" dirty="0">
                <a:ln>
                  <a:noFill/>
                </a:ln>
                <a:solidFill>
                  <a:prstClr val="black"/>
                </a:solidFill>
                <a:effectLst/>
                <a:uLnTx/>
                <a:uFillTx/>
                <a:latin typeface="Calibri"/>
                <a:ea typeface="+mn-ea"/>
                <a:cs typeface="+mn-cs"/>
              </a:rPr>
              <a:t>(15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Responding After a Child Hurts Others: Slides 214-216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strike="noStrike" kern="1200" cap="none" spc="0" normalizeH="0" baseline="0" noProof="0" dirty="0">
                <a:ln>
                  <a:noFill/>
                </a:ln>
                <a:solidFill>
                  <a:prstClr val="black"/>
                </a:solidFill>
                <a:effectLst/>
                <a:uLnTx/>
                <a:uFillTx/>
                <a:latin typeface="Calibri"/>
                <a:ea typeface="+mn-ea"/>
                <a:cs typeface="+mn-cs"/>
              </a:rPr>
              <a:t>Restorative Process: Making Amends: Slides 217-221 (20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Training Evaluation: Slide 222</a:t>
            </a:r>
          </a:p>
          <a:p>
            <a:pPr marR="0" lvl="0" algn="l" defTabSz="914400" rtl="0" eaLnBrk="1" fontAlgn="auto" latinLnBrk="0" hangingPunct="1">
              <a:lnSpc>
                <a:spcPct val="100000"/>
              </a:lnSpc>
              <a:spcBef>
                <a:spcPts val="0"/>
              </a:spcBef>
              <a:spcAft>
                <a:spcPts val="0"/>
              </a:spcAft>
              <a:buClrTx/>
              <a:buSzTx/>
              <a:tabLst/>
              <a:defRPr/>
            </a:pPr>
            <a:r>
              <a:rPr lang="en-US" sz="1200" dirty="0">
                <a:solidFill>
                  <a:prstClr val="black"/>
                </a:solidFill>
                <a:latin typeface="Calibri"/>
              </a:rPr>
              <a:t>    </a:t>
            </a:r>
            <a:r>
              <a:rPr kumimoji="0" lang="en-US" sz="1200" b="0" i="0" u="none" strike="noStrike" kern="1200" cap="none" spc="0" normalizeH="0" baseline="0" noProof="0" dirty="0">
                <a:ln>
                  <a:noFill/>
                </a:ln>
                <a:solidFill>
                  <a:prstClr val="black"/>
                </a:solidFill>
                <a:effectLst/>
                <a:uLnTx/>
                <a:uFillTx/>
                <a:latin typeface="Calibri"/>
                <a:ea typeface="+mn-ea"/>
                <a:cs typeface="+mn-cs"/>
              </a:rPr>
              <a:t> (10 minutes)</a:t>
            </a:r>
          </a:p>
          <a:p>
            <a:pPr marL="166615" marR="0" lvl="0" indent="-1666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sng" strike="noStrike" kern="1200" cap="none" spc="0" normalizeH="0" baseline="0" noProof="0" dirty="0">
                <a:ln>
                  <a:noFill/>
                </a:ln>
                <a:solidFill>
                  <a:prstClr val="black"/>
                </a:solidFill>
                <a:effectLst/>
                <a:uLnTx/>
                <a:uFillTx/>
                <a:latin typeface="Calibri"/>
                <a:ea typeface="+mn-ea"/>
                <a:cs typeface="+mn-cs"/>
              </a:rPr>
              <a:t>Closing: Slide 223 (5 minutes)</a:t>
            </a:r>
          </a:p>
        </p:txBody>
      </p:sp>
      <p:sp>
        <p:nvSpPr>
          <p:cNvPr id="7" name="Slide Number Placeholder 4">
            <a:extLst>
              <a:ext uri="{FF2B5EF4-FFF2-40B4-BE49-F238E27FC236}">
                <a16:creationId xmlns:a16="http://schemas.microsoft.com/office/drawing/2014/main" id="{FEDBBC45-223F-443E-A996-C76AFDC23E81}"/>
              </a:ext>
            </a:extLst>
          </p:cNvPr>
          <p:cNvSpPr txBox="1">
            <a:spLocks/>
          </p:cNvSpPr>
          <p:nvPr/>
        </p:nvSpPr>
        <p:spPr>
          <a:xfrm>
            <a:off x="3843337" y="8796337"/>
            <a:ext cx="3066733" cy="468154"/>
          </a:xfrm>
          <a:prstGeom prst="rect">
            <a:avLst/>
          </a:prstGeom>
        </p:spPr>
        <p:txBody>
          <a:bodyPr vert="horz" lIns="93921" tIns="46960" rIns="93921" bIns="46960"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t> </a:t>
            </a:r>
            <a:r>
              <a:rPr lang="en-US" sz="1600" b="1" dirty="0"/>
              <a:t>SLIDE </a:t>
            </a:r>
            <a:fld id="{E71C32F6-1CBD-4FA3-B545-B103C1E7F200}" type="slidenum">
              <a:rPr lang="en-US" sz="1600" b="1" smtClean="0"/>
              <a:pPr>
                <a:defRPr/>
              </a:pPr>
              <a:t>223</a:t>
            </a:fld>
            <a:endParaRPr lang="en-US" sz="1600" b="1" dirty="0"/>
          </a:p>
        </p:txBody>
      </p:sp>
    </p:spTree>
    <p:extLst>
      <p:ext uri="{BB962C8B-B14F-4D97-AF65-F5344CB8AC3E}">
        <p14:creationId xmlns:p14="http://schemas.microsoft.com/office/powerpoint/2010/main" val="3063696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sldNum" sz="quarter" idx="10"/>
          </p:nvPr>
        </p:nvSpPr>
        <p:spPr>
          <a:xfrm>
            <a:off x="8610600" y="6547338"/>
            <a:ext cx="457200" cy="304800"/>
          </a:xfrm>
          <a:ln/>
        </p:spPr>
        <p:txBody>
          <a:bodyPr/>
          <a:lstStyle>
            <a:lvl1pPr>
              <a:defRPr sz="1600"/>
            </a:lvl1pPr>
          </a:lstStyle>
          <a:p>
            <a:pPr>
              <a:defRPr/>
            </a:pPr>
            <a:fld id="{BD994305-7087-4C50-9C42-82224830BB11}" type="slidenum">
              <a:rPr lang="en-US" smtClean="0">
                <a:solidFill>
                  <a:srgbClr val="FFFFFF"/>
                </a:solidFill>
              </a:rPr>
              <a:pPr>
                <a:defRPr/>
              </a:pPr>
              <a:t>‹#›</a:t>
            </a:fld>
            <a:endParaRPr lang="en-US" dirty="0">
              <a:solidFill>
                <a:srgbClr val="FFFFFF"/>
              </a:solidFill>
            </a:endParaRPr>
          </a:p>
        </p:txBody>
      </p:sp>
      <p:sp>
        <p:nvSpPr>
          <p:cNvPr id="6" name="Content Placeholder 5">
            <a:extLst>
              <a:ext uri="{FF2B5EF4-FFF2-40B4-BE49-F238E27FC236}">
                <a16:creationId xmlns:a16="http://schemas.microsoft.com/office/drawing/2014/main" id="{C302230F-14AA-49F9-8B6B-EDB37D217703}"/>
              </a:ext>
            </a:extLst>
          </p:cNvPr>
          <p:cNvSpPr>
            <a:spLocks noGrp="1"/>
          </p:cNvSpPr>
          <p:nvPr>
            <p:ph sz="quarter" idx="11"/>
          </p:nvPr>
        </p:nvSpPr>
        <p:spPr>
          <a:xfrm>
            <a:off x="685800" y="73914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143000"/>
          </a:xfrm>
        </p:spPr>
        <p:txBody>
          <a:bodyPr/>
          <a:lstStyle/>
          <a:p>
            <a:r>
              <a:rPr lang="en-US" dirty="0"/>
              <a:t>Click to edit Master title style</a:t>
            </a:r>
          </a:p>
        </p:txBody>
      </p:sp>
      <p:sp>
        <p:nvSpPr>
          <p:cNvPr id="3" name="Content Placeholder 2"/>
          <p:cNvSpPr>
            <a:spLocks noGrp="1"/>
          </p:cNvSpPr>
          <p:nvPr>
            <p:ph idx="1"/>
          </p:nvPr>
        </p:nvSpPr>
        <p:spPr>
          <a:xfrm>
            <a:off x="228600" y="1600200"/>
            <a:ext cx="8686800" cy="3124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E991A51E-40D1-4D67-9573-5CE7A50CA908}"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BE50A0BD-E8B3-4DA7-A1F7-879CB17EEF90}"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AFD99401-1339-4E50-A7A5-2649A35DD9F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8399A6B8-CD66-4B7A-A3C6-6E923BC80842}"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pPr>
              <a:defRPr/>
            </a:pPr>
            <a:fld id="{8A177F52-0122-4CD7-836A-F86FF6905684}"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0E2FA0F4-5084-48FF-8489-48E346323283}"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F14AF2C8-3514-4CC7-9978-90DCF83E1416}"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509304FA-C81A-429D-A6D9-A659AA9C97D8}"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AAF85033-B71A-434C-8FD7-50BE4EEF0334}"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28600"/>
            <a:ext cx="2057400" cy="449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6019800" cy="449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B779B75D-948B-4E63-AC04-57505985C118}"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685800" y="1600200"/>
            <a:ext cx="4038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EBFE673C-9D75-4E0C-809E-6CC796579B30}"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685800" y="1600200"/>
            <a:ext cx="4038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76800" y="1600200"/>
            <a:ext cx="40386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76800" y="3238500"/>
            <a:ext cx="40386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ACB902AC-003C-48B5-8475-4DA19002B789}"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228600"/>
            <a:ext cx="8229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a:defRPr/>
            </a:pPr>
            <a:fld id="{F394FD5F-F7A4-4296-9977-BDB217B31FEC}" type="slidenum">
              <a:rPr lang="en-US">
                <a:solidFill>
                  <a:srgbClr val="FFFFFF"/>
                </a:solidFill>
              </a:rPr>
              <a:pPr>
                <a:defRPr/>
              </a:pPr>
              <a:t>‹#›</a:t>
            </a:fld>
            <a:endParaRPr lang="en-US">
              <a:solidFill>
                <a:srgbClr val="FFFFFF"/>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sldNum" sz="quarter" idx="10"/>
          </p:nvPr>
        </p:nvSpPr>
        <p:spPr>
          <a:ln/>
        </p:spPr>
        <p:txBody>
          <a:bodyPr/>
          <a:lstStyle>
            <a:lvl1pPr>
              <a:defRPr/>
            </a:lvl1pPr>
          </a:lstStyle>
          <a:p>
            <a:pPr>
              <a:defRPr/>
            </a:pPr>
            <a:fld id="{BD994305-7087-4C50-9C42-82224830BB1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2427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sldNum" sz="quarter" idx="10"/>
          </p:nvPr>
        </p:nvSpPr>
        <p:spPr>
          <a:ln/>
        </p:spPr>
        <p:txBody>
          <a:bodyPr/>
          <a:lstStyle>
            <a:lvl1pPr>
              <a:defRPr/>
            </a:lvl1pPr>
          </a:lstStyle>
          <a:p>
            <a:pPr>
              <a:defRPr/>
            </a:pPr>
            <a:fld id="{BD994305-7087-4C50-9C42-82224830BB1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01488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143000"/>
          </a:xfrm>
        </p:spPr>
        <p:txBody>
          <a:bodyPr/>
          <a:lstStyle/>
          <a:p>
            <a:r>
              <a:rPr lang="en-US" dirty="0"/>
              <a:t>Click to edit Master title style</a:t>
            </a:r>
          </a:p>
        </p:txBody>
      </p:sp>
      <p:sp>
        <p:nvSpPr>
          <p:cNvPr id="3" name="Content Placeholder 2"/>
          <p:cNvSpPr>
            <a:spLocks noGrp="1"/>
          </p:cNvSpPr>
          <p:nvPr>
            <p:ph idx="1"/>
          </p:nvPr>
        </p:nvSpPr>
        <p:spPr>
          <a:xfrm>
            <a:off x="228600" y="1600200"/>
            <a:ext cx="8686800" cy="3124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E991A51E-40D1-4D67-9573-5CE7A50CA90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03053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BE50A0BD-E8B3-4DA7-A1F7-879CB17EEF9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80615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AFD99401-1339-4E50-A7A5-2649A35DD9F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150807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8399A6B8-CD66-4B7A-A3C6-6E923BC8084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896381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pPr>
              <a:defRPr/>
            </a:pPr>
            <a:fld id="{8A177F52-0122-4CD7-836A-F86FF690568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2515770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0E2FA0F4-5084-48FF-8489-48E34632328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81005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F14AF2C8-3514-4CC7-9978-90DCF83E141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1269079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509304FA-C81A-429D-A6D9-A659AA9C97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27991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AAF85033-B71A-434C-8FD7-50BE4EEF0334}"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7156334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28600"/>
            <a:ext cx="2057400" cy="4495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228600"/>
            <a:ext cx="6019800" cy="4495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B779B75D-948B-4E63-AC04-57505985C11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973076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685800" y="1600200"/>
            <a:ext cx="4038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EBFE673C-9D75-4E0C-809E-6CC796579B3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886233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685800" y="1600200"/>
            <a:ext cx="4038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76800" y="1600200"/>
            <a:ext cx="40386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76800" y="3238500"/>
            <a:ext cx="40386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ln/>
        </p:spPr>
        <p:txBody>
          <a:bodyPr/>
          <a:lstStyle>
            <a:lvl1pPr>
              <a:defRPr/>
            </a:lvl1pPr>
          </a:lstStyle>
          <a:p>
            <a:pPr>
              <a:defRPr/>
            </a:pPr>
            <a:fld id="{ACB902AC-003C-48B5-8475-4DA19002B78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2085186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228600"/>
            <a:ext cx="8229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3"/>
          <p:cNvSpPr>
            <a:spLocks noGrp="1" noChangeArrowheads="1"/>
          </p:cNvSpPr>
          <p:nvPr>
            <p:ph type="sldNum" sz="quarter" idx="10"/>
          </p:nvPr>
        </p:nvSpPr>
        <p:spPr>
          <a:ln/>
        </p:spPr>
        <p:txBody>
          <a:bodyPr/>
          <a:lstStyle>
            <a:lvl1pPr>
              <a:defRPr/>
            </a:lvl1pPr>
          </a:lstStyle>
          <a:p>
            <a:pPr>
              <a:defRPr/>
            </a:pPr>
            <a:fld id="{F394FD5F-F7A4-4296-9977-BDB217B31FE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91995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FB9EC-89AE-48A0-BB74-C4E97EC11415}"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1096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pn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3.jpe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7" name="Picture 4"/>
          <p:cNvPicPr>
            <a:picLocks noChangeAspect="1" noChangeArrowheads="1"/>
          </p:cNvPicPr>
          <p:nvPr/>
        </p:nvPicPr>
        <p:blipFill>
          <a:blip r:embed="rId17" cstate="screen"/>
          <a:srcRect/>
          <a:stretch>
            <a:fillRect/>
          </a:stretch>
        </p:blipFill>
        <p:spPr bwMode="auto">
          <a:xfrm>
            <a:off x="0" y="0"/>
            <a:ext cx="166688" cy="6858000"/>
          </a:xfrm>
          <a:prstGeom prst="rect">
            <a:avLst/>
          </a:prstGeom>
          <a:noFill/>
          <a:ln w="9525">
            <a:noFill/>
            <a:miter lim="800000"/>
            <a:headEnd/>
            <a:tailEnd/>
          </a:ln>
        </p:spPr>
      </p:pic>
      <p:sp>
        <p:nvSpPr>
          <p:cNvPr id="4101" name="Text Box 5"/>
          <p:cNvSpPr txBox="1">
            <a:spLocks noChangeArrowheads="1"/>
          </p:cNvSpPr>
          <p:nvPr/>
        </p:nvSpPr>
        <p:spPr bwMode="auto">
          <a:xfrm>
            <a:off x="593725" y="1179513"/>
            <a:ext cx="184150" cy="366712"/>
          </a:xfrm>
          <a:prstGeom prst="rect">
            <a:avLst/>
          </a:prstGeom>
          <a:noFill/>
          <a:ln w="9525">
            <a:noFill/>
            <a:miter lim="800000"/>
            <a:headEnd/>
            <a:tailEnd/>
          </a:ln>
          <a:effectLst/>
        </p:spPr>
        <p:txBody>
          <a:bodyPr wrap="none">
            <a:spAutoFit/>
          </a:bodyPr>
          <a:lstStyle/>
          <a:p>
            <a:pPr fontAlgn="base">
              <a:spcBef>
                <a:spcPct val="0"/>
              </a:spcBef>
              <a:spcAft>
                <a:spcPct val="0"/>
              </a:spcAft>
              <a:defRPr/>
            </a:pPr>
            <a:endParaRPr lang="en-US">
              <a:solidFill>
                <a:srgbClr val="000000"/>
              </a:solidFill>
            </a:endParaRPr>
          </a:p>
        </p:txBody>
      </p:sp>
      <p:sp>
        <p:nvSpPr>
          <p:cNvPr id="1029" name="Rectangle 6"/>
          <p:cNvSpPr>
            <a:spLocks noGrp="1" noChangeArrowheads="1"/>
          </p:cNvSpPr>
          <p:nvPr>
            <p:ph type="title"/>
          </p:nvPr>
        </p:nvSpPr>
        <p:spPr bwMode="auto">
          <a:xfrm>
            <a:off x="165100" y="76200"/>
            <a:ext cx="8763000" cy="1143000"/>
          </a:xfrm>
          <a:prstGeom prst="rect">
            <a:avLst/>
          </a:prstGeom>
          <a:noFill/>
          <a:ln w="1587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7"/>
          <p:cNvSpPr>
            <a:spLocks noGrp="1" noChangeArrowheads="1"/>
          </p:cNvSpPr>
          <p:nvPr>
            <p:ph type="body" idx="1"/>
          </p:nvPr>
        </p:nvSpPr>
        <p:spPr bwMode="auto">
          <a:xfrm>
            <a:off x="152400" y="1600200"/>
            <a:ext cx="8763000" cy="3124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8"/>
          <p:cNvPicPr>
            <a:picLocks noChangeAspect="1" noChangeArrowheads="1"/>
          </p:cNvPicPr>
          <p:nvPr/>
        </p:nvPicPr>
        <p:blipFill>
          <a:blip r:embed="rId17" cstate="screen"/>
          <a:srcRect/>
          <a:stretch>
            <a:fillRect/>
          </a:stretch>
        </p:blipFill>
        <p:spPr bwMode="auto">
          <a:xfrm>
            <a:off x="8977313" y="0"/>
            <a:ext cx="166687" cy="6858000"/>
          </a:xfrm>
          <a:prstGeom prst="rect">
            <a:avLst/>
          </a:prstGeom>
          <a:noFill/>
          <a:ln w="9525">
            <a:noFill/>
            <a:miter lim="800000"/>
            <a:headEnd/>
            <a:tailEnd/>
          </a:ln>
        </p:spPr>
      </p:pic>
      <p:pic>
        <p:nvPicPr>
          <p:cNvPr id="1032" name="Picture 9"/>
          <p:cNvPicPr>
            <a:picLocks noChangeAspect="1" noChangeArrowheads="1"/>
          </p:cNvPicPr>
          <p:nvPr/>
        </p:nvPicPr>
        <p:blipFill>
          <a:blip r:embed="rId18" cstate="screen"/>
          <a:srcRect/>
          <a:stretch>
            <a:fillRect/>
          </a:stretch>
        </p:blipFill>
        <p:spPr bwMode="auto">
          <a:xfrm>
            <a:off x="152400" y="0"/>
            <a:ext cx="8991600" cy="152400"/>
          </a:xfrm>
          <a:prstGeom prst="rect">
            <a:avLst/>
          </a:prstGeom>
          <a:noFill/>
          <a:ln w="9525">
            <a:noFill/>
            <a:miter lim="800000"/>
            <a:headEnd/>
            <a:tailEnd/>
          </a:ln>
        </p:spPr>
      </p:pic>
      <p:pic>
        <p:nvPicPr>
          <p:cNvPr id="1033" name="Picture 10" descr="RC Ribbon"/>
          <p:cNvPicPr>
            <a:picLocks noChangeAspect="1" noChangeArrowheads="1"/>
          </p:cNvPicPr>
          <p:nvPr/>
        </p:nvPicPr>
        <p:blipFill>
          <a:blip r:embed="rId19" cstate="screen"/>
          <a:srcRect/>
          <a:stretch>
            <a:fillRect/>
          </a:stretch>
        </p:blipFill>
        <p:spPr bwMode="auto">
          <a:xfrm>
            <a:off x="0" y="6514461"/>
            <a:ext cx="8991600" cy="357187"/>
          </a:xfrm>
          <a:prstGeom prst="rect">
            <a:avLst/>
          </a:prstGeom>
          <a:noFill/>
          <a:ln w="9525">
            <a:noFill/>
            <a:miter lim="800000"/>
            <a:headEnd/>
            <a:tailEnd/>
          </a:ln>
        </p:spPr>
      </p:pic>
      <p:sp>
        <p:nvSpPr>
          <p:cNvPr id="4109" name="Text Box 13"/>
          <p:cNvSpPr txBox="1">
            <a:spLocks noChangeArrowheads="1"/>
          </p:cNvSpPr>
          <p:nvPr/>
        </p:nvSpPr>
        <p:spPr bwMode="auto">
          <a:xfrm>
            <a:off x="111456" y="6586823"/>
            <a:ext cx="3088944" cy="215444"/>
          </a:xfrm>
          <a:prstGeom prst="rect">
            <a:avLst/>
          </a:prstGeom>
          <a:noFill/>
          <a:ln w="9525">
            <a:noFill/>
            <a:miter lim="800000"/>
            <a:headEnd/>
            <a:tailEnd/>
          </a:ln>
          <a:effectLst/>
        </p:spPr>
        <p:txBody>
          <a:bodyPr wrap="square">
            <a:spAutoFit/>
          </a:bodyPr>
          <a:lstStyle/>
          <a:p>
            <a:pPr fontAlgn="base">
              <a:spcBef>
                <a:spcPct val="50000"/>
              </a:spcBef>
              <a:spcAft>
                <a:spcPct val="0"/>
              </a:spcAft>
              <a:defRPr/>
            </a:pPr>
            <a:r>
              <a:rPr lang="en-US" sz="800" b="1" dirty="0">
                <a:solidFill>
                  <a:srgbClr val="FFFFFF"/>
                </a:solidFill>
              </a:rPr>
              <a:t>© 2019 Sidran Institute. </a:t>
            </a:r>
            <a:r>
              <a:rPr lang="en-US" sz="800" b="1" i="1" dirty="0">
                <a:solidFill>
                  <a:srgbClr val="FFFFFF"/>
                </a:solidFill>
              </a:rPr>
              <a:t>All rights reserved.</a:t>
            </a:r>
            <a:endParaRPr lang="en-US" sz="800" b="1" dirty="0">
              <a:solidFill>
                <a:srgbClr val="FFFFFF"/>
              </a:solidFill>
            </a:endParaRPr>
          </a:p>
        </p:txBody>
      </p:sp>
      <p:sp>
        <p:nvSpPr>
          <p:cNvPr id="4099" name="Rectangle 3"/>
          <p:cNvSpPr>
            <a:spLocks noGrp="1" noChangeArrowheads="1"/>
          </p:cNvSpPr>
          <p:nvPr>
            <p:ph type="sldNum" sz="quarter" idx="4"/>
          </p:nvPr>
        </p:nvSpPr>
        <p:spPr bwMode="auto">
          <a:xfrm>
            <a:off x="8707755" y="6553200"/>
            <a:ext cx="381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solidFill>
                  <a:schemeClr val="bg1"/>
                </a:solidFill>
              </a:defRPr>
            </a:lvl1pPr>
          </a:lstStyle>
          <a:p>
            <a:pPr fontAlgn="base">
              <a:spcBef>
                <a:spcPct val="0"/>
              </a:spcBef>
              <a:spcAft>
                <a:spcPct val="0"/>
              </a:spcAft>
              <a:defRPr/>
            </a:pPr>
            <a:fld id="{581D568C-FFC9-400D-B061-CEADDDEE89E9}" type="slidenum">
              <a:rPr lang="en-US" smtClean="0">
                <a:solidFill>
                  <a:srgbClr val="FFFFFF"/>
                </a:solidFill>
              </a:rPr>
              <a:pPr fontAlgn="base">
                <a:spcBef>
                  <a:spcPct val="0"/>
                </a:spcBef>
                <a:spcAft>
                  <a:spcPct val="0"/>
                </a:spcAft>
                <a:defRPr/>
              </a:pPr>
              <a:t>‹#›</a:t>
            </a:fld>
            <a:endParaRPr lang="en-US"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Lst>
  <p:hf hdr="0" ftr="0" dt="0"/>
  <p:txStyles>
    <p:titleStyle>
      <a:lvl1pPr algn="ctr" rtl="0" eaLnBrk="0" fontAlgn="base" hangingPunct="0">
        <a:spcBef>
          <a:spcPct val="0"/>
        </a:spcBef>
        <a:spcAft>
          <a:spcPct val="0"/>
        </a:spcAft>
        <a:defRPr sz="4400" b="1">
          <a:solidFill>
            <a:srgbClr val="000066"/>
          </a:solidFill>
          <a:latin typeface="+mj-lt"/>
          <a:ea typeface="+mj-ea"/>
          <a:cs typeface="+mj-cs"/>
        </a:defRPr>
      </a:lvl1pPr>
      <a:lvl2pPr algn="ctr" rtl="0" eaLnBrk="0" fontAlgn="base" hangingPunct="0">
        <a:spcBef>
          <a:spcPct val="0"/>
        </a:spcBef>
        <a:spcAft>
          <a:spcPct val="0"/>
        </a:spcAft>
        <a:defRPr sz="4400" b="1">
          <a:solidFill>
            <a:srgbClr val="000066"/>
          </a:solidFill>
          <a:latin typeface="Arial" charset="0"/>
        </a:defRPr>
      </a:lvl2pPr>
      <a:lvl3pPr algn="ctr" rtl="0" eaLnBrk="0" fontAlgn="base" hangingPunct="0">
        <a:spcBef>
          <a:spcPct val="0"/>
        </a:spcBef>
        <a:spcAft>
          <a:spcPct val="0"/>
        </a:spcAft>
        <a:defRPr sz="4400" b="1">
          <a:solidFill>
            <a:srgbClr val="000066"/>
          </a:solidFill>
          <a:latin typeface="Arial" charset="0"/>
        </a:defRPr>
      </a:lvl3pPr>
      <a:lvl4pPr algn="ctr" rtl="0" eaLnBrk="0" fontAlgn="base" hangingPunct="0">
        <a:spcBef>
          <a:spcPct val="0"/>
        </a:spcBef>
        <a:spcAft>
          <a:spcPct val="0"/>
        </a:spcAft>
        <a:defRPr sz="4400" b="1">
          <a:solidFill>
            <a:srgbClr val="000066"/>
          </a:solidFill>
          <a:latin typeface="Arial" charset="0"/>
        </a:defRPr>
      </a:lvl4pPr>
      <a:lvl5pPr algn="ctr" rtl="0" eaLnBrk="0" fontAlgn="base" hangingPunct="0">
        <a:spcBef>
          <a:spcPct val="0"/>
        </a:spcBef>
        <a:spcAft>
          <a:spcPct val="0"/>
        </a:spcAft>
        <a:defRPr sz="4400" b="1">
          <a:solidFill>
            <a:srgbClr val="000066"/>
          </a:solidFill>
          <a:latin typeface="Arial" charset="0"/>
        </a:defRPr>
      </a:lvl5pPr>
      <a:lvl6pPr marL="457200" algn="ctr" rtl="0" fontAlgn="base">
        <a:spcBef>
          <a:spcPct val="0"/>
        </a:spcBef>
        <a:spcAft>
          <a:spcPct val="0"/>
        </a:spcAft>
        <a:defRPr sz="4400" b="1">
          <a:solidFill>
            <a:srgbClr val="000066"/>
          </a:solidFill>
          <a:latin typeface="Arial" charset="0"/>
        </a:defRPr>
      </a:lvl6pPr>
      <a:lvl7pPr marL="914400" algn="ctr" rtl="0" fontAlgn="base">
        <a:spcBef>
          <a:spcPct val="0"/>
        </a:spcBef>
        <a:spcAft>
          <a:spcPct val="0"/>
        </a:spcAft>
        <a:defRPr sz="4400" b="1">
          <a:solidFill>
            <a:srgbClr val="000066"/>
          </a:solidFill>
          <a:latin typeface="Arial" charset="0"/>
        </a:defRPr>
      </a:lvl7pPr>
      <a:lvl8pPr marL="1371600" algn="ctr" rtl="0" fontAlgn="base">
        <a:spcBef>
          <a:spcPct val="0"/>
        </a:spcBef>
        <a:spcAft>
          <a:spcPct val="0"/>
        </a:spcAft>
        <a:defRPr sz="4400" b="1">
          <a:solidFill>
            <a:srgbClr val="000066"/>
          </a:solidFill>
          <a:latin typeface="Arial" charset="0"/>
        </a:defRPr>
      </a:lvl8pPr>
      <a:lvl9pPr marL="1828800" algn="ctr" rtl="0" fontAlgn="base">
        <a:spcBef>
          <a:spcPct val="0"/>
        </a:spcBef>
        <a:spcAft>
          <a:spcPct val="0"/>
        </a:spcAft>
        <a:defRPr sz="4400" b="1">
          <a:solidFill>
            <a:srgbClr val="000066"/>
          </a:solidFill>
          <a:latin typeface="Arial" charset="0"/>
        </a:defRPr>
      </a:lvl9pPr>
    </p:titleStyle>
    <p:bodyStyle>
      <a:lvl1pPr marL="342900" indent="-342900" algn="l" rtl="0" eaLnBrk="0" fontAlgn="base" hangingPunct="0">
        <a:spcBef>
          <a:spcPct val="20000"/>
        </a:spcBef>
        <a:spcAft>
          <a:spcPct val="0"/>
        </a:spcAft>
        <a:buClr>
          <a:srgbClr val="000066"/>
        </a:buClr>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7" name="Picture 4"/>
          <p:cNvPicPr>
            <a:picLocks noChangeAspect="1" noChangeArrowheads="1"/>
          </p:cNvPicPr>
          <p:nvPr/>
        </p:nvPicPr>
        <p:blipFill>
          <a:blip r:embed="rId17" cstate="screen"/>
          <a:srcRect/>
          <a:stretch>
            <a:fillRect/>
          </a:stretch>
        </p:blipFill>
        <p:spPr bwMode="auto">
          <a:xfrm>
            <a:off x="0" y="0"/>
            <a:ext cx="166688" cy="6858000"/>
          </a:xfrm>
          <a:prstGeom prst="rect">
            <a:avLst/>
          </a:prstGeom>
          <a:noFill/>
          <a:ln w="9525">
            <a:noFill/>
            <a:miter lim="800000"/>
            <a:headEnd/>
            <a:tailEnd/>
          </a:ln>
        </p:spPr>
      </p:pic>
      <p:sp>
        <p:nvSpPr>
          <p:cNvPr id="4101" name="Text Box 5"/>
          <p:cNvSpPr txBox="1">
            <a:spLocks noChangeArrowheads="1"/>
          </p:cNvSpPr>
          <p:nvPr/>
        </p:nvSpPr>
        <p:spPr bwMode="auto">
          <a:xfrm>
            <a:off x="593725" y="1179513"/>
            <a:ext cx="184150" cy="366712"/>
          </a:xfrm>
          <a:prstGeom prst="rect">
            <a:avLst/>
          </a:prstGeom>
          <a:noFill/>
          <a:ln w="9525">
            <a:noFill/>
            <a:miter lim="800000"/>
            <a:headEnd/>
            <a:tailEnd/>
          </a:ln>
          <a:effectLst/>
        </p:spPr>
        <p:txBody>
          <a:bodyPr wrap="none">
            <a:spAutoFit/>
          </a:bodyPr>
          <a:lstStyle/>
          <a:p>
            <a:pPr fontAlgn="base">
              <a:spcBef>
                <a:spcPct val="0"/>
              </a:spcBef>
              <a:spcAft>
                <a:spcPct val="0"/>
              </a:spcAft>
              <a:defRPr/>
            </a:pPr>
            <a:endParaRPr lang="en-US">
              <a:solidFill>
                <a:srgbClr val="000000"/>
              </a:solidFill>
            </a:endParaRPr>
          </a:p>
        </p:txBody>
      </p:sp>
      <p:sp>
        <p:nvSpPr>
          <p:cNvPr id="1029" name="Rectangle 6"/>
          <p:cNvSpPr>
            <a:spLocks noGrp="1" noChangeArrowheads="1"/>
          </p:cNvSpPr>
          <p:nvPr>
            <p:ph type="title"/>
          </p:nvPr>
        </p:nvSpPr>
        <p:spPr bwMode="auto">
          <a:xfrm>
            <a:off x="165100" y="76200"/>
            <a:ext cx="8763000" cy="1143000"/>
          </a:xfrm>
          <a:prstGeom prst="rect">
            <a:avLst/>
          </a:prstGeom>
          <a:noFill/>
          <a:ln w="1587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7"/>
          <p:cNvSpPr>
            <a:spLocks noGrp="1" noChangeArrowheads="1"/>
          </p:cNvSpPr>
          <p:nvPr>
            <p:ph type="body" idx="1"/>
          </p:nvPr>
        </p:nvSpPr>
        <p:spPr bwMode="auto">
          <a:xfrm>
            <a:off x="152400" y="1600200"/>
            <a:ext cx="8763000" cy="3124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8"/>
          <p:cNvPicPr>
            <a:picLocks noChangeAspect="1" noChangeArrowheads="1"/>
          </p:cNvPicPr>
          <p:nvPr/>
        </p:nvPicPr>
        <p:blipFill>
          <a:blip r:embed="rId17" cstate="screen"/>
          <a:srcRect/>
          <a:stretch>
            <a:fillRect/>
          </a:stretch>
        </p:blipFill>
        <p:spPr bwMode="auto">
          <a:xfrm>
            <a:off x="8977313" y="0"/>
            <a:ext cx="166687" cy="6858000"/>
          </a:xfrm>
          <a:prstGeom prst="rect">
            <a:avLst/>
          </a:prstGeom>
          <a:noFill/>
          <a:ln w="9525">
            <a:noFill/>
            <a:miter lim="800000"/>
            <a:headEnd/>
            <a:tailEnd/>
          </a:ln>
        </p:spPr>
      </p:pic>
      <p:pic>
        <p:nvPicPr>
          <p:cNvPr id="1032" name="Picture 9"/>
          <p:cNvPicPr>
            <a:picLocks noChangeAspect="1" noChangeArrowheads="1"/>
          </p:cNvPicPr>
          <p:nvPr/>
        </p:nvPicPr>
        <p:blipFill>
          <a:blip r:embed="rId18" cstate="screen"/>
          <a:srcRect/>
          <a:stretch>
            <a:fillRect/>
          </a:stretch>
        </p:blipFill>
        <p:spPr bwMode="auto">
          <a:xfrm>
            <a:off x="152400" y="0"/>
            <a:ext cx="8991600" cy="152400"/>
          </a:xfrm>
          <a:prstGeom prst="rect">
            <a:avLst/>
          </a:prstGeom>
          <a:noFill/>
          <a:ln w="9525">
            <a:noFill/>
            <a:miter lim="800000"/>
            <a:headEnd/>
            <a:tailEnd/>
          </a:ln>
        </p:spPr>
      </p:pic>
      <p:pic>
        <p:nvPicPr>
          <p:cNvPr id="1033" name="Picture 10" descr="RC Ribbon"/>
          <p:cNvPicPr>
            <a:picLocks noChangeAspect="1" noChangeArrowheads="1"/>
          </p:cNvPicPr>
          <p:nvPr/>
        </p:nvPicPr>
        <p:blipFill>
          <a:blip r:embed="rId19" cstate="screen"/>
          <a:srcRect/>
          <a:stretch>
            <a:fillRect/>
          </a:stretch>
        </p:blipFill>
        <p:spPr bwMode="auto">
          <a:xfrm>
            <a:off x="0" y="6514461"/>
            <a:ext cx="8991600" cy="357187"/>
          </a:xfrm>
          <a:prstGeom prst="rect">
            <a:avLst/>
          </a:prstGeom>
          <a:noFill/>
          <a:ln w="9525">
            <a:noFill/>
            <a:miter lim="800000"/>
            <a:headEnd/>
            <a:tailEnd/>
          </a:ln>
        </p:spPr>
      </p:pic>
      <p:sp>
        <p:nvSpPr>
          <p:cNvPr id="4109" name="Text Box 13"/>
          <p:cNvSpPr txBox="1">
            <a:spLocks noChangeArrowheads="1"/>
          </p:cNvSpPr>
          <p:nvPr/>
        </p:nvSpPr>
        <p:spPr bwMode="auto">
          <a:xfrm>
            <a:off x="111456" y="6586823"/>
            <a:ext cx="3088944" cy="215444"/>
          </a:xfrm>
          <a:prstGeom prst="rect">
            <a:avLst/>
          </a:prstGeom>
          <a:noFill/>
          <a:ln w="9525">
            <a:noFill/>
            <a:miter lim="800000"/>
            <a:headEnd/>
            <a:tailEnd/>
          </a:ln>
          <a:effectLst/>
        </p:spPr>
        <p:txBody>
          <a:bodyPr wrap="square">
            <a:spAutoFit/>
          </a:bodyPr>
          <a:lstStyle/>
          <a:p>
            <a:pPr fontAlgn="base">
              <a:spcBef>
                <a:spcPct val="50000"/>
              </a:spcBef>
              <a:spcAft>
                <a:spcPct val="0"/>
              </a:spcAft>
              <a:defRPr/>
            </a:pPr>
            <a:r>
              <a:rPr lang="en-US" sz="800" b="1" dirty="0">
                <a:solidFill>
                  <a:srgbClr val="FFFFFF"/>
                </a:solidFill>
              </a:rPr>
              <a:t>© 2013 Sidran Institute. </a:t>
            </a:r>
            <a:r>
              <a:rPr lang="en-US" sz="800" b="1" i="1" dirty="0">
                <a:solidFill>
                  <a:srgbClr val="FFFFFF"/>
                </a:solidFill>
              </a:rPr>
              <a:t>All rights reserved.</a:t>
            </a:r>
            <a:endParaRPr lang="en-US" sz="800" b="1" dirty="0">
              <a:solidFill>
                <a:srgbClr val="FFFFFF"/>
              </a:solidFill>
            </a:endParaRPr>
          </a:p>
        </p:txBody>
      </p:sp>
      <p:sp>
        <p:nvSpPr>
          <p:cNvPr id="4099" name="Rectangle 3"/>
          <p:cNvSpPr>
            <a:spLocks noGrp="1" noChangeArrowheads="1"/>
          </p:cNvSpPr>
          <p:nvPr>
            <p:ph type="sldNum" sz="quarter" idx="4"/>
          </p:nvPr>
        </p:nvSpPr>
        <p:spPr bwMode="auto">
          <a:xfrm>
            <a:off x="8707755" y="6553200"/>
            <a:ext cx="381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solidFill>
                  <a:schemeClr val="bg1"/>
                </a:solidFill>
              </a:defRPr>
            </a:lvl1pPr>
          </a:lstStyle>
          <a:p>
            <a:pPr fontAlgn="base">
              <a:spcBef>
                <a:spcPct val="0"/>
              </a:spcBef>
              <a:spcAft>
                <a:spcPct val="0"/>
              </a:spcAft>
              <a:defRPr/>
            </a:pPr>
            <a:fld id="{581D568C-FFC9-400D-B061-CEADDDEE89E9}" type="slidenum">
              <a:rPr lang="en-US" smtClean="0">
                <a:solidFill>
                  <a:srgbClr val="FFFFFF"/>
                </a:solidFill>
              </a:rPr>
              <a:pPr fontAlgn="base">
                <a:spcBef>
                  <a:spcPct val="0"/>
                </a:spcBef>
                <a:spcAft>
                  <a:spcPct val="0"/>
                </a:spcAft>
                <a:defRPr/>
              </a:pPr>
              <a:t>‹#›</a:t>
            </a:fld>
            <a:endParaRPr lang="en-US" dirty="0">
              <a:solidFill>
                <a:srgbClr val="FFFFFF"/>
              </a:solidFill>
            </a:endParaRPr>
          </a:p>
        </p:txBody>
      </p:sp>
    </p:spTree>
    <p:extLst>
      <p:ext uri="{BB962C8B-B14F-4D97-AF65-F5344CB8AC3E}">
        <p14:creationId xmlns:p14="http://schemas.microsoft.com/office/powerpoint/2010/main" val="6072403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Lst>
  <p:hf hdr="0" ftr="0" dt="0"/>
  <p:txStyles>
    <p:titleStyle>
      <a:lvl1pPr algn="ctr" rtl="0" eaLnBrk="0" fontAlgn="base" hangingPunct="0">
        <a:spcBef>
          <a:spcPct val="0"/>
        </a:spcBef>
        <a:spcAft>
          <a:spcPct val="0"/>
        </a:spcAft>
        <a:defRPr sz="4400" b="1">
          <a:solidFill>
            <a:srgbClr val="000066"/>
          </a:solidFill>
          <a:latin typeface="+mj-lt"/>
          <a:ea typeface="+mj-ea"/>
          <a:cs typeface="+mj-cs"/>
        </a:defRPr>
      </a:lvl1pPr>
      <a:lvl2pPr algn="ctr" rtl="0" eaLnBrk="0" fontAlgn="base" hangingPunct="0">
        <a:spcBef>
          <a:spcPct val="0"/>
        </a:spcBef>
        <a:spcAft>
          <a:spcPct val="0"/>
        </a:spcAft>
        <a:defRPr sz="4400" b="1">
          <a:solidFill>
            <a:srgbClr val="000066"/>
          </a:solidFill>
          <a:latin typeface="Arial" charset="0"/>
        </a:defRPr>
      </a:lvl2pPr>
      <a:lvl3pPr algn="ctr" rtl="0" eaLnBrk="0" fontAlgn="base" hangingPunct="0">
        <a:spcBef>
          <a:spcPct val="0"/>
        </a:spcBef>
        <a:spcAft>
          <a:spcPct val="0"/>
        </a:spcAft>
        <a:defRPr sz="4400" b="1">
          <a:solidFill>
            <a:srgbClr val="000066"/>
          </a:solidFill>
          <a:latin typeface="Arial" charset="0"/>
        </a:defRPr>
      </a:lvl3pPr>
      <a:lvl4pPr algn="ctr" rtl="0" eaLnBrk="0" fontAlgn="base" hangingPunct="0">
        <a:spcBef>
          <a:spcPct val="0"/>
        </a:spcBef>
        <a:spcAft>
          <a:spcPct val="0"/>
        </a:spcAft>
        <a:defRPr sz="4400" b="1">
          <a:solidFill>
            <a:srgbClr val="000066"/>
          </a:solidFill>
          <a:latin typeface="Arial" charset="0"/>
        </a:defRPr>
      </a:lvl4pPr>
      <a:lvl5pPr algn="ctr" rtl="0" eaLnBrk="0" fontAlgn="base" hangingPunct="0">
        <a:spcBef>
          <a:spcPct val="0"/>
        </a:spcBef>
        <a:spcAft>
          <a:spcPct val="0"/>
        </a:spcAft>
        <a:defRPr sz="4400" b="1">
          <a:solidFill>
            <a:srgbClr val="000066"/>
          </a:solidFill>
          <a:latin typeface="Arial" charset="0"/>
        </a:defRPr>
      </a:lvl5pPr>
      <a:lvl6pPr marL="457200" algn="ctr" rtl="0" fontAlgn="base">
        <a:spcBef>
          <a:spcPct val="0"/>
        </a:spcBef>
        <a:spcAft>
          <a:spcPct val="0"/>
        </a:spcAft>
        <a:defRPr sz="4400" b="1">
          <a:solidFill>
            <a:srgbClr val="000066"/>
          </a:solidFill>
          <a:latin typeface="Arial" charset="0"/>
        </a:defRPr>
      </a:lvl6pPr>
      <a:lvl7pPr marL="914400" algn="ctr" rtl="0" fontAlgn="base">
        <a:spcBef>
          <a:spcPct val="0"/>
        </a:spcBef>
        <a:spcAft>
          <a:spcPct val="0"/>
        </a:spcAft>
        <a:defRPr sz="4400" b="1">
          <a:solidFill>
            <a:srgbClr val="000066"/>
          </a:solidFill>
          <a:latin typeface="Arial" charset="0"/>
        </a:defRPr>
      </a:lvl7pPr>
      <a:lvl8pPr marL="1371600" algn="ctr" rtl="0" fontAlgn="base">
        <a:spcBef>
          <a:spcPct val="0"/>
        </a:spcBef>
        <a:spcAft>
          <a:spcPct val="0"/>
        </a:spcAft>
        <a:defRPr sz="4400" b="1">
          <a:solidFill>
            <a:srgbClr val="000066"/>
          </a:solidFill>
          <a:latin typeface="Arial" charset="0"/>
        </a:defRPr>
      </a:lvl8pPr>
      <a:lvl9pPr marL="1828800" algn="ctr" rtl="0" fontAlgn="base">
        <a:spcBef>
          <a:spcPct val="0"/>
        </a:spcBef>
        <a:spcAft>
          <a:spcPct val="0"/>
        </a:spcAft>
        <a:defRPr sz="4400" b="1">
          <a:solidFill>
            <a:srgbClr val="000066"/>
          </a:solidFill>
          <a:latin typeface="Arial" charset="0"/>
        </a:defRPr>
      </a:lvl9pPr>
    </p:titleStyle>
    <p:bodyStyle>
      <a:lvl1pPr marL="342900" indent="-342900" algn="l" rtl="0" eaLnBrk="0" fontAlgn="base" hangingPunct="0">
        <a:spcBef>
          <a:spcPct val="20000"/>
        </a:spcBef>
        <a:spcAft>
          <a:spcPct val="0"/>
        </a:spcAft>
        <a:buClr>
          <a:srgbClr val="000066"/>
        </a:buClr>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dreamingabouteveryday.wordpres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NhtpU-aSGwI"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24.jpeg"/></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http://www.pngall.com/team-png/download/12620"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junior1.cumbresblogs.com/2014/02/25/welcome-to-junior-1-2/"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u90f-FdcNRrHYM&amp;tbnid=Ji-l2-nhAfdq4M:&amp;ved=0CAcQjRw&amp;url=http://www.shutterstock.com/video/clip-4194010-stock-footage-middle-aged-man-looking-to-the-camera-in-the-park-close-up-portrait.html&amp;ei=A58tVIzwFdKHsQTmyYLgCw&amp;psig=AFQjCNE4dX-FvjnMpXuhn-_FCnrxXfLanQ&amp;ust=1412362267945249" TargetMode="External"/><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39.jpeg"/></Relationships>
</file>

<file path=ppt/slides/_rels/slide6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hyperlink" Target="http://www.pngall.com/team-png/download/12620"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9.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8.xml"/><Relationship Id="rId1" Type="http://schemas.openxmlformats.org/officeDocument/2006/relationships/slideLayout" Target="../slideLayouts/slideLayout15.xml"/><Relationship Id="rId4" Type="http://schemas.openxmlformats.org/officeDocument/2006/relationships/hyperlink" Target="http://www.pngall.com/team-png/download/12620"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03.xml"/><Relationship Id="rId1" Type="http://schemas.openxmlformats.org/officeDocument/2006/relationships/slideLayout" Target="../slideLayouts/slideLayout12.xml"/><Relationship Id="rId4" Type="http://schemas.openxmlformats.org/officeDocument/2006/relationships/image" Target="../media/image55.jpg"/></Relationships>
</file>

<file path=ppt/slides/_rels/slide10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0.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4.xml"/><Relationship Id="rId1" Type="http://schemas.openxmlformats.org/officeDocument/2006/relationships/slideLayout" Target="../slideLayouts/slideLayout15.xml"/><Relationship Id="rId4" Type="http://schemas.openxmlformats.org/officeDocument/2006/relationships/hyperlink" Target="http://www.pngall.com/team-png/download/12620" TargetMode="Externa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7.xml"/></Relationships>
</file>

<file path=ppt/slides/_rels/slide1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26.xml"/><Relationship Id="rId1" Type="http://schemas.openxmlformats.org/officeDocument/2006/relationships/slideLayout" Target="../slideLayouts/slideLayout1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2.xml"/></Relationships>
</file>

<file path=ppt/slides/_rels/slide1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29.xml"/><Relationship Id="rId1" Type="http://schemas.openxmlformats.org/officeDocument/2006/relationships/slideLayout" Target="../slideLayouts/slideLayout27.xml"/></Relationships>
</file>

<file path=ppt/slides/_rels/slide1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30.xml"/><Relationship Id="rId1" Type="http://schemas.openxmlformats.org/officeDocument/2006/relationships/slideLayout" Target="../slideLayouts/slideLayout27.xml"/></Relationships>
</file>

<file path=ppt/slides/_rels/slide13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31.xml"/><Relationship Id="rId1" Type="http://schemas.openxmlformats.org/officeDocument/2006/relationships/slideLayout" Target="../slideLayouts/slideLayout29.xml"/></Relationships>
</file>

<file path=ppt/slides/_rels/slide13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32.xml"/><Relationship Id="rId1" Type="http://schemas.openxmlformats.org/officeDocument/2006/relationships/slideLayout" Target="../slideLayouts/slideLayout17.xml"/></Relationships>
</file>

<file path=ppt/slides/_rels/slide1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3.xml"/><Relationship Id="rId1" Type="http://schemas.openxmlformats.org/officeDocument/2006/relationships/slideLayout" Target="../slideLayouts/slideLayout17.xml"/><Relationship Id="rId4" Type="http://schemas.openxmlformats.org/officeDocument/2006/relationships/comments" Target="../comments/comment3.xml"/></Relationships>
</file>

<file path=ppt/slides/_rels/slide1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4.xml"/><Relationship Id="rId1" Type="http://schemas.openxmlformats.org/officeDocument/2006/relationships/slideLayout" Target="../slideLayouts/slideLayout17.xml"/></Relationships>
</file>

<file path=ppt/slides/_rels/slide13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5.xml"/><Relationship Id="rId1" Type="http://schemas.openxmlformats.org/officeDocument/2006/relationships/slideLayout" Target="../slideLayouts/slideLayout17.xml"/></Relationships>
</file>

<file path=ppt/slides/_rels/slide1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36.xml"/><Relationship Id="rId1" Type="http://schemas.openxmlformats.org/officeDocument/2006/relationships/slideLayout" Target="../slideLayouts/slideLayout27.xml"/></Relationships>
</file>

<file path=ppt/slides/_rels/slide13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7.xml"/><Relationship Id="rId1" Type="http://schemas.openxmlformats.org/officeDocument/2006/relationships/slideLayout" Target="../slideLayouts/slideLayout2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7.xml"/></Relationships>
</file>

<file path=ppt/slides/_rels/slide14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40.xml"/><Relationship Id="rId1" Type="http://schemas.openxmlformats.org/officeDocument/2006/relationships/slideLayout" Target="../slideLayouts/slideLayout17.xml"/></Relationships>
</file>

<file path=ppt/slides/_rels/slide14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41.xml"/><Relationship Id="rId1" Type="http://schemas.openxmlformats.org/officeDocument/2006/relationships/slideLayout" Target="../slideLayouts/slideLayout17.xml"/></Relationships>
</file>

<file path=ppt/slides/_rels/slide14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42.xml"/><Relationship Id="rId1" Type="http://schemas.openxmlformats.org/officeDocument/2006/relationships/slideLayout" Target="../slideLayouts/slideLayout17.xml"/></Relationships>
</file>

<file path=ppt/slides/_rels/slide1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3.xml"/><Relationship Id="rId1" Type="http://schemas.openxmlformats.org/officeDocument/2006/relationships/slideLayout" Target="../slideLayouts/slideLayout16.xml"/><Relationship Id="rId4" Type="http://schemas.openxmlformats.org/officeDocument/2006/relationships/hyperlink" Target="http://www.pngall.com/team-png/download/12620" TargetMode="Externa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17.xml"/></Relationships>
</file>

<file path=ppt/slides/_rels/slide1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45.xml"/><Relationship Id="rId1" Type="http://schemas.openxmlformats.org/officeDocument/2006/relationships/slideLayout" Target="../slideLayouts/slideLayout17.xml"/></Relationships>
</file>

<file path=ppt/slides/_rels/slide1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6.xml"/><Relationship Id="rId1" Type="http://schemas.openxmlformats.org/officeDocument/2006/relationships/slideLayout" Target="../slideLayouts/slideLayout1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7.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7.xml"/></Relationships>
</file>

<file path=ppt/slides/_rels/slide15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53.xml"/><Relationship Id="rId1" Type="http://schemas.openxmlformats.org/officeDocument/2006/relationships/slideLayout" Target="../slideLayouts/slideLayout17.xml"/></Relationships>
</file>

<file path=ppt/slides/_rels/slide1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4.xml"/><Relationship Id="rId1" Type="http://schemas.openxmlformats.org/officeDocument/2006/relationships/slideLayout" Target="../slideLayouts/slideLayout17.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7.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7.xml"/></Relationships>
</file>

<file path=ppt/slides/_rels/slide1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59.xml"/><Relationship Id="rId1" Type="http://schemas.openxmlformats.org/officeDocument/2006/relationships/slideLayout" Target="../slideLayouts/slideLayout27.xml"/></Relationships>
</file>

<file path=ppt/slides/_rels/slide16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60.xml"/><Relationship Id="rId1" Type="http://schemas.openxmlformats.org/officeDocument/2006/relationships/slideLayout" Target="../slideLayouts/slideLayout27.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7.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7.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7.xml"/></Relationships>
</file>

<file path=ppt/slides/_rels/slide16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4.xml"/><Relationship Id="rId1" Type="http://schemas.openxmlformats.org/officeDocument/2006/relationships/slideLayout" Target="../slideLayouts/slideLayout1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7.xml"/></Relationships>
</file>

<file path=ppt/slides/_rels/slide16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66.xml"/><Relationship Id="rId1" Type="http://schemas.openxmlformats.org/officeDocument/2006/relationships/slideLayout" Target="../slideLayouts/slideLayout27.xml"/></Relationships>
</file>

<file path=ppt/slides/_rels/slide16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67.xml"/><Relationship Id="rId1" Type="http://schemas.openxmlformats.org/officeDocument/2006/relationships/slideLayout" Target="../slideLayouts/slideLayout27.xml"/></Relationships>
</file>

<file path=ppt/slides/_rels/slide16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8.xml"/><Relationship Id="rId1" Type="http://schemas.openxmlformats.org/officeDocument/2006/relationships/slideLayout" Target="../slideLayouts/slideLayout17.xml"/></Relationships>
</file>

<file path=ppt/slides/_rels/slide1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9.xml"/><Relationship Id="rId1" Type="http://schemas.openxmlformats.org/officeDocument/2006/relationships/slideLayout" Target="../slideLayouts/slideLayout16.xml"/><Relationship Id="rId4" Type="http://schemas.openxmlformats.org/officeDocument/2006/relationships/hyperlink" Target="http://www.pngall.com/team-png/download/12620" TargetMode="Externa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7.xml"/></Relationships>
</file>

<file path=ppt/slides/_rels/slide17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71.xml"/><Relationship Id="rId1" Type="http://schemas.openxmlformats.org/officeDocument/2006/relationships/slideLayout" Target="../slideLayouts/slideLayout17.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7.xml"/></Relationships>
</file>

<file path=ppt/slides/_rels/slide17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73.xml"/><Relationship Id="rId1" Type="http://schemas.openxmlformats.org/officeDocument/2006/relationships/slideLayout" Target="../slideLayouts/slideLayout17.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7.xml"/></Relationships>
</file>

<file path=ppt/slides/_rels/slide175.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lIqdKXbKe6kFwM&amp;tbnid=Zhm2TiKV7kcdhM:&amp;ved=0CAUQjRw&amp;url=http://www.flickr.com/photos/madlyinlovewithlife/6027676456/&amp;ei=Z20vUvziFqOjigLw0ICIDQ&amp;psig=AFQjCNES0MO7oMISQfMA15aE9N_VmRaQ4g&amp;ust=1378926292667984" TargetMode="External"/><Relationship Id="rId2" Type="http://schemas.openxmlformats.org/officeDocument/2006/relationships/notesSlide" Target="../notesSlides/notesSlide175.xml"/><Relationship Id="rId1" Type="http://schemas.openxmlformats.org/officeDocument/2006/relationships/slideLayout" Target="../slideLayouts/slideLayout17.xml"/><Relationship Id="rId4" Type="http://schemas.openxmlformats.org/officeDocument/2006/relationships/image" Target="../media/image82.jpeg"/></Relationships>
</file>

<file path=ppt/slides/_rels/slide17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76.xml"/><Relationship Id="rId1" Type="http://schemas.openxmlformats.org/officeDocument/2006/relationships/slideLayout" Target="../slideLayouts/slideLayout17.xml"/></Relationships>
</file>

<file path=ppt/slides/_rels/slide17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77.xml"/><Relationship Id="rId1" Type="http://schemas.openxmlformats.org/officeDocument/2006/relationships/slideLayout" Target="../slideLayouts/slideLayout17.xml"/></Relationships>
</file>

<file path=ppt/slides/_rels/slide17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78.xml"/><Relationship Id="rId1" Type="http://schemas.openxmlformats.org/officeDocument/2006/relationships/slideLayout" Target="../slideLayouts/slideLayout27.xml"/></Relationships>
</file>

<file path=ppt/slides/_rels/slide17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9.xml"/><Relationship Id="rId1" Type="http://schemas.openxmlformats.org/officeDocument/2006/relationships/slideLayout" Target="../slideLayouts/slideLayout17.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7.xml"/></Relationships>
</file>

<file path=ppt/slides/_rels/slide181.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81.xml"/><Relationship Id="rId1" Type="http://schemas.openxmlformats.org/officeDocument/2006/relationships/slideLayout" Target="../slideLayouts/slideLayout22.xml"/></Relationships>
</file>

<file path=ppt/slides/_rels/slide182.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82.xml"/><Relationship Id="rId1" Type="http://schemas.openxmlformats.org/officeDocument/2006/relationships/slideLayout" Target="../slideLayouts/slideLayout27.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7.xml"/></Relationships>
</file>

<file path=ppt/slides/_rels/slide18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84.xml"/><Relationship Id="rId1" Type="http://schemas.openxmlformats.org/officeDocument/2006/relationships/slideLayout" Target="../slideLayouts/slideLayout27.xml"/></Relationships>
</file>

<file path=ppt/slides/_rels/slide18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5.xml"/><Relationship Id="rId1" Type="http://schemas.openxmlformats.org/officeDocument/2006/relationships/slideLayout" Target="../slideLayouts/slideLayout17.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7.xml"/></Relationships>
</file>

<file path=ppt/slides/_rels/slide18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8.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9.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0.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17.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7.xml"/></Relationships>
</file>

<file path=ppt/slides/_rels/slide19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93.xml"/><Relationship Id="rId1" Type="http://schemas.openxmlformats.org/officeDocument/2006/relationships/slideLayout" Target="../slideLayouts/slideLayout27.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7.xml"/></Relationships>
</file>

<file path=ppt/slides/_rels/slide19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5.xml"/><Relationship Id="rId1" Type="http://schemas.openxmlformats.org/officeDocument/2006/relationships/slideLayout" Target="../slideLayouts/slideLayout17.xml"/></Relationships>
</file>

<file path=ppt/slides/_rels/slide19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6.xml"/><Relationship Id="rId1" Type="http://schemas.openxmlformats.org/officeDocument/2006/relationships/slideLayout" Target="../slideLayouts/slideLayout16.xml"/><Relationship Id="rId4" Type="http://schemas.openxmlformats.org/officeDocument/2006/relationships/hyperlink" Target="http://www.pngall.com/team-png/download/12620" TargetMode="Externa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17.xml"/></Relationships>
</file>

<file path=ppt/slides/_rels/slide19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98.xml"/><Relationship Id="rId1" Type="http://schemas.openxmlformats.org/officeDocument/2006/relationships/slideLayout" Target="../slideLayouts/slideLayout17.xml"/></Relationships>
</file>

<file path=ppt/slides/_rels/slide1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99.xml"/><Relationship Id="rId1" Type="http://schemas.openxmlformats.org/officeDocument/2006/relationships/slideLayout" Target="../slideLayouts/slideLayout17.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17.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19.xml"/></Relationships>
</file>

<file path=ppt/slides/_rels/slide20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02.xml"/><Relationship Id="rId1" Type="http://schemas.openxmlformats.org/officeDocument/2006/relationships/slideLayout" Target="../slideLayouts/slideLayout20.xml"/><Relationship Id="rId4" Type="http://schemas.openxmlformats.org/officeDocument/2006/relationships/image" Target="../media/image92.jpeg"/></Relationships>
</file>

<file path=ppt/slides/_rels/slide203.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203.xml"/><Relationship Id="rId1" Type="http://schemas.openxmlformats.org/officeDocument/2006/relationships/slideLayout" Target="../slideLayouts/slideLayout20.xml"/><Relationship Id="rId4" Type="http://schemas.openxmlformats.org/officeDocument/2006/relationships/image" Target="../media/image94.jpg"/></Relationships>
</file>

<file path=ppt/slides/_rels/slide20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204.xml"/><Relationship Id="rId1" Type="http://schemas.openxmlformats.org/officeDocument/2006/relationships/slideLayout" Target="../slideLayouts/slideLayout20.xml"/><Relationship Id="rId4" Type="http://schemas.openxmlformats.org/officeDocument/2006/relationships/image" Target="../media/image96.jpeg"/></Relationships>
</file>

<file path=ppt/slides/_rels/slide205.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205.xml"/><Relationship Id="rId1" Type="http://schemas.openxmlformats.org/officeDocument/2006/relationships/slideLayout" Target="../slideLayouts/slideLayout20.xml"/><Relationship Id="rId4" Type="http://schemas.openxmlformats.org/officeDocument/2006/relationships/image" Target="../media/image98.jpg"/></Relationships>
</file>

<file path=ppt/slides/_rels/slide20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06.xml"/><Relationship Id="rId1" Type="http://schemas.openxmlformats.org/officeDocument/2006/relationships/slideLayout" Target="../slideLayouts/slideLayout17.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17.xml"/></Relationships>
</file>

<file path=ppt/slides/_rels/slide20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8.xml"/><Relationship Id="rId1" Type="http://schemas.openxmlformats.org/officeDocument/2006/relationships/slideLayout" Target="../slideLayouts/slideLayout27.xml"/></Relationships>
</file>

<file path=ppt/slides/_rels/slide20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9.xml"/><Relationship Id="rId1" Type="http://schemas.openxmlformats.org/officeDocument/2006/relationships/slideLayout" Target="../slideLayouts/slideLayout27.xml"/></Relationships>
</file>

<file path=ppt/slides/_rels/slide21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10.xml"/><Relationship Id="rId1" Type="http://schemas.openxmlformats.org/officeDocument/2006/relationships/slideLayout" Target="../slideLayouts/slideLayout27.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16.xml"/></Relationships>
</file>

<file path=ppt/slides/_rels/slide21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212.xml"/><Relationship Id="rId1" Type="http://schemas.openxmlformats.org/officeDocument/2006/relationships/slideLayout" Target="../slideLayouts/slideLayout17.xml"/><Relationship Id="rId4" Type="http://schemas.openxmlformats.org/officeDocument/2006/relationships/image" Target="../media/image90.jpeg"/></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30.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17.xml"/></Relationships>
</file>

<file path=ppt/slides/_rels/slide21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15.xml"/><Relationship Id="rId1" Type="http://schemas.openxmlformats.org/officeDocument/2006/relationships/slideLayout" Target="../slideLayouts/slideLayout27.xml"/></Relationships>
</file>

<file path=ppt/slides/_rels/slide21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216.xml"/><Relationship Id="rId1" Type="http://schemas.openxmlformats.org/officeDocument/2006/relationships/slideLayout" Target="../slideLayouts/slideLayout30.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17.xml"/></Relationships>
</file>

<file path=ppt/slides/_rels/slide21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218.xml"/><Relationship Id="rId1" Type="http://schemas.openxmlformats.org/officeDocument/2006/relationships/slideLayout" Target="../slideLayouts/slideLayout27.xml"/></Relationships>
</file>

<file path=ppt/slides/_rels/slide21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19.xml"/><Relationship Id="rId1" Type="http://schemas.openxmlformats.org/officeDocument/2006/relationships/slideLayout" Target="../slideLayouts/slideLayout27.xml"/></Relationships>
</file>

<file path=ppt/slides/_rels/slide22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20.xml"/><Relationship Id="rId1" Type="http://schemas.openxmlformats.org/officeDocument/2006/relationships/slideLayout" Target="../slideLayouts/slideLayout17.xml"/></Relationships>
</file>

<file path=ppt/slides/_rels/slide22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21.xml"/><Relationship Id="rId1" Type="http://schemas.openxmlformats.org/officeDocument/2006/relationships/slideLayout" Target="../slideLayouts/slideLayout27.xml"/></Relationships>
</file>

<file path=ppt/slides/_rels/slide22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22.xml"/><Relationship Id="rId1" Type="http://schemas.openxmlformats.org/officeDocument/2006/relationships/slideLayout" Target="../slideLayouts/slideLayout17.xml"/></Relationships>
</file>

<file path=ppt/slides/_rels/slide2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3.xml"/><Relationship Id="rId1" Type="http://schemas.openxmlformats.org/officeDocument/2006/relationships/slideLayout" Target="../slideLayouts/slideLayout16.xml"/><Relationship Id="rId4" Type="http://schemas.openxmlformats.org/officeDocument/2006/relationships/hyperlink" Target="http://www.pngall.com/team-png/download/126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15240" y="609600"/>
            <a:ext cx="8610600" cy="8213852"/>
          </a:xfrm>
          <a:prstGeom prst="rect">
            <a:avLst/>
          </a:prstGeom>
          <a:noFill/>
          <a:ln w="9525">
            <a:noFill/>
            <a:miter lim="800000"/>
            <a:headEnd/>
            <a:tailEnd/>
          </a:ln>
        </p:spPr>
        <p:txBody>
          <a:bodyPr wrap="square">
            <a:spAutoFit/>
          </a:bodyPr>
          <a:lstStyle/>
          <a:p>
            <a:pPr algn="ctr" fontAlgn="base">
              <a:lnSpc>
                <a:spcPct val="135000"/>
              </a:lnSpc>
              <a:spcBef>
                <a:spcPct val="50000"/>
              </a:spcBef>
              <a:spcAft>
                <a:spcPct val="0"/>
              </a:spcAft>
            </a:pPr>
            <a:r>
              <a:rPr lang="en-US" sz="4800" b="1" dirty="0">
                <a:solidFill>
                  <a:srgbClr val="002060"/>
                </a:solidFill>
              </a:rPr>
              <a:t>Creating a Healing Home:</a:t>
            </a:r>
          </a:p>
          <a:p>
            <a:pPr algn="ctr" fontAlgn="base">
              <a:spcBef>
                <a:spcPts val="2400"/>
              </a:spcBef>
              <a:spcAft>
                <a:spcPct val="0"/>
              </a:spcAft>
            </a:pPr>
            <a:r>
              <a:rPr lang="en-US" sz="4800" b="1" dirty="0">
                <a:solidFill>
                  <a:srgbClr val="002060"/>
                </a:solidFill>
              </a:rPr>
              <a:t>Risking </a:t>
            </a:r>
          </a:p>
          <a:p>
            <a:pPr algn="ctr" fontAlgn="base">
              <a:spcBef>
                <a:spcPts val="2400"/>
              </a:spcBef>
              <a:spcAft>
                <a:spcPct val="0"/>
              </a:spcAft>
            </a:pPr>
            <a:r>
              <a:rPr lang="en-US" sz="4800" b="1" dirty="0">
                <a:solidFill>
                  <a:srgbClr val="002060"/>
                </a:solidFill>
              </a:rPr>
              <a:t>Connection</a:t>
            </a:r>
            <a:r>
              <a:rPr lang="en-US" sz="4800" b="1" baseline="30000" dirty="0">
                <a:solidFill>
                  <a:srgbClr val="002060"/>
                </a:solidFill>
              </a:rPr>
              <a:t>®</a:t>
            </a:r>
          </a:p>
          <a:p>
            <a:pPr algn="ctr" fontAlgn="base">
              <a:lnSpc>
                <a:spcPct val="135000"/>
              </a:lnSpc>
              <a:spcBef>
                <a:spcPct val="50000"/>
              </a:spcBef>
              <a:spcAft>
                <a:spcPct val="0"/>
              </a:spcAft>
            </a:pPr>
            <a:r>
              <a:rPr lang="en-US" sz="4800" b="1" dirty="0">
                <a:solidFill>
                  <a:srgbClr val="002060"/>
                </a:solidFill>
              </a:rPr>
              <a:t>for</a:t>
            </a:r>
          </a:p>
          <a:p>
            <a:pPr algn="ctr" fontAlgn="base">
              <a:lnSpc>
                <a:spcPct val="135000"/>
              </a:lnSpc>
              <a:spcBef>
                <a:spcPct val="50000"/>
              </a:spcBef>
              <a:spcAft>
                <a:spcPct val="0"/>
              </a:spcAft>
            </a:pPr>
            <a:r>
              <a:rPr lang="en-US" sz="4800" b="1" dirty="0">
                <a:solidFill>
                  <a:srgbClr val="002060"/>
                </a:solidFill>
              </a:rPr>
              <a:t>Foster Parents</a:t>
            </a:r>
            <a:br>
              <a:rPr lang="en-US" sz="4800" b="1" baseline="30000" dirty="0">
                <a:solidFill>
                  <a:srgbClr val="003366"/>
                </a:solidFill>
              </a:rPr>
            </a:b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a:p>
            <a:pPr algn="ctr" fontAlgn="base">
              <a:lnSpc>
                <a:spcPct val="135000"/>
              </a:lnSpc>
              <a:spcBef>
                <a:spcPct val="50000"/>
              </a:spcBef>
              <a:spcAft>
                <a:spcPct val="0"/>
              </a:spcAft>
            </a:pPr>
            <a:endParaRPr lang="en-US" sz="1400" b="1" baseline="30000" dirty="0">
              <a:solidFill>
                <a:srgbClr val="003366"/>
              </a:solidFill>
            </a:endParaRPr>
          </a:p>
        </p:txBody>
      </p:sp>
      <p:pic>
        <p:nvPicPr>
          <p:cNvPr id="2052" name="Picture 3" descr="iStock_000005793672Small"/>
          <p:cNvPicPr>
            <a:picLocks noChangeAspect="1" noChangeArrowheads="1"/>
          </p:cNvPicPr>
          <p:nvPr/>
        </p:nvPicPr>
        <p:blipFill>
          <a:blip r:embed="rId3" cstate="screen"/>
          <a:srcRect/>
          <a:stretch>
            <a:fillRect/>
          </a:stretch>
        </p:blipFill>
        <p:spPr bwMode="auto">
          <a:xfrm>
            <a:off x="6553200" y="2026176"/>
            <a:ext cx="1954212" cy="2926824"/>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1</a:t>
            </a:fld>
            <a:endParaRPr lang="en-US" dirty="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CA2DF8-0C9E-482C-B06E-1D8478CBD8A3}"/>
              </a:ext>
            </a:extLst>
          </p:cNvPr>
          <p:cNvSpPr>
            <a:spLocks noGrp="1"/>
          </p:cNvSpPr>
          <p:nvPr>
            <p:ph type="ctrTitle"/>
          </p:nvPr>
        </p:nvSpPr>
        <p:spPr>
          <a:xfrm>
            <a:off x="685800" y="457200"/>
            <a:ext cx="7772400" cy="1470025"/>
          </a:xfrm>
        </p:spPr>
        <p:txBody>
          <a:bodyPr/>
          <a:lstStyle/>
          <a:p>
            <a:r>
              <a:rPr lang="en-US" sz="5400" dirty="0">
                <a:cs typeface="Calibri" panose="020F0502020204030204" pitchFamily="34" charset="0"/>
              </a:rPr>
              <a:t>Module One</a:t>
            </a:r>
          </a:p>
        </p:txBody>
      </p:sp>
      <p:sp>
        <p:nvSpPr>
          <p:cNvPr id="6" name="Subtitle 5">
            <a:extLst>
              <a:ext uri="{FF2B5EF4-FFF2-40B4-BE49-F238E27FC236}">
                <a16:creationId xmlns:a16="http://schemas.microsoft.com/office/drawing/2014/main" id="{F3C813B8-C89F-43E1-9770-BBC4FB331422}"/>
              </a:ext>
            </a:extLst>
          </p:cNvPr>
          <p:cNvSpPr>
            <a:spLocks noGrp="1"/>
          </p:cNvSpPr>
          <p:nvPr>
            <p:ph type="subTitle" idx="1"/>
          </p:nvPr>
        </p:nvSpPr>
        <p:spPr>
          <a:xfrm>
            <a:off x="990600" y="2514600"/>
            <a:ext cx="7315200" cy="3200400"/>
          </a:xfrm>
        </p:spPr>
        <p:txBody>
          <a:bodyPr/>
          <a:lstStyle/>
          <a:p>
            <a:r>
              <a:rPr lang="en-US" sz="4400" b="1" dirty="0">
                <a:cs typeface="Calibri" panose="020F0502020204030204" pitchFamily="34" charset="0"/>
              </a:rPr>
              <a:t>The Impact of Trauma and Trauma-Informed Care</a:t>
            </a:r>
          </a:p>
        </p:txBody>
      </p:sp>
      <p:sp>
        <p:nvSpPr>
          <p:cNvPr id="4" name="Slide Number Placeholder 3">
            <a:extLst>
              <a:ext uri="{FF2B5EF4-FFF2-40B4-BE49-F238E27FC236}">
                <a16:creationId xmlns:a16="http://schemas.microsoft.com/office/drawing/2014/main" id="{7C241FCF-192A-47F7-A63D-734CAEDD4834}"/>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2</a:t>
            </a:fld>
            <a:endParaRPr lang="en-US">
              <a:solidFill>
                <a:srgbClr val="FFFFFF"/>
              </a:solidFill>
            </a:endParaRPr>
          </a:p>
        </p:txBody>
      </p:sp>
    </p:spTree>
    <p:extLst>
      <p:ext uri="{BB962C8B-B14F-4D97-AF65-F5344CB8AC3E}">
        <p14:creationId xmlns:p14="http://schemas.microsoft.com/office/powerpoint/2010/main" val="1323108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solidFill>
                  <a:srgbClr val="002060"/>
                </a:solidFill>
                <a:cs typeface="Calibri" panose="020F0502020204030204" pitchFamily="34" charset="0"/>
              </a:rPr>
              <a:t>Welcome</a:t>
            </a:r>
          </a:p>
          <a:p>
            <a:r>
              <a:rPr lang="en-US" dirty="0">
                <a:solidFill>
                  <a:srgbClr val="002060"/>
                </a:solidFill>
                <a:cs typeface="Calibri" panose="020F0502020204030204" pitchFamily="34" charset="0"/>
              </a:rPr>
              <a:t>Introductions</a:t>
            </a:r>
          </a:p>
          <a:p>
            <a:pPr lvl="1"/>
            <a:r>
              <a:rPr lang="en-US" dirty="0">
                <a:solidFill>
                  <a:srgbClr val="002060"/>
                </a:solidFill>
                <a:cs typeface="Calibri" panose="020F0502020204030204" pitchFamily="34" charset="0"/>
              </a:rPr>
              <a:t>Name</a:t>
            </a:r>
          </a:p>
          <a:p>
            <a:pPr lvl="1"/>
            <a:r>
              <a:rPr lang="en-US" dirty="0">
                <a:solidFill>
                  <a:srgbClr val="002060"/>
                </a:solidFill>
                <a:cs typeface="Calibri" panose="020F0502020204030204" pitchFamily="34" charset="0"/>
              </a:rPr>
              <a:t>One thing you need from this training</a:t>
            </a:r>
          </a:p>
          <a:p>
            <a:r>
              <a:rPr lang="en-US" sz="2800" dirty="0">
                <a:solidFill>
                  <a:srgbClr val="002060"/>
                </a:solidFill>
                <a:cs typeface="Calibri" panose="020F0502020204030204" pitchFamily="34" charset="0"/>
              </a:rPr>
              <a:t>Heads up! We’re talking about trauma.</a:t>
            </a:r>
          </a:p>
          <a:p>
            <a:r>
              <a:rPr lang="en-US" sz="2800" dirty="0">
                <a:solidFill>
                  <a:srgbClr val="002060"/>
                </a:solidFill>
                <a:cs typeface="Calibri" panose="020F0502020204030204" pitchFamily="34" charset="0"/>
              </a:rPr>
              <a:t>Agenda</a:t>
            </a:r>
          </a:p>
          <a:p>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3</a:t>
            </a:fld>
            <a:endParaRPr lang="en-US"/>
          </a:p>
        </p:txBody>
      </p:sp>
      <p:pic>
        <p:nvPicPr>
          <p:cNvPr id="6" name="Picture 5">
            <a:extLst>
              <a:ext uri="{FF2B5EF4-FFF2-40B4-BE49-F238E27FC236}">
                <a16:creationId xmlns:a16="http://schemas.microsoft.com/office/drawing/2014/main" id="{7FD70402-4E44-4E00-A285-53DCF7E9131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76600" y="137160"/>
            <a:ext cx="5165328" cy="29260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762000"/>
            <a:ext cx="7772400" cy="1470025"/>
          </a:xfrm>
        </p:spPr>
        <p:txBody>
          <a:bodyPr/>
          <a:lstStyle/>
          <a:p>
            <a:r>
              <a:rPr lang="en-US" dirty="0"/>
              <a:t>Agreements</a:t>
            </a:r>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4</a:t>
            </a:fld>
            <a:endParaRPr lang="en-US"/>
          </a:p>
        </p:txBody>
      </p:sp>
      <p:pic>
        <p:nvPicPr>
          <p:cNvPr id="2050" name="Picture 2" descr="Image result for picture of people agreeing">
            <a:extLst>
              <a:ext uri="{FF2B5EF4-FFF2-40B4-BE49-F238E27FC236}">
                <a16:creationId xmlns:a16="http://schemas.microsoft.com/office/drawing/2014/main" id="{5E34983E-AEBE-4B3A-852C-A2E71AEA9A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438400"/>
            <a:ext cx="4480560" cy="2987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202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C01D5-13CA-4F87-9743-04334D81854C}"/>
              </a:ext>
            </a:extLst>
          </p:cNvPr>
          <p:cNvSpPr>
            <a:spLocks noGrp="1"/>
          </p:cNvSpPr>
          <p:nvPr>
            <p:ph type="title"/>
          </p:nvPr>
        </p:nvSpPr>
        <p:spPr/>
        <p:txBody>
          <a:bodyPr/>
          <a:lstStyle/>
          <a:p>
            <a:r>
              <a:rPr lang="en-US" dirty="0"/>
              <a:t>Your Turn!</a:t>
            </a:r>
          </a:p>
        </p:txBody>
      </p:sp>
      <p:sp>
        <p:nvSpPr>
          <p:cNvPr id="3" name="Content Placeholder 2">
            <a:extLst>
              <a:ext uri="{FF2B5EF4-FFF2-40B4-BE49-F238E27FC236}">
                <a16:creationId xmlns:a16="http://schemas.microsoft.com/office/drawing/2014/main" id="{CD364198-DD86-4DA5-BB85-A86DBF18B9CE}"/>
              </a:ext>
            </a:extLst>
          </p:cNvPr>
          <p:cNvSpPr>
            <a:spLocks noGrp="1"/>
          </p:cNvSpPr>
          <p:nvPr>
            <p:ph idx="1"/>
          </p:nvPr>
        </p:nvSpPr>
        <p:spPr/>
        <p:txBody>
          <a:bodyPr/>
          <a:lstStyle/>
          <a:p>
            <a:pPr marL="0" indent="0">
              <a:buNone/>
            </a:pPr>
            <a:endParaRPr lang="en-US" dirty="0"/>
          </a:p>
          <a:p>
            <a:pPr marL="0" indent="0">
              <a:buNone/>
            </a:pPr>
            <a:r>
              <a:rPr lang="en-US" dirty="0"/>
              <a:t>Exercise: Listening Pairs</a:t>
            </a:r>
          </a:p>
          <a:p>
            <a:pPr marL="514350" indent="-514350">
              <a:buFont typeface="+mj-lt"/>
              <a:buAutoNum type="arabicPeriod"/>
            </a:pPr>
            <a:r>
              <a:rPr lang="en-US" dirty="0"/>
              <a:t>How did you decide to be a foster parent?</a:t>
            </a:r>
          </a:p>
          <a:p>
            <a:pPr marL="514350" indent="-514350">
              <a:buFont typeface="+mj-lt"/>
              <a:buAutoNum type="arabicPeriod"/>
            </a:pPr>
            <a:r>
              <a:rPr lang="en-US" dirty="0"/>
              <a:t>What is an especially rewarding moment being a foster parent?</a:t>
            </a:r>
          </a:p>
          <a:p>
            <a:endParaRPr lang="en-US" dirty="0"/>
          </a:p>
        </p:txBody>
      </p:sp>
      <p:sp>
        <p:nvSpPr>
          <p:cNvPr id="4" name="Slide Number Placeholder 3">
            <a:extLst>
              <a:ext uri="{FF2B5EF4-FFF2-40B4-BE49-F238E27FC236}">
                <a16:creationId xmlns:a16="http://schemas.microsoft.com/office/drawing/2014/main" id="{C19658C0-9866-45D3-8083-E8D011138517}"/>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5</a:t>
            </a:fld>
            <a:endParaRPr lang="en-US">
              <a:solidFill>
                <a:srgbClr val="FFFFFF"/>
              </a:solidFill>
            </a:endParaRPr>
          </a:p>
        </p:txBody>
      </p:sp>
      <p:pic>
        <p:nvPicPr>
          <p:cNvPr id="5" name="Picture 5" descr="MPj04393840000[1]">
            <a:extLst>
              <a:ext uri="{FF2B5EF4-FFF2-40B4-BE49-F238E27FC236}">
                <a16:creationId xmlns:a16="http://schemas.microsoft.com/office/drawing/2014/main" id="{7A71FE8D-B02F-4D99-B3E7-D47339660E7C}"/>
              </a:ext>
            </a:extLst>
          </p:cNvPr>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253216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a:t>
            </a:r>
          </a:p>
        </p:txBody>
      </p:sp>
      <p:sp>
        <p:nvSpPr>
          <p:cNvPr id="3" name="Content Placeholder 2"/>
          <p:cNvSpPr>
            <a:spLocks noGrp="1"/>
          </p:cNvSpPr>
          <p:nvPr>
            <p:ph idx="1"/>
          </p:nvPr>
        </p:nvSpPr>
        <p:spPr/>
        <p:txBody>
          <a:bodyPr/>
          <a:lstStyle/>
          <a:p>
            <a:pPr>
              <a:buNone/>
            </a:pPr>
            <a:r>
              <a:rPr lang="en-US" dirty="0"/>
              <a:t>Star Trek: The Next Generation</a:t>
            </a:r>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6</a:t>
            </a:fld>
            <a:endParaRPr lang="en-US"/>
          </a:p>
        </p:txBody>
      </p:sp>
      <p:pic>
        <p:nvPicPr>
          <p:cNvPr id="5" name="Picture 4" descr="Data.jpg"/>
          <p:cNvPicPr>
            <a:picLocks noChangeAspect="1"/>
          </p:cNvPicPr>
          <p:nvPr/>
        </p:nvPicPr>
        <p:blipFill>
          <a:blip r:embed="rId3" cstate="print"/>
          <a:stretch>
            <a:fillRect/>
          </a:stretch>
        </p:blipFill>
        <p:spPr>
          <a:xfrm>
            <a:off x="3276600" y="2590800"/>
            <a:ext cx="2286000" cy="2788920"/>
          </a:xfrm>
          <a:prstGeom prst="rect">
            <a:avLst/>
          </a:prstGeom>
        </p:spPr>
      </p:pic>
    </p:spTree>
    <p:extLst>
      <p:ext uri="{BB962C8B-B14F-4D97-AF65-F5344CB8AC3E}">
        <p14:creationId xmlns:p14="http://schemas.microsoft.com/office/powerpoint/2010/main" val="1465134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a:noFill/>
        </p:spPr>
        <p:txBody>
          <a:bodyPr/>
          <a:lstStyle/>
          <a:p>
            <a:fld id="{43ABC5D1-2A0E-4872-A342-4D6C8D659F83}" type="slidenum">
              <a:rPr lang="en-US" smtClean="0"/>
              <a:pPr/>
              <a:t>7</a:t>
            </a:fld>
            <a:endParaRPr lang="en-US"/>
          </a:p>
        </p:txBody>
      </p:sp>
      <p:sp>
        <p:nvSpPr>
          <p:cNvPr id="23555" name="Rectangle 2"/>
          <p:cNvSpPr>
            <a:spLocks noGrp="1" noChangeArrowheads="1"/>
          </p:cNvSpPr>
          <p:nvPr>
            <p:ph type="title"/>
          </p:nvPr>
        </p:nvSpPr>
        <p:spPr>
          <a:xfrm>
            <a:off x="717550" y="260350"/>
            <a:ext cx="7599363" cy="1033463"/>
          </a:xfrm>
        </p:spPr>
        <p:txBody>
          <a:bodyPr/>
          <a:lstStyle/>
          <a:p>
            <a:pPr defTabSz="963613" eaLnBrk="1" hangingPunct="1"/>
            <a:r>
              <a:rPr lang="en-US"/>
              <a:t>What is psychological trauma?</a:t>
            </a:r>
          </a:p>
        </p:txBody>
      </p:sp>
      <p:sp>
        <p:nvSpPr>
          <p:cNvPr id="23556" name="Rectangle 3"/>
          <p:cNvSpPr>
            <a:spLocks noGrp="1" noChangeArrowheads="1"/>
          </p:cNvSpPr>
          <p:nvPr>
            <p:ph type="body" idx="1"/>
          </p:nvPr>
        </p:nvSpPr>
        <p:spPr>
          <a:xfrm>
            <a:off x="762000" y="3395663"/>
            <a:ext cx="7789863" cy="3005137"/>
          </a:xfrm>
        </p:spPr>
        <p:txBody>
          <a:bodyPr/>
          <a:lstStyle/>
          <a:p>
            <a:pPr marL="361950" indent="-361950" defTabSz="963613" eaLnBrk="1" hangingPunct="1">
              <a:buFontTx/>
              <a:buNone/>
            </a:pPr>
            <a:r>
              <a:rPr lang="en-US" sz="3000" dirty="0"/>
              <a:t>The individual’s ability to integrate his or her emotional experience is overwhelmed and</a:t>
            </a:r>
          </a:p>
          <a:p>
            <a:pPr marL="361950" indent="-361950" defTabSz="963613" eaLnBrk="1" hangingPunct="1">
              <a:lnSpc>
                <a:spcPct val="60000"/>
              </a:lnSpc>
            </a:pPr>
            <a:endParaRPr lang="en-US" sz="3000" dirty="0"/>
          </a:p>
          <a:p>
            <a:pPr marL="361950" indent="-361950" defTabSz="963613" eaLnBrk="1" hangingPunct="1">
              <a:buFontTx/>
              <a:buNone/>
            </a:pPr>
            <a:r>
              <a:rPr lang="en-US" sz="3000" dirty="0"/>
              <a:t>The individual experiences it as physically or emotionally harmful and/or life threatening.</a:t>
            </a:r>
            <a:r>
              <a:rPr lang="en-US" dirty="0"/>
              <a:t>  </a:t>
            </a:r>
          </a:p>
        </p:txBody>
      </p:sp>
      <p:sp>
        <p:nvSpPr>
          <p:cNvPr id="23557" name="Text Box 4"/>
          <p:cNvSpPr txBox="1">
            <a:spLocks noChangeArrowheads="1"/>
          </p:cNvSpPr>
          <p:nvPr/>
        </p:nvSpPr>
        <p:spPr bwMode="auto">
          <a:xfrm>
            <a:off x="609600" y="2133600"/>
            <a:ext cx="8069263" cy="946150"/>
          </a:xfrm>
          <a:prstGeom prst="rect">
            <a:avLst/>
          </a:prstGeom>
          <a:noFill/>
          <a:ln w="9525">
            <a:noFill/>
            <a:miter lim="800000"/>
            <a:headEnd/>
            <a:tailEnd/>
          </a:ln>
        </p:spPr>
        <p:txBody>
          <a:bodyPr>
            <a:spAutoFit/>
          </a:bodyPr>
          <a:lstStyle/>
          <a:p>
            <a:pPr eaLnBrk="0" hangingPunct="0">
              <a:spcBef>
                <a:spcPct val="50000"/>
              </a:spcBef>
            </a:pPr>
            <a:r>
              <a:rPr lang="en-US" sz="2800" b="1">
                <a:solidFill>
                  <a:srgbClr val="000066"/>
                </a:solidFill>
              </a:rPr>
              <a:t>Trauma is the unique individual experience of an event or enduring conditions in which: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Adversity?</a:t>
            </a:r>
          </a:p>
        </p:txBody>
      </p:sp>
      <p:sp>
        <p:nvSpPr>
          <p:cNvPr id="5" name="Content Placeholder 4"/>
          <p:cNvSpPr>
            <a:spLocks noGrp="1"/>
          </p:cNvSpPr>
          <p:nvPr>
            <p:ph idx="1"/>
          </p:nvPr>
        </p:nvSpPr>
        <p:spPr/>
        <p:txBody>
          <a:bodyPr>
            <a:noAutofit/>
          </a:bodyPr>
          <a:lstStyle/>
          <a:p>
            <a:pPr marL="361950" indent="-361950" defTabSz="963613" eaLnBrk="1" hangingPunct="1">
              <a:buNone/>
            </a:pPr>
            <a:r>
              <a:rPr lang="en-US" dirty="0"/>
              <a:t>Difficult life circumstances or events that may be extremely stressful and can have negative health outcomes. </a:t>
            </a:r>
          </a:p>
          <a:p>
            <a:pPr marL="361950" indent="-361950" defTabSz="963613" eaLnBrk="1" hangingPunct="1">
              <a:buNone/>
            </a:pPr>
            <a:r>
              <a:rPr lang="en-US" dirty="0"/>
              <a:t>“Childhood adversity” – When they happen in childhood, they can be especially harmful. </a:t>
            </a:r>
          </a:p>
          <a:p>
            <a:pPr marL="361950" indent="-361950" defTabSz="963613" eaLnBrk="1" hangingPunct="1">
              <a:buNone/>
            </a:pPr>
            <a:r>
              <a:rPr lang="en-US" dirty="0"/>
              <a:t>These circumstances or events may or may not be traumatic. </a:t>
            </a:r>
          </a:p>
        </p:txBody>
      </p:sp>
    </p:spTree>
    <p:extLst>
      <p:ext uri="{BB962C8B-B14F-4D97-AF65-F5344CB8AC3E}">
        <p14:creationId xmlns:p14="http://schemas.microsoft.com/office/powerpoint/2010/main" val="364302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a:t>Lifelong Impact of </a:t>
            </a:r>
            <a:br>
              <a:rPr lang="en-US" dirty="0"/>
            </a:br>
            <a:r>
              <a:rPr lang="en-US" dirty="0"/>
              <a:t>Adversity and Trauma</a:t>
            </a:r>
            <a:br>
              <a:rPr lang="en-US" dirty="0"/>
            </a:br>
            <a:br>
              <a:rPr lang="en-US" dirty="0"/>
            </a:br>
            <a:r>
              <a:rPr lang="en-US" sz="3200" dirty="0"/>
              <a:t>Adverse Childhood </a:t>
            </a:r>
            <a:br>
              <a:rPr lang="en-US" sz="3200" dirty="0"/>
            </a:br>
            <a:r>
              <a:rPr lang="en-US" sz="3200" dirty="0"/>
              <a:t>Experiences (ACE) Study</a:t>
            </a:r>
          </a:p>
        </p:txBody>
      </p:sp>
      <p:sp>
        <p:nvSpPr>
          <p:cNvPr id="5" name="Slide Number Placeholder 4"/>
          <p:cNvSpPr>
            <a:spLocks noGrp="1"/>
          </p:cNvSpPr>
          <p:nvPr>
            <p:ph type="sldNum" sz="quarter" idx="10"/>
          </p:nvPr>
        </p:nvSpPr>
        <p:spPr/>
        <p:txBody>
          <a:bodyPr/>
          <a:lstStyle/>
          <a:p>
            <a:pPr>
              <a:defRPr/>
            </a:pPr>
            <a:fld id="{8A94CA76-7F69-4130-9401-63C5EDE9C0B8}" type="slidenum">
              <a:rPr lang="en-US" smtClean="0"/>
              <a:pPr>
                <a:defRPr/>
              </a:pPr>
              <a:t>9</a:t>
            </a:fld>
            <a:endParaRPr lang="en-US"/>
          </a:p>
        </p:txBody>
      </p:sp>
      <p:sp>
        <p:nvSpPr>
          <p:cNvPr id="4" name="TextBox 3"/>
          <p:cNvSpPr txBox="1"/>
          <p:nvPr/>
        </p:nvSpPr>
        <p:spPr>
          <a:xfrm>
            <a:off x="533400" y="5105400"/>
            <a:ext cx="8001000" cy="707886"/>
          </a:xfrm>
          <a:prstGeom prst="rect">
            <a:avLst/>
          </a:prstGeom>
          <a:noFill/>
          <a:ln>
            <a:solidFill>
              <a:schemeClr val="tx1"/>
            </a:solidFill>
          </a:ln>
        </p:spPr>
        <p:txBody>
          <a:bodyPr wrap="square" rtlCol="0">
            <a:spAutoFit/>
          </a:bodyPr>
          <a:lstStyle/>
          <a:p>
            <a:pPr marL="685800" lvl="1">
              <a:buNone/>
            </a:pPr>
            <a:r>
              <a:rPr lang="en-US" sz="2400" b="1" i="1" dirty="0">
                <a:solidFill>
                  <a:srgbClr val="002060"/>
                </a:solidFill>
              </a:rPr>
              <a:t>“The most important study you never heard of.”</a:t>
            </a:r>
          </a:p>
          <a:p>
            <a:pPr marL="685800" lvl="1">
              <a:buNone/>
            </a:pPr>
            <a:r>
              <a:rPr lang="en-US" sz="1600" dirty="0">
                <a:solidFill>
                  <a:srgbClr val="009900"/>
                </a:solidFill>
              </a:rPr>
              <a:t>				</a:t>
            </a:r>
            <a:r>
              <a:rPr lang="en-US" sz="1600" b="1" dirty="0">
                <a:solidFill>
                  <a:srgbClr val="009900"/>
                </a:solidFill>
              </a:rPr>
              <a:t>Jane Stevens, Acesconnection.com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102" y="663747"/>
            <a:ext cx="8101698" cy="709918"/>
          </a:xfrm>
        </p:spPr>
        <p:txBody>
          <a:bodyPr>
            <a:noAutofit/>
          </a:bodyPr>
          <a:lstStyle/>
          <a:p>
            <a:r>
              <a:rPr lang="en-US" dirty="0"/>
              <a:t>Story of the ACE Study</a:t>
            </a:r>
          </a:p>
        </p:txBody>
      </p:sp>
      <p:sp>
        <p:nvSpPr>
          <p:cNvPr id="3" name="Content Placeholder 2"/>
          <p:cNvSpPr>
            <a:spLocks noGrp="1"/>
          </p:cNvSpPr>
          <p:nvPr>
            <p:ph idx="1"/>
          </p:nvPr>
        </p:nvSpPr>
        <p:spPr>
          <a:xfrm>
            <a:off x="457200" y="1752600"/>
            <a:ext cx="8229600" cy="3581400"/>
          </a:xfrm>
        </p:spPr>
        <p:txBody>
          <a:bodyPr>
            <a:noAutofit/>
          </a:bodyPr>
          <a:lstStyle/>
          <a:p>
            <a:pPr marL="285750" indent="-285750">
              <a:buNone/>
            </a:pPr>
            <a:r>
              <a:rPr lang="en-US" sz="2800" dirty="0"/>
              <a:t>Very large sample -- 17,000 patients at Kaiser Permanente health maintenance organization (HMO)</a:t>
            </a:r>
          </a:p>
          <a:p>
            <a:pPr marL="285750" indent="-285750">
              <a:buNone/>
            </a:pPr>
            <a:r>
              <a:rPr lang="en-US" sz="2800" dirty="0"/>
              <a:t>Average age: 57</a:t>
            </a:r>
          </a:p>
          <a:p>
            <a:pPr marL="285750" indent="-285750">
              <a:buNone/>
            </a:pPr>
            <a:r>
              <a:rPr lang="en-US" sz="2800" dirty="0"/>
              <a:t>High-functioning </a:t>
            </a:r>
          </a:p>
          <a:p>
            <a:pPr marL="685800" lvl="1">
              <a:buNone/>
            </a:pPr>
            <a:r>
              <a:rPr lang="en-US" dirty="0">
                <a:ea typeface="+mn-ea"/>
                <a:cs typeface="+mn-cs"/>
              </a:rPr>
              <a:t>All insured</a:t>
            </a:r>
          </a:p>
          <a:p>
            <a:pPr marL="685800" lvl="1">
              <a:buNone/>
            </a:pPr>
            <a:r>
              <a:rPr lang="en-US" dirty="0">
                <a:ea typeface="+mn-ea"/>
                <a:cs typeface="+mn-cs"/>
              </a:rPr>
              <a:t>Middle and upper middle class</a:t>
            </a:r>
          </a:p>
          <a:p>
            <a:pPr marL="685800" lvl="1">
              <a:buNone/>
            </a:pPr>
            <a:r>
              <a:rPr lang="en-US" dirty="0">
                <a:ea typeface="+mn-ea"/>
                <a:cs typeface="+mn-cs"/>
              </a:rPr>
              <a:t>74% attended college  </a:t>
            </a:r>
            <a:endParaRPr lang="en-US" sz="1600" dirty="0"/>
          </a:p>
          <a:p>
            <a:endParaRPr lang="en-US" sz="1600" dirty="0"/>
          </a:p>
          <a:p>
            <a:pPr>
              <a:buNone/>
            </a:pPr>
            <a:endParaRPr lang="en-US" sz="1600" dirty="0"/>
          </a:p>
          <a:p>
            <a:endParaRPr lang="en-US" sz="1600" dirty="0"/>
          </a:p>
        </p:txBody>
      </p:sp>
      <p:sp>
        <p:nvSpPr>
          <p:cNvPr id="5" name="Slide Number Placeholder 4"/>
          <p:cNvSpPr>
            <a:spLocks noGrp="1"/>
          </p:cNvSpPr>
          <p:nvPr>
            <p:ph type="sldNum" sz="quarter" idx="10"/>
          </p:nvPr>
        </p:nvSpPr>
        <p:spPr/>
        <p:txBody>
          <a:bodyPr/>
          <a:lstStyle/>
          <a:p>
            <a:pPr>
              <a:defRPr/>
            </a:pPr>
            <a:fld id="{2542663B-9285-4826-957A-7B8B5C9A8583}" type="slidenum">
              <a:rPr lang="en-US" smtClean="0"/>
              <a:pPr>
                <a:defRPr/>
              </a:pPr>
              <a:t>10</a:t>
            </a:fld>
            <a:endParaRPr lang="en-US"/>
          </a:p>
        </p:txBody>
      </p:sp>
      <p:sp>
        <p:nvSpPr>
          <p:cNvPr id="6" name="TextBox 5"/>
          <p:cNvSpPr txBox="1"/>
          <p:nvPr/>
        </p:nvSpPr>
        <p:spPr>
          <a:xfrm>
            <a:off x="6705600" y="6172200"/>
            <a:ext cx="1542234" cy="584776"/>
          </a:xfrm>
          <a:prstGeom prst="rect">
            <a:avLst/>
          </a:prstGeom>
          <a:noFill/>
        </p:spPr>
        <p:txBody>
          <a:bodyPr wrap="none" rtlCol="0">
            <a:spAutoFit/>
          </a:bodyPr>
          <a:lstStyle/>
          <a:p>
            <a:r>
              <a:rPr lang="en-US" sz="1400" dirty="0" err="1">
                <a:solidFill>
                  <a:schemeClr val="accent6"/>
                </a:solidFill>
              </a:rPr>
              <a:t>Anda</a:t>
            </a:r>
            <a:r>
              <a:rPr lang="en-US" sz="1400" dirty="0">
                <a:solidFill>
                  <a:schemeClr val="accent6"/>
                </a:solidFill>
              </a:rPr>
              <a:t> et al., 2006</a:t>
            </a:r>
          </a:p>
          <a:p>
            <a:endParaRPr lang="en-US" dirty="0"/>
          </a:p>
        </p:txBody>
      </p:sp>
    </p:spTree>
    <p:extLst>
      <p:ext uri="{BB962C8B-B14F-4D97-AF65-F5344CB8AC3E}">
        <p14:creationId xmlns:p14="http://schemas.microsoft.com/office/powerpoint/2010/main" val="980494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01000" cy="1143000"/>
          </a:xfrm>
        </p:spPr>
        <p:txBody>
          <a:bodyPr/>
          <a:lstStyle/>
          <a:p>
            <a:pPr algn="ctr"/>
            <a:r>
              <a:rPr lang="en-US" dirty="0"/>
              <a:t>ACE Categories</a:t>
            </a:r>
          </a:p>
        </p:txBody>
      </p:sp>
      <p:sp>
        <p:nvSpPr>
          <p:cNvPr id="3" name="Content Placeholder 2"/>
          <p:cNvSpPr>
            <a:spLocks noGrp="1"/>
          </p:cNvSpPr>
          <p:nvPr>
            <p:ph idx="4294967295"/>
          </p:nvPr>
        </p:nvSpPr>
        <p:spPr>
          <a:xfrm>
            <a:off x="381000" y="1524000"/>
            <a:ext cx="8229600" cy="5083175"/>
          </a:xfrm>
        </p:spPr>
        <p:txBody>
          <a:bodyPr>
            <a:normAutofit fontScale="25000" lnSpcReduction="20000"/>
          </a:bodyPr>
          <a:lstStyle/>
          <a:p>
            <a:pPr marL="0" indent="0">
              <a:buNone/>
            </a:pPr>
            <a:r>
              <a:rPr lang="en-US" sz="11200" b="1" dirty="0"/>
              <a:t>ABUSE AND NEGLECT</a:t>
            </a:r>
          </a:p>
          <a:p>
            <a:pPr marL="914400" indent="-457200">
              <a:buFont typeface="+mj-lt"/>
              <a:buAutoNum type="arabicPeriod"/>
            </a:pPr>
            <a:r>
              <a:rPr lang="en-US" sz="8800" dirty="0"/>
              <a:t>Emotional abuse</a:t>
            </a:r>
          </a:p>
          <a:p>
            <a:pPr marL="914400" indent="-457200">
              <a:buFont typeface="+mj-lt"/>
              <a:buAutoNum type="arabicPeriod"/>
            </a:pPr>
            <a:r>
              <a:rPr lang="en-US" sz="8800" dirty="0"/>
              <a:t>Physical abuse</a:t>
            </a:r>
          </a:p>
          <a:p>
            <a:pPr marL="914400" indent="-457200">
              <a:buFont typeface="+mj-lt"/>
              <a:buAutoNum type="arabicPeriod"/>
            </a:pPr>
            <a:r>
              <a:rPr lang="en-US" sz="8800" dirty="0"/>
              <a:t>Sexual abuse</a:t>
            </a:r>
          </a:p>
          <a:p>
            <a:pPr marL="914400" indent="-457200">
              <a:buFont typeface="+mj-lt"/>
              <a:buAutoNum type="arabicPeriod"/>
            </a:pPr>
            <a:r>
              <a:rPr lang="en-US" sz="8800" dirty="0"/>
              <a:t>Emotional neglect</a:t>
            </a:r>
          </a:p>
          <a:p>
            <a:pPr marL="914400" indent="-457200">
              <a:buFont typeface="+mj-lt"/>
              <a:buAutoNum type="arabicPeriod"/>
            </a:pPr>
            <a:r>
              <a:rPr lang="en-US" sz="8800" dirty="0"/>
              <a:t>Physical neglect </a:t>
            </a:r>
          </a:p>
          <a:p>
            <a:endParaRPr lang="en-US" sz="8800" dirty="0"/>
          </a:p>
          <a:p>
            <a:pPr marL="0" indent="0">
              <a:buNone/>
            </a:pPr>
            <a:r>
              <a:rPr lang="en-US" sz="11200" b="1" dirty="0"/>
              <a:t>HOUSEHOLD  DYSFUNCTION</a:t>
            </a:r>
          </a:p>
          <a:p>
            <a:pPr marL="914400" indent="-457200">
              <a:buFont typeface="+mj-lt"/>
              <a:buAutoNum type="arabicPeriod" startAt="6"/>
            </a:pPr>
            <a:r>
              <a:rPr lang="en-US" sz="8800" dirty="0"/>
              <a:t>Mother Treated Violently</a:t>
            </a:r>
          </a:p>
          <a:p>
            <a:pPr marL="914400" indent="-457200">
              <a:buFont typeface="+mj-lt"/>
              <a:buAutoNum type="arabicPeriod" startAt="6"/>
            </a:pPr>
            <a:r>
              <a:rPr lang="en-US" sz="8800" dirty="0"/>
              <a:t>Household Substance Abuse</a:t>
            </a:r>
          </a:p>
          <a:p>
            <a:pPr marL="914400" indent="-457200">
              <a:buFont typeface="+mj-lt"/>
              <a:buAutoNum type="arabicPeriod" startAt="6"/>
            </a:pPr>
            <a:r>
              <a:rPr lang="en-US" sz="8800" dirty="0"/>
              <a:t>Household Mental Illness</a:t>
            </a:r>
          </a:p>
          <a:p>
            <a:pPr marL="914400" indent="-457200">
              <a:buFont typeface="+mj-lt"/>
              <a:buAutoNum type="arabicPeriod" startAt="6"/>
            </a:pPr>
            <a:r>
              <a:rPr lang="en-US" sz="8800" dirty="0"/>
              <a:t>Parental Separation or Divorce</a:t>
            </a:r>
          </a:p>
          <a:p>
            <a:pPr marL="914400" indent="-457200">
              <a:buFont typeface="+mj-lt"/>
              <a:buAutoNum type="arabicPeriod" startAt="6"/>
            </a:pPr>
            <a:r>
              <a:rPr lang="en-US" sz="8800" dirty="0"/>
              <a:t>Incarcerated Household Member</a:t>
            </a:r>
          </a:p>
          <a:p>
            <a:endParaRPr lang="en-US" sz="8800" dirty="0"/>
          </a:p>
          <a:p>
            <a:r>
              <a:rPr lang="en-US" dirty="0"/>
              <a:t> </a:t>
            </a:r>
          </a:p>
          <a:p>
            <a:endParaRPr lang="en-US" dirty="0"/>
          </a:p>
        </p:txBody>
      </p:sp>
      <p:sp>
        <p:nvSpPr>
          <p:cNvPr id="4" name="Slide Number Placeholder 3"/>
          <p:cNvSpPr>
            <a:spLocks noGrp="1"/>
          </p:cNvSpPr>
          <p:nvPr>
            <p:ph type="sldNum" sz="quarter" idx="10"/>
          </p:nvPr>
        </p:nvSpPr>
        <p:spPr/>
        <p:txBody>
          <a:bodyPr/>
          <a:lstStyle/>
          <a:p>
            <a:pPr>
              <a:defRPr/>
            </a:pPr>
            <a:fld id="{A5A882C9-9C47-4216-9E20-5BF2A20F4681}" type="slidenum">
              <a:rPr lang="en-US" smtClean="0"/>
              <a:pPr>
                <a:defRPr/>
              </a:pPr>
              <a:t>11</a:t>
            </a:fld>
            <a:endParaRPr lang="en-US"/>
          </a:p>
        </p:txBody>
      </p:sp>
    </p:spTree>
    <p:extLst>
      <p:ext uri="{BB962C8B-B14F-4D97-AF65-F5344CB8AC3E}">
        <p14:creationId xmlns:p14="http://schemas.microsoft.com/office/powerpoint/2010/main" val="4023768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001000" cy="1143000"/>
          </a:xfrm>
        </p:spPr>
        <p:txBody>
          <a:bodyPr>
            <a:normAutofit fontScale="90000"/>
          </a:bodyPr>
          <a:lstStyle/>
          <a:p>
            <a:pPr algn="ctr"/>
            <a:br>
              <a:rPr lang="en-US" dirty="0"/>
            </a:br>
            <a:r>
              <a:rPr lang="en-US" dirty="0"/>
              <a:t>Findings: High Prevalence</a:t>
            </a:r>
            <a:br>
              <a:rPr lang="en-US" sz="3200" dirty="0"/>
            </a:br>
            <a:r>
              <a:rPr lang="en-US" sz="3600" dirty="0"/>
              <a:t>     </a:t>
            </a:r>
            <a:r>
              <a:rPr lang="en-US" dirty="0"/>
              <a:t>  </a:t>
            </a:r>
          </a:p>
        </p:txBody>
      </p:sp>
      <p:graphicFrame>
        <p:nvGraphicFramePr>
          <p:cNvPr id="4" name="Content Placeholder 3"/>
          <p:cNvGraphicFramePr>
            <a:graphicFrameLocks noGrp="1"/>
          </p:cNvGraphicFramePr>
          <p:nvPr>
            <p:ph idx="4294967295"/>
          </p:nvPr>
        </p:nvGraphicFramePr>
        <p:xfrm>
          <a:off x="2590800" y="1905000"/>
          <a:ext cx="6218884"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28600" y="1752600"/>
            <a:ext cx="2667000" cy="3637919"/>
          </a:xfrm>
          <a:prstGeom prst="rect">
            <a:avLst/>
          </a:prstGeom>
          <a:noFill/>
          <a:ln>
            <a:solidFill>
              <a:schemeClr val="tx1"/>
            </a:solidFill>
          </a:ln>
        </p:spPr>
        <p:txBody>
          <a:bodyPr wrap="square" rtlCol="0">
            <a:spAutoFit/>
          </a:bodyPr>
          <a:lstStyle/>
          <a:p>
            <a:pPr marL="342900" indent="-342900" eaLnBrk="0" hangingPunct="0">
              <a:spcBef>
                <a:spcPct val="20000"/>
              </a:spcBef>
              <a:buClr>
                <a:srgbClr val="000066"/>
              </a:buClr>
              <a:buFont typeface="Arial" pitchFamily="34" charset="0"/>
              <a:buChar char="•"/>
            </a:pPr>
            <a:r>
              <a:rPr lang="en-US" sz="2400" kern="0" dirty="0">
                <a:solidFill>
                  <a:srgbClr val="000066"/>
                </a:solidFill>
                <a:latin typeface="+mn-lt"/>
              </a:rPr>
              <a:t>64% at least 1 ACE </a:t>
            </a:r>
          </a:p>
          <a:p>
            <a:pPr marL="342900" indent="-342900" eaLnBrk="0" hangingPunct="0">
              <a:spcBef>
                <a:spcPct val="20000"/>
              </a:spcBef>
              <a:buClr>
                <a:srgbClr val="000066"/>
              </a:buClr>
              <a:buFont typeface="Arial" pitchFamily="34" charset="0"/>
              <a:buChar char="•"/>
            </a:pPr>
            <a:r>
              <a:rPr lang="en-US" sz="2400" kern="0" dirty="0">
                <a:solidFill>
                  <a:srgbClr val="000066"/>
                </a:solidFill>
                <a:latin typeface="+mn-lt"/>
              </a:rPr>
              <a:t>12%  4+ ACEs</a:t>
            </a:r>
          </a:p>
          <a:p>
            <a:pPr marL="342900" indent="-342900" eaLnBrk="0" hangingPunct="0">
              <a:spcBef>
                <a:spcPct val="20000"/>
              </a:spcBef>
              <a:buClr>
                <a:srgbClr val="000066"/>
              </a:buClr>
              <a:buFont typeface="Arial" pitchFamily="34" charset="0"/>
              <a:buChar char="•"/>
            </a:pPr>
            <a:r>
              <a:rPr lang="en-US" sz="2400" kern="0" dirty="0">
                <a:solidFill>
                  <a:srgbClr val="000066"/>
                </a:solidFill>
                <a:latin typeface="+mn-lt"/>
              </a:rPr>
              <a:t>25% households with substance abuse</a:t>
            </a:r>
          </a:p>
          <a:p>
            <a:pPr marL="342900" indent="-342900" eaLnBrk="0" hangingPunct="0">
              <a:spcBef>
                <a:spcPct val="20000"/>
              </a:spcBef>
              <a:buClr>
                <a:srgbClr val="000066"/>
              </a:buClr>
              <a:buFont typeface="Arial" pitchFamily="34" charset="0"/>
              <a:buChar char="•"/>
            </a:pPr>
            <a:r>
              <a:rPr lang="en-US" sz="2400" kern="0" dirty="0">
                <a:solidFill>
                  <a:srgbClr val="000066"/>
                </a:solidFill>
                <a:latin typeface="+mn-lt"/>
              </a:rPr>
              <a:t>25% physical abuse</a:t>
            </a:r>
          </a:p>
        </p:txBody>
      </p:sp>
      <p:sp>
        <p:nvSpPr>
          <p:cNvPr id="5" name="Slide Number Placeholder 4"/>
          <p:cNvSpPr>
            <a:spLocks noGrp="1"/>
          </p:cNvSpPr>
          <p:nvPr>
            <p:ph type="sldNum" sz="quarter" idx="10"/>
          </p:nvPr>
        </p:nvSpPr>
        <p:spPr/>
        <p:txBody>
          <a:bodyPr/>
          <a:lstStyle/>
          <a:p>
            <a:pPr>
              <a:defRPr/>
            </a:pPr>
            <a:fld id="{A5A882C9-9C47-4216-9E20-5BF2A20F4681}" type="slidenum">
              <a:rPr lang="en-US" smtClean="0"/>
              <a:pPr>
                <a:defRPr/>
              </a:pPr>
              <a:t>12</a:t>
            </a:fld>
            <a:endParaRPr lang="en-US"/>
          </a:p>
        </p:txBody>
      </p:sp>
      <p:sp>
        <p:nvSpPr>
          <p:cNvPr id="7" name="TextBox 6"/>
          <p:cNvSpPr txBox="1"/>
          <p:nvPr/>
        </p:nvSpPr>
        <p:spPr>
          <a:xfrm>
            <a:off x="6629400" y="6172200"/>
            <a:ext cx="1542234" cy="584776"/>
          </a:xfrm>
          <a:prstGeom prst="rect">
            <a:avLst/>
          </a:prstGeom>
          <a:noFill/>
        </p:spPr>
        <p:txBody>
          <a:bodyPr wrap="none" rtlCol="0">
            <a:spAutoFit/>
          </a:bodyPr>
          <a:lstStyle/>
          <a:p>
            <a:r>
              <a:rPr lang="en-US" sz="1400" dirty="0" err="1">
                <a:solidFill>
                  <a:schemeClr val="accent6"/>
                </a:solidFill>
              </a:rPr>
              <a:t>Anda</a:t>
            </a:r>
            <a:r>
              <a:rPr lang="en-US" sz="1400" dirty="0">
                <a:solidFill>
                  <a:schemeClr val="accent6"/>
                </a:solidFill>
              </a:rPr>
              <a:t> et al., 2006</a:t>
            </a:r>
          </a:p>
          <a:p>
            <a:endParaRPr lang="en-US" dirty="0"/>
          </a:p>
        </p:txBody>
      </p:sp>
    </p:spTree>
    <p:extLst>
      <p:ext uri="{BB962C8B-B14F-4D97-AF65-F5344CB8AC3E}">
        <p14:creationId xmlns:p14="http://schemas.microsoft.com/office/powerpoint/2010/main" val="135382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899"/>
                                          </p:stCondLst>
                                        </p:cTn>
                                        <p:tgtEl>
                                          <p:spTgt spid="4">
                                            <p:graphicEl>
                                              <a:chart seriesIdx="0" categoryIdx="0" bldStep="ptIn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899"/>
                                          </p:stCondLst>
                                        </p:cTn>
                                        <p:tgtEl>
                                          <p:spTgt spid="4">
                                            <p:graphicEl>
                                              <a:chart seriesIdx="0" categoryIdx="1" bldStep="ptIn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899"/>
                                          </p:stCondLst>
                                        </p:cTn>
                                        <p:tgtEl>
                                          <p:spTgt spid="4">
                                            <p:graphicEl>
                                              <a:chart seriesIdx="0" categoryIdx="2" bldStep="ptIn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899"/>
                                          </p:stCondLst>
                                        </p:cTn>
                                        <p:tgtEl>
                                          <p:spTgt spid="4">
                                            <p:graphicEl>
                                              <a:chart seriesIdx="0" categoryIdx="3" bldStep="ptInSeries"/>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899"/>
                                          </p:stCondLst>
                                        </p:cTn>
                                        <p:tgtEl>
                                          <p:spTgt spid="4">
                                            <p:graphicEl>
                                              <a:chart seriesIdx="0" categoryIdx="4" bldStep="ptInSeries"/>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seriesEl" animBg="0"/>
        </p:bldSub>
      </p:bldGraphic>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Findings: 4+ ACEs vs. 0 ACEs</a:t>
            </a:r>
          </a:p>
        </p:txBody>
      </p:sp>
      <p:graphicFrame>
        <p:nvGraphicFramePr>
          <p:cNvPr id="4" name="Chart 3"/>
          <p:cNvGraphicFramePr/>
          <p:nvPr/>
        </p:nvGraphicFramePr>
        <p:xfrm>
          <a:off x="2743200" y="1447800"/>
          <a:ext cx="6172200" cy="472866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04800" y="1447800"/>
            <a:ext cx="2438400" cy="3785652"/>
          </a:xfrm>
          <a:prstGeom prst="rect">
            <a:avLst/>
          </a:prstGeom>
          <a:noFill/>
          <a:ln>
            <a:solidFill>
              <a:schemeClr val="tx1"/>
            </a:solidFill>
          </a:ln>
        </p:spPr>
        <p:txBody>
          <a:bodyPr wrap="square" rtlCol="0">
            <a:spAutoFit/>
          </a:bodyPr>
          <a:lstStyle/>
          <a:p>
            <a:pPr marL="182880" lvl="1" indent="-182880" eaLnBrk="0" hangingPunct="0">
              <a:spcBef>
                <a:spcPts val="0"/>
              </a:spcBef>
              <a:buClr>
                <a:srgbClr val="000066"/>
              </a:buClr>
              <a:buFont typeface="Arial" pitchFamily="34" charset="0"/>
              <a:buChar char="•"/>
            </a:pPr>
            <a:r>
              <a:rPr lang="en-US" sz="2400" kern="0" dirty="0">
                <a:solidFill>
                  <a:srgbClr val="000066"/>
                </a:solidFill>
                <a:latin typeface="+mn-lt"/>
              </a:rPr>
              <a:t>6x more likely to attempt suicide</a:t>
            </a:r>
          </a:p>
          <a:p>
            <a:pPr marL="182880" lvl="1" indent="-182880" eaLnBrk="0" hangingPunct="0">
              <a:spcBef>
                <a:spcPts val="0"/>
              </a:spcBef>
              <a:buClr>
                <a:srgbClr val="000066"/>
              </a:buClr>
              <a:buFont typeface="Arial" pitchFamily="34" charset="0"/>
              <a:buChar char="•"/>
            </a:pPr>
            <a:r>
              <a:rPr lang="en-US" sz="2400" kern="0" dirty="0">
                <a:solidFill>
                  <a:srgbClr val="000066"/>
                </a:solidFill>
                <a:latin typeface="+mn-lt"/>
              </a:rPr>
              <a:t>7x more likely to be alcoholic</a:t>
            </a:r>
          </a:p>
          <a:p>
            <a:pPr marL="182880" lvl="1" indent="-182880" eaLnBrk="0" hangingPunct="0">
              <a:spcBef>
                <a:spcPts val="0"/>
              </a:spcBef>
              <a:buClr>
                <a:srgbClr val="000066"/>
              </a:buClr>
              <a:buFont typeface="Arial" pitchFamily="34" charset="0"/>
              <a:buChar char="•"/>
            </a:pPr>
            <a:r>
              <a:rPr lang="en-US" sz="2400" kern="0" dirty="0">
                <a:solidFill>
                  <a:srgbClr val="000066"/>
                </a:solidFill>
                <a:latin typeface="+mn-lt"/>
              </a:rPr>
              <a:t>7x more like to have sex by 15</a:t>
            </a:r>
          </a:p>
          <a:p>
            <a:pPr marL="182880" lvl="1" indent="-182880" eaLnBrk="0" hangingPunct="0">
              <a:spcBef>
                <a:spcPts val="0"/>
              </a:spcBef>
              <a:buClr>
                <a:srgbClr val="000066"/>
              </a:buClr>
              <a:buFont typeface="Arial" pitchFamily="34" charset="0"/>
              <a:buChar char="•"/>
            </a:pPr>
            <a:r>
              <a:rPr lang="en-US" sz="2400" kern="0" dirty="0">
                <a:solidFill>
                  <a:srgbClr val="000066"/>
                </a:solidFill>
                <a:latin typeface="+mn-lt"/>
              </a:rPr>
              <a:t>46x more like to use injected drugs</a:t>
            </a:r>
          </a:p>
        </p:txBody>
      </p:sp>
      <p:sp>
        <p:nvSpPr>
          <p:cNvPr id="6" name="Slide Number Placeholder 5"/>
          <p:cNvSpPr>
            <a:spLocks noGrp="1"/>
          </p:cNvSpPr>
          <p:nvPr>
            <p:ph type="sldNum" sz="quarter" idx="10"/>
          </p:nvPr>
        </p:nvSpPr>
        <p:spPr/>
        <p:txBody>
          <a:bodyPr/>
          <a:lstStyle/>
          <a:p>
            <a:pPr>
              <a:defRPr/>
            </a:pPr>
            <a:fld id="{A5A882C9-9C47-4216-9E20-5BF2A20F4681}" type="slidenum">
              <a:rPr lang="en-US" smtClean="0"/>
              <a:pPr>
                <a:defRPr/>
              </a:pPr>
              <a:t>13</a:t>
            </a:fld>
            <a:endParaRPr lang="en-US"/>
          </a:p>
        </p:txBody>
      </p:sp>
      <p:sp>
        <p:nvSpPr>
          <p:cNvPr id="7" name="TextBox 6"/>
          <p:cNvSpPr txBox="1"/>
          <p:nvPr/>
        </p:nvSpPr>
        <p:spPr>
          <a:xfrm>
            <a:off x="6705600" y="6172200"/>
            <a:ext cx="1551877" cy="584776"/>
          </a:xfrm>
          <a:prstGeom prst="rect">
            <a:avLst/>
          </a:prstGeom>
          <a:noFill/>
        </p:spPr>
        <p:txBody>
          <a:bodyPr wrap="none" rtlCol="0">
            <a:spAutoFit/>
          </a:bodyPr>
          <a:lstStyle/>
          <a:p>
            <a:r>
              <a:rPr lang="en-US" sz="1400" dirty="0" err="1">
                <a:solidFill>
                  <a:srgbClr val="002060"/>
                </a:solidFill>
              </a:rPr>
              <a:t>Felitti</a:t>
            </a:r>
            <a:r>
              <a:rPr lang="en-US" sz="1400" dirty="0">
                <a:solidFill>
                  <a:srgbClr val="002060"/>
                </a:solidFill>
              </a:rPr>
              <a:t> et al., 1998</a:t>
            </a:r>
          </a:p>
          <a:p>
            <a:endParaRPr lang="en-US" dirty="0"/>
          </a:p>
        </p:txBody>
      </p:sp>
    </p:spTree>
    <p:extLst>
      <p:ext uri="{BB962C8B-B14F-4D97-AF65-F5344CB8AC3E}">
        <p14:creationId xmlns:p14="http://schemas.microsoft.com/office/powerpoint/2010/main" val="1061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4">
                                            <p:graphicEl>
                                              <a:chart seriesIdx="-4" categoryIdx="2" bldStep="category"/>
                                            </p:graphic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
                                            <p:graphicEl>
                                              <a:chart seriesIdx="-4" categoryIdx="3" bldStep="category"/>
                                            </p:graphicEl>
                                          </p:spTgt>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
                                            <p:graphicEl>
                                              <a:chart seriesIdx="-4" categoryIdx="4" bldStep="category"/>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0" nodeType="clickEffect">
                                  <p:stCondLst>
                                    <p:cond delay="0"/>
                                  </p:stCondLst>
                                  <p:childTnLst>
                                    <p:anim calcmode="lin" valueType="num">
                                      <p:cBhvr additive="base">
                                        <p:cTn id="20" dur="500"/>
                                        <p:tgtEl>
                                          <p:spTgt spid="4">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21" dur="500"/>
                                        <p:tgtEl>
                                          <p:spTgt spid="4">
                                            <p:graphicEl>
                                              <a:chart seriesIdx="-4" categoryIdx="3" bldStep="category"/>
                                            </p:graphicEl>
                                          </p:spTgt>
                                        </p:tgtEl>
                                        <p:attrNameLst>
                                          <p:attrName>ppt_y</p:attrName>
                                        </p:attrNameLst>
                                      </p:cBhvr>
                                      <p:tavLst>
                                        <p:tav tm="0">
                                          <p:val>
                                            <p:strVal val="ppt_y"/>
                                          </p:val>
                                        </p:tav>
                                        <p:tav tm="100000">
                                          <p:val>
                                            <p:strVal val="1+ppt_h/2"/>
                                          </p:val>
                                        </p:tav>
                                      </p:tavLst>
                                    </p:anim>
                                    <p:set>
                                      <p:cBhvr>
                                        <p:cTn id="22" dur="1" fill="hold">
                                          <p:stCondLst>
                                            <p:cond delay="499"/>
                                          </p:stCondLst>
                                        </p:cTn>
                                        <p:tgtEl>
                                          <p:spTgt spid="4">
                                            <p:graphicEl>
                                              <a:chart seriesIdx="-4" categoryIdx="3" bldStep="category"/>
                                            </p:graphicEl>
                                          </p:spTgt>
                                        </p:tgtEl>
                                        <p:attrNameLst>
                                          <p:attrName>style.visibility</p:attrName>
                                        </p:attrNameLst>
                                      </p:cBhvr>
                                      <p:to>
                                        <p:strVal val="hidden"/>
                                      </p:to>
                                    </p:set>
                                  </p:childTnLst>
                                </p:cTn>
                              </p:par>
                            </p:childTnLst>
                          </p:cTn>
                        </p:par>
                        <p:par>
                          <p:cTn id="23" fill="hold">
                            <p:stCondLst>
                              <p:cond delay="500"/>
                            </p:stCondLst>
                            <p:childTnLst>
                              <p:par>
                                <p:cTn id="24" presetID="2" presetClass="exit" presetSubtype="4" fill="hold" grpId="0" nodeType="afterEffect">
                                  <p:stCondLst>
                                    <p:cond delay="0"/>
                                  </p:stCondLst>
                                  <p:childTnLst>
                                    <p:anim calcmode="lin" valueType="num">
                                      <p:cBhvr additive="base">
                                        <p:cTn id="25" dur="500"/>
                                        <p:tgtEl>
                                          <p:spTgt spid="4">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26" dur="500"/>
                                        <p:tgtEl>
                                          <p:spTgt spid="4">
                                            <p:graphicEl>
                                              <a:chart seriesIdx="-4" categoryIdx="2" bldStep="category"/>
                                            </p:graphicEl>
                                          </p:spTgt>
                                        </p:tgtEl>
                                        <p:attrNameLst>
                                          <p:attrName>ppt_y</p:attrName>
                                        </p:attrNameLst>
                                      </p:cBhvr>
                                      <p:tavLst>
                                        <p:tav tm="0">
                                          <p:val>
                                            <p:strVal val="ppt_y"/>
                                          </p:val>
                                        </p:tav>
                                        <p:tav tm="100000">
                                          <p:val>
                                            <p:strVal val="1+ppt_h/2"/>
                                          </p:val>
                                        </p:tav>
                                      </p:tavLst>
                                    </p:anim>
                                    <p:set>
                                      <p:cBhvr>
                                        <p:cTn id="27" dur="1" fill="hold">
                                          <p:stCondLst>
                                            <p:cond delay="499"/>
                                          </p:stCondLst>
                                        </p:cTn>
                                        <p:tgtEl>
                                          <p:spTgt spid="4">
                                            <p:graphicEl>
                                              <a:chart seriesIdx="-4" categoryIdx="2" bldStep="category"/>
                                            </p:graphicEl>
                                          </p:spTgt>
                                        </p:tgtEl>
                                        <p:attrNameLst>
                                          <p:attrName>style.visibility</p:attrName>
                                        </p:attrNameLst>
                                      </p:cBhvr>
                                      <p:to>
                                        <p:strVal val="hidden"/>
                                      </p:to>
                                    </p:set>
                                  </p:childTnLst>
                                </p:cTn>
                              </p:par>
                            </p:childTnLst>
                          </p:cTn>
                        </p:par>
                        <p:par>
                          <p:cTn id="28" fill="hold">
                            <p:stCondLst>
                              <p:cond delay="1000"/>
                            </p:stCondLst>
                            <p:childTnLst>
                              <p:par>
                                <p:cTn id="29" presetID="2" presetClass="exit" presetSubtype="4" fill="hold" grpId="0" nodeType="afterEffect">
                                  <p:stCondLst>
                                    <p:cond delay="0"/>
                                  </p:stCondLst>
                                  <p:childTnLst>
                                    <p:anim calcmode="lin" valueType="num">
                                      <p:cBhvr additive="base">
                                        <p:cTn id="30" dur="500"/>
                                        <p:tgtEl>
                                          <p:spTgt spid="4">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31" dur="500"/>
                                        <p:tgtEl>
                                          <p:spTgt spid="4">
                                            <p:graphicEl>
                                              <a:chart seriesIdx="-4" categoryIdx="1" bldStep="category"/>
                                            </p:graphicEl>
                                          </p:spTgt>
                                        </p:tgtEl>
                                        <p:attrNameLst>
                                          <p:attrName>ppt_y</p:attrName>
                                        </p:attrNameLst>
                                      </p:cBhvr>
                                      <p:tavLst>
                                        <p:tav tm="0">
                                          <p:val>
                                            <p:strVal val="ppt_y"/>
                                          </p:val>
                                        </p:tav>
                                        <p:tav tm="100000">
                                          <p:val>
                                            <p:strVal val="1+ppt_h/2"/>
                                          </p:val>
                                        </p:tav>
                                      </p:tavLst>
                                    </p:anim>
                                    <p:set>
                                      <p:cBhvr>
                                        <p:cTn id="32" dur="1" fill="hold">
                                          <p:stCondLst>
                                            <p:cond delay="499"/>
                                          </p:stCondLst>
                                        </p:cTn>
                                        <p:tgtEl>
                                          <p:spTgt spid="4">
                                            <p:graphicEl>
                                              <a:chart seriesIdx="-4" categoryIdx="1" bldStep="category"/>
                                            </p:graphicEl>
                                          </p:spTgt>
                                        </p:tgtEl>
                                        <p:attrNameLst>
                                          <p:attrName>style.visibility</p:attrName>
                                        </p:attrNameLst>
                                      </p:cBhvr>
                                      <p:to>
                                        <p:strVal val="hidden"/>
                                      </p:to>
                                    </p:set>
                                  </p:childTnLst>
                                </p:cTn>
                              </p:par>
                              <p:par>
                                <p:cTn id="33" presetID="2" presetClass="entr" presetSubtype="4"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Graphic spid="4" grpId="1" uiExpand="1">
        <p:bldSub>
          <a:bldChart bld="category"/>
        </p:bldSub>
      </p:bldGraphic>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Findings: 4+ ACES vs. 0 ACES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49450780"/>
              </p:ext>
            </p:extLst>
          </p:nvPr>
        </p:nvGraphicFramePr>
        <p:xfrm>
          <a:off x="2667000" y="1600200"/>
          <a:ext cx="6248400" cy="4648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81000" y="1905000"/>
            <a:ext cx="2438400" cy="3046988"/>
          </a:xfrm>
          <a:prstGeom prst="rect">
            <a:avLst/>
          </a:prstGeom>
          <a:noFill/>
          <a:ln>
            <a:solidFill>
              <a:schemeClr val="tx1"/>
            </a:solidFill>
          </a:ln>
        </p:spPr>
        <p:txBody>
          <a:bodyPr wrap="square" rtlCol="0">
            <a:spAutoFit/>
          </a:bodyPr>
          <a:lstStyle/>
          <a:p>
            <a:pPr marL="182880" lvl="1" indent="-182880" eaLnBrk="0" hangingPunct="0">
              <a:spcBef>
                <a:spcPts val="0"/>
              </a:spcBef>
              <a:buClr>
                <a:srgbClr val="000066"/>
              </a:buClr>
              <a:buFont typeface="Arial" pitchFamily="34" charset="0"/>
              <a:buChar char="•"/>
            </a:pPr>
            <a:r>
              <a:rPr lang="en-US" sz="2400" kern="0" dirty="0">
                <a:solidFill>
                  <a:srgbClr val="000066"/>
                </a:solidFill>
                <a:latin typeface="+mn-lt"/>
              </a:rPr>
              <a:t>2x more likely to have cancer</a:t>
            </a:r>
          </a:p>
          <a:p>
            <a:pPr marL="182880" lvl="1" indent="-182880" eaLnBrk="0" hangingPunct="0">
              <a:spcBef>
                <a:spcPts val="0"/>
              </a:spcBef>
              <a:buClr>
                <a:srgbClr val="000066"/>
              </a:buClr>
              <a:buFont typeface="Arial" pitchFamily="34" charset="0"/>
              <a:buChar char="•"/>
            </a:pPr>
            <a:r>
              <a:rPr lang="en-US" sz="2400" kern="0" dirty="0">
                <a:solidFill>
                  <a:srgbClr val="000066"/>
                </a:solidFill>
                <a:latin typeface="+mn-lt"/>
              </a:rPr>
              <a:t>2x more likely to have heart disease</a:t>
            </a:r>
          </a:p>
          <a:p>
            <a:pPr marL="182880" lvl="1" indent="-182880" eaLnBrk="0" hangingPunct="0">
              <a:spcBef>
                <a:spcPts val="0"/>
              </a:spcBef>
              <a:buClr>
                <a:srgbClr val="000066"/>
              </a:buClr>
              <a:buFont typeface="Arial" pitchFamily="34" charset="0"/>
              <a:buChar char="•"/>
            </a:pPr>
            <a:r>
              <a:rPr lang="en-US" sz="2400" kern="0" dirty="0">
                <a:solidFill>
                  <a:srgbClr val="000066"/>
                </a:solidFill>
              </a:rPr>
              <a:t>&lt;</a:t>
            </a:r>
            <a:r>
              <a:rPr lang="en-US" sz="2400" kern="0" dirty="0">
                <a:solidFill>
                  <a:srgbClr val="000066"/>
                </a:solidFill>
                <a:latin typeface="+mn-lt"/>
              </a:rPr>
              <a:t> 2x more likely to be obese</a:t>
            </a:r>
          </a:p>
        </p:txBody>
      </p:sp>
      <p:sp>
        <p:nvSpPr>
          <p:cNvPr id="3" name="Slide Number Placeholder 2"/>
          <p:cNvSpPr>
            <a:spLocks noGrp="1"/>
          </p:cNvSpPr>
          <p:nvPr>
            <p:ph type="sldNum" sz="quarter" idx="10"/>
          </p:nvPr>
        </p:nvSpPr>
        <p:spPr/>
        <p:txBody>
          <a:bodyPr/>
          <a:lstStyle/>
          <a:p>
            <a:pPr>
              <a:defRPr/>
            </a:pPr>
            <a:fld id="{A5A882C9-9C47-4216-9E20-5BF2A20F4681}" type="slidenum">
              <a:rPr lang="en-US" smtClean="0"/>
              <a:pPr>
                <a:defRPr/>
              </a:pPr>
              <a:t>14</a:t>
            </a:fld>
            <a:endParaRPr lang="en-US"/>
          </a:p>
        </p:txBody>
      </p:sp>
      <p:sp>
        <p:nvSpPr>
          <p:cNvPr id="6" name="TextBox 5"/>
          <p:cNvSpPr txBox="1"/>
          <p:nvPr/>
        </p:nvSpPr>
        <p:spPr>
          <a:xfrm>
            <a:off x="6781800" y="6172200"/>
            <a:ext cx="1551877" cy="584776"/>
          </a:xfrm>
          <a:prstGeom prst="rect">
            <a:avLst/>
          </a:prstGeom>
          <a:noFill/>
        </p:spPr>
        <p:txBody>
          <a:bodyPr wrap="none" rtlCol="0">
            <a:spAutoFit/>
          </a:bodyPr>
          <a:lstStyle/>
          <a:p>
            <a:r>
              <a:rPr lang="en-US" sz="1400" dirty="0" err="1">
                <a:solidFill>
                  <a:srgbClr val="002060"/>
                </a:solidFill>
              </a:rPr>
              <a:t>Felitti</a:t>
            </a:r>
            <a:r>
              <a:rPr lang="en-US" sz="1400" dirty="0">
                <a:solidFill>
                  <a:srgbClr val="002060"/>
                </a:solidFill>
              </a:rPr>
              <a:t> et al., 1998</a:t>
            </a:r>
          </a:p>
          <a:p>
            <a:endParaRPr lang="en-US" dirty="0"/>
          </a:p>
        </p:txBody>
      </p:sp>
    </p:spTree>
    <p:extLst>
      <p:ext uri="{BB962C8B-B14F-4D97-AF65-F5344CB8AC3E}">
        <p14:creationId xmlns:p14="http://schemas.microsoft.com/office/powerpoint/2010/main" val="114224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4">
                                            <p:graphicEl>
                                              <a:chart seriesIdx="-4" categoryIdx="2" bldStep="category"/>
                                            </p:graphicEl>
                                          </p:spTgt>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
                                            <p:graphicEl>
                                              <a:chart seriesIdx="-4" categoryIdx="3" bldStep="category"/>
                                            </p:graphicEl>
                                          </p:spTgt>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
                                            <p:graphicEl>
                                              <a:chart seriesIdx="-4" categoryIdx="4" bldStep="category"/>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0" nodeType="clickEffect">
                                  <p:stCondLst>
                                    <p:cond delay="0"/>
                                  </p:stCondLst>
                                  <p:childTnLst>
                                    <p:anim calcmode="lin" valueType="num">
                                      <p:cBhvr additive="base">
                                        <p:cTn id="20" dur="500"/>
                                        <p:tgtEl>
                                          <p:spTgt spid="4">
                                            <p:graphicEl>
                                              <a:chart seriesIdx="-4" categoryIdx="4" bldStep="category"/>
                                            </p:graphicEl>
                                          </p:spTgt>
                                        </p:tgtEl>
                                        <p:attrNameLst>
                                          <p:attrName>ppt_x</p:attrName>
                                        </p:attrNameLst>
                                      </p:cBhvr>
                                      <p:tavLst>
                                        <p:tav tm="0">
                                          <p:val>
                                            <p:strVal val="ppt_x"/>
                                          </p:val>
                                        </p:tav>
                                        <p:tav tm="100000">
                                          <p:val>
                                            <p:strVal val="ppt_x"/>
                                          </p:val>
                                        </p:tav>
                                      </p:tavLst>
                                    </p:anim>
                                    <p:anim calcmode="lin" valueType="num">
                                      <p:cBhvr additive="base">
                                        <p:cTn id="21" dur="500"/>
                                        <p:tgtEl>
                                          <p:spTgt spid="4">
                                            <p:graphicEl>
                                              <a:chart seriesIdx="-4" categoryIdx="4" bldStep="category"/>
                                            </p:graphicEl>
                                          </p:spTgt>
                                        </p:tgtEl>
                                        <p:attrNameLst>
                                          <p:attrName>ppt_y</p:attrName>
                                        </p:attrNameLst>
                                      </p:cBhvr>
                                      <p:tavLst>
                                        <p:tav tm="0">
                                          <p:val>
                                            <p:strVal val="ppt_y"/>
                                          </p:val>
                                        </p:tav>
                                        <p:tav tm="100000">
                                          <p:val>
                                            <p:strVal val="1+ppt_h/2"/>
                                          </p:val>
                                        </p:tav>
                                      </p:tavLst>
                                    </p:anim>
                                    <p:set>
                                      <p:cBhvr>
                                        <p:cTn id="22" dur="1" fill="hold">
                                          <p:stCondLst>
                                            <p:cond delay="499"/>
                                          </p:stCondLst>
                                        </p:cTn>
                                        <p:tgtEl>
                                          <p:spTgt spid="4">
                                            <p:graphicEl>
                                              <a:chart seriesIdx="-4" categoryIdx="4" bldStep="category"/>
                                            </p:graphic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xit" presetSubtype="4" fill="hold" grpId="0" nodeType="clickEffect">
                                  <p:stCondLst>
                                    <p:cond delay="0"/>
                                  </p:stCondLst>
                                  <p:childTnLst>
                                    <p:anim calcmode="lin" valueType="num">
                                      <p:cBhvr additive="base">
                                        <p:cTn id="26" dur="500"/>
                                        <p:tgtEl>
                                          <p:spTgt spid="4">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additive="base">
                                        <p:cTn id="27" dur="500"/>
                                        <p:tgtEl>
                                          <p:spTgt spid="4">
                                            <p:graphicEl>
                                              <a:chart seriesIdx="-4" categoryIdx="3" bldStep="category"/>
                                            </p:graphicEl>
                                          </p:spTgt>
                                        </p:tgtEl>
                                        <p:attrNameLst>
                                          <p:attrName>ppt_y</p:attrName>
                                        </p:attrNameLst>
                                      </p:cBhvr>
                                      <p:tavLst>
                                        <p:tav tm="0">
                                          <p:val>
                                            <p:strVal val="ppt_y"/>
                                          </p:val>
                                        </p:tav>
                                        <p:tav tm="100000">
                                          <p:val>
                                            <p:strVal val="1+ppt_h/2"/>
                                          </p:val>
                                        </p:tav>
                                      </p:tavLst>
                                    </p:anim>
                                    <p:set>
                                      <p:cBhvr>
                                        <p:cTn id="28" dur="1" fill="hold">
                                          <p:stCondLst>
                                            <p:cond delay="499"/>
                                          </p:stCondLst>
                                        </p:cTn>
                                        <p:tgtEl>
                                          <p:spTgt spid="4">
                                            <p:graphicEl>
                                              <a:chart seriesIdx="-4" categoryIdx="3" bldStep="category"/>
                                            </p:graphicEl>
                                          </p:spTgt>
                                        </p:tgtEl>
                                        <p:attrNameLst>
                                          <p:attrName>style.visibility</p:attrName>
                                        </p:attrNameLst>
                                      </p:cBhvr>
                                      <p:to>
                                        <p:strVal val="hidden"/>
                                      </p:to>
                                    </p:set>
                                  </p:childTnLst>
                                </p:cTn>
                              </p:par>
                            </p:childTnLst>
                          </p:cTn>
                        </p:par>
                        <p:par>
                          <p:cTn id="29" fill="hold">
                            <p:stCondLst>
                              <p:cond delay="500"/>
                            </p:stCondLst>
                            <p:childTnLst>
                              <p:par>
                                <p:cTn id="30" presetID="2" presetClass="exit" presetSubtype="4" fill="hold" grpId="0" nodeType="afterEffect">
                                  <p:stCondLst>
                                    <p:cond delay="0"/>
                                  </p:stCondLst>
                                  <p:childTnLst>
                                    <p:anim calcmode="lin" valueType="num">
                                      <p:cBhvr additive="base">
                                        <p:cTn id="31" dur="500"/>
                                        <p:tgtEl>
                                          <p:spTgt spid="4">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additive="base">
                                        <p:cTn id="32" dur="500"/>
                                        <p:tgtEl>
                                          <p:spTgt spid="4">
                                            <p:graphicEl>
                                              <a:chart seriesIdx="-4" categoryIdx="2" bldStep="category"/>
                                            </p:graphicEl>
                                          </p:spTgt>
                                        </p:tgtEl>
                                        <p:attrNameLst>
                                          <p:attrName>ppt_y</p:attrName>
                                        </p:attrNameLst>
                                      </p:cBhvr>
                                      <p:tavLst>
                                        <p:tav tm="0">
                                          <p:val>
                                            <p:strVal val="ppt_y"/>
                                          </p:val>
                                        </p:tav>
                                        <p:tav tm="100000">
                                          <p:val>
                                            <p:strVal val="1+ppt_h/2"/>
                                          </p:val>
                                        </p:tav>
                                      </p:tavLst>
                                    </p:anim>
                                    <p:set>
                                      <p:cBhvr>
                                        <p:cTn id="33" dur="1" fill="hold">
                                          <p:stCondLst>
                                            <p:cond delay="499"/>
                                          </p:stCondLst>
                                        </p:cTn>
                                        <p:tgtEl>
                                          <p:spTgt spid="4">
                                            <p:graphicEl>
                                              <a:chart seriesIdx="-4" categoryIdx="2" bldStep="category"/>
                                            </p:graphicEl>
                                          </p:spTgt>
                                        </p:tgtEl>
                                        <p:attrNameLst>
                                          <p:attrName>style.visibility</p:attrName>
                                        </p:attrNameLst>
                                      </p:cBhvr>
                                      <p:to>
                                        <p:strVal val="hidden"/>
                                      </p:to>
                                    </p:set>
                                  </p:childTnLst>
                                </p:cTn>
                              </p:par>
                            </p:childTnLst>
                          </p:cTn>
                        </p:par>
                        <p:par>
                          <p:cTn id="34" fill="hold">
                            <p:stCondLst>
                              <p:cond delay="1000"/>
                            </p:stCondLst>
                            <p:childTnLst>
                              <p:par>
                                <p:cTn id="35" presetID="2" presetClass="exit" presetSubtype="4" fill="hold" grpId="0" nodeType="afterEffect">
                                  <p:stCondLst>
                                    <p:cond delay="0"/>
                                  </p:stCondLst>
                                  <p:childTnLst>
                                    <p:anim calcmode="lin" valueType="num">
                                      <p:cBhvr additive="base">
                                        <p:cTn id="36" dur="500"/>
                                        <p:tgtEl>
                                          <p:spTgt spid="4">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additive="base">
                                        <p:cTn id="37" dur="500"/>
                                        <p:tgtEl>
                                          <p:spTgt spid="4">
                                            <p:graphicEl>
                                              <a:chart seriesIdx="-4" categoryIdx="1" bldStep="category"/>
                                            </p:graphicEl>
                                          </p:spTgt>
                                        </p:tgtEl>
                                        <p:attrNameLst>
                                          <p:attrName>ppt_y</p:attrName>
                                        </p:attrNameLst>
                                      </p:cBhvr>
                                      <p:tavLst>
                                        <p:tav tm="0">
                                          <p:val>
                                            <p:strVal val="ppt_y"/>
                                          </p:val>
                                        </p:tav>
                                        <p:tav tm="100000">
                                          <p:val>
                                            <p:strVal val="1+ppt_h/2"/>
                                          </p:val>
                                        </p:tav>
                                      </p:tavLst>
                                    </p:anim>
                                    <p:set>
                                      <p:cBhvr>
                                        <p:cTn id="38" dur="1" fill="hold">
                                          <p:stCondLst>
                                            <p:cond delay="499"/>
                                          </p:stCondLst>
                                        </p:cTn>
                                        <p:tgtEl>
                                          <p:spTgt spid="4">
                                            <p:graphicEl>
                                              <a:chart seriesIdx="-4" categoryIdx="1" bldStep="category"/>
                                            </p:graphic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4">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additive="base">
                                        <p:cTn id="43" dur="500"/>
                                        <p:tgtEl>
                                          <p:spTgt spid="4">
                                            <p:graphicEl>
                                              <a:chart seriesIdx="-4" categoryIdx="0" bldStep="category"/>
                                            </p:graphicEl>
                                          </p:spTgt>
                                        </p:tgtEl>
                                        <p:attrNameLst>
                                          <p:attrName>ppt_y</p:attrName>
                                        </p:attrNameLst>
                                      </p:cBhvr>
                                      <p:tavLst>
                                        <p:tav tm="0">
                                          <p:val>
                                            <p:strVal val="ppt_y"/>
                                          </p:val>
                                        </p:tav>
                                        <p:tav tm="100000">
                                          <p:val>
                                            <p:strVal val="1+ppt_h/2"/>
                                          </p:val>
                                        </p:tav>
                                      </p:tavLst>
                                    </p:anim>
                                    <p:set>
                                      <p:cBhvr>
                                        <p:cTn id="44" dur="1" fill="hold">
                                          <p:stCondLst>
                                            <p:cond delay="499"/>
                                          </p:stCondLst>
                                        </p:cTn>
                                        <p:tgtEl>
                                          <p:spTgt spid="4">
                                            <p:graphicEl>
                                              <a:chart seriesIdx="-4" categoryIdx="0" bldStep="category"/>
                                            </p:graphicEl>
                                          </p:spTgt>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0" nodeType="clickEffect">
                                  <p:stCondLst>
                                    <p:cond delay="0"/>
                                  </p:stCondLst>
                                  <p:childTnLst>
                                    <p:anim calcmode="lin" valueType="num">
                                      <p:cBhvr additive="base">
                                        <p:cTn id="48" dur="500"/>
                                        <p:tgtEl>
                                          <p:spTgt spid="4">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additive="base">
                                        <p:cTn id="49" dur="500"/>
                                        <p:tgtEl>
                                          <p:spTgt spid="4">
                                            <p:graphicEl>
                                              <a:chart seriesIdx="-3" categoryIdx="-3" bldStep="gridLegend"/>
                                            </p:graphicEl>
                                          </p:spTgt>
                                        </p:tgtEl>
                                        <p:attrNameLst>
                                          <p:attrName>ppt_y</p:attrName>
                                        </p:attrNameLst>
                                      </p:cBhvr>
                                      <p:tavLst>
                                        <p:tav tm="0">
                                          <p:val>
                                            <p:strVal val="ppt_y"/>
                                          </p:val>
                                        </p:tav>
                                        <p:tav tm="100000">
                                          <p:val>
                                            <p:strVal val="1+ppt_h/2"/>
                                          </p:val>
                                        </p:tav>
                                      </p:tavLst>
                                    </p:anim>
                                    <p:set>
                                      <p:cBhvr>
                                        <p:cTn id="50" dur="1" fill="hold">
                                          <p:stCondLst>
                                            <p:cond delay="499"/>
                                          </p:stCondLst>
                                        </p:cTn>
                                        <p:tgtEl>
                                          <p:spTgt spid="4">
                                            <p:graphicEl>
                                              <a:chart seriesIdx="-3" categoryIdx="-3" bldStep="gridLegend"/>
                                            </p:graphicEl>
                                          </p:spTgt>
                                        </p:tgtEl>
                                        <p:attrNameLst>
                                          <p:attrName>style.visibility</p:attrName>
                                        </p:attrNameLst>
                                      </p:cBhvr>
                                      <p:to>
                                        <p:strVal val="hidden"/>
                                      </p:to>
                                    </p:set>
                                  </p:childTnLst>
                                </p:cTn>
                              </p:par>
                              <p:par>
                                <p:cTn id="51" presetID="2" presetClass="entr" presetSubtype="4"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ppt_x"/>
                                          </p:val>
                                        </p:tav>
                                        <p:tav tm="100000">
                                          <p:val>
                                            <p:strVal val="#ppt_x"/>
                                          </p:val>
                                        </p:tav>
                                      </p:tavLst>
                                    </p:anim>
                                    <p:anim calcmode="lin" valueType="num">
                                      <p:cBhvr additive="base">
                                        <p:cTn id="5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Chart bld="category"/>
        </p:bldSub>
      </p:bldGraphic>
      <p:bldGraphic spid="4" grpId="1" uiExpand="1">
        <p:bldSub>
          <a:bldChart bld="category"/>
        </p:bldSub>
      </p:bldGraphic>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500" y="312352"/>
            <a:ext cx="8763000" cy="1143000"/>
          </a:xfrm>
        </p:spPr>
        <p:txBody>
          <a:bodyPr/>
          <a:lstStyle/>
          <a:p>
            <a:pPr algn="ctr"/>
            <a:r>
              <a:rPr lang="en-US" sz="4000" dirty="0"/>
              <a:t>Original Study vs. </a:t>
            </a:r>
            <a:br>
              <a:rPr lang="en-US" sz="4000" dirty="0"/>
            </a:br>
            <a:r>
              <a:rPr lang="en-US" sz="4000" dirty="0"/>
              <a:t>Women Raised in Foster Care </a:t>
            </a:r>
          </a:p>
        </p:txBody>
      </p:sp>
      <p:graphicFrame>
        <p:nvGraphicFramePr>
          <p:cNvPr id="5" name="Content Placeholder 4"/>
          <p:cNvGraphicFramePr>
            <a:graphicFrameLocks noGrp="1"/>
          </p:cNvGraphicFramePr>
          <p:nvPr>
            <p:ph idx="4294967295"/>
          </p:nvPr>
        </p:nvGraphicFramePr>
        <p:xfrm>
          <a:off x="457200" y="1600200"/>
          <a:ext cx="7866834"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p:cNvSpPr>
            <a:spLocks noGrp="1"/>
          </p:cNvSpPr>
          <p:nvPr>
            <p:ph type="sldNum" sz="quarter" idx="10"/>
          </p:nvPr>
        </p:nvSpPr>
        <p:spPr/>
        <p:txBody>
          <a:bodyPr/>
          <a:lstStyle/>
          <a:p>
            <a:pPr>
              <a:defRPr/>
            </a:pPr>
            <a:fld id="{A5A882C9-9C47-4216-9E20-5BF2A20F4681}" type="slidenum">
              <a:rPr lang="en-US" smtClean="0"/>
              <a:pPr>
                <a:defRPr/>
              </a:pPr>
              <a:t>15</a:t>
            </a:fld>
            <a:endParaRPr lang="en-US"/>
          </a:p>
        </p:txBody>
      </p:sp>
      <p:sp>
        <p:nvSpPr>
          <p:cNvPr id="3" name="TextBox 2"/>
          <p:cNvSpPr txBox="1"/>
          <p:nvPr/>
        </p:nvSpPr>
        <p:spPr>
          <a:xfrm>
            <a:off x="6629400" y="5943600"/>
            <a:ext cx="1542234" cy="523220"/>
          </a:xfrm>
          <a:prstGeom prst="rect">
            <a:avLst/>
          </a:prstGeom>
          <a:noFill/>
        </p:spPr>
        <p:txBody>
          <a:bodyPr wrap="none" rtlCol="0">
            <a:spAutoFit/>
          </a:bodyPr>
          <a:lstStyle/>
          <a:p>
            <a:r>
              <a:rPr lang="en-US" sz="1400" dirty="0" err="1">
                <a:solidFill>
                  <a:schemeClr val="accent6"/>
                </a:solidFill>
              </a:rPr>
              <a:t>Anda</a:t>
            </a:r>
            <a:r>
              <a:rPr lang="en-US" sz="1400" dirty="0">
                <a:solidFill>
                  <a:schemeClr val="accent6"/>
                </a:solidFill>
              </a:rPr>
              <a:t> et al., 2006</a:t>
            </a:r>
          </a:p>
          <a:p>
            <a:r>
              <a:rPr lang="en-US" sz="1400" dirty="0" err="1">
                <a:solidFill>
                  <a:schemeClr val="accent6"/>
                </a:solidFill>
              </a:rPr>
              <a:t>Bruskas</a:t>
            </a:r>
            <a:r>
              <a:rPr lang="en-US" sz="1400" dirty="0">
                <a:solidFill>
                  <a:schemeClr val="accent6"/>
                </a:solidFill>
              </a:rPr>
              <a:t>, 2013</a:t>
            </a:r>
          </a:p>
        </p:txBody>
      </p:sp>
    </p:spTree>
    <p:extLst>
      <p:ext uri="{BB962C8B-B14F-4D97-AF65-F5344CB8AC3E}">
        <p14:creationId xmlns:p14="http://schemas.microsoft.com/office/powerpoint/2010/main" val="1865590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0" categoryIdx="0" bldStep="ptInSeries"/>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chart seriesIdx="0" categoryIdx="1" bldStep="ptInSeries"/>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graphicEl>
                                              <a:chart seriesIdx="0" categoryIdx="2" bldStep="ptInSeries"/>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chart seriesIdx="0" categoryIdx="3" bldStep="ptInSeries"/>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chart seriesIdx="0" categoryIdx="4" bldStep="ptIn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graphicEl>
                                              <a:chart seriesIdx="1" categoryIdx="0" bldStep="ptInSeries"/>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chart seriesIdx="1" categoryIdx="1" bldStep="ptIn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chart seriesIdx="1" categoryIdx="2" bldStep="ptInSeries"/>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chart seriesIdx="1" categoryIdx="3" bldStep="ptInSeries"/>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graphicEl>
                                              <a:chart seriesIdx="1" categoryIdx="4" bldStep="ptIn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El" animBg="0"/>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Newest Thinking on ACEs</a:t>
            </a:r>
          </a:p>
        </p:txBody>
      </p:sp>
      <p:sp>
        <p:nvSpPr>
          <p:cNvPr id="3" name="Content Placeholder 2"/>
          <p:cNvSpPr>
            <a:spLocks noGrp="1"/>
          </p:cNvSpPr>
          <p:nvPr>
            <p:ph idx="1"/>
          </p:nvPr>
        </p:nvSpPr>
        <p:spPr>
          <a:xfrm>
            <a:off x="5029200" y="1828800"/>
            <a:ext cx="3810000" cy="2743200"/>
          </a:xfrm>
          <a:solidFill>
            <a:schemeClr val="accent1"/>
          </a:solidFill>
        </p:spPr>
        <p:txBody>
          <a:bodyPr/>
          <a:lstStyle/>
          <a:p>
            <a:pPr marL="0" indent="0">
              <a:buNone/>
            </a:pPr>
            <a:r>
              <a:rPr lang="en-US" sz="2000" b="1" dirty="0">
                <a:latin typeface="+mj-lt"/>
              </a:rPr>
              <a:t>ACES PLUS 5</a:t>
            </a:r>
            <a:endParaRPr lang="en-US" sz="2000" dirty="0">
              <a:latin typeface="+mj-lt"/>
            </a:endParaRPr>
          </a:p>
          <a:p>
            <a:pPr marL="514350" indent="-514350">
              <a:buFont typeface="+mj-lt"/>
              <a:buAutoNum type="arabicPeriod"/>
            </a:pPr>
            <a:r>
              <a:rPr lang="en-US" sz="2000" kern="1200" dirty="0">
                <a:solidFill>
                  <a:srgbClr val="002060"/>
                </a:solidFill>
                <a:latin typeface="Arial" charset="0"/>
              </a:rPr>
              <a:t>Experiencing racism</a:t>
            </a:r>
          </a:p>
          <a:p>
            <a:pPr marL="514350" indent="-514350">
              <a:buFont typeface="+mj-lt"/>
              <a:buAutoNum type="arabicPeriod"/>
            </a:pPr>
            <a:r>
              <a:rPr lang="en-US" sz="2000" kern="1200" dirty="0">
                <a:solidFill>
                  <a:srgbClr val="002060"/>
                </a:solidFill>
                <a:latin typeface="Arial" charset="0"/>
              </a:rPr>
              <a:t>Witnessing violence</a:t>
            </a:r>
          </a:p>
          <a:p>
            <a:pPr marL="514350" indent="-514350">
              <a:buFont typeface="+mj-lt"/>
              <a:buAutoNum type="arabicPeriod"/>
            </a:pPr>
            <a:r>
              <a:rPr lang="en-US" sz="2000" kern="1200" dirty="0">
                <a:solidFill>
                  <a:srgbClr val="002060"/>
                </a:solidFill>
                <a:latin typeface="Arial" charset="0"/>
              </a:rPr>
              <a:t>Living in an unsafe neighborhood</a:t>
            </a:r>
          </a:p>
          <a:p>
            <a:pPr marL="514350" indent="-514350">
              <a:buFont typeface="+mj-lt"/>
              <a:buAutoNum type="arabicPeriod"/>
            </a:pPr>
            <a:r>
              <a:rPr lang="en-US" sz="2000" kern="1200" dirty="0">
                <a:solidFill>
                  <a:srgbClr val="002060"/>
                </a:solidFill>
                <a:latin typeface="Arial" charset="0"/>
              </a:rPr>
              <a:t>Living in foster care</a:t>
            </a:r>
          </a:p>
          <a:p>
            <a:pPr marL="514350" indent="-514350">
              <a:buFont typeface="+mj-lt"/>
              <a:buAutoNum type="arabicPeriod"/>
            </a:pPr>
            <a:r>
              <a:rPr lang="en-US" sz="2000" kern="1200" dirty="0">
                <a:solidFill>
                  <a:srgbClr val="002060"/>
                </a:solidFill>
                <a:latin typeface="Arial" charset="0"/>
              </a:rPr>
              <a:t>Experiencing bullying </a:t>
            </a:r>
          </a:p>
          <a:p>
            <a:pPr marL="0" indent="0">
              <a:buNone/>
            </a:pPr>
            <a:endParaRPr lang="en-US" dirty="0"/>
          </a:p>
        </p:txBody>
      </p:sp>
      <p:sp>
        <p:nvSpPr>
          <p:cNvPr id="4" name="Rectangle 3"/>
          <p:cNvSpPr/>
          <p:nvPr/>
        </p:nvSpPr>
        <p:spPr>
          <a:xfrm>
            <a:off x="457200" y="1828800"/>
            <a:ext cx="4572000" cy="4401205"/>
          </a:xfrm>
          <a:prstGeom prst="rect">
            <a:avLst/>
          </a:prstGeom>
        </p:spPr>
        <p:txBody>
          <a:bodyPr wrap="square">
            <a:spAutoFit/>
          </a:bodyPr>
          <a:lstStyle/>
          <a:p>
            <a:pPr marL="0" indent="0">
              <a:buNone/>
            </a:pPr>
            <a:r>
              <a:rPr lang="en-US" sz="2000" b="1" dirty="0">
                <a:solidFill>
                  <a:srgbClr val="002060"/>
                </a:solidFill>
              </a:rPr>
              <a:t>ABUSE AND NEGLECT</a:t>
            </a:r>
          </a:p>
          <a:p>
            <a:pPr marL="914400" indent="-457200">
              <a:buFont typeface="+mj-lt"/>
              <a:buAutoNum type="arabicPeriod"/>
            </a:pPr>
            <a:r>
              <a:rPr lang="en-US" sz="2000" dirty="0">
                <a:solidFill>
                  <a:srgbClr val="002060"/>
                </a:solidFill>
              </a:rPr>
              <a:t>Emotional abuse</a:t>
            </a:r>
          </a:p>
          <a:p>
            <a:pPr marL="914400" indent="-457200">
              <a:buFont typeface="+mj-lt"/>
              <a:buAutoNum type="arabicPeriod"/>
            </a:pPr>
            <a:r>
              <a:rPr lang="en-US" sz="2000" dirty="0">
                <a:solidFill>
                  <a:srgbClr val="002060"/>
                </a:solidFill>
              </a:rPr>
              <a:t>Physical abuse</a:t>
            </a:r>
          </a:p>
          <a:p>
            <a:pPr marL="914400" indent="-457200">
              <a:buFont typeface="+mj-lt"/>
              <a:buAutoNum type="arabicPeriod"/>
            </a:pPr>
            <a:r>
              <a:rPr lang="en-US" sz="2000" dirty="0">
                <a:solidFill>
                  <a:srgbClr val="002060"/>
                </a:solidFill>
              </a:rPr>
              <a:t>Sexual abuse</a:t>
            </a:r>
          </a:p>
          <a:p>
            <a:pPr marL="914400" indent="-457200">
              <a:buFont typeface="+mj-lt"/>
              <a:buAutoNum type="arabicPeriod"/>
            </a:pPr>
            <a:r>
              <a:rPr lang="en-US" sz="2000" dirty="0">
                <a:solidFill>
                  <a:srgbClr val="002060"/>
                </a:solidFill>
              </a:rPr>
              <a:t>Emotional neglect</a:t>
            </a:r>
          </a:p>
          <a:p>
            <a:pPr marL="914400" indent="-457200">
              <a:buFont typeface="+mj-lt"/>
              <a:buAutoNum type="arabicPeriod"/>
            </a:pPr>
            <a:r>
              <a:rPr lang="en-US" sz="2000" dirty="0">
                <a:solidFill>
                  <a:srgbClr val="002060"/>
                </a:solidFill>
              </a:rPr>
              <a:t>Physical neglect </a:t>
            </a:r>
          </a:p>
          <a:p>
            <a:endParaRPr lang="en-US" sz="2000" dirty="0">
              <a:solidFill>
                <a:srgbClr val="002060"/>
              </a:solidFill>
            </a:endParaRPr>
          </a:p>
          <a:p>
            <a:pPr marL="0" indent="0">
              <a:buNone/>
            </a:pPr>
            <a:r>
              <a:rPr lang="en-US" sz="2000" b="1" dirty="0">
                <a:solidFill>
                  <a:srgbClr val="002060"/>
                </a:solidFill>
              </a:rPr>
              <a:t>HOUSEHOLD  DYSFUNCTION</a:t>
            </a:r>
          </a:p>
          <a:p>
            <a:pPr marL="914400" indent="-457200">
              <a:buFont typeface="+mj-lt"/>
              <a:buAutoNum type="arabicPeriod" startAt="6"/>
            </a:pPr>
            <a:r>
              <a:rPr lang="en-US" sz="2000" dirty="0">
                <a:solidFill>
                  <a:srgbClr val="002060"/>
                </a:solidFill>
              </a:rPr>
              <a:t>Mother Treated Violently</a:t>
            </a:r>
          </a:p>
          <a:p>
            <a:pPr marL="914400" indent="-457200">
              <a:buFont typeface="+mj-lt"/>
              <a:buAutoNum type="arabicPeriod" startAt="6"/>
            </a:pPr>
            <a:r>
              <a:rPr lang="en-US" sz="2000" dirty="0">
                <a:solidFill>
                  <a:srgbClr val="002060"/>
                </a:solidFill>
              </a:rPr>
              <a:t>Household Substance Abuse</a:t>
            </a:r>
          </a:p>
          <a:p>
            <a:pPr marL="914400" indent="-457200">
              <a:buFont typeface="+mj-lt"/>
              <a:buAutoNum type="arabicPeriod" startAt="6"/>
            </a:pPr>
            <a:r>
              <a:rPr lang="en-US" sz="2000" dirty="0">
                <a:solidFill>
                  <a:srgbClr val="002060"/>
                </a:solidFill>
              </a:rPr>
              <a:t>Household Mental Illness</a:t>
            </a:r>
          </a:p>
          <a:p>
            <a:pPr marL="914400" indent="-457200">
              <a:buFont typeface="+mj-lt"/>
              <a:buAutoNum type="arabicPeriod" startAt="6"/>
            </a:pPr>
            <a:r>
              <a:rPr lang="en-US" sz="2000" dirty="0">
                <a:solidFill>
                  <a:srgbClr val="002060"/>
                </a:solidFill>
              </a:rPr>
              <a:t>Parental Separation or Divorce</a:t>
            </a:r>
          </a:p>
          <a:p>
            <a:pPr marL="914400" indent="-457200">
              <a:buFont typeface="+mj-lt"/>
              <a:buAutoNum type="arabicPeriod" startAt="6"/>
            </a:pPr>
            <a:r>
              <a:rPr lang="en-US" sz="2000" dirty="0">
                <a:solidFill>
                  <a:srgbClr val="002060"/>
                </a:solidFill>
              </a:rPr>
              <a:t>Incarcerated Household Member</a:t>
            </a:r>
          </a:p>
        </p:txBody>
      </p:sp>
    </p:spTree>
    <p:extLst>
      <p:ext uri="{BB962C8B-B14F-4D97-AF65-F5344CB8AC3E}">
        <p14:creationId xmlns:p14="http://schemas.microsoft.com/office/powerpoint/2010/main" val="925370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48491" y="304800"/>
            <a:ext cx="8229600" cy="1143000"/>
          </a:xfrm>
        </p:spPr>
        <p:txBody>
          <a:bodyPr/>
          <a:lstStyle/>
          <a:p>
            <a:r>
              <a:rPr lang="en-US" dirty="0"/>
              <a:t>Social Inequities and Adversity/Trauma</a:t>
            </a:r>
          </a:p>
        </p:txBody>
      </p:sp>
      <p:sp>
        <p:nvSpPr>
          <p:cNvPr id="6" name="Content Placeholder 5"/>
          <p:cNvSpPr>
            <a:spLocks noGrp="1"/>
          </p:cNvSpPr>
          <p:nvPr>
            <p:ph idx="1"/>
          </p:nvPr>
        </p:nvSpPr>
        <p:spPr>
          <a:xfrm>
            <a:off x="457200" y="1600200"/>
            <a:ext cx="8305800" cy="4495800"/>
          </a:xfrm>
        </p:spPr>
        <p:txBody>
          <a:bodyPr/>
          <a:lstStyle/>
          <a:p>
            <a:pPr marL="0" indent="0">
              <a:buNone/>
            </a:pPr>
            <a:r>
              <a:rPr lang="en-US" sz="2800" dirty="0"/>
              <a:t>The adversity and trauma inherent in racism, homophobia, sexism, poverty, etc. cannot be underestimated</a:t>
            </a:r>
          </a:p>
          <a:p>
            <a:pPr marL="857250" lvl="2" indent="0">
              <a:buNone/>
            </a:pPr>
            <a:r>
              <a:rPr lang="en-US" sz="1800" i="1" dirty="0"/>
              <a:t>People with “white sounding” names are 50% more likely to be called back for job interviews than those with “black sounding” names even when all credentials are equal.  (Wise, 2008)</a:t>
            </a:r>
          </a:p>
          <a:p>
            <a:pPr marL="857250" lvl="2" indent="0">
              <a:buNone/>
            </a:pPr>
            <a:endParaRPr lang="en-US" sz="1000" i="1" dirty="0"/>
          </a:p>
          <a:p>
            <a:pPr marL="857250" lvl="2" indent="0">
              <a:buNone/>
            </a:pPr>
            <a:r>
              <a:rPr lang="en-US" sz="1800" i="1" dirty="0"/>
              <a:t>Though African-Americans and Hispanics make up approximately 32% of the US population, they comprise 56% of all incarcerated people. (NAACP, 2015)</a:t>
            </a:r>
          </a:p>
          <a:p>
            <a:pPr marL="857250" lvl="2" indent="0">
              <a:buNone/>
            </a:pPr>
            <a:endParaRPr lang="en-US" sz="1600" dirty="0"/>
          </a:p>
          <a:p>
            <a:pPr marL="57150" indent="0">
              <a:buNone/>
            </a:pPr>
            <a:r>
              <a:rPr lang="en-US" sz="1800" dirty="0"/>
              <a:t>Video: Weathering: The Impact of </a:t>
            </a:r>
            <a:r>
              <a:rPr lang="en-US" sz="1800"/>
              <a:t>Racism on Pregnant Mothers </a:t>
            </a:r>
            <a:r>
              <a:rPr lang="en-US" sz="1800">
                <a:hlinkClick r:id="rId3"/>
              </a:rPr>
              <a:t>https</a:t>
            </a:r>
            <a:r>
              <a:rPr lang="en-US" sz="1800" dirty="0">
                <a:hlinkClick r:id="rId3"/>
              </a:rPr>
              <a:t>://www.youtube.com/watch?v=NhtpU-aSGwI</a:t>
            </a:r>
            <a:endParaRPr lang="en-US" sz="1800" dirty="0"/>
          </a:p>
          <a:p>
            <a:pPr marL="57150" indent="0">
              <a:buNone/>
            </a:pPr>
            <a:endParaRPr lang="en-US" sz="2800" dirty="0"/>
          </a:p>
          <a:p>
            <a:pPr marL="857250" lvl="2" indent="0">
              <a:buNone/>
            </a:pPr>
            <a:endParaRPr lang="en-US" sz="1600" dirty="0"/>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17</a:t>
            </a:fld>
            <a:endParaRPr lang="en-US"/>
          </a:p>
        </p:txBody>
      </p:sp>
    </p:spTree>
    <p:extLst>
      <p:ext uri="{BB962C8B-B14F-4D97-AF65-F5344CB8AC3E}">
        <p14:creationId xmlns:p14="http://schemas.microsoft.com/office/powerpoint/2010/main" val="3131955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Resilience Trumps ACEs</a:t>
            </a:r>
          </a:p>
        </p:txBody>
      </p:sp>
      <p:sp>
        <p:nvSpPr>
          <p:cNvPr id="3" name="Slide Number Placeholder 2"/>
          <p:cNvSpPr>
            <a:spLocks noGrp="1"/>
          </p:cNvSpPr>
          <p:nvPr>
            <p:ph type="sldNum" sz="quarter" idx="10"/>
          </p:nvPr>
        </p:nvSpPr>
        <p:spPr>
          <a:ln>
            <a:noFill/>
          </a:ln>
        </p:spPr>
        <p:txBody>
          <a:bodyPr/>
          <a:lstStyle/>
          <a:p>
            <a:pPr>
              <a:defRPr/>
            </a:pPr>
            <a:fld id="{A5A882C9-9C47-4216-9E20-5BF2A20F4681}" type="slidenum">
              <a:rPr lang="en-US" smtClean="0"/>
              <a:pPr>
                <a:defRPr/>
              </a:pPr>
              <a:t>18</a:t>
            </a:fld>
            <a:endParaRPr lang="en-US"/>
          </a:p>
        </p:txBody>
      </p:sp>
      <p:sp>
        <p:nvSpPr>
          <p:cNvPr id="4" name="TextBox 3"/>
          <p:cNvSpPr txBox="1"/>
          <p:nvPr/>
        </p:nvSpPr>
        <p:spPr>
          <a:xfrm>
            <a:off x="714935" y="1516355"/>
            <a:ext cx="8229600" cy="2246769"/>
          </a:xfrm>
          <a:prstGeom prst="rect">
            <a:avLst/>
          </a:prstGeom>
          <a:noFill/>
        </p:spPr>
        <p:txBody>
          <a:bodyPr wrap="square" rtlCol="0">
            <a:spAutoFit/>
          </a:bodyPr>
          <a:lstStyle/>
          <a:p>
            <a:r>
              <a:rPr lang="en-US" sz="3200" dirty="0">
                <a:solidFill>
                  <a:srgbClr val="002060"/>
                </a:solidFill>
              </a:rPr>
              <a:t>Resiliency Factors</a:t>
            </a:r>
          </a:p>
          <a:p>
            <a:endParaRPr lang="en-US" sz="1200" dirty="0">
              <a:solidFill>
                <a:srgbClr val="002060"/>
              </a:solidFill>
            </a:endParaRPr>
          </a:p>
          <a:p>
            <a:pPr marL="457200" indent="-457200">
              <a:buFont typeface="Arial" panose="020B0604020202020204" pitchFamily="34" charset="0"/>
              <a:buChar char="•"/>
            </a:pPr>
            <a:r>
              <a:rPr lang="en-US" sz="2400" dirty="0">
                <a:solidFill>
                  <a:srgbClr val="002060"/>
                </a:solidFill>
              </a:rPr>
              <a:t>A stable and committed relationship with a supportive parent, caregiver, or other adult</a:t>
            </a:r>
          </a:p>
          <a:p>
            <a:pPr marL="457200" indent="-457200">
              <a:buFont typeface="Arial" panose="020B0604020202020204" pitchFamily="34" charset="0"/>
              <a:buChar char="•"/>
            </a:pPr>
            <a:r>
              <a:rPr lang="en-US" sz="2400" dirty="0">
                <a:solidFill>
                  <a:srgbClr val="002060"/>
                </a:solidFill>
              </a:rPr>
              <a:t>Feeling of efficacy and control</a:t>
            </a:r>
          </a:p>
          <a:p>
            <a:pPr marL="457200" indent="-457200">
              <a:buFont typeface="Arial" panose="020B0604020202020204" pitchFamily="34" charset="0"/>
              <a:buChar char="•"/>
            </a:pPr>
            <a:endParaRPr lang="en-US" sz="2400" dirty="0">
              <a:solidFill>
                <a:srgbClr val="00206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2246" y="3565177"/>
            <a:ext cx="4755209" cy="2456380"/>
          </a:xfrm>
          <a:prstGeom prst="rect">
            <a:avLst/>
          </a:prstGeom>
        </p:spPr>
      </p:pic>
      <p:sp>
        <p:nvSpPr>
          <p:cNvPr id="6" name="TextBox 5"/>
          <p:cNvSpPr txBox="1"/>
          <p:nvPr/>
        </p:nvSpPr>
        <p:spPr>
          <a:xfrm>
            <a:off x="4544538" y="6071771"/>
            <a:ext cx="3950626" cy="338554"/>
          </a:xfrm>
          <a:prstGeom prst="rect">
            <a:avLst/>
          </a:prstGeom>
          <a:noFill/>
          <a:ln>
            <a:noFill/>
          </a:ln>
        </p:spPr>
        <p:txBody>
          <a:bodyPr wrap="square" rtlCol="0">
            <a:spAutoFit/>
          </a:bodyPr>
          <a:lstStyle/>
          <a:p>
            <a:r>
              <a:rPr lang="en-US" sz="1600" dirty="0">
                <a:solidFill>
                  <a:srgbClr val="002060"/>
                </a:solidFill>
              </a:rPr>
              <a:t>Harvard Center of the Developing Child</a:t>
            </a:r>
          </a:p>
        </p:txBody>
      </p:sp>
      <p:sp>
        <p:nvSpPr>
          <p:cNvPr id="7" name="TextBox 6"/>
          <p:cNvSpPr txBox="1"/>
          <p:nvPr/>
        </p:nvSpPr>
        <p:spPr>
          <a:xfrm>
            <a:off x="714935" y="3319233"/>
            <a:ext cx="4363302" cy="1938992"/>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rgbClr val="002060"/>
                </a:solidFill>
              </a:rPr>
              <a:t>Opportunities to strengthen self-regulation skills</a:t>
            </a:r>
          </a:p>
          <a:p>
            <a:pPr marL="457200" indent="-457200">
              <a:buFont typeface="Arial" panose="020B0604020202020204" pitchFamily="34" charset="0"/>
              <a:buChar char="•"/>
            </a:pPr>
            <a:r>
              <a:rPr lang="en-US" sz="2400" dirty="0">
                <a:solidFill>
                  <a:srgbClr val="002060"/>
                </a:solidFill>
              </a:rPr>
              <a:t>Access to sources of faith, hope, and cultural traditions</a:t>
            </a:r>
          </a:p>
        </p:txBody>
      </p:sp>
    </p:spTree>
    <p:extLst>
      <p:ext uri="{BB962C8B-B14F-4D97-AF65-F5344CB8AC3E}">
        <p14:creationId xmlns:p14="http://schemas.microsoft.com/office/powerpoint/2010/main" val="1289187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FA90-6E5B-449D-817B-EADB97109E2F}"/>
              </a:ext>
            </a:extLst>
          </p:cNvPr>
          <p:cNvSpPr>
            <a:spLocks noGrp="1"/>
          </p:cNvSpPr>
          <p:nvPr>
            <p:ph type="title"/>
          </p:nvPr>
        </p:nvSpPr>
        <p:spPr/>
        <p:txBody>
          <a:bodyPr/>
          <a:lstStyle/>
          <a:p>
            <a:r>
              <a:rPr lang="en-US" dirty="0"/>
              <a:t>Video</a:t>
            </a:r>
          </a:p>
        </p:txBody>
      </p:sp>
      <p:sp>
        <p:nvSpPr>
          <p:cNvPr id="4" name="Content Placeholder 3">
            <a:extLst>
              <a:ext uri="{FF2B5EF4-FFF2-40B4-BE49-F238E27FC236}">
                <a16:creationId xmlns:a16="http://schemas.microsoft.com/office/drawing/2014/main" id="{70775FB4-1D03-4616-AEAB-00EFB2B7DD7E}"/>
              </a:ext>
            </a:extLst>
          </p:cNvPr>
          <p:cNvSpPr>
            <a:spLocks noGrp="1"/>
          </p:cNvSpPr>
          <p:nvPr>
            <p:ph idx="1"/>
          </p:nvPr>
        </p:nvSpPr>
        <p:spPr/>
        <p:txBody>
          <a:bodyPr/>
          <a:lstStyle/>
          <a:p>
            <a:pPr marL="0" indent="0">
              <a:buNone/>
            </a:pPr>
            <a:r>
              <a:rPr lang="en-US" sz="4000" dirty="0"/>
              <a:t>Resilience</a:t>
            </a:r>
          </a:p>
        </p:txBody>
      </p:sp>
      <p:sp>
        <p:nvSpPr>
          <p:cNvPr id="3" name="Slide Number Placeholder 2">
            <a:extLst>
              <a:ext uri="{FF2B5EF4-FFF2-40B4-BE49-F238E27FC236}">
                <a16:creationId xmlns:a16="http://schemas.microsoft.com/office/drawing/2014/main" id="{BE6730DA-E968-44BC-BC49-8467F3671A63}"/>
              </a:ext>
            </a:extLst>
          </p:cNvPr>
          <p:cNvSpPr>
            <a:spLocks noGrp="1"/>
          </p:cNvSpPr>
          <p:nvPr>
            <p:ph type="sldNum" sz="quarter" idx="10"/>
          </p:nvPr>
        </p:nvSpPr>
        <p:spPr/>
        <p:txBody>
          <a:bodyPr/>
          <a:lstStyle/>
          <a:p>
            <a:pPr>
              <a:defRPr/>
            </a:pPr>
            <a:fld id="{8A177F52-0122-4CD7-836A-F86FF6905684}" type="slidenum">
              <a:rPr lang="en-US" smtClean="0">
                <a:solidFill>
                  <a:srgbClr val="FFFFFF"/>
                </a:solidFill>
              </a:rPr>
              <a:pPr>
                <a:defRPr/>
              </a:pPr>
              <a:t>19</a:t>
            </a:fld>
            <a:endParaRPr lang="en-US">
              <a:solidFill>
                <a:srgbClr val="FFFFFF"/>
              </a:solidFill>
            </a:endParaRPr>
          </a:p>
        </p:txBody>
      </p:sp>
      <p:pic>
        <p:nvPicPr>
          <p:cNvPr id="5" name="Picture 4" descr="Image result for picture of old fashioned movie camera">
            <a:extLst>
              <a:ext uri="{FF2B5EF4-FFF2-40B4-BE49-F238E27FC236}">
                <a16:creationId xmlns:a16="http://schemas.microsoft.com/office/drawing/2014/main" id="{93553FDE-B280-47E0-9D03-CF5D139660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602567"/>
            <a:ext cx="2103120" cy="212284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picture of kids on a teeter totter">
            <a:extLst>
              <a:ext uri="{FF2B5EF4-FFF2-40B4-BE49-F238E27FC236}">
                <a16:creationId xmlns:a16="http://schemas.microsoft.com/office/drawing/2014/main" id="{9C2D37AA-7F57-43C2-B3E0-396738B81E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819400"/>
            <a:ext cx="4131129" cy="3017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08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If child abuse ended today…</a:t>
            </a:r>
          </a:p>
        </p:txBody>
      </p:sp>
      <p:sp>
        <p:nvSpPr>
          <p:cNvPr id="6" name="Oval Callout 5"/>
          <p:cNvSpPr/>
          <p:nvPr/>
        </p:nvSpPr>
        <p:spPr>
          <a:xfrm>
            <a:off x="533400" y="1957919"/>
            <a:ext cx="8153400" cy="3506603"/>
          </a:xfrm>
          <a:prstGeom prst="wedgeEllipseCallout">
            <a:avLst>
              <a:gd name="adj1" fmla="val -24123"/>
              <a:gd name="adj2" fmla="val 71276"/>
            </a:avLst>
          </a:prstGeom>
          <a:ln/>
        </p:spPr>
        <p:style>
          <a:lnRef idx="1">
            <a:schemeClr val="accent1"/>
          </a:lnRef>
          <a:fillRef idx="3">
            <a:schemeClr val="accent1"/>
          </a:fillRef>
          <a:effectRef idx="2">
            <a:schemeClr val="accent1"/>
          </a:effectRef>
          <a:fontRef idx="minor">
            <a:schemeClr val="lt1"/>
          </a:fontRef>
        </p:style>
        <p:txBody>
          <a:bodyPr/>
          <a:lstStyle/>
          <a:p>
            <a:endParaRPr lang="en-US" sz="2800" dirty="0"/>
          </a:p>
          <a:p>
            <a:r>
              <a:rPr lang="en-US" sz="2800" dirty="0">
                <a:solidFill>
                  <a:schemeClr val="tx1"/>
                </a:solidFill>
              </a:rPr>
              <a:t>If child abuse ended today, in 10 years the jails would be empty and the DSM would be a pamphlet.		</a:t>
            </a:r>
            <a:r>
              <a:rPr lang="en-US" dirty="0">
                <a:solidFill>
                  <a:schemeClr val="tx1"/>
                </a:solidFill>
              </a:rPr>
              <a:t>– adapted from John </a:t>
            </a:r>
            <a:r>
              <a:rPr lang="en-US" dirty="0" err="1">
                <a:solidFill>
                  <a:schemeClr val="tx1"/>
                </a:solidFill>
              </a:rPr>
              <a:t>Briere</a:t>
            </a:r>
            <a:r>
              <a:rPr lang="en-US" dirty="0">
                <a:solidFill>
                  <a:schemeClr val="tx1"/>
                </a:solidFill>
              </a:rPr>
              <a:t>, Ph.D.</a:t>
            </a:r>
          </a:p>
        </p:txBody>
      </p:sp>
      <p:sp>
        <p:nvSpPr>
          <p:cNvPr id="3" name="Slide Number Placeholder 2"/>
          <p:cNvSpPr>
            <a:spLocks noGrp="1"/>
          </p:cNvSpPr>
          <p:nvPr>
            <p:ph type="sldNum" sz="quarter" idx="10"/>
          </p:nvPr>
        </p:nvSpPr>
        <p:spPr/>
        <p:txBody>
          <a:bodyPr/>
          <a:lstStyle/>
          <a:p>
            <a:pPr>
              <a:defRPr/>
            </a:pPr>
            <a:fld id="{A5A882C9-9C47-4216-9E20-5BF2A20F4681}" type="slidenum">
              <a:rPr lang="en-US" smtClean="0"/>
              <a:pPr>
                <a:defRPr/>
              </a:pPr>
              <a:t>20</a:t>
            </a:fld>
            <a:endParaRPr lang="en-US"/>
          </a:p>
        </p:txBody>
      </p:sp>
    </p:spTree>
    <p:extLst>
      <p:ext uri="{BB962C8B-B14F-4D97-AF65-F5344CB8AC3E}">
        <p14:creationId xmlns:p14="http://schemas.microsoft.com/office/powerpoint/2010/main" val="1399529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So Important?</a:t>
            </a:r>
          </a:p>
        </p:txBody>
      </p:sp>
      <p:sp>
        <p:nvSpPr>
          <p:cNvPr id="5" name="Content Placeholder 4"/>
          <p:cNvSpPr>
            <a:spLocks noGrp="1"/>
          </p:cNvSpPr>
          <p:nvPr>
            <p:ph idx="1"/>
          </p:nvPr>
        </p:nvSpPr>
        <p:spPr>
          <a:xfrm>
            <a:off x="452718" y="1533525"/>
            <a:ext cx="8458200" cy="4876800"/>
          </a:xfrm>
        </p:spPr>
        <p:txBody>
          <a:bodyPr/>
          <a:lstStyle/>
          <a:p>
            <a:pPr>
              <a:buNone/>
            </a:pPr>
            <a:r>
              <a:rPr lang="en-US" sz="2800" dirty="0"/>
              <a:t>Trauma is a public health epidemic</a:t>
            </a:r>
          </a:p>
          <a:p>
            <a:pPr>
              <a:buNone/>
            </a:pPr>
            <a:r>
              <a:rPr lang="en-US" sz="2800" dirty="0"/>
              <a:t>Roots of poor health in childhood trauma are unrecognized</a:t>
            </a:r>
          </a:p>
          <a:p>
            <a:pPr>
              <a:buNone/>
            </a:pPr>
            <a:r>
              <a:rPr lang="en-US" sz="2800" dirty="0"/>
              <a:t>Physiological impact of chronic stress/trauma </a:t>
            </a:r>
          </a:p>
          <a:p>
            <a:pPr>
              <a:buNone/>
            </a:pPr>
            <a:r>
              <a:rPr lang="en-US" sz="2800" dirty="0"/>
              <a:t>Addressing trauma and promoting resiliency prevents health problems throughout life span</a:t>
            </a:r>
          </a:p>
          <a:p>
            <a:pPr>
              <a:buNone/>
            </a:pPr>
            <a:r>
              <a:rPr lang="en-US" sz="2800" b="1" dirty="0"/>
              <a:t>TRAUMA-INFORMED CARE!!!!</a:t>
            </a:r>
          </a:p>
          <a:p>
            <a:pPr>
              <a:buNone/>
            </a:pPr>
            <a:endParaRPr lang="en-US" dirty="0"/>
          </a:p>
        </p:txBody>
      </p:sp>
      <p:sp>
        <p:nvSpPr>
          <p:cNvPr id="3" name="Slide Number Placeholder 2"/>
          <p:cNvSpPr>
            <a:spLocks noGrp="1"/>
          </p:cNvSpPr>
          <p:nvPr>
            <p:ph type="sldNum" sz="quarter" idx="10"/>
          </p:nvPr>
        </p:nvSpPr>
        <p:spPr/>
        <p:txBody>
          <a:bodyPr/>
          <a:lstStyle/>
          <a:p>
            <a:pPr>
              <a:defRPr/>
            </a:pPr>
            <a:fld id="{A5A882C9-9C47-4216-9E20-5BF2A20F4681}" type="slidenum">
              <a:rPr lang="en-US" smtClean="0"/>
              <a:pPr>
                <a:defRPr/>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65668"/>
          </a:xfrm>
        </p:spPr>
        <p:txBody>
          <a:bodyPr/>
          <a:lstStyle/>
          <a:p>
            <a:br>
              <a:rPr lang="en-US" sz="4000" dirty="0"/>
            </a:br>
            <a:r>
              <a:rPr lang="en-US" sz="4000" dirty="0"/>
              <a:t>What Is Trauma-Informed Care?</a:t>
            </a:r>
            <a:br>
              <a:rPr lang="en-US" sz="4000" dirty="0"/>
            </a:br>
            <a:endParaRPr lang="en-US" sz="4000" dirty="0"/>
          </a:p>
        </p:txBody>
      </p:sp>
      <p:sp>
        <p:nvSpPr>
          <p:cNvPr id="3" name="Content Placeholder 2"/>
          <p:cNvSpPr>
            <a:spLocks noGrp="1"/>
          </p:cNvSpPr>
          <p:nvPr>
            <p:ph idx="1"/>
          </p:nvPr>
        </p:nvSpPr>
        <p:spPr>
          <a:xfrm>
            <a:off x="457200" y="1468694"/>
            <a:ext cx="8229600" cy="4930987"/>
          </a:xfrm>
        </p:spPr>
        <p:txBody>
          <a:bodyPr/>
          <a:lstStyle/>
          <a:p>
            <a:pPr>
              <a:buNone/>
            </a:pPr>
            <a:r>
              <a:rPr lang="en-US" sz="2800" dirty="0"/>
              <a:t>An approach where all of those providing care:</a:t>
            </a:r>
          </a:p>
          <a:p>
            <a:pPr lvl="1">
              <a:buNone/>
            </a:pPr>
            <a:endParaRPr lang="en-US" sz="1000" b="1" dirty="0"/>
          </a:p>
          <a:p>
            <a:pPr lvl="1">
              <a:buNone/>
            </a:pPr>
            <a:r>
              <a:rPr lang="en-US" sz="2000" b="1" dirty="0"/>
              <a:t>REALIZE </a:t>
            </a:r>
            <a:r>
              <a:rPr lang="en-US" sz="2000" dirty="0"/>
              <a:t>the pervasive impact of ACEs and trauma</a:t>
            </a:r>
          </a:p>
          <a:p>
            <a:pPr lvl="1">
              <a:buNone/>
            </a:pPr>
            <a:r>
              <a:rPr lang="en-US" sz="2000" b="1" dirty="0"/>
              <a:t>RECOGNIZE</a:t>
            </a:r>
            <a:r>
              <a:rPr lang="en-US" sz="2000" dirty="0"/>
              <a:t> the signs of trauma in clients</a:t>
            </a:r>
          </a:p>
          <a:p>
            <a:pPr lvl="1">
              <a:buNone/>
            </a:pPr>
            <a:r>
              <a:rPr lang="en-US" sz="2000" b="1" dirty="0"/>
              <a:t>RESPOND</a:t>
            </a:r>
            <a:r>
              <a:rPr lang="en-US" sz="2000" dirty="0"/>
              <a:t> by applying the principles of TIC to all areas of the system</a:t>
            </a:r>
          </a:p>
          <a:p>
            <a:pPr lvl="1">
              <a:buNone/>
            </a:pPr>
            <a:r>
              <a:rPr lang="en-US" sz="2000" b="1" dirty="0"/>
              <a:t>RESIST RE-TRAUMATIZATION -</a:t>
            </a:r>
            <a:r>
              <a:rPr lang="en-US" sz="2000" dirty="0"/>
              <a:t> provide care that heals rather than makes things worse</a:t>
            </a:r>
          </a:p>
          <a:p>
            <a:pPr>
              <a:buNone/>
            </a:pPr>
            <a:r>
              <a:rPr lang="en-US" sz="1800" dirty="0"/>
              <a:t>							(SAMHSA, 2014)</a:t>
            </a:r>
          </a:p>
          <a:p>
            <a:pPr>
              <a:buNone/>
            </a:pPr>
            <a:endParaRPr lang="en-US" sz="2800" dirty="0">
              <a:ea typeface="+mn-ea"/>
              <a:cs typeface="+mn-cs"/>
            </a:endParaRPr>
          </a:p>
          <a:p>
            <a:pPr>
              <a:buNone/>
            </a:pPr>
            <a:r>
              <a:rPr lang="en-US" sz="2800" dirty="0">
                <a:ea typeface="+mn-ea"/>
                <a:cs typeface="+mn-cs"/>
              </a:rPr>
              <a:t>An approach where all providing care:</a:t>
            </a:r>
          </a:p>
          <a:p>
            <a:pPr lvl="1">
              <a:buNone/>
            </a:pPr>
            <a:endParaRPr lang="en-US" sz="1000" b="1" dirty="0"/>
          </a:p>
          <a:p>
            <a:pPr lvl="1">
              <a:buNone/>
            </a:pPr>
            <a:r>
              <a:rPr lang="en-US" sz="2000" b="1" dirty="0"/>
              <a:t>STRENGTHENS RESILIENCY FACTORS</a:t>
            </a:r>
          </a:p>
          <a:p>
            <a:pPr>
              <a:buNone/>
            </a:pPr>
            <a:endParaRPr lang="en-US" dirty="0"/>
          </a:p>
        </p:txBody>
      </p:sp>
      <p:sp>
        <p:nvSpPr>
          <p:cNvPr id="4" name="Slide Number Placeholder 3"/>
          <p:cNvSpPr>
            <a:spLocks noGrp="1"/>
          </p:cNvSpPr>
          <p:nvPr>
            <p:ph type="sldNum" sz="quarter" idx="10"/>
          </p:nvPr>
        </p:nvSpPr>
        <p:spPr>
          <a:xfrm>
            <a:off x="8458200" y="6172200"/>
            <a:ext cx="457200" cy="476250"/>
          </a:xfrm>
        </p:spPr>
        <p:txBody>
          <a:bodyPr/>
          <a:lstStyle/>
          <a:p>
            <a:pPr>
              <a:defRPr/>
            </a:pPr>
            <a:fld id="{2542663B-9285-4826-957A-7B8B5C9A8583}" type="slidenum">
              <a:rPr lang="en-US" smtClean="0"/>
              <a:pPr>
                <a:defRPr/>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0"/>
          </p:nvPr>
        </p:nvSpPr>
        <p:spPr>
          <a:noFill/>
        </p:spPr>
        <p:txBody>
          <a:bodyPr/>
          <a:lstStyle/>
          <a:p>
            <a:fld id="{5FAB2826-020A-4FFB-BBAB-3C7EB851308E}" type="slidenum">
              <a:rPr lang="en-US" smtClean="0">
                <a:solidFill>
                  <a:srgbClr val="000000"/>
                </a:solidFill>
              </a:rPr>
              <a:pPr/>
              <a:t>23</a:t>
            </a:fld>
            <a:endParaRPr lang="en-US">
              <a:solidFill>
                <a:srgbClr val="000000"/>
              </a:solidFill>
            </a:endParaRPr>
          </a:p>
        </p:txBody>
      </p:sp>
      <p:sp>
        <p:nvSpPr>
          <p:cNvPr id="15363" name="Rectangle 2"/>
          <p:cNvSpPr>
            <a:spLocks noGrp="1" noChangeArrowheads="1"/>
          </p:cNvSpPr>
          <p:nvPr>
            <p:ph type="title"/>
          </p:nvPr>
        </p:nvSpPr>
        <p:spPr/>
        <p:txBody>
          <a:bodyPr/>
          <a:lstStyle/>
          <a:p>
            <a:pPr eaLnBrk="1" hangingPunct="1"/>
            <a:r>
              <a:rPr lang="en-US" sz="3600" dirty="0"/>
              <a:t>Trauma-Informed Care:</a:t>
            </a:r>
            <a:br>
              <a:rPr lang="en-US" sz="3600" dirty="0"/>
            </a:br>
            <a:r>
              <a:rPr lang="en-US" sz="3600" dirty="0"/>
              <a:t>A Paradigm Shift</a:t>
            </a:r>
          </a:p>
        </p:txBody>
      </p:sp>
      <p:sp>
        <p:nvSpPr>
          <p:cNvPr id="15364" name="Rectangle 3"/>
          <p:cNvSpPr>
            <a:spLocks noGrp="1" noChangeArrowheads="1"/>
          </p:cNvSpPr>
          <p:nvPr>
            <p:ph type="body" sz="half" idx="1"/>
          </p:nvPr>
        </p:nvSpPr>
        <p:spPr>
          <a:xfrm>
            <a:off x="685800" y="1600200"/>
            <a:ext cx="4037013" cy="3124200"/>
          </a:xfrm>
        </p:spPr>
        <p:txBody>
          <a:bodyPr/>
          <a:lstStyle/>
          <a:p>
            <a:pPr eaLnBrk="1" hangingPunct="1">
              <a:buFontTx/>
              <a:buNone/>
            </a:pPr>
            <a:r>
              <a:rPr lang="en-US" b="1" u="sng" dirty="0"/>
              <a:t>Traditional Model</a:t>
            </a:r>
          </a:p>
          <a:p>
            <a:pPr eaLnBrk="1" hangingPunct="1">
              <a:buFontTx/>
              <a:buNone/>
            </a:pPr>
            <a:endParaRPr lang="en-US" b="1" dirty="0"/>
          </a:p>
        </p:txBody>
      </p:sp>
      <p:pic>
        <p:nvPicPr>
          <p:cNvPr id="15368" name="Picture 12" descr="fatherson"/>
          <p:cNvPicPr>
            <a:picLocks noGrp="1" noChangeAspect="1" noChangeArrowheads="1"/>
          </p:cNvPicPr>
          <p:nvPr>
            <p:ph sz="quarter" idx="3"/>
          </p:nvPr>
        </p:nvPicPr>
        <p:blipFill>
          <a:blip r:embed="rId3" cstate="print"/>
          <a:srcRect/>
          <a:stretch>
            <a:fillRect/>
          </a:stretch>
        </p:blipFill>
        <p:spPr>
          <a:xfrm>
            <a:off x="4869480" y="2723975"/>
            <a:ext cx="3777287" cy="2519537"/>
          </a:xfrm>
          <a:noFill/>
        </p:spPr>
      </p:pic>
      <p:sp>
        <p:nvSpPr>
          <p:cNvPr id="9" name="Content Placeholder 8"/>
          <p:cNvSpPr>
            <a:spLocks noGrp="1"/>
          </p:cNvSpPr>
          <p:nvPr>
            <p:ph sz="quarter" idx="2"/>
          </p:nvPr>
        </p:nvSpPr>
        <p:spPr>
          <a:xfrm>
            <a:off x="4800600" y="1600200"/>
            <a:ext cx="3962400" cy="1447799"/>
          </a:xfrm>
        </p:spPr>
        <p:txBody>
          <a:bodyPr/>
          <a:lstStyle/>
          <a:p>
            <a:pPr>
              <a:buNone/>
            </a:pPr>
            <a:r>
              <a:rPr lang="en-US" b="1" u="sng" dirty="0"/>
              <a:t>Trauma-Informed Model</a:t>
            </a:r>
          </a:p>
        </p:txBody>
      </p:sp>
      <p:pic>
        <p:nvPicPr>
          <p:cNvPr id="10" name="Picture 9" descr="doctor with teen"/>
          <p:cNvPicPr>
            <a:picLocks noChangeAspect="1" noChangeArrowheads="1"/>
          </p:cNvPicPr>
          <p:nvPr/>
        </p:nvPicPr>
        <p:blipFill>
          <a:blip r:embed="rId4" cstate="print"/>
          <a:srcRect/>
          <a:stretch>
            <a:fillRect/>
          </a:stretch>
        </p:blipFill>
        <p:spPr bwMode="auto">
          <a:xfrm>
            <a:off x="609600" y="2735699"/>
            <a:ext cx="3886200" cy="2507814"/>
          </a:xfrm>
          <a:prstGeom prst="rect">
            <a:avLst/>
          </a:prstGeom>
          <a:noFill/>
          <a:ln w="9525">
            <a:noFill/>
            <a:miter lim="800000"/>
            <a:headEnd/>
            <a:tailEnd/>
          </a:ln>
        </p:spPr>
      </p:pic>
    </p:spTree>
    <p:extLst>
      <p:ext uri="{BB962C8B-B14F-4D97-AF65-F5344CB8AC3E}">
        <p14:creationId xmlns:p14="http://schemas.microsoft.com/office/powerpoint/2010/main" val="678192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4"/>
          <p:cNvSpPr>
            <a:spLocks noGrp="1"/>
          </p:cNvSpPr>
          <p:nvPr>
            <p:ph type="sldNum" sz="quarter" idx="10"/>
          </p:nvPr>
        </p:nvSpPr>
        <p:spPr>
          <a:noFill/>
        </p:spPr>
        <p:txBody>
          <a:bodyPr/>
          <a:lstStyle/>
          <a:p>
            <a:fld id="{73D4222F-A8F0-4FFD-86F8-001C3D7D8134}" type="slidenum">
              <a:rPr lang="en-US" smtClean="0"/>
              <a:pPr/>
              <a:t>24</a:t>
            </a:fld>
            <a:endParaRPr lang="en-US"/>
          </a:p>
        </p:txBody>
      </p:sp>
      <p:sp>
        <p:nvSpPr>
          <p:cNvPr id="16387" name="Rectangle 2"/>
          <p:cNvSpPr>
            <a:spLocks noGrp="1" noChangeArrowheads="1"/>
          </p:cNvSpPr>
          <p:nvPr>
            <p:ph type="title"/>
          </p:nvPr>
        </p:nvSpPr>
        <p:spPr/>
        <p:txBody>
          <a:bodyPr/>
          <a:lstStyle/>
          <a:p>
            <a:pPr eaLnBrk="1" hangingPunct="1"/>
            <a:r>
              <a:rPr lang="en-US"/>
              <a:t>Underlying Assumptions</a:t>
            </a:r>
          </a:p>
        </p:txBody>
      </p:sp>
      <p:sp>
        <p:nvSpPr>
          <p:cNvPr id="16388" name="Rectangle 3"/>
          <p:cNvSpPr>
            <a:spLocks noGrp="1" noChangeArrowheads="1"/>
          </p:cNvSpPr>
          <p:nvPr>
            <p:ph type="body" sz="half" idx="1"/>
          </p:nvPr>
        </p:nvSpPr>
        <p:spPr>
          <a:xfrm>
            <a:off x="571500" y="1447800"/>
            <a:ext cx="3695700" cy="609600"/>
          </a:xfrm>
        </p:spPr>
        <p:txBody>
          <a:bodyPr/>
          <a:lstStyle/>
          <a:p>
            <a:pPr eaLnBrk="1" hangingPunct="1">
              <a:buFontTx/>
              <a:buNone/>
            </a:pPr>
            <a:r>
              <a:rPr lang="en-US" sz="3200" b="1" u="sng" dirty="0"/>
              <a:t>Traditional Model</a:t>
            </a:r>
          </a:p>
          <a:p>
            <a:pPr eaLnBrk="1" hangingPunct="1">
              <a:buFontTx/>
              <a:buNone/>
            </a:pPr>
            <a:endParaRPr lang="en-US" sz="3200" dirty="0"/>
          </a:p>
          <a:p>
            <a:pPr eaLnBrk="1" hangingPunct="1">
              <a:buFontTx/>
              <a:buNone/>
            </a:pPr>
            <a:r>
              <a:rPr lang="en-US" dirty="0"/>
              <a:t>		</a:t>
            </a:r>
          </a:p>
          <a:p>
            <a:pPr eaLnBrk="1" hangingPunct="1">
              <a:buFontTx/>
              <a:buNone/>
            </a:pPr>
            <a:endParaRPr lang="en-US" dirty="0"/>
          </a:p>
          <a:p>
            <a:pPr algn="r" eaLnBrk="1" hangingPunct="1">
              <a:buFontTx/>
              <a:buNone/>
            </a:pPr>
            <a:endParaRPr lang="en-US" dirty="0"/>
          </a:p>
          <a:p>
            <a:pPr eaLnBrk="1" hangingPunct="1">
              <a:buFontTx/>
              <a:buNone/>
            </a:pPr>
            <a:endParaRPr lang="en-US" dirty="0"/>
          </a:p>
        </p:txBody>
      </p:sp>
      <p:sp>
        <p:nvSpPr>
          <p:cNvPr id="16389" name="Rectangle 4"/>
          <p:cNvSpPr>
            <a:spLocks noGrp="1" noChangeArrowheads="1"/>
          </p:cNvSpPr>
          <p:nvPr>
            <p:ph type="body" sz="half" idx="2"/>
          </p:nvPr>
        </p:nvSpPr>
        <p:spPr>
          <a:xfrm>
            <a:off x="4548554" y="1447800"/>
            <a:ext cx="4264025" cy="1143000"/>
          </a:xfrm>
        </p:spPr>
        <p:txBody>
          <a:bodyPr/>
          <a:lstStyle/>
          <a:p>
            <a:pPr eaLnBrk="1" hangingPunct="1">
              <a:buFontTx/>
              <a:buNone/>
            </a:pPr>
            <a:r>
              <a:rPr lang="en-US" sz="3200" b="1" u="sng" dirty="0"/>
              <a:t>Trauma-Informed Model</a:t>
            </a:r>
          </a:p>
          <a:p>
            <a:pPr eaLnBrk="1" hangingPunct="1">
              <a:buFontTx/>
              <a:buNone/>
            </a:pPr>
            <a:endParaRPr lang="en-US" sz="1100" b="1" u="sng" dirty="0"/>
          </a:p>
          <a:p>
            <a:pPr eaLnBrk="1" hangingPunct="1">
              <a:buNone/>
            </a:pPr>
            <a:r>
              <a:rPr lang="en-US" dirty="0"/>
              <a:t>What happened to you?</a:t>
            </a:r>
          </a:p>
          <a:p>
            <a:pPr eaLnBrk="1" hangingPunct="1">
              <a:buFontTx/>
              <a:buNone/>
            </a:pPr>
            <a:endParaRPr lang="en-US" sz="3200" b="1" u="sng" dirty="0"/>
          </a:p>
          <a:p>
            <a:pPr eaLnBrk="1" hangingPunct="1">
              <a:buFontTx/>
              <a:buNone/>
            </a:pPr>
            <a:endParaRPr lang="en-US" sz="3200" dirty="0"/>
          </a:p>
          <a:p>
            <a:pPr eaLnBrk="1" hangingPunct="1">
              <a:buFontTx/>
              <a:buNone/>
            </a:pPr>
            <a:endParaRPr lang="en-US" sz="2400" dirty="0"/>
          </a:p>
          <a:p>
            <a:pPr eaLnBrk="1" hangingPunct="1">
              <a:buFontTx/>
              <a:buNone/>
            </a:pPr>
            <a:endParaRPr lang="en-US" sz="2400" dirty="0"/>
          </a:p>
          <a:p>
            <a:pPr eaLnBrk="1" hangingPunct="1">
              <a:buFontTx/>
              <a:buNone/>
            </a:pPr>
            <a:endParaRPr lang="en-US" sz="2400" dirty="0"/>
          </a:p>
          <a:p>
            <a:pPr eaLnBrk="1" hangingPunct="1">
              <a:buFontTx/>
              <a:buNone/>
            </a:pPr>
            <a:endParaRPr lang="en-US" sz="2400" dirty="0"/>
          </a:p>
          <a:p>
            <a:pPr eaLnBrk="1" hangingPunct="1">
              <a:buFontTx/>
              <a:buNone/>
            </a:pPr>
            <a:endParaRPr lang="en-US" sz="2400" dirty="0"/>
          </a:p>
          <a:p>
            <a:pPr eaLnBrk="1" hangingPunct="1"/>
            <a:endParaRPr lang="en-US" sz="2400" dirty="0"/>
          </a:p>
        </p:txBody>
      </p:sp>
      <p:sp>
        <p:nvSpPr>
          <p:cNvPr id="16390" name="Text Box 8"/>
          <p:cNvSpPr txBox="1">
            <a:spLocks noChangeArrowheads="1"/>
          </p:cNvSpPr>
          <p:nvPr/>
        </p:nvSpPr>
        <p:spPr bwMode="auto">
          <a:xfrm>
            <a:off x="685800" y="2590800"/>
            <a:ext cx="3581400" cy="954107"/>
          </a:xfrm>
          <a:prstGeom prst="rect">
            <a:avLst/>
          </a:prstGeom>
          <a:noFill/>
          <a:ln w="9525">
            <a:noFill/>
            <a:miter lim="800000"/>
            <a:headEnd/>
            <a:tailEnd/>
          </a:ln>
        </p:spPr>
        <p:txBody>
          <a:bodyPr>
            <a:spAutoFit/>
          </a:bodyPr>
          <a:lstStyle/>
          <a:p>
            <a:pPr>
              <a:spcBef>
                <a:spcPct val="50000"/>
              </a:spcBef>
            </a:pPr>
            <a:r>
              <a:rPr lang="en-US" sz="2800" dirty="0">
                <a:solidFill>
                  <a:srgbClr val="000066"/>
                </a:solidFill>
              </a:rPr>
              <a:t>What’s wrong with you?</a:t>
            </a:r>
          </a:p>
        </p:txBody>
      </p:sp>
      <p:pic>
        <p:nvPicPr>
          <p:cNvPr id="16392" name="Picture 10" descr="mom scolding teen"/>
          <p:cNvPicPr>
            <a:picLocks noChangeAspect="1" noChangeArrowheads="1"/>
          </p:cNvPicPr>
          <p:nvPr/>
        </p:nvPicPr>
        <p:blipFill>
          <a:blip r:embed="rId3" cstate="print"/>
          <a:srcRect/>
          <a:stretch>
            <a:fillRect/>
          </a:stretch>
        </p:blipFill>
        <p:spPr bwMode="auto">
          <a:xfrm>
            <a:off x="838200" y="4114800"/>
            <a:ext cx="2867025" cy="1905000"/>
          </a:xfrm>
          <a:prstGeom prst="rect">
            <a:avLst/>
          </a:prstGeom>
          <a:noFill/>
          <a:ln w="9525">
            <a:noFill/>
            <a:miter lim="800000"/>
            <a:headEnd/>
            <a:tailEnd/>
          </a:ln>
        </p:spPr>
      </p:pic>
      <p:pic>
        <p:nvPicPr>
          <p:cNvPr id="10" name="Picture 10" descr="woman_and_man.jpg"/>
          <p:cNvPicPr>
            <a:picLocks noChangeAspect="1"/>
          </p:cNvPicPr>
          <p:nvPr/>
        </p:nvPicPr>
        <p:blipFill rotWithShape="1">
          <a:blip r:embed="rId4" cstate="print"/>
          <a:srcRect t="730" b="11626"/>
          <a:stretch/>
        </p:blipFill>
        <p:spPr bwMode="auto">
          <a:xfrm>
            <a:off x="5105400" y="3799114"/>
            <a:ext cx="2590800" cy="2220686"/>
          </a:xfrm>
          <a:prstGeom prst="rect">
            <a:avLst/>
          </a:prstGeom>
          <a:noFill/>
          <a:ln w="9525">
            <a:noFill/>
            <a:miter lim="800000"/>
            <a:headEnd/>
            <a:tailEnd/>
          </a:ln>
        </p:spPr>
      </p:pic>
    </p:spTree>
    <p:extLst>
      <p:ext uri="{BB962C8B-B14F-4D97-AF65-F5344CB8AC3E}">
        <p14:creationId xmlns:p14="http://schemas.microsoft.com/office/powerpoint/2010/main" val="1963860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Slide Number Placeholder 4"/>
          <p:cNvSpPr>
            <a:spLocks noGrp="1"/>
          </p:cNvSpPr>
          <p:nvPr>
            <p:ph type="sldNum" sz="quarter" idx="10"/>
          </p:nvPr>
        </p:nvSpPr>
        <p:spPr>
          <a:noFill/>
        </p:spPr>
        <p:txBody>
          <a:bodyPr/>
          <a:lstStyle/>
          <a:p>
            <a:fld id="{73D4222F-A8F0-4FFD-86F8-001C3D7D8134}" type="slidenum">
              <a:rPr lang="en-US" smtClean="0"/>
              <a:pPr/>
              <a:t>25</a:t>
            </a:fld>
            <a:endParaRPr lang="en-US"/>
          </a:p>
        </p:txBody>
      </p:sp>
      <p:sp>
        <p:nvSpPr>
          <p:cNvPr id="16387" name="Rectangle 2"/>
          <p:cNvSpPr>
            <a:spLocks noGrp="1" noChangeArrowheads="1"/>
          </p:cNvSpPr>
          <p:nvPr>
            <p:ph type="title"/>
          </p:nvPr>
        </p:nvSpPr>
        <p:spPr/>
        <p:txBody>
          <a:bodyPr/>
          <a:lstStyle/>
          <a:p>
            <a:pPr eaLnBrk="1" hangingPunct="1"/>
            <a:r>
              <a:rPr lang="en-US"/>
              <a:t>Underlying Assumptions</a:t>
            </a:r>
          </a:p>
        </p:txBody>
      </p:sp>
      <p:sp>
        <p:nvSpPr>
          <p:cNvPr id="16388" name="Rectangle 3"/>
          <p:cNvSpPr>
            <a:spLocks noGrp="1" noChangeArrowheads="1"/>
          </p:cNvSpPr>
          <p:nvPr>
            <p:ph type="body" sz="half" idx="1"/>
          </p:nvPr>
        </p:nvSpPr>
        <p:spPr>
          <a:xfrm>
            <a:off x="552450" y="1447800"/>
            <a:ext cx="3695700" cy="609600"/>
          </a:xfrm>
        </p:spPr>
        <p:txBody>
          <a:bodyPr/>
          <a:lstStyle/>
          <a:p>
            <a:pPr eaLnBrk="1" hangingPunct="1">
              <a:buFontTx/>
              <a:buNone/>
            </a:pPr>
            <a:r>
              <a:rPr lang="en-US" sz="3200" b="1" u="sng" dirty="0"/>
              <a:t>Traditional Model</a:t>
            </a:r>
          </a:p>
          <a:p>
            <a:pPr eaLnBrk="1" hangingPunct="1">
              <a:buFontTx/>
              <a:buNone/>
            </a:pPr>
            <a:endParaRPr lang="en-US" sz="3200" dirty="0"/>
          </a:p>
          <a:p>
            <a:pPr eaLnBrk="1" hangingPunct="1">
              <a:buFontTx/>
              <a:buNone/>
            </a:pPr>
            <a:r>
              <a:rPr lang="en-US" dirty="0"/>
              <a:t>		</a:t>
            </a:r>
          </a:p>
          <a:p>
            <a:pPr eaLnBrk="1" hangingPunct="1">
              <a:buFontTx/>
              <a:buNone/>
            </a:pPr>
            <a:endParaRPr lang="en-US" dirty="0"/>
          </a:p>
          <a:p>
            <a:pPr algn="r" eaLnBrk="1" hangingPunct="1">
              <a:buFontTx/>
              <a:buNone/>
            </a:pPr>
            <a:endParaRPr lang="en-US" dirty="0"/>
          </a:p>
          <a:p>
            <a:pPr eaLnBrk="1" hangingPunct="1">
              <a:buFontTx/>
              <a:buNone/>
            </a:pPr>
            <a:endParaRPr lang="en-US" dirty="0"/>
          </a:p>
        </p:txBody>
      </p:sp>
      <p:sp>
        <p:nvSpPr>
          <p:cNvPr id="16389" name="Rectangle 4"/>
          <p:cNvSpPr>
            <a:spLocks noGrp="1" noChangeArrowheads="1"/>
          </p:cNvSpPr>
          <p:nvPr>
            <p:ph type="body" sz="half" idx="2"/>
          </p:nvPr>
        </p:nvSpPr>
        <p:spPr>
          <a:xfrm>
            <a:off x="4648200" y="1447800"/>
            <a:ext cx="4264025" cy="609600"/>
          </a:xfrm>
        </p:spPr>
        <p:txBody>
          <a:bodyPr/>
          <a:lstStyle/>
          <a:p>
            <a:pPr eaLnBrk="1" hangingPunct="1">
              <a:buFontTx/>
              <a:buNone/>
            </a:pPr>
            <a:r>
              <a:rPr lang="en-US" sz="3200" b="1" u="sng" dirty="0"/>
              <a:t>Trauma-Informed Model</a:t>
            </a:r>
          </a:p>
          <a:p>
            <a:pPr eaLnBrk="1" hangingPunct="1">
              <a:buNone/>
            </a:pPr>
            <a:r>
              <a:rPr lang="en-US" dirty="0"/>
              <a:t>Priority on collaboration. Balancing safety and collaboration.</a:t>
            </a:r>
          </a:p>
          <a:p>
            <a:pPr eaLnBrk="1" hangingPunct="1">
              <a:buFontTx/>
              <a:buNone/>
            </a:pPr>
            <a:endParaRPr lang="en-US" sz="3200" b="1" u="sng" dirty="0"/>
          </a:p>
          <a:p>
            <a:pPr eaLnBrk="1" hangingPunct="1">
              <a:buFontTx/>
              <a:buNone/>
            </a:pPr>
            <a:endParaRPr lang="en-US" sz="3200" dirty="0"/>
          </a:p>
          <a:p>
            <a:pPr eaLnBrk="1" hangingPunct="1">
              <a:buFontTx/>
              <a:buNone/>
            </a:pPr>
            <a:endParaRPr lang="en-US" sz="2400" dirty="0"/>
          </a:p>
          <a:p>
            <a:pPr eaLnBrk="1" hangingPunct="1">
              <a:buFontTx/>
              <a:buNone/>
            </a:pPr>
            <a:endParaRPr lang="en-US" sz="2400" dirty="0"/>
          </a:p>
          <a:p>
            <a:pPr eaLnBrk="1" hangingPunct="1">
              <a:buFontTx/>
              <a:buNone/>
            </a:pPr>
            <a:endParaRPr lang="en-US" sz="2400" dirty="0"/>
          </a:p>
          <a:p>
            <a:pPr eaLnBrk="1" hangingPunct="1">
              <a:buFontTx/>
              <a:buNone/>
            </a:pPr>
            <a:endParaRPr lang="en-US" sz="2400" dirty="0"/>
          </a:p>
          <a:p>
            <a:pPr eaLnBrk="1" hangingPunct="1">
              <a:buFontTx/>
              <a:buNone/>
            </a:pPr>
            <a:endParaRPr lang="en-US" sz="2400" dirty="0"/>
          </a:p>
          <a:p>
            <a:pPr eaLnBrk="1" hangingPunct="1"/>
            <a:endParaRPr lang="en-US" sz="2400" dirty="0"/>
          </a:p>
        </p:txBody>
      </p:sp>
      <p:sp>
        <p:nvSpPr>
          <p:cNvPr id="16390" name="Text Box 8"/>
          <p:cNvSpPr txBox="1">
            <a:spLocks noChangeArrowheads="1"/>
          </p:cNvSpPr>
          <p:nvPr/>
        </p:nvSpPr>
        <p:spPr bwMode="auto">
          <a:xfrm>
            <a:off x="685800" y="2590800"/>
            <a:ext cx="3581400" cy="519113"/>
          </a:xfrm>
          <a:prstGeom prst="rect">
            <a:avLst/>
          </a:prstGeom>
          <a:noFill/>
          <a:ln w="9525">
            <a:noFill/>
            <a:miter lim="800000"/>
            <a:headEnd/>
            <a:tailEnd/>
          </a:ln>
        </p:spPr>
        <p:txBody>
          <a:bodyPr>
            <a:spAutoFit/>
          </a:bodyPr>
          <a:lstStyle/>
          <a:p>
            <a:pPr>
              <a:spcBef>
                <a:spcPct val="50000"/>
              </a:spcBef>
            </a:pPr>
            <a:r>
              <a:rPr lang="en-US" sz="2800" dirty="0">
                <a:solidFill>
                  <a:srgbClr val="000066"/>
                </a:solidFill>
              </a:rPr>
              <a:t>Priority on Control.</a:t>
            </a:r>
          </a:p>
        </p:txBody>
      </p:sp>
      <p:pic>
        <p:nvPicPr>
          <p:cNvPr id="11" name="Picture 9" descr="angry_momlg"/>
          <p:cNvPicPr>
            <a:picLocks noChangeAspect="1" noChangeArrowheads="1"/>
          </p:cNvPicPr>
          <p:nvPr/>
        </p:nvPicPr>
        <p:blipFill>
          <a:blip r:embed="rId3" cstate="print"/>
          <a:srcRect/>
          <a:stretch>
            <a:fillRect/>
          </a:stretch>
        </p:blipFill>
        <p:spPr bwMode="auto">
          <a:xfrm>
            <a:off x="907479" y="3856588"/>
            <a:ext cx="2922626" cy="2057704"/>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0200" y="3856587"/>
            <a:ext cx="2523071" cy="2057704"/>
          </a:xfrm>
          <a:prstGeom prst="rect">
            <a:avLst/>
          </a:prstGeom>
        </p:spPr>
      </p:pic>
    </p:spTree>
    <p:extLst>
      <p:ext uri="{BB962C8B-B14F-4D97-AF65-F5344CB8AC3E}">
        <p14:creationId xmlns:p14="http://schemas.microsoft.com/office/powerpoint/2010/main" val="21747317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a:spLocks noGrp="1"/>
          </p:cNvSpPr>
          <p:nvPr>
            <p:ph type="sldNum" sz="quarter" idx="10"/>
          </p:nvPr>
        </p:nvSpPr>
        <p:spPr>
          <a:noFill/>
        </p:spPr>
        <p:txBody>
          <a:bodyPr/>
          <a:lstStyle/>
          <a:p>
            <a:fld id="{B5A8B50C-6358-4D50-901F-7E110EA5C278}" type="slidenum">
              <a:rPr lang="en-US" smtClean="0"/>
              <a:pPr/>
              <a:t>26</a:t>
            </a:fld>
            <a:endParaRPr lang="en-US"/>
          </a:p>
        </p:txBody>
      </p:sp>
      <p:sp>
        <p:nvSpPr>
          <p:cNvPr id="17411" name="Rectangle 2"/>
          <p:cNvSpPr>
            <a:spLocks noGrp="1" noChangeArrowheads="1"/>
          </p:cNvSpPr>
          <p:nvPr>
            <p:ph type="title"/>
          </p:nvPr>
        </p:nvSpPr>
        <p:spPr>
          <a:xfrm>
            <a:off x="135255" y="342900"/>
            <a:ext cx="8763000" cy="1143000"/>
          </a:xfrm>
        </p:spPr>
        <p:txBody>
          <a:bodyPr/>
          <a:lstStyle/>
          <a:p>
            <a:pPr eaLnBrk="1" hangingPunct="1"/>
            <a:r>
              <a:rPr lang="en-US" sz="4800" dirty="0"/>
              <a:t>Underlying Assumptions </a:t>
            </a:r>
            <a:r>
              <a:rPr lang="en-US" sz="3600" dirty="0"/>
              <a:t>(cont’d)</a:t>
            </a:r>
          </a:p>
        </p:txBody>
      </p:sp>
      <p:sp>
        <p:nvSpPr>
          <p:cNvPr id="17412" name="Rectangle 3"/>
          <p:cNvSpPr>
            <a:spLocks noGrp="1" noChangeArrowheads="1"/>
          </p:cNvSpPr>
          <p:nvPr>
            <p:ph type="body" sz="half" idx="1"/>
          </p:nvPr>
        </p:nvSpPr>
        <p:spPr>
          <a:xfrm>
            <a:off x="685800" y="1600200"/>
            <a:ext cx="4037013" cy="3124200"/>
          </a:xfrm>
        </p:spPr>
        <p:txBody>
          <a:bodyPr/>
          <a:lstStyle/>
          <a:p>
            <a:pPr eaLnBrk="1" hangingPunct="1">
              <a:buFontTx/>
              <a:buNone/>
            </a:pPr>
            <a:r>
              <a:rPr lang="en-US" b="1" u="sng" dirty="0"/>
              <a:t>Traditional Model</a:t>
            </a:r>
            <a:endParaRPr lang="en-US" u="sng" dirty="0"/>
          </a:p>
          <a:p>
            <a:pPr eaLnBrk="1" hangingPunct="1">
              <a:spcBef>
                <a:spcPct val="0"/>
              </a:spcBef>
              <a:buFontTx/>
              <a:buNone/>
            </a:pPr>
            <a:r>
              <a:rPr lang="en-US" dirty="0"/>
              <a:t>Negative behavior viewed as needing</a:t>
            </a:r>
            <a:br>
              <a:rPr lang="en-US" dirty="0"/>
            </a:br>
            <a:r>
              <a:rPr lang="en-US" dirty="0"/>
              <a:t> to be changed.</a:t>
            </a:r>
          </a:p>
          <a:p>
            <a:pPr eaLnBrk="1" hangingPunct="1"/>
            <a:endParaRPr lang="en-US" sz="3200" dirty="0"/>
          </a:p>
        </p:txBody>
      </p:sp>
      <p:sp>
        <p:nvSpPr>
          <p:cNvPr id="17413" name="Rectangle 4"/>
          <p:cNvSpPr>
            <a:spLocks noGrp="1" noChangeArrowheads="1"/>
          </p:cNvSpPr>
          <p:nvPr>
            <p:ph type="body" sz="half" idx="2"/>
          </p:nvPr>
        </p:nvSpPr>
        <p:spPr>
          <a:xfrm>
            <a:off x="4648200" y="1600200"/>
            <a:ext cx="4037012" cy="3238500"/>
          </a:xfrm>
        </p:spPr>
        <p:txBody>
          <a:bodyPr/>
          <a:lstStyle/>
          <a:p>
            <a:pPr eaLnBrk="1" hangingPunct="1">
              <a:buFontTx/>
              <a:buNone/>
            </a:pPr>
            <a:r>
              <a:rPr lang="en-US" b="1" u="sng" dirty="0"/>
              <a:t>Trauma-Informed Model</a:t>
            </a:r>
          </a:p>
          <a:p>
            <a:pPr eaLnBrk="1" hangingPunct="1">
              <a:buNone/>
            </a:pPr>
            <a:r>
              <a:rPr lang="en-US" dirty="0"/>
              <a:t>Negative behavior viewed as adaptive. Exists for a reason, which we need to figure out.</a:t>
            </a:r>
          </a:p>
          <a:p>
            <a:pPr eaLnBrk="1" hangingPunct="1">
              <a:buFontTx/>
              <a:buNone/>
            </a:pPr>
            <a:endParaRPr lang="en-US" b="1" u="sng" dirty="0"/>
          </a:p>
        </p:txBody>
      </p:sp>
      <p:pic>
        <p:nvPicPr>
          <p:cNvPr id="17415" name="Picture 7" descr="tantrum"/>
          <p:cNvPicPr>
            <a:picLocks noChangeAspect="1" noChangeArrowheads="1"/>
          </p:cNvPicPr>
          <p:nvPr/>
        </p:nvPicPr>
        <p:blipFill>
          <a:blip r:embed="rId3" cstate="print"/>
          <a:srcRect/>
          <a:stretch>
            <a:fillRect/>
          </a:stretch>
        </p:blipFill>
        <p:spPr bwMode="auto">
          <a:xfrm>
            <a:off x="2590800" y="3572608"/>
            <a:ext cx="2343150" cy="2362200"/>
          </a:xfrm>
          <a:prstGeom prst="rect">
            <a:avLst/>
          </a:prstGeom>
          <a:noFill/>
          <a:ln w="9525">
            <a:noFill/>
            <a:miter lim="800000"/>
            <a:headEnd/>
            <a:tailEnd/>
          </a:ln>
        </p:spPr>
      </p:pic>
    </p:spTree>
    <p:extLst>
      <p:ext uri="{BB962C8B-B14F-4D97-AF65-F5344CB8AC3E}">
        <p14:creationId xmlns:p14="http://schemas.microsoft.com/office/powerpoint/2010/main" val="4093500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0"/>
          </p:nvPr>
        </p:nvSpPr>
        <p:spPr>
          <a:noFill/>
        </p:spPr>
        <p:txBody>
          <a:bodyPr/>
          <a:lstStyle/>
          <a:p>
            <a:fld id="{AD4B9230-046C-473E-9006-6E7F07CA8DFD}" type="slidenum">
              <a:rPr lang="en-US" smtClean="0"/>
              <a:pPr/>
              <a:t>27</a:t>
            </a:fld>
            <a:endParaRPr lang="en-US"/>
          </a:p>
        </p:txBody>
      </p:sp>
      <p:sp>
        <p:nvSpPr>
          <p:cNvPr id="19459" name="Rectangle 2"/>
          <p:cNvSpPr>
            <a:spLocks noGrp="1" noChangeArrowheads="1"/>
          </p:cNvSpPr>
          <p:nvPr>
            <p:ph type="title"/>
          </p:nvPr>
        </p:nvSpPr>
        <p:spPr/>
        <p:txBody>
          <a:bodyPr/>
          <a:lstStyle/>
          <a:p>
            <a:pPr eaLnBrk="1" hangingPunct="1"/>
            <a:r>
              <a:rPr lang="en-US" sz="4800"/>
              <a:t>Underlying Assumptions </a:t>
            </a:r>
            <a:r>
              <a:rPr lang="en-US" sz="3600"/>
              <a:t>(cont’d)</a:t>
            </a:r>
          </a:p>
        </p:txBody>
      </p:sp>
      <p:sp>
        <p:nvSpPr>
          <p:cNvPr id="19460" name="Rectangle 3"/>
          <p:cNvSpPr>
            <a:spLocks noGrp="1" noChangeArrowheads="1"/>
          </p:cNvSpPr>
          <p:nvPr>
            <p:ph type="body" sz="half" idx="1"/>
          </p:nvPr>
        </p:nvSpPr>
        <p:spPr>
          <a:xfrm>
            <a:off x="381000" y="1600200"/>
            <a:ext cx="4114800" cy="4267200"/>
          </a:xfrm>
        </p:spPr>
        <p:txBody>
          <a:bodyPr/>
          <a:lstStyle/>
          <a:p>
            <a:pPr defTabSz="1163638" eaLnBrk="1" hangingPunct="1">
              <a:lnSpc>
                <a:spcPct val="80000"/>
              </a:lnSpc>
              <a:buFontTx/>
              <a:buNone/>
            </a:pPr>
            <a:r>
              <a:rPr lang="en-US" b="1" u="sng" dirty="0"/>
              <a:t>Traditional Model</a:t>
            </a:r>
          </a:p>
          <a:p>
            <a:pPr defTabSz="1163638" eaLnBrk="1" hangingPunct="1">
              <a:lnSpc>
                <a:spcPct val="80000"/>
              </a:lnSpc>
              <a:buFontTx/>
              <a:buNone/>
            </a:pPr>
            <a:endParaRPr lang="en-US" sz="1400" b="1" u="sng" dirty="0"/>
          </a:p>
          <a:p>
            <a:pPr defTabSz="1163638" eaLnBrk="1" hangingPunct="1">
              <a:lnSpc>
                <a:spcPct val="80000"/>
              </a:lnSpc>
              <a:buFontTx/>
              <a:buNone/>
            </a:pPr>
            <a:r>
              <a:rPr lang="en-US" sz="2800" dirty="0"/>
              <a:t>Primary agent of change is punishment and reward.</a:t>
            </a:r>
          </a:p>
          <a:p>
            <a:pPr defTabSz="1163638" eaLnBrk="1" hangingPunct="1">
              <a:lnSpc>
                <a:spcPct val="80000"/>
              </a:lnSpc>
              <a:buFontTx/>
              <a:buNone/>
            </a:pPr>
            <a:endParaRPr lang="en-US" sz="2000" b="1" dirty="0"/>
          </a:p>
          <a:p>
            <a:pPr defTabSz="1163638" eaLnBrk="1" hangingPunct="1">
              <a:lnSpc>
                <a:spcPct val="80000"/>
              </a:lnSpc>
              <a:buFontTx/>
              <a:buNone/>
            </a:pPr>
            <a:endParaRPr lang="en-US" sz="2000" b="1" dirty="0"/>
          </a:p>
          <a:p>
            <a:pPr defTabSz="1163638" eaLnBrk="1" hangingPunct="1">
              <a:lnSpc>
                <a:spcPct val="80000"/>
              </a:lnSpc>
              <a:buFontTx/>
              <a:buNone/>
            </a:pPr>
            <a:endParaRPr lang="en-US" sz="2000" b="1" dirty="0"/>
          </a:p>
          <a:p>
            <a:pPr defTabSz="1163638" eaLnBrk="1" hangingPunct="1">
              <a:lnSpc>
                <a:spcPct val="80000"/>
              </a:lnSpc>
              <a:buFontTx/>
              <a:buNone/>
            </a:pPr>
            <a:endParaRPr lang="en-US" sz="2000" b="1" dirty="0"/>
          </a:p>
          <a:p>
            <a:pPr defTabSz="1163638" eaLnBrk="1" hangingPunct="1">
              <a:lnSpc>
                <a:spcPct val="80000"/>
              </a:lnSpc>
              <a:buFontTx/>
              <a:buNone/>
            </a:pPr>
            <a:endParaRPr lang="en-US" sz="2000" b="1" dirty="0"/>
          </a:p>
          <a:p>
            <a:pPr defTabSz="1163638" eaLnBrk="1" hangingPunct="1">
              <a:lnSpc>
                <a:spcPct val="80000"/>
              </a:lnSpc>
              <a:buFontTx/>
              <a:buNone/>
            </a:pPr>
            <a:endParaRPr lang="en-US" sz="2000" b="1" dirty="0"/>
          </a:p>
          <a:p>
            <a:pPr defTabSz="1163638" eaLnBrk="1" hangingPunct="1">
              <a:lnSpc>
                <a:spcPct val="80000"/>
              </a:lnSpc>
              <a:buFontTx/>
              <a:buNone/>
            </a:pPr>
            <a:endParaRPr lang="en-US" sz="2000" b="1" dirty="0"/>
          </a:p>
          <a:p>
            <a:pPr defTabSz="1163638" eaLnBrk="1" hangingPunct="1">
              <a:lnSpc>
                <a:spcPct val="80000"/>
              </a:lnSpc>
              <a:buFontTx/>
              <a:buNone/>
            </a:pPr>
            <a:endParaRPr lang="en-US" sz="2800" dirty="0"/>
          </a:p>
          <a:p>
            <a:pPr defTabSz="1163638" eaLnBrk="1" hangingPunct="1">
              <a:lnSpc>
                <a:spcPct val="80000"/>
              </a:lnSpc>
              <a:buFontTx/>
              <a:buNone/>
            </a:pPr>
            <a:endParaRPr lang="en-US" sz="2800" dirty="0"/>
          </a:p>
        </p:txBody>
      </p:sp>
      <p:sp>
        <p:nvSpPr>
          <p:cNvPr id="19461" name="Text Box 5"/>
          <p:cNvSpPr txBox="1">
            <a:spLocks noChangeArrowheads="1"/>
          </p:cNvSpPr>
          <p:nvPr/>
        </p:nvSpPr>
        <p:spPr bwMode="auto">
          <a:xfrm>
            <a:off x="5257800" y="2667000"/>
            <a:ext cx="3657600" cy="457200"/>
          </a:xfrm>
          <a:prstGeom prst="rect">
            <a:avLst/>
          </a:prstGeom>
          <a:noFill/>
          <a:ln w="9525">
            <a:noFill/>
            <a:miter lim="800000"/>
            <a:headEnd/>
            <a:tailEnd/>
          </a:ln>
        </p:spPr>
        <p:txBody>
          <a:bodyPr>
            <a:spAutoFit/>
          </a:bodyPr>
          <a:lstStyle/>
          <a:p>
            <a:pPr>
              <a:spcBef>
                <a:spcPct val="50000"/>
              </a:spcBef>
            </a:pPr>
            <a:endParaRPr lang="en-US" sz="2400">
              <a:latin typeface="Times New Roman" pitchFamily="18" charset="0"/>
            </a:endParaRPr>
          </a:p>
        </p:txBody>
      </p:sp>
      <p:sp>
        <p:nvSpPr>
          <p:cNvPr id="19462" name="Rectangle 6"/>
          <p:cNvSpPr>
            <a:spLocks noChangeArrowheads="1"/>
          </p:cNvSpPr>
          <p:nvPr/>
        </p:nvSpPr>
        <p:spPr bwMode="auto">
          <a:xfrm>
            <a:off x="4572000" y="1509760"/>
            <a:ext cx="4343400" cy="2314480"/>
          </a:xfrm>
          <a:prstGeom prst="rect">
            <a:avLst/>
          </a:prstGeom>
          <a:noFill/>
          <a:ln w="9525">
            <a:noFill/>
            <a:miter lim="800000"/>
            <a:headEnd/>
            <a:tailEnd/>
          </a:ln>
        </p:spPr>
        <p:txBody>
          <a:bodyPr wrap="square">
            <a:spAutoFit/>
          </a:bodyPr>
          <a:lstStyle/>
          <a:p>
            <a:pPr marL="354013" indent="-354013">
              <a:lnSpc>
                <a:spcPct val="90000"/>
              </a:lnSpc>
              <a:spcBef>
                <a:spcPct val="20000"/>
              </a:spcBef>
              <a:buClr>
                <a:schemeClr val="tx1"/>
              </a:buClr>
              <a:buSzPct val="75000"/>
              <a:buFont typeface="Wingdings" pitchFamily="2" charset="2"/>
              <a:buNone/>
            </a:pPr>
            <a:r>
              <a:rPr lang="en-US" sz="3200" b="1" u="sng" dirty="0">
                <a:solidFill>
                  <a:srgbClr val="000066"/>
                </a:solidFill>
              </a:rPr>
              <a:t>Trauma-Informed Model</a:t>
            </a:r>
          </a:p>
          <a:p>
            <a:pPr marL="354013" indent="-354013">
              <a:lnSpc>
                <a:spcPct val="90000"/>
              </a:lnSpc>
              <a:spcBef>
                <a:spcPct val="20000"/>
              </a:spcBef>
              <a:buClr>
                <a:schemeClr val="tx1"/>
              </a:buClr>
              <a:buSzPct val="75000"/>
              <a:buFont typeface="Wingdings" pitchFamily="2" charset="2"/>
              <a:buNone/>
            </a:pPr>
            <a:r>
              <a:rPr lang="en-US" sz="2800" dirty="0">
                <a:solidFill>
                  <a:srgbClr val="000066"/>
                </a:solidFill>
              </a:rPr>
              <a:t>Primary agent of change is relationships.</a:t>
            </a:r>
          </a:p>
          <a:p>
            <a:pPr marL="354013" indent="-354013">
              <a:lnSpc>
                <a:spcPct val="90000"/>
              </a:lnSpc>
              <a:spcBef>
                <a:spcPct val="20000"/>
              </a:spcBef>
              <a:buClr>
                <a:schemeClr val="tx1"/>
              </a:buClr>
              <a:buSzPct val="75000"/>
              <a:buFont typeface="Wingdings" pitchFamily="2" charset="2"/>
              <a:buChar char="l"/>
            </a:pPr>
            <a:endParaRPr lang="en-US" sz="2800" dirty="0">
              <a:solidFill>
                <a:srgbClr val="000066"/>
              </a:solidFill>
            </a:endParaRPr>
          </a:p>
        </p:txBody>
      </p:sp>
      <p:pic>
        <p:nvPicPr>
          <p:cNvPr id="19463" name="Picture 8" descr="child_hugging legs.jpg"/>
          <p:cNvPicPr>
            <a:picLocks noChangeAspect="1"/>
          </p:cNvPicPr>
          <p:nvPr/>
        </p:nvPicPr>
        <p:blipFill rotWithShape="1">
          <a:blip r:embed="rId3" cstate="print"/>
          <a:srcRect l="9464" r="18156"/>
          <a:stretch/>
        </p:blipFill>
        <p:spPr bwMode="auto">
          <a:xfrm>
            <a:off x="609600" y="3624107"/>
            <a:ext cx="3182816" cy="2243138"/>
          </a:xfrm>
          <a:prstGeom prst="rect">
            <a:avLst/>
          </a:prstGeom>
          <a:noFill/>
          <a:ln w="9525">
            <a:noFill/>
            <a:miter lim="800000"/>
            <a:headEnd/>
            <a:tailEnd/>
          </a:ln>
        </p:spPr>
      </p:pic>
      <p:pic>
        <p:nvPicPr>
          <p:cNvPr id="19464" name="Picture 9" descr="man-talking-with-teen-boy.jpg"/>
          <p:cNvPicPr>
            <a:picLocks noChangeAspect="1"/>
          </p:cNvPicPr>
          <p:nvPr/>
        </p:nvPicPr>
        <p:blipFill>
          <a:blip r:embed="rId4" cstate="print"/>
          <a:srcRect/>
          <a:stretch>
            <a:fillRect/>
          </a:stretch>
        </p:blipFill>
        <p:spPr bwMode="auto">
          <a:xfrm>
            <a:off x="4953000" y="3629969"/>
            <a:ext cx="2971800" cy="2284111"/>
          </a:xfrm>
          <a:prstGeom prst="rect">
            <a:avLst/>
          </a:prstGeom>
          <a:noFill/>
          <a:ln w="9525">
            <a:noFill/>
            <a:miter lim="800000"/>
            <a:headEnd/>
            <a:tailEnd/>
          </a:ln>
        </p:spPr>
      </p:pic>
    </p:spTree>
    <p:extLst>
      <p:ext uri="{BB962C8B-B14F-4D97-AF65-F5344CB8AC3E}">
        <p14:creationId xmlns:p14="http://schemas.microsoft.com/office/powerpoint/2010/main" val="3241852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0"/>
          </p:nvPr>
        </p:nvSpPr>
        <p:spPr>
          <a:noFill/>
        </p:spPr>
        <p:txBody>
          <a:bodyPr/>
          <a:lstStyle/>
          <a:p>
            <a:fld id="{76D27F8C-3AD3-4ED3-A5D7-CCD15FF15FE7}" type="slidenum">
              <a:rPr lang="en-US" smtClean="0"/>
              <a:pPr/>
              <a:t>28</a:t>
            </a:fld>
            <a:endParaRPr lang="en-US"/>
          </a:p>
        </p:txBody>
      </p:sp>
      <p:sp>
        <p:nvSpPr>
          <p:cNvPr id="20483" name="Rectangle 2"/>
          <p:cNvSpPr>
            <a:spLocks noGrp="1" noChangeArrowheads="1"/>
          </p:cNvSpPr>
          <p:nvPr>
            <p:ph type="title"/>
          </p:nvPr>
        </p:nvSpPr>
        <p:spPr/>
        <p:txBody>
          <a:bodyPr/>
          <a:lstStyle/>
          <a:p>
            <a:pPr eaLnBrk="1" hangingPunct="1"/>
            <a:r>
              <a:rPr lang="en-US" sz="4800"/>
              <a:t>Underlying Assumptions </a:t>
            </a:r>
            <a:r>
              <a:rPr lang="en-US" sz="3600"/>
              <a:t>(cont’d)</a:t>
            </a:r>
          </a:p>
        </p:txBody>
      </p:sp>
      <p:sp>
        <p:nvSpPr>
          <p:cNvPr id="20484" name="Rectangle 3"/>
          <p:cNvSpPr>
            <a:spLocks noGrp="1" noChangeArrowheads="1"/>
          </p:cNvSpPr>
          <p:nvPr>
            <p:ph type="body" sz="half" idx="1"/>
          </p:nvPr>
        </p:nvSpPr>
        <p:spPr>
          <a:xfrm>
            <a:off x="533400" y="1752600"/>
            <a:ext cx="3924300" cy="3733800"/>
          </a:xfrm>
        </p:spPr>
        <p:txBody>
          <a:bodyPr/>
          <a:lstStyle/>
          <a:p>
            <a:pPr defTabSz="1163638" eaLnBrk="1" hangingPunct="1">
              <a:buFontTx/>
              <a:buNone/>
            </a:pPr>
            <a:r>
              <a:rPr lang="en-US" b="1" u="sng" dirty="0"/>
              <a:t>Traditional Model</a:t>
            </a:r>
            <a:endParaRPr lang="en-US" u="sng" dirty="0"/>
          </a:p>
          <a:p>
            <a:pPr defTabSz="1163638" eaLnBrk="1" hangingPunct="1">
              <a:buFontTx/>
              <a:buNone/>
            </a:pPr>
            <a:r>
              <a:rPr lang="en-US" sz="2800" dirty="0"/>
              <a:t>Treater as authority and expert.</a:t>
            </a:r>
          </a:p>
          <a:p>
            <a:pPr defTabSz="1163638" eaLnBrk="1" hangingPunct="1">
              <a:buFontTx/>
              <a:buNone/>
            </a:pPr>
            <a:endParaRPr lang="en-US" sz="2800" dirty="0"/>
          </a:p>
          <a:p>
            <a:pPr defTabSz="1163638" eaLnBrk="1" hangingPunct="1">
              <a:buFontTx/>
              <a:buNone/>
            </a:pPr>
            <a:endParaRPr lang="en-US" sz="3600" dirty="0"/>
          </a:p>
        </p:txBody>
      </p:sp>
      <p:sp>
        <p:nvSpPr>
          <p:cNvPr id="20487" name="Rectangle 6"/>
          <p:cNvSpPr>
            <a:spLocks noChangeArrowheads="1"/>
          </p:cNvSpPr>
          <p:nvPr/>
        </p:nvSpPr>
        <p:spPr bwMode="auto">
          <a:xfrm>
            <a:off x="4343400" y="1752600"/>
            <a:ext cx="4419600" cy="4736681"/>
          </a:xfrm>
          <a:prstGeom prst="rect">
            <a:avLst/>
          </a:prstGeom>
          <a:noFill/>
          <a:ln w="9525">
            <a:noFill/>
            <a:miter lim="800000"/>
            <a:headEnd/>
            <a:tailEnd/>
          </a:ln>
        </p:spPr>
        <p:txBody>
          <a:bodyPr wrap="square">
            <a:spAutoFit/>
          </a:bodyPr>
          <a:lstStyle/>
          <a:p>
            <a:pPr marL="354013" indent="-354013">
              <a:lnSpc>
                <a:spcPct val="90000"/>
              </a:lnSpc>
              <a:spcBef>
                <a:spcPct val="20000"/>
              </a:spcBef>
              <a:buClr>
                <a:schemeClr val="tx1"/>
              </a:buClr>
              <a:buSzPct val="75000"/>
              <a:buFont typeface="Wingdings" pitchFamily="2" charset="2"/>
              <a:buNone/>
            </a:pPr>
            <a:r>
              <a:rPr lang="en-US" sz="3200" b="1" u="sng" dirty="0">
                <a:solidFill>
                  <a:srgbClr val="000066"/>
                </a:solidFill>
              </a:rPr>
              <a:t>Trauma-informed Model</a:t>
            </a:r>
          </a:p>
          <a:p>
            <a:pPr marL="354013" indent="-354013">
              <a:lnSpc>
                <a:spcPct val="90000"/>
              </a:lnSpc>
              <a:spcBef>
                <a:spcPct val="20000"/>
              </a:spcBef>
              <a:buClr>
                <a:schemeClr val="tx1"/>
              </a:buClr>
              <a:buSzPct val="75000"/>
              <a:buFont typeface="Wingdings" pitchFamily="2" charset="2"/>
              <a:buNone/>
            </a:pPr>
            <a:r>
              <a:rPr lang="en-US" sz="2800" dirty="0">
                <a:solidFill>
                  <a:srgbClr val="000066"/>
                </a:solidFill>
              </a:rPr>
              <a:t>Treater as collaborator.</a:t>
            </a:r>
            <a:r>
              <a:rPr lang="en-US" sz="2800" dirty="0"/>
              <a:t> </a:t>
            </a:r>
          </a:p>
          <a:p>
            <a:pPr marL="354013" indent="-354013">
              <a:lnSpc>
                <a:spcPct val="90000"/>
              </a:lnSpc>
              <a:spcBef>
                <a:spcPct val="20000"/>
              </a:spcBef>
              <a:buClr>
                <a:schemeClr val="tx1"/>
              </a:buClr>
              <a:buSzPct val="75000"/>
              <a:buFont typeface="Wingdings" pitchFamily="2" charset="2"/>
              <a:buNone/>
            </a:pPr>
            <a:endParaRPr lang="en-US" sz="3200" b="1" u="sng" dirty="0"/>
          </a:p>
          <a:p>
            <a:pPr marL="354013" indent="-354013">
              <a:lnSpc>
                <a:spcPct val="90000"/>
              </a:lnSpc>
              <a:spcBef>
                <a:spcPct val="20000"/>
              </a:spcBef>
              <a:buClr>
                <a:schemeClr val="tx1"/>
              </a:buClr>
              <a:buSzPct val="75000"/>
              <a:buFont typeface="Wingdings" pitchFamily="2" charset="2"/>
              <a:buNone/>
            </a:pPr>
            <a:endParaRPr lang="en-US" sz="2000" b="1" dirty="0"/>
          </a:p>
          <a:p>
            <a:pPr marL="354013" indent="-354013">
              <a:lnSpc>
                <a:spcPct val="90000"/>
              </a:lnSpc>
              <a:spcBef>
                <a:spcPct val="20000"/>
              </a:spcBef>
              <a:buClr>
                <a:schemeClr val="tx1"/>
              </a:buClr>
              <a:buSzPct val="75000"/>
              <a:buFont typeface="Wingdings" pitchFamily="2" charset="2"/>
              <a:buNone/>
            </a:pPr>
            <a:endParaRPr lang="en-US" sz="2000" b="1" dirty="0"/>
          </a:p>
          <a:p>
            <a:pPr marL="354013" indent="-354013">
              <a:lnSpc>
                <a:spcPct val="90000"/>
              </a:lnSpc>
              <a:spcBef>
                <a:spcPct val="20000"/>
              </a:spcBef>
              <a:buClr>
                <a:schemeClr val="tx1"/>
              </a:buClr>
              <a:buSzPct val="75000"/>
              <a:buFont typeface="Wingdings" pitchFamily="2" charset="2"/>
              <a:buNone/>
            </a:pPr>
            <a:endParaRPr lang="en-US" sz="2000" b="1" dirty="0"/>
          </a:p>
          <a:p>
            <a:pPr marL="354013" indent="-354013">
              <a:lnSpc>
                <a:spcPct val="90000"/>
              </a:lnSpc>
              <a:spcBef>
                <a:spcPct val="20000"/>
              </a:spcBef>
              <a:buClr>
                <a:schemeClr val="tx1"/>
              </a:buClr>
              <a:buSzPct val="75000"/>
              <a:buFont typeface="Wingdings" pitchFamily="2" charset="2"/>
              <a:buNone/>
            </a:pPr>
            <a:endParaRPr lang="en-US" sz="2000" b="1" dirty="0"/>
          </a:p>
          <a:p>
            <a:pPr marL="354013" indent="-354013">
              <a:lnSpc>
                <a:spcPct val="90000"/>
              </a:lnSpc>
              <a:spcBef>
                <a:spcPct val="20000"/>
              </a:spcBef>
              <a:buClr>
                <a:schemeClr val="tx1"/>
              </a:buClr>
              <a:buSzPct val="75000"/>
              <a:buFont typeface="Wingdings" pitchFamily="2" charset="2"/>
              <a:buNone/>
            </a:pPr>
            <a:endParaRPr lang="en-US" sz="2000" b="1" dirty="0"/>
          </a:p>
          <a:p>
            <a:pPr marL="354013" indent="-354013">
              <a:lnSpc>
                <a:spcPct val="90000"/>
              </a:lnSpc>
              <a:spcBef>
                <a:spcPct val="20000"/>
              </a:spcBef>
              <a:buClr>
                <a:schemeClr val="tx1"/>
              </a:buClr>
              <a:buSzPct val="75000"/>
              <a:buFont typeface="Wingdings" pitchFamily="2" charset="2"/>
              <a:buNone/>
            </a:pPr>
            <a:endParaRPr lang="en-US" sz="2000" b="1" dirty="0"/>
          </a:p>
          <a:p>
            <a:pPr marL="354013" indent="-354013">
              <a:lnSpc>
                <a:spcPct val="90000"/>
              </a:lnSpc>
              <a:spcBef>
                <a:spcPct val="20000"/>
              </a:spcBef>
              <a:buClr>
                <a:schemeClr val="tx1"/>
              </a:buClr>
              <a:buSzPct val="75000"/>
              <a:buFont typeface="Wingdings" pitchFamily="2" charset="2"/>
              <a:buChar char="l"/>
            </a:pPr>
            <a:endParaRPr lang="en-US" sz="2800" dirty="0"/>
          </a:p>
          <a:p>
            <a:pPr marL="354013" indent="-354013">
              <a:lnSpc>
                <a:spcPct val="90000"/>
              </a:lnSpc>
              <a:spcBef>
                <a:spcPct val="20000"/>
              </a:spcBef>
              <a:buClr>
                <a:schemeClr val="tx1"/>
              </a:buClr>
              <a:buSzPct val="75000"/>
              <a:buFont typeface="Wingdings" pitchFamily="2" charset="2"/>
              <a:buNone/>
            </a:pPr>
            <a:endParaRPr lang="en-US" sz="1400" dirty="0"/>
          </a:p>
        </p:txBody>
      </p:sp>
      <p:pic>
        <p:nvPicPr>
          <p:cNvPr id="9" name="Content Placeholder 9" descr="Two women talking.jpg"/>
          <p:cNvPicPr>
            <a:picLocks noChangeAspect="1"/>
          </p:cNvPicPr>
          <p:nvPr/>
        </p:nvPicPr>
        <p:blipFill>
          <a:blip r:embed="rId3" cstate="print"/>
          <a:srcRect/>
          <a:stretch>
            <a:fillRect/>
          </a:stretch>
        </p:blipFill>
        <p:spPr bwMode="auto">
          <a:xfrm>
            <a:off x="4648199" y="3657600"/>
            <a:ext cx="3211749" cy="2133600"/>
          </a:xfrm>
          <a:prstGeom prst="rect">
            <a:avLst/>
          </a:prstGeom>
          <a:noFill/>
          <a:ln w="9525">
            <a:noFill/>
            <a:miter lim="800000"/>
            <a:headEnd/>
            <a:tailEnd/>
          </a:ln>
        </p:spPr>
      </p:pic>
      <p:pic>
        <p:nvPicPr>
          <p:cNvPr id="3" name="Content Placeholder 2"/>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1066800" y="3448050"/>
            <a:ext cx="2400300" cy="2400300"/>
          </a:xfrm>
        </p:spPr>
      </p:pic>
    </p:spTree>
    <p:extLst>
      <p:ext uri="{BB962C8B-B14F-4D97-AF65-F5344CB8AC3E}">
        <p14:creationId xmlns:p14="http://schemas.microsoft.com/office/powerpoint/2010/main" val="4001684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0"/>
          </p:nvPr>
        </p:nvSpPr>
        <p:spPr>
          <a:noFill/>
        </p:spPr>
        <p:txBody>
          <a:bodyPr/>
          <a:lstStyle/>
          <a:p>
            <a:fld id="{9FA2CB09-6BD3-435A-8C4C-80BC2C92B190}" type="slidenum">
              <a:rPr lang="en-US" smtClean="0"/>
              <a:pPr/>
              <a:t>29</a:t>
            </a:fld>
            <a:endParaRPr lang="en-US"/>
          </a:p>
        </p:txBody>
      </p:sp>
      <p:sp>
        <p:nvSpPr>
          <p:cNvPr id="21507" name="Rectangle 2"/>
          <p:cNvSpPr>
            <a:spLocks noGrp="1" noChangeArrowheads="1"/>
          </p:cNvSpPr>
          <p:nvPr>
            <p:ph type="title"/>
          </p:nvPr>
        </p:nvSpPr>
        <p:spPr/>
        <p:txBody>
          <a:bodyPr/>
          <a:lstStyle/>
          <a:p>
            <a:pPr eaLnBrk="1" hangingPunct="1"/>
            <a:r>
              <a:rPr lang="en-US" sz="4800"/>
              <a:t>Underlying Assumptions </a:t>
            </a:r>
            <a:r>
              <a:rPr lang="en-US" sz="3600"/>
              <a:t>(cont’d)</a:t>
            </a:r>
          </a:p>
        </p:txBody>
      </p:sp>
      <p:sp>
        <p:nvSpPr>
          <p:cNvPr id="21508" name="Rectangle 3"/>
          <p:cNvSpPr>
            <a:spLocks noGrp="1" noChangeArrowheads="1"/>
          </p:cNvSpPr>
          <p:nvPr>
            <p:ph type="body" sz="half" idx="1"/>
          </p:nvPr>
        </p:nvSpPr>
        <p:spPr>
          <a:xfrm>
            <a:off x="685800" y="1600200"/>
            <a:ext cx="4037013" cy="3124200"/>
          </a:xfrm>
        </p:spPr>
        <p:txBody>
          <a:bodyPr/>
          <a:lstStyle/>
          <a:p>
            <a:pPr defTabSz="1163638" eaLnBrk="1" hangingPunct="1">
              <a:buFontTx/>
              <a:buNone/>
            </a:pPr>
            <a:r>
              <a:rPr lang="en-US" sz="2800" b="1" u="sng" dirty="0"/>
              <a:t>Traditional Model</a:t>
            </a:r>
          </a:p>
          <a:p>
            <a:pPr defTabSz="1163638" eaLnBrk="1" hangingPunct="1">
              <a:buFontTx/>
              <a:buNone/>
            </a:pPr>
            <a:endParaRPr lang="en-US" sz="2800" b="1" dirty="0"/>
          </a:p>
          <a:p>
            <a:pPr defTabSz="1163638" eaLnBrk="1" hangingPunct="1">
              <a:buFontTx/>
              <a:buNone/>
            </a:pPr>
            <a:endParaRPr lang="en-US" sz="2800" b="1" dirty="0"/>
          </a:p>
          <a:p>
            <a:pPr defTabSz="1163638" eaLnBrk="1" hangingPunct="1">
              <a:buFontTx/>
              <a:buNone/>
            </a:pPr>
            <a:endParaRPr lang="en-US" sz="2800" dirty="0"/>
          </a:p>
          <a:p>
            <a:pPr defTabSz="1163638" eaLnBrk="1" hangingPunct="1">
              <a:buFontTx/>
              <a:buNone/>
            </a:pPr>
            <a:r>
              <a:rPr lang="en-US" sz="2800" dirty="0" err="1"/>
              <a:t>Treater</a:t>
            </a:r>
            <a:r>
              <a:rPr lang="en-US" sz="2800" dirty="0"/>
              <a:t> expected to be invulnerable. Strong feelings about the work viewed as unprofessional and weak.</a:t>
            </a:r>
            <a:endParaRPr lang="en-US" sz="3600" dirty="0"/>
          </a:p>
        </p:txBody>
      </p:sp>
      <p:pic>
        <p:nvPicPr>
          <p:cNvPr id="21509" name="Picture 9" descr="woman worrying"/>
          <p:cNvPicPr>
            <a:picLocks noGrp="1" noChangeAspect="1" noChangeArrowheads="1"/>
          </p:cNvPicPr>
          <p:nvPr>
            <p:ph sz="quarter" idx="2"/>
          </p:nvPr>
        </p:nvPicPr>
        <p:blipFill>
          <a:blip r:embed="rId3" cstate="print"/>
          <a:srcRect/>
          <a:stretch>
            <a:fillRect/>
          </a:stretch>
        </p:blipFill>
        <p:spPr>
          <a:xfrm>
            <a:off x="1143000" y="2133600"/>
            <a:ext cx="2286000" cy="1514475"/>
          </a:xfrm>
          <a:noFill/>
        </p:spPr>
      </p:pic>
      <p:sp>
        <p:nvSpPr>
          <p:cNvPr id="21510" name="Text Box 5"/>
          <p:cNvSpPr txBox="1">
            <a:spLocks noChangeArrowheads="1"/>
          </p:cNvSpPr>
          <p:nvPr/>
        </p:nvSpPr>
        <p:spPr bwMode="auto">
          <a:xfrm>
            <a:off x="5257800" y="2667000"/>
            <a:ext cx="3657600" cy="457200"/>
          </a:xfrm>
          <a:prstGeom prst="rect">
            <a:avLst/>
          </a:prstGeom>
          <a:noFill/>
          <a:ln w="9525">
            <a:noFill/>
            <a:miter lim="800000"/>
            <a:headEnd/>
            <a:tailEnd/>
          </a:ln>
        </p:spPr>
        <p:txBody>
          <a:bodyPr>
            <a:spAutoFit/>
          </a:bodyPr>
          <a:lstStyle/>
          <a:p>
            <a:pPr>
              <a:spcBef>
                <a:spcPct val="50000"/>
              </a:spcBef>
            </a:pPr>
            <a:endParaRPr lang="en-US" sz="2400">
              <a:latin typeface="Times New Roman" pitchFamily="18" charset="0"/>
            </a:endParaRPr>
          </a:p>
        </p:txBody>
      </p:sp>
      <p:sp>
        <p:nvSpPr>
          <p:cNvPr id="21511" name="Rectangle 6"/>
          <p:cNvSpPr>
            <a:spLocks noChangeArrowheads="1"/>
          </p:cNvSpPr>
          <p:nvPr/>
        </p:nvSpPr>
        <p:spPr bwMode="auto">
          <a:xfrm>
            <a:off x="4495800" y="1608248"/>
            <a:ext cx="4343400" cy="2117503"/>
          </a:xfrm>
          <a:prstGeom prst="rect">
            <a:avLst/>
          </a:prstGeom>
          <a:noFill/>
          <a:ln w="9525">
            <a:noFill/>
            <a:miter lim="800000"/>
            <a:headEnd/>
            <a:tailEnd/>
          </a:ln>
        </p:spPr>
        <p:txBody>
          <a:bodyPr>
            <a:spAutoFit/>
          </a:bodyPr>
          <a:lstStyle/>
          <a:p>
            <a:pPr marL="354013" indent="-354013">
              <a:lnSpc>
                <a:spcPct val="90000"/>
              </a:lnSpc>
              <a:spcBef>
                <a:spcPct val="20000"/>
              </a:spcBef>
              <a:buClr>
                <a:schemeClr val="tx1"/>
              </a:buClr>
              <a:buSzPct val="75000"/>
              <a:buFont typeface="Wingdings" pitchFamily="2" charset="2"/>
              <a:buNone/>
            </a:pPr>
            <a:r>
              <a:rPr lang="en-US" sz="2800" b="1" u="sng" dirty="0">
                <a:solidFill>
                  <a:srgbClr val="000066"/>
                </a:solidFill>
              </a:rPr>
              <a:t>Trauma-Informed Model</a:t>
            </a:r>
          </a:p>
          <a:p>
            <a:pPr marL="354013" indent="-354013">
              <a:lnSpc>
                <a:spcPct val="90000"/>
              </a:lnSpc>
              <a:spcBef>
                <a:spcPct val="20000"/>
              </a:spcBef>
              <a:buClr>
                <a:schemeClr val="tx1"/>
              </a:buClr>
              <a:buSzPct val="75000"/>
              <a:buFont typeface="Wingdings" pitchFamily="2" charset="2"/>
              <a:buNone/>
            </a:pPr>
            <a:r>
              <a:rPr lang="en-US" sz="2800" dirty="0" err="1">
                <a:solidFill>
                  <a:srgbClr val="000066"/>
                </a:solidFill>
              </a:rPr>
              <a:t>Treater</a:t>
            </a:r>
            <a:r>
              <a:rPr lang="en-US" sz="2800" dirty="0">
                <a:solidFill>
                  <a:srgbClr val="000066"/>
                </a:solidFill>
              </a:rPr>
              <a:t> expected to be impacted by the work.  Strong feelings inevitable. </a:t>
            </a:r>
          </a:p>
        </p:txBody>
      </p:sp>
      <p:pic>
        <p:nvPicPr>
          <p:cNvPr id="21512" name="Picture 12" descr="worried_man"/>
          <p:cNvPicPr>
            <a:picLocks noGrp="1" noChangeAspect="1" noChangeArrowheads="1"/>
          </p:cNvPicPr>
          <p:nvPr>
            <p:ph sz="quarter" idx="3"/>
          </p:nvPr>
        </p:nvPicPr>
        <p:blipFill>
          <a:blip r:embed="rId4" cstate="print"/>
          <a:srcRect/>
          <a:stretch>
            <a:fillRect/>
          </a:stretch>
        </p:blipFill>
        <p:spPr>
          <a:xfrm>
            <a:off x="5715000" y="3928381"/>
            <a:ext cx="1674949" cy="2512424"/>
          </a:xfrm>
          <a:noFill/>
        </p:spPr>
      </p:pic>
    </p:spTree>
    <p:extLst>
      <p:ext uri="{BB962C8B-B14F-4D97-AF65-F5344CB8AC3E}">
        <p14:creationId xmlns:p14="http://schemas.microsoft.com/office/powerpoint/2010/main" val="2107471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E8F423D-A0B7-4F9E-B3E4-A736B73776B1}"/>
              </a:ext>
            </a:extLst>
          </p:cNvPr>
          <p:cNvSpPr>
            <a:spLocks noGrp="1"/>
          </p:cNvSpPr>
          <p:nvPr>
            <p:ph type="title"/>
          </p:nvPr>
        </p:nvSpPr>
        <p:spPr/>
        <p:txBody>
          <a:bodyPr/>
          <a:lstStyle/>
          <a:p>
            <a:r>
              <a:rPr lang="en-US" dirty="0"/>
              <a:t>Your Turn!</a:t>
            </a:r>
          </a:p>
        </p:txBody>
      </p:sp>
      <p:sp>
        <p:nvSpPr>
          <p:cNvPr id="8" name="Content Placeholder 7">
            <a:extLst>
              <a:ext uri="{FF2B5EF4-FFF2-40B4-BE49-F238E27FC236}">
                <a16:creationId xmlns:a16="http://schemas.microsoft.com/office/drawing/2014/main" id="{9159D2E3-5F8A-4CB6-9056-5E4C8D539ACD}"/>
              </a:ext>
            </a:extLst>
          </p:cNvPr>
          <p:cNvSpPr>
            <a:spLocks noGrp="1"/>
          </p:cNvSpPr>
          <p:nvPr>
            <p:ph idx="1"/>
          </p:nvPr>
        </p:nvSpPr>
        <p:spPr>
          <a:xfrm>
            <a:off x="237779" y="2118706"/>
            <a:ext cx="8686800" cy="3124200"/>
          </a:xfrm>
        </p:spPr>
        <p:txBody>
          <a:bodyPr/>
          <a:lstStyle/>
          <a:p>
            <a:pPr marL="0" indent="0">
              <a:buNone/>
            </a:pPr>
            <a:r>
              <a:rPr lang="en-US" dirty="0"/>
              <a:t>Exercise: Paradigm Shift Role Play</a:t>
            </a:r>
          </a:p>
        </p:txBody>
      </p:sp>
      <p:sp>
        <p:nvSpPr>
          <p:cNvPr id="6" name="Slide Number Placeholder 5">
            <a:extLst>
              <a:ext uri="{FF2B5EF4-FFF2-40B4-BE49-F238E27FC236}">
                <a16:creationId xmlns:a16="http://schemas.microsoft.com/office/drawing/2014/main" id="{DFD86696-4CD6-4421-81B9-93A2EBAFD52E}"/>
              </a:ext>
            </a:extLst>
          </p:cNvPr>
          <p:cNvSpPr>
            <a:spLocks noGrp="1"/>
          </p:cNvSpPr>
          <p:nvPr>
            <p:ph type="sldNum" sz="quarter" idx="10"/>
          </p:nvPr>
        </p:nvSpPr>
        <p:spPr/>
        <p:txBody>
          <a:bodyPr/>
          <a:lstStyle/>
          <a:p>
            <a:pPr>
              <a:defRPr/>
            </a:pPr>
            <a:fld id="{ACB902AC-003C-48B5-8475-4DA19002B789}" type="slidenum">
              <a:rPr lang="en-US" smtClean="0">
                <a:solidFill>
                  <a:srgbClr val="FFFFFF"/>
                </a:solidFill>
              </a:rPr>
              <a:pPr>
                <a:defRPr/>
              </a:pPr>
              <a:t>30</a:t>
            </a:fld>
            <a:endParaRPr lang="en-US">
              <a:solidFill>
                <a:srgbClr val="FFFFFF"/>
              </a:solidFill>
            </a:endParaRPr>
          </a:p>
        </p:txBody>
      </p:sp>
      <p:pic>
        <p:nvPicPr>
          <p:cNvPr id="9" name="Picture 5" descr="MPj04393840000[1]">
            <a:extLst>
              <a:ext uri="{FF2B5EF4-FFF2-40B4-BE49-F238E27FC236}">
                <a16:creationId xmlns:a16="http://schemas.microsoft.com/office/drawing/2014/main" id="{EEACC52D-CDCF-46A6-8947-82DA16406D7F}"/>
              </a:ext>
            </a:extLst>
          </p:cNvPr>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1386771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31</a:t>
            </a:fld>
            <a:endParaRPr lang="en-US">
              <a:solidFill>
                <a:srgbClr val="FFFFFF"/>
              </a:solidFill>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203067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74EC1-C5A2-4408-8A1D-72D3D1989B69}"/>
              </a:ext>
            </a:extLst>
          </p:cNvPr>
          <p:cNvSpPr>
            <a:spLocks noGrp="1"/>
          </p:cNvSpPr>
          <p:nvPr>
            <p:ph type="ctrTitle"/>
          </p:nvPr>
        </p:nvSpPr>
        <p:spPr>
          <a:xfrm>
            <a:off x="685800" y="990600"/>
            <a:ext cx="7772400" cy="1470025"/>
          </a:xfrm>
        </p:spPr>
        <p:txBody>
          <a:bodyPr/>
          <a:lstStyle/>
          <a:p>
            <a:r>
              <a:rPr lang="en-US" sz="5400" dirty="0"/>
              <a:t>Module Two</a:t>
            </a:r>
          </a:p>
        </p:txBody>
      </p:sp>
      <p:sp>
        <p:nvSpPr>
          <p:cNvPr id="3" name="Subtitle 2">
            <a:extLst>
              <a:ext uri="{FF2B5EF4-FFF2-40B4-BE49-F238E27FC236}">
                <a16:creationId xmlns:a16="http://schemas.microsoft.com/office/drawing/2014/main" id="{C97DAA56-2285-405E-B32A-ED10D1CA1DD4}"/>
              </a:ext>
            </a:extLst>
          </p:cNvPr>
          <p:cNvSpPr>
            <a:spLocks noGrp="1"/>
          </p:cNvSpPr>
          <p:nvPr>
            <p:ph type="subTitle" idx="1"/>
          </p:nvPr>
        </p:nvSpPr>
        <p:spPr>
          <a:xfrm>
            <a:off x="1371600" y="2895600"/>
            <a:ext cx="6400800" cy="1752600"/>
          </a:xfrm>
        </p:spPr>
        <p:txBody>
          <a:bodyPr/>
          <a:lstStyle/>
          <a:p>
            <a:r>
              <a:rPr lang="en-US" sz="4400" b="1" dirty="0"/>
              <a:t>Introduction to Trauma Framework</a:t>
            </a:r>
          </a:p>
        </p:txBody>
      </p:sp>
      <p:sp>
        <p:nvSpPr>
          <p:cNvPr id="4" name="Slide Number Placeholder 3">
            <a:extLst>
              <a:ext uri="{FF2B5EF4-FFF2-40B4-BE49-F238E27FC236}">
                <a16:creationId xmlns:a16="http://schemas.microsoft.com/office/drawing/2014/main" id="{BAA01594-85FB-49EA-AAF9-9D0C1F1EE45F}"/>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32</a:t>
            </a:fld>
            <a:endParaRPr lang="en-US">
              <a:solidFill>
                <a:srgbClr val="FFFFFF"/>
              </a:solidFill>
            </a:endParaRPr>
          </a:p>
        </p:txBody>
      </p:sp>
    </p:spTree>
    <p:extLst>
      <p:ext uri="{BB962C8B-B14F-4D97-AF65-F5344CB8AC3E}">
        <p14:creationId xmlns:p14="http://schemas.microsoft.com/office/powerpoint/2010/main" val="27993743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4191000"/>
          </a:xfrm>
        </p:spPr>
        <p:txBody>
          <a:bodyPr/>
          <a:lstStyle/>
          <a:p>
            <a:r>
              <a:rPr lang="en-US" dirty="0">
                <a:solidFill>
                  <a:schemeClr val="tx1"/>
                </a:solidFill>
              </a:rPr>
              <a:t>Welcome</a:t>
            </a:r>
          </a:p>
          <a:p>
            <a:r>
              <a:rPr lang="en-US" dirty="0">
                <a:solidFill>
                  <a:schemeClr val="tx1"/>
                </a:solidFill>
              </a:rPr>
              <a:t>Introductions</a:t>
            </a:r>
          </a:p>
          <a:p>
            <a:pPr lvl="1"/>
            <a:r>
              <a:rPr lang="en-US" dirty="0">
                <a:solidFill>
                  <a:schemeClr val="accent2">
                    <a:lumMod val="50000"/>
                  </a:schemeClr>
                </a:solidFill>
              </a:rPr>
              <a:t>Name</a:t>
            </a:r>
          </a:p>
          <a:p>
            <a:pPr lvl="1"/>
            <a:r>
              <a:rPr lang="en-US" dirty="0">
                <a:solidFill>
                  <a:schemeClr val="accent2">
                    <a:lumMod val="50000"/>
                  </a:schemeClr>
                </a:solidFill>
              </a:rPr>
              <a:t>Opening Activity</a:t>
            </a:r>
          </a:p>
          <a:p>
            <a:r>
              <a:rPr lang="en-US" sz="2800" dirty="0">
                <a:solidFill>
                  <a:schemeClr val="tx1"/>
                </a:solidFill>
              </a:rPr>
              <a:t>Review Agreements</a:t>
            </a:r>
          </a:p>
          <a:p>
            <a:r>
              <a:rPr lang="en-US" sz="2800" dirty="0">
                <a:solidFill>
                  <a:schemeClr val="tx1"/>
                </a:solidFill>
              </a:rPr>
              <a:t>Heads up! We’re talking about trauma.</a:t>
            </a:r>
          </a:p>
          <a:p>
            <a:r>
              <a:rPr lang="en-US" sz="2800" dirty="0">
                <a:solidFill>
                  <a:schemeClr val="tx1"/>
                </a:solidFill>
              </a:rPr>
              <a:t>Agenda</a:t>
            </a:r>
          </a:p>
          <a:p>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33</a:t>
            </a:fld>
            <a:endParaRPr lang="en-US"/>
          </a:p>
        </p:txBody>
      </p:sp>
      <p:pic>
        <p:nvPicPr>
          <p:cNvPr id="8" name="Picture 7">
            <a:extLst>
              <a:ext uri="{FF2B5EF4-FFF2-40B4-BE49-F238E27FC236}">
                <a16:creationId xmlns:a16="http://schemas.microsoft.com/office/drawing/2014/main" id="{D174F5E9-E453-4F0B-88AC-4C2ECEDFE1E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419598" y="760538"/>
            <a:ext cx="3605949" cy="2651760"/>
          </a:xfrm>
          <a:prstGeom prst="rect">
            <a:avLst/>
          </a:prstGeom>
        </p:spPr>
      </p:pic>
    </p:spTree>
    <p:extLst>
      <p:ext uri="{BB962C8B-B14F-4D97-AF65-F5344CB8AC3E}">
        <p14:creationId xmlns:p14="http://schemas.microsoft.com/office/powerpoint/2010/main" val="3570408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18117" y="6096000"/>
            <a:ext cx="2133600" cy="476250"/>
          </a:xfrm>
        </p:spPr>
        <p:txBody>
          <a:bodyPr/>
          <a:lstStyle/>
          <a:p>
            <a:pPr>
              <a:defRPr/>
            </a:pPr>
            <a:fld id="{4468008F-A353-466F-8618-47E031AC73DC}" type="slidenum">
              <a:rPr lang="en-US" smtClean="0"/>
              <a:pPr>
                <a:defRPr/>
              </a:pPr>
              <a:t>34</a:t>
            </a:fld>
            <a:endParaRPr lang="en-US"/>
          </a:p>
        </p:txBody>
      </p:sp>
      <p:sp>
        <p:nvSpPr>
          <p:cNvPr id="4" name="Rounded Rectangle 3"/>
          <p:cNvSpPr/>
          <p:nvPr/>
        </p:nvSpPr>
        <p:spPr>
          <a:xfrm>
            <a:off x="457201" y="0"/>
            <a:ext cx="837406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2060"/>
                </a:solidFill>
              </a:rPr>
              <a:t>Risking Connection® Trauma Framework</a:t>
            </a:r>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Retreats, hurts self, or hurts others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572000" y="5562600"/>
            <a:ext cx="4259267" cy="984885"/>
          </a:xfrm>
          <a:prstGeom prst="rect">
            <a:avLst/>
          </a:prstGeom>
          <a:noFill/>
        </p:spPr>
        <p:txBody>
          <a:bodyPr wrap="square" rtlCol="0">
            <a:spAutoFit/>
          </a:bodyPr>
          <a:lstStyle/>
          <a:p>
            <a:pPr algn="ctr"/>
            <a:r>
              <a:rPr lang="en-US" sz="2000" b="1" dirty="0"/>
              <a:t>Adaptive: Helps in the moment, hurts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655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linds(horizontal)">
                                      <p:cBhvr>
                                        <p:cTn id="20" dur="500"/>
                                        <p:tgtEl>
                                          <p:spTgt spid="26"/>
                                        </p:tgtEl>
                                      </p:cBhvr>
                                    </p:animEffect>
                                  </p:childTnLst>
                                </p:cTn>
                              </p:par>
                              <p:par>
                                <p:cTn id="21" presetID="3" presetClass="entr" presetSubtype="1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linds(horizontal)">
                                      <p:cBhvr>
                                        <p:cTn id="23" dur="500"/>
                                        <p:tgtEl>
                                          <p:spTgt spid="27"/>
                                        </p:tgtEl>
                                      </p:cBhvr>
                                    </p:animEffect>
                                  </p:childTnLst>
                                </p:cTn>
                              </p:par>
                              <p:par>
                                <p:cTn id="24" presetID="3" presetClass="entr" presetSubtype="1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blinds(horizontal)">
                                      <p:cBhvr>
                                        <p:cTn id="26" dur="500"/>
                                        <p:tgtEl>
                                          <p:spTgt spid="28"/>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blinds(horizontal)">
                                      <p:cBhvr>
                                        <p:cTn id="29" dur="500"/>
                                        <p:tgtEl>
                                          <p:spTgt spid="24"/>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linds(horizontal)">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blinds(horizontal)">
                                      <p:cBhvr>
                                        <p:cTn id="40" dur="500"/>
                                        <p:tgtEl>
                                          <p:spTgt spid="29"/>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blinds(horizontal)">
                                      <p:cBhvr>
                                        <p:cTn id="43" dur="500"/>
                                        <p:tgtEl>
                                          <p:spTgt spid="30"/>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blinds(horizontal)">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blinds(horizontal)">
                                      <p:cBhvr>
                                        <p:cTn id="51" dur="500"/>
                                        <p:tgtEl>
                                          <p:spTgt spid="32"/>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blinds(horizontal)">
                                      <p:cBhvr>
                                        <p:cTn id="54" dur="500"/>
                                        <p:tgtEl>
                                          <p:spTgt spid="33"/>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blinds(horizontal)">
                                      <p:cBhvr>
                                        <p:cTn id="57" dur="500"/>
                                        <p:tgtEl>
                                          <p:spTgt spid="34"/>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blinds(horizontal)">
                                      <p:cBhvr>
                                        <p:cTn id="60" dur="500"/>
                                        <p:tgtEl>
                                          <p:spTgt spid="35"/>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blinds(horizontal)">
                                      <p:cBhvr>
                                        <p:cTn id="63" dur="500"/>
                                        <p:tgtEl>
                                          <p:spTgt spid="36"/>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blinds(horizontal)">
                                      <p:cBhvr>
                                        <p:cTn id="66" dur="500"/>
                                        <p:tgtEl>
                                          <p:spTgt spid="37"/>
                                        </p:tgtEl>
                                      </p:cBhvr>
                                    </p:animEffect>
                                  </p:childTnLst>
                                </p:cTn>
                              </p:par>
                              <p:par>
                                <p:cTn id="67" presetID="3" presetClass="entr" presetSubtype="1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blinds(horizontal)">
                                      <p:cBhvr>
                                        <p:cTn id="69" dur="500"/>
                                        <p:tgtEl>
                                          <p:spTgt spid="41"/>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blinds(horizontal)">
                                      <p:cBhvr>
                                        <p:cTn id="7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1" grpId="0" animBg="1"/>
      <p:bldP spid="32" grpId="0" animBg="1"/>
      <p:bldP spid="31" grpId="0" animBg="1"/>
      <p:bldP spid="6" grpId="0" animBg="1"/>
      <p:bldP spid="12" grpId="0" animBg="1"/>
      <p:bldP spid="23" grpId="0" animBg="1"/>
      <p:bldP spid="24" grpId="0" animBg="1"/>
      <p:bldP spid="25" grpId="0" animBg="1"/>
      <p:bldP spid="29" grpId="0" animBg="1"/>
      <p:bldP spid="30" grpId="0"/>
      <p:bldP spid="33" grpId="0" animBg="1"/>
      <p:bldP spid="34" grpId="0" animBg="1"/>
      <p:bldP spid="36" grpId="0" animBg="1"/>
      <p:bldP spid="35" grpId="0"/>
      <p:bldP spid="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Rectangle 2"/>
          <p:cNvSpPr>
            <a:spLocks noGrp="1" noChangeArrowheads="1"/>
          </p:cNvSpPr>
          <p:nvPr>
            <p:ph type="title"/>
          </p:nvPr>
        </p:nvSpPr>
        <p:spPr>
          <a:xfrm>
            <a:off x="533400" y="2057400"/>
            <a:ext cx="8229600" cy="1752600"/>
          </a:xfrm>
        </p:spPr>
        <p:txBody>
          <a:bodyPr/>
          <a:lstStyle/>
          <a:p>
            <a:pPr defTabSz="963613" eaLnBrk="1" hangingPunct="1"/>
            <a:r>
              <a:rPr lang="en-US" dirty="0"/>
              <a:t>The Impact of Trauma </a:t>
            </a:r>
            <a:br>
              <a:rPr lang="en-US" dirty="0"/>
            </a:br>
            <a:r>
              <a:rPr lang="en-US" dirty="0"/>
              <a:t>on Attachment</a:t>
            </a:r>
            <a:br>
              <a:rPr lang="en-US" dirty="0"/>
            </a:br>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35</a:t>
            </a:fld>
            <a:endParaRPr lang="en-US"/>
          </a:p>
        </p:txBody>
      </p:sp>
    </p:spTree>
    <p:extLst>
      <p:ext uri="{BB962C8B-B14F-4D97-AF65-F5344CB8AC3E}">
        <p14:creationId xmlns:p14="http://schemas.microsoft.com/office/powerpoint/2010/main" val="2043181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18117" y="6096000"/>
            <a:ext cx="2133600" cy="476250"/>
          </a:xfrm>
        </p:spPr>
        <p:txBody>
          <a:bodyPr/>
          <a:lstStyle/>
          <a:p>
            <a:pPr>
              <a:defRPr/>
            </a:pPr>
            <a:fld id="{4468008F-A353-466F-8618-47E031AC73DC}" type="slidenum">
              <a:rPr lang="en-US" smtClean="0"/>
              <a:pPr>
                <a:defRPr/>
              </a:pPr>
              <a:t>36</a:t>
            </a:fld>
            <a:endParaRPr lang="en-US"/>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Retreats, hurts self, or hurts others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572000" y="5562600"/>
            <a:ext cx="4259267" cy="984885"/>
          </a:xfrm>
          <a:prstGeom prst="rect">
            <a:avLst/>
          </a:prstGeom>
          <a:noFill/>
        </p:spPr>
        <p:txBody>
          <a:bodyPr wrap="square" rtlCol="0">
            <a:spAutoFit/>
          </a:bodyPr>
          <a:lstStyle/>
          <a:p>
            <a:pPr algn="ctr"/>
            <a:r>
              <a:rPr lang="en-US" sz="2000" b="1" dirty="0"/>
              <a:t>Adaptive: Helps in the moment, hurts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a:off x="457201" y="0"/>
            <a:ext cx="837406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2060"/>
                </a:solidFill>
              </a:rPr>
              <a:t>Risking Connection® Trauma Framework</a:t>
            </a:r>
          </a:p>
        </p:txBody>
      </p:sp>
    </p:spTree>
    <p:extLst>
      <p:ext uri="{BB962C8B-B14F-4D97-AF65-F5344CB8AC3E}">
        <p14:creationId xmlns:p14="http://schemas.microsoft.com/office/powerpoint/2010/main" val="200511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2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1"/>
          <p:cNvSpPr>
            <a:spLocks noGrp="1"/>
          </p:cNvSpPr>
          <p:nvPr>
            <p:ph type="sldNum" sz="quarter" idx="10"/>
          </p:nvPr>
        </p:nvSpPr>
        <p:spPr>
          <a:noFill/>
        </p:spPr>
        <p:txBody>
          <a:bodyPr/>
          <a:lstStyle/>
          <a:p>
            <a:fld id="{C1A96478-DC94-43A3-8BF3-42ABB8758F77}" type="slidenum">
              <a:rPr lang="en-US" smtClean="0"/>
              <a:pPr/>
              <a:t>37</a:t>
            </a:fld>
            <a:endParaRPr lang="en-US"/>
          </a:p>
        </p:txBody>
      </p:sp>
      <p:sp>
        <p:nvSpPr>
          <p:cNvPr id="26627" name="Slide Number Placeholder 3"/>
          <p:cNvSpPr txBox="1">
            <a:spLocks noGrp="1"/>
          </p:cNvSpPr>
          <p:nvPr/>
        </p:nvSpPr>
        <p:spPr bwMode="auto">
          <a:xfrm>
            <a:off x="6781800" y="6172200"/>
            <a:ext cx="2133600" cy="476250"/>
          </a:xfrm>
          <a:prstGeom prst="rect">
            <a:avLst/>
          </a:prstGeom>
          <a:noFill/>
          <a:ln w="9525">
            <a:noFill/>
            <a:miter lim="800000"/>
            <a:headEnd/>
            <a:tailEnd/>
          </a:ln>
        </p:spPr>
        <p:txBody>
          <a:bodyPr/>
          <a:lstStyle/>
          <a:p>
            <a:pPr algn="r"/>
            <a:fld id="{B05611B5-A460-41AA-9E04-FC79775B6C8F}" type="slidenum">
              <a:rPr lang="en-US" sz="1600" b="1"/>
              <a:pPr algn="r"/>
              <a:t>37</a:t>
            </a:fld>
            <a:endParaRPr lang="en-US" sz="1600" b="1"/>
          </a:p>
        </p:txBody>
      </p:sp>
      <p:sp>
        <p:nvSpPr>
          <p:cNvPr id="26628" name="Rectangle 2"/>
          <p:cNvSpPr>
            <a:spLocks noGrp="1" noChangeArrowheads="1"/>
          </p:cNvSpPr>
          <p:nvPr>
            <p:ph type="title" idx="4294967295"/>
          </p:nvPr>
        </p:nvSpPr>
        <p:spPr>
          <a:xfrm>
            <a:off x="304800" y="533400"/>
            <a:ext cx="8382000" cy="1143000"/>
          </a:xfrm>
        </p:spPr>
        <p:txBody>
          <a:bodyPr/>
          <a:lstStyle/>
          <a:p>
            <a:pPr defTabSz="963613" eaLnBrk="1" hangingPunct="1"/>
            <a:r>
              <a:rPr lang="en-US" sz="4000"/>
              <a:t>Attachment Under Normative Conditions</a:t>
            </a:r>
          </a:p>
        </p:txBody>
      </p:sp>
      <p:sp>
        <p:nvSpPr>
          <p:cNvPr id="26629" name="Rectangle 3"/>
          <p:cNvSpPr>
            <a:spLocks noGrp="1" noChangeArrowheads="1"/>
          </p:cNvSpPr>
          <p:nvPr>
            <p:ph type="body" idx="4294967295"/>
          </p:nvPr>
        </p:nvSpPr>
        <p:spPr>
          <a:xfrm>
            <a:off x="457200" y="1676400"/>
            <a:ext cx="8229600" cy="685800"/>
          </a:xfrm>
        </p:spPr>
        <p:txBody>
          <a:bodyPr/>
          <a:lstStyle/>
          <a:p>
            <a:pPr marL="361950" indent="-361950" defTabSz="963613" eaLnBrk="1" hangingPunct="1">
              <a:buFontTx/>
              <a:buNone/>
            </a:pPr>
            <a:r>
              <a:rPr lang="en-US" sz="2800" dirty="0"/>
              <a:t>Attachment is an essential part of being human.</a:t>
            </a:r>
          </a:p>
          <a:p>
            <a:pPr marL="361950" indent="-361950" defTabSz="963613" eaLnBrk="1" hangingPunct="1">
              <a:buFontTx/>
              <a:buNone/>
            </a:pPr>
            <a:r>
              <a:rPr lang="en-US" sz="2800" dirty="0"/>
              <a:t>Attachment is the foundation for regulation and management of stress. </a:t>
            </a:r>
          </a:p>
          <a:p>
            <a:pPr marL="361950" indent="-361950" defTabSz="963613" eaLnBrk="1" hangingPunct="1">
              <a:buFontTx/>
              <a:buNone/>
            </a:pPr>
            <a:r>
              <a:rPr lang="en-US" sz="2800" dirty="0"/>
              <a:t>From early relationships, children develop expectations (templates) about the nature of relationships.</a:t>
            </a:r>
          </a:p>
          <a:p>
            <a:pPr marL="361950" indent="-361950" defTabSz="963613" eaLnBrk="1" hangingPunct="1">
              <a:buFontTx/>
              <a:buNone/>
            </a:pPr>
            <a:endParaRPr lang="en-US" sz="2800" b="1" dirty="0"/>
          </a:p>
          <a:p>
            <a:pPr marL="361950" indent="-361950" defTabSz="963613" eaLnBrk="1" hangingPunct="1">
              <a:buFontTx/>
              <a:buNone/>
            </a:pPr>
            <a:endParaRPr lang="en-US" sz="2800" dirty="0"/>
          </a:p>
          <a:p>
            <a:pPr marL="361950" indent="-361950" defTabSz="963613" eaLnBrk="1" hangingPunct="1">
              <a:buFontTx/>
              <a:buNone/>
            </a:pPr>
            <a:endParaRPr lang="en-US" sz="2800" dirty="0"/>
          </a:p>
          <a:p>
            <a:pPr marL="361950" indent="-361950" defTabSz="963613" eaLnBrk="1" hangingPunct="1">
              <a:buFontTx/>
              <a:buNone/>
            </a:pPr>
            <a:endParaRPr lang="en-US" sz="2800" b="1" dirty="0"/>
          </a:p>
          <a:p>
            <a:pPr marL="361950" indent="-361950" defTabSz="963613" eaLnBrk="1" hangingPunct="1">
              <a:buFontTx/>
              <a:buNone/>
            </a:pPr>
            <a:endParaRPr lang="en-US" dirty="0"/>
          </a:p>
        </p:txBody>
      </p:sp>
      <p:pic>
        <p:nvPicPr>
          <p:cNvPr id="26630" name="Picture 4" descr="mom and kid.jpg"/>
          <p:cNvPicPr>
            <a:picLocks noChangeAspect="1"/>
          </p:cNvPicPr>
          <p:nvPr/>
        </p:nvPicPr>
        <p:blipFill>
          <a:blip r:embed="rId3" cstate="print"/>
          <a:srcRect/>
          <a:stretch>
            <a:fillRect/>
          </a:stretch>
        </p:blipFill>
        <p:spPr bwMode="auto">
          <a:xfrm>
            <a:off x="4038600" y="4140200"/>
            <a:ext cx="3276600" cy="2032000"/>
          </a:xfrm>
          <a:prstGeom prst="rect">
            <a:avLst/>
          </a:prstGeom>
          <a:noFill/>
          <a:ln w="9525">
            <a:noFill/>
            <a:miter lim="800000"/>
            <a:headEnd/>
            <a:tailEnd/>
          </a:ln>
        </p:spPr>
      </p:pic>
    </p:spTree>
    <p:extLst>
      <p:ext uri="{BB962C8B-B14F-4D97-AF65-F5344CB8AC3E}">
        <p14:creationId xmlns:p14="http://schemas.microsoft.com/office/powerpoint/2010/main" val="244863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0"/>
          </p:nvPr>
        </p:nvSpPr>
        <p:spPr>
          <a:noFill/>
        </p:spPr>
        <p:txBody>
          <a:bodyPr/>
          <a:lstStyle/>
          <a:p>
            <a:fld id="{186BDD42-5DB0-4EA9-BEFB-07A6B7F42BBF}" type="slidenum">
              <a:rPr lang="en-US" smtClean="0"/>
              <a:pPr/>
              <a:t>38</a:t>
            </a:fld>
            <a:endParaRPr lang="en-US"/>
          </a:p>
        </p:txBody>
      </p:sp>
      <p:sp>
        <p:nvSpPr>
          <p:cNvPr id="27651" name="Rectangle 2"/>
          <p:cNvSpPr>
            <a:spLocks noGrp="1" noChangeArrowheads="1"/>
          </p:cNvSpPr>
          <p:nvPr>
            <p:ph type="title"/>
          </p:nvPr>
        </p:nvSpPr>
        <p:spPr/>
        <p:txBody>
          <a:bodyPr/>
          <a:lstStyle/>
          <a:p>
            <a:pPr eaLnBrk="1" hangingPunct="1"/>
            <a:r>
              <a:rPr lang="en-US" sz="4000" dirty="0"/>
              <a:t>Attachment under Ordinary Conditions </a:t>
            </a:r>
            <a:endParaRPr lang="en-US" sz="2400" dirty="0"/>
          </a:p>
        </p:txBody>
      </p:sp>
      <p:sp>
        <p:nvSpPr>
          <p:cNvPr id="27652" name="Rectangle 3"/>
          <p:cNvSpPr>
            <a:spLocks noGrp="1" noChangeArrowheads="1"/>
          </p:cNvSpPr>
          <p:nvPr>
            <p:ph type="body" sz="half" idx="1"/>
          </p:nvPr>
        </p:nvSpPr>
        <p:spPr>
          <a:xfrm>
            <a:off x="685800" y="2667000"/>
            <a:ext cx="5029200" cy="3657600"/>
          </a:xfrm>
        </p:spPr>
        <p:txBody>
          <a:bodyPr/>
          <a:lstStyle/>
          <a:p>
            <a:pPr lvl="1" eaLnBrk="1" hangingPunct="1">
              <a:lnSpc>
                <a:spcPct val="85000"/>
              </a:lnSpc>
              <a:spcAft>
                <a:spcPct val="5000"/>
              </a:spcAft>
              <a:buFontTx/>
              <a:buNone/>
            </a:pPr>
            <a:r>
              <a:rPr lang="en-US" sz="2000" dirty="0"/>
              <a:t>Danger/vulnerability </a:t>
            </a:r>
          </a:p>
          <a:p>
            <a:pPr lvl="1" eaLnBrk="1" hangingPunct="1">
              <a:lnSpc>
                <a:spcPct val="85000"/>
              </a:lnSpc>
              <a:spcAft>
                <a:spcPct val="5000"/>
              </a:spcAft>
              <a:buFontTx/>
              <a:buNone/>
            </a:pPr>
            <a:r>
              <a:rPr lang="en-US" sz="2000" dirty="0"/>
              <a:t>Physiological arousal</a:t>
            </a:r>
          </a:p>
          <a:p>
            <a:pPr lvl="1" eaLnBrk="1" hangingPunct="1">
              <a:lnSpc>
                <a:spcPct val="85000"/>
              </a:lnSpc>
              <a:spcAft>
                <a:spcPct val="5000"/>
              </a:spcAft>
              <a:buFontTx/>
              <a:buNone/>
            </a:pPr>
            <a:r>
              <a:rPr lang="en-US" sz="2000" dirty="0"/>
              <a:t>Heightens attachment needs</a:t>
            </a:r>
          </a:p>
          <a:p>
            <a:pPr lvl="1" eaLnBrk="1" hangingPunct="1">
              <a:lnSpc>
                <a:spcPct val="85000"/>
              </a:lnSpc>
              <a:spcAft>
                <a:spcPct val="5000"/>
              </a:spcAft>
              <a:buFontTx/>
              <a:buNone/>
            </a:pPr>
            <a:r>
              <a:rPr lang="en-US" sz="2000" dirty="0"/>
              <a:t>Child sends distress signal</a:t>
            </a:r>
          </a:p>
          <a:p>
            <a:pPr lvl="1" eaLnBrk="1" hangingPunct="1">
              <a:lnSpc>
                <a:spcPct val="85000"/>
              </a:lnSpc>
              <a:spcAft>
                <a:spcPct val="5000"/>
              </a:spcAft>
              <a:buFontTx/>
              <a:buNone/>
            </a:pPr>
            <a:r>
              <a:rPr lang="en-US" sz="2000" dirty="0"/>
              <a:t>Draws attention of caregiver who re-establishes closeness and protection</a:t>
            </a:r>
          </a:p>
          <a:p>
            <a:pPr lvl="1" eaLnBrk="1" hangingPunct="1">
              <a:lnSpc>
                <a:spcPct val="85000"/>
              </a:lnSpc>
              <a:spcAft>
                <a:spcPct val="5000"/>
              </a:spcAft>
              <a:buFontTx/>
              <a:buNone/>
            </a:pPr>
            <a:r>
              <a:rPr lang="en-US" sz="2000" dirty="0"/>
              <a:t>Reunion reduces physiological arousal and emotional distress</a:t>
            </a:r>
          </a:p>
          <a:p>
            <a:pPr lvl="1" eaLnBrk="1" hangingPunct="1">
              <a:lnSpc>
                <a:spcPct val="85000"/>
              </a:lnSpc>
              <a:spcAft>
                <a:spcPct val="5000"/>
              </a:spcAft>
              <a:buFontTx/>
              <a:buNone/>
            </a:pPr>
            <a:r>
              <a:rPr lang="en-US" sz="2000" dirty="0"/>
              <a:t>Return to regulated calm state</a:t>
            </a:r>
          </a:p>
          <a:p>
            <a:pPr lvl="1" eaLnBrk="1" hangingPunct="1">
              <a:lnSpc>
                <a:spcPct val="90000"/>
              </a:lnSpc>
              <a:buFontTx/>
              <a:buNone/>
            </a:pPr>
            <a:endParaRPr lang="en-US" sz="2000" dirty="0"/>
          </a:p>
          <a:p>
            <a:pPr eaLnBrk="1" hangingPunct="1">
              <a:lnSpc>
                <a:spcPct val="90000"/>
              </a:lnSpc>
              <a:buFontTx/>
              <a:buNone/>
            </a:pPr>
            <a:endParaRPr lang="en-US" sz="1200" i="1" dirty="0"/>
          </a:p>
          <a:p>
            <a:pPr eaLnBrk="1" hangingPunct="1">
              <a:lnSpc>
                <a:spcPct val="90000"/>
              </a:lnSpc>
              <a:buFontTx/>
              <a:buNone/>
            </a:pPr>
            <a:endParaRPr lang="en-US" sz="1400" dirty="0"/>
          </a:p>
        </p:txBody>
      </p:sp>
      <p:pic>
        <p:nvPicPr>
          <p:cNvPr id="27653" name="Picture 12" descr="C:\Documents and Settings\Carol Crow\My Documents\My Photos\Corbis Photos 2\11423480.jpg"/>
          <p:cNvPicPr>
            <a:picLocks noGrp="1" noChangeAspect="1" noChangeArrowheads="1"/>
          </p:cNvPicPr>
          <p:nvPr>
            <p:ph sz="quarter" idx="2"/>
          </p:nvPr>
        </p:nvPicPr>
        <p:blipFill>
          <a:blip r:embed="rId3" cstate="print"/>
          <a:srcRect/>
          <a:stretch>
            <a:fillRect/>
          </a:stretch>
        </p:blipFill>
        <p:spPr>
          <a:xfrm>
            <a:off x="6019800" y="1600200"/>
            <a:ext cx="2008188" cy="1485900"/>
          </a:xfrm>
          <a:noFill/>
          <a:ln w="57150" cmpd="thinThick">
            <a:solidFill>
              <a:schemeClr val="tx1"/>
            </a:solidFill>
          </a:ln>
        </p:spPr>
      </p:pic>
      <p:pic>
        <p:nvPicPr>
          <p:cNvPr id="27654" name="Picture 7" descr="MCj04398080000[1]"/>
          <p:cNvPicPr>
            <a:picLocks noGrp="1" noChangeAspect="1" noChangeArrowheads="1"/>
          </p:cNvPicPr>
          <p:nvPr>
            <p:ph sz="quarter" idx="3"/>
          </p:nvPr>
        </p:nvPicPr>
        <p:blipFill>
          <a:blip r:embed="rId4" cstate="print"/>
          <a:srcRect/>
          <a:stretch>
            <a:fillRect/>
          </a:stretch>
        </p:blipFill>
        <p:spPr>
          <a:xfrm>
            <a:off x="6400800" y="3276600"/>
            <a:ext cx="1238250" cy="1485900"/>
          </a:xfrm>
          <a:noFill/>
        </p:spPr>
      </p:pic>
      <p:pic>
        <p:nvPicPr>
          <p:cNvPr id="27655" name="Picture 13" descr="C:\Documents and Settings\Carol Crow\My Documents\My Photos\Corbis Photos 2\12864242.jpg"/>
          <p:cNvPicPr>
            <a:picLocks noChangeAspect="1" noChangeArrowheads="1"/>
          </p:cNvPicPr>
          <p:nvPr/>
        </p:nvPicPr>
        <p:blipFill>
          <a:blip r:embed="rId5" cstate="print"/>
          <a:srcRect/>
          <a:stretch>
            <a:fillRect/>
          </a:stretch>
        </p:blipFill>
        <p:spPr bwMode="auto">
          <a:xfrm>
            <a:off x="6019800" y="4876800"/>
            <a:ext cx="1676400" cy="1371600"/>
          </a:xfrm>
          <a:prstGeom prst="rect">
            <a:avLst/>
          </a:prstGeom>
          <a:noFill/>
          <a:ln w="57150" cmpd="thinThick">
            <a:solidFill>
              <a:schemeClr val="tx1"/>
            </a:solidFill>
            <a:miter lim="800000"/>
            <a:headEnd/>
            <a:tailEnd/>
          </a:ln>
        </p:spPr>
      </p:pic>
      <p:sp>
        <p:nvSpPr>
          <p:cNvPr id="27656" name="Text Box 10"/>
          <p:cNvSpPr txBox="1">
            <a:spLocks noChangeArrowheads="1"/>
          </p:cNvSpPr>
          <p:nvPr/>
        </p:nvSpPr>
        <p:spPr bwMode="auto">
          <a:xfrm>
            <a:off x="609600" y="1524000"/>
            <a:ext cx="5334000" cy="822325"/>
          </a:xfrm>
          <a:prstGeom prst="rect">
            <a:avLst/>
          </a:prstGeom>
          <a:noFill/>
          <a:ln w="9525">
            <a:noFill/>
            <a:miter lim="800000"/>
            <a:headEnd/>
            <a:tailEnd/>
          </a:ln>
        </p:spPr>
        <p:txBody>
          <a:bodyPr>
            <a:spAutoFit/>
          </a:bodyPr>
          <a:lstStyle/>
          <a:p>
            <a:pPr>
              <a:spcBef>
                <a:spcPct val="50000"/>
              </a:spcBef>
            </a:pPr>
            <a:r>
              <a:rPr lang="en-US" sz="2400" b="1">
                <a:solidFill>
                  <a:srgbClr val="000066"/>
                </a:solidFill>
              </a:rPr>
              <a:t>Attachment is an innate biological response to stress.</a:t>
            </a:r>
          </a:p>
        </p:txBody>
      </p:sp>
    </p:spTree>
    <p:extLst>
      <p:ext uri="{BB962C8B-B14F-4D97-AF65-F5344CB8AC3E}">
        <p14:creationId xmlns:p14="http://schemas.microsoft.com/office/powerpoint/2010/main" val="832739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p:spPr>
        <p:txBody>
          <a:bodyPr/>
          <a:lstStyle/>
          <a:p>
            <a:fld id="{72F382BE-8822-4A0F-92C9-D3EC3BAFEAA1}" type="slidenum">
              <a:rPr lang="en-US" smtClean="0"/>
              <a:pPr/>
              <a:t>39</a:t>
            </a:fld>
            <a:endParaRPr lang="en-US"/>
          </a:p>
        </p:txBody>
      </p:sp>
      <p:sp>
        <p:nvSpPr>
          <p:cNvPr id="28675" name="Rectangle 2"/>
          <p:cNvSpPr>
            <a:spLocks noGrp="1" noChangeArrowheads="1"/>
          </p:cNvSpPr>
          <p:nvPr>
            <p:ph type="title"/>
          </p:nvPr>
        </p:nvSpPr>
        <p:spPr/>
        <p:txBody>
          <a:bodyPr/>
          <a:lstStyle/>
          <a:p>
            <a:pPr eaLnBrk="1" hangingPunct="1"/>
            <a:r>
              <a:rPr lang="en-US" sz="4000" dirty="0"/>
              <a:t>Attachment under Ordinary Conditions </a:t>
            </a:r>
            <a:endParaRPr lang="en-US" sz="2400" dirty="0"/>
          </a:p>
        </p:txBody>
      </p:sp>
      <p:sp>
        <p:nvSpPr>
          <p:cNvPr id="28676" name="Rectangle 3"/>
          <p:cNvSpPr>
            <a:spLocks noGrp="1" noChangeArrowheads="1"/>
          </p:cNvSpPr>
          <p:nvPr>
            <p:ph type="body" idx="1"/>
          </p:nvPr>
        </p:nvSpPr>
        <p:spPr>
          <a:xfrm>
            <a:off x="239486" y="1606731"/>
            <a:ext cx="8675914" cy="4572000"/>
          </a:xfrm>
        </p:spPr>
        <p:txBody>
          <a:bodyPr/>
          <a:lstStyle/>
          <a:p>
            <a:pPr eaLnBrk="1" hangingPunct="1">
              <a:lnSpc>
                <a:spcPct val="90000"/>
              </a:lnSpc>
              <a:buFontTx/>
              <a:buNone/>
            </a:pPr>
            <a:r>
              <a:rPr lang="en-US" dirty="0"/>
              <a:t>This process happens thousands and thousands of times during normal development. </a:t>
            </a:r>
          </a:p>
          <a:p>
            <a:pPr eaLnBrk="1" hangingPunct="1">
              <a:lnSpc>
                <a:spcPct val="90000"/>
              </a:lnSpc>
              <a:buFontTx/>
              <a:buNone/>
            </a:pPr>
            <a:r>
              <a:rPr lang="en-US" dirty="0"/>
              <a:t>Children, over time, begin to learn to regulate their own distress. </a:t>
            </a:r>
          </a:p>
          <a:p>
            <a:pPr eaLnBrk="1" hangingPunct="1">
              <a:lnSpc>
                <a:spcPct val="90000"/>
              </a:lnSpc>
              <a:buNone/>
            </a:pPr>
            <a:r>
              <a:rPr lang="en-US" dirty="0"/>
              <a:t>Adult distress regulation rooted in childhood. </a:t>
            </a:r>
          </a:p>
          <a:p>
            <a:pPr eaLnBrk="1" hangingPunct="1">
              <a:lnSpc>
                <a:spcPct val="90000"/>
              </a:lnSpc>
              <a:buNone/>
            </a:pPr>
            <a:endParaRPr lang="en-US" sz="4000" dirty="0"/>
          </a:p>
          <a:p>
            <a:pPr algn="ctr" eaLnBrk="1" hangingPunct="1">
              <a:lnSpc>
                <a:spcPct val="90000"/>
              </a:lnSpc>
              <a:buNone/>
            </a:pPr>
            <a:r>
              <a:rPr lang="en-US" i="1" dirty="0"/>
              <a:t>Inevitable “Rupture and Repair” of  Relationship Is Critical to Secure Attachment </a:t>
            </a:r>
          </a:p>
          <a:p>
            <a:pPr eaLnBrk="1" hangingPunct="1">
              <a:lnSpc>
                <a:spcPct val="90000"/>
              </a:lnSpc>
              <a:buFontTx/>
              <a:buNone/>
            </a:pPr>
            <a:endParaRPr lang="en-US" dirty="0"/>
          </a:p>
        </p:txBody>
      </p:sp>
    </p:spTree>
    <p:extLst>
      <p:ext uri="{BB962C8B-B14F-4D97-AF65-F5344CB8AC3E}">
        <p14:creationId xmlns:p14="http://schemas.microsoft.com/office/powerpoint/2010/main" val="467900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0"/>
          </p:nvPr>
        </p:nvSpPr>
        <p:spPr>
          <a:noFill/>
        </p:spPr>
        <p:txBody>
          <a:bodyPr/>
          <a:lstStyle/>
          <a:p>
            <a:fld id="{AD0D9095-7FC6-495C-849B-FB19947165CB}" type="slidenum">
              <a:rPr lang="en-US" smtClean="0"/>
              <a:pPr/>
              <a:t>40</a:t>
            </a:fld>
            <a:endParaRPr lang="en-US"/>
          </a:p>
        </p:txBody>
      </p:sp>
      <p:sp>
        <p:nvSpPr>
          <p:cNvPr id="29699" name="Rectangle 2"/>
          <p:cNvSpPr>
            <a:spLocks noGrp="1" noChangeArrowheads="1"/>
          </p:cNvSpPr>
          <p:nvPr>
            <p:ph type="title"/>
          </p:nvPr>
        </p:nvSpPr>
        <p:spPr/>
        <p:txBody>
          <a:bodyPr/>
          <a:lstStyle/>
          <a:p>
            <a:pPr eaLnBrk="1" hangingPunct="1"/>
            <a:r>
              <a:rPr lang="en-US"/>
              <a:t>Attachment and Attunement</a:t>
            </a:r>
          </a:p>
        </p:txBody>
      </p:sp>
      <p:sp>
        <p:nvSpPr>
          <p:cNvPr id="29700" name="Rectangle 3"/>
          <p:cNvSpPr>
            <a:spLocks noGrp="1" noChangeArrowheads="1"/>
          </p:cNvSpPr>
          <p:nvPr>
            <p:ph type="body" sz="half" idx="1"/>
          </p:nvPr>
        </p:nvSpPr>
        <p:spPr>
          <a:xfrm>
            <a:off x="457200" y="1295400"/>
            <a:ext cx="7924800" cy="4714875"/>
          </a:xfrm>
        </p:spPr>
        <p:txBody>
          <a:bodyPr/>
          <a:lstStyle/>
          <a:p>
            <a:pPr eaLnBrk="1" hangingPunct="1">
              <a:spcBef>
                <a:spcPts val="0"/>
              </a:spcBef>
              <a:buFontTx/>
              <a:buNone/>
            </a:pPr>
            <a:r>
              <a:rPr lang="en-US" sz="2800" dirty="0"/>
              <a:t>Babies grow and develop connections in their brains through </a:t>
            </a:r>
            <a:r>
              <a:rPr lang="en-US" sz="2800" u="sng" dirty="0"/>
              <a:t>attunement</a:t>
            </a:r>
          </a:p>
          <a:p>
            <a:pPr eaLnBrk="1" hangingPunct="1">
              <a:spcBef>
                <a:spcPts val="0"/>
              </a:spcBef>
              <a:buFontTx/>
              <a:buNone/>
            </a:pPr>
            <a:r>
              <a:rPr lang="en-US" sz="2800" dirty="0"/>
              <a:t>Necessary at all stages of life</a:t>
            </a:r>
          </a:p>
          <a:p>
            <a:pPr eaLnBrk="1" hangingPunct="1">
              <a:spcBef>
                <a:spcPts val="0"/>
              </a:spcBef>
              <a:buFontTx/>
              <a:buNone/>
            </a:pPr>
            <a:r>
              <a:rPr lang="en-US" sz="2800" dirty="0"/>
              <a:t>Sense of being seen and known</a:t>
            </a:r>
          </a:p>
          <a:p>
            <a:pPr eaLnBrk="1" hangingPunct="1">
              <a:spcBef>
                <a:spcPts val="0"/>
              </a:spcBef>
              <a:buFontTx/>
              <a:buNone/>
            </a:pPr>
            <a:r>
              <a:rPr lang="en-US" sz="2800" dirty="0"/>
              <a:t>Matching of affect, tone, pace, distance</a:t>
            </a:r>
          </a:p>
          <a:p>
            <a:pPr eaLnBrk="1" hangingPunct="1">
              <a:spcBef>
                <a:spcPts val="0"/>
              </a:spcBef>
              <a:buFontTx/>
              <a:buNone/>
            </a:pPr>
            <a:r>
              <a:rPr lang="en-US" sz="2800" dirty="0"/>
              <a:t>Promotes calming and soothing</a:t>
            </a:r>
          </a:p>
          <a:p>
            <a:pPr eaLnBrk="1" hangingPunct="1">
              <a:spcBef>
                <a:spcPts val="0"/>
              </a:spcBef>
              <a:buFontTx/>
              <a:buNone/>
            </a:pPr>
            <a:r>
              <a:rPr lang="en-US" sz="2800" dirty="0"/>
              <a:t>Develops ability to know self</a:t>
            </a:r>
          </a:p>
          <a:p>
            <a:pPr eaLnBrk="1" hangingPunct="1">
              <a:spcBef>
                <a:spcPts val="0"/>
              </a:spcBef>
              <a:buFontTx/>
              <a:buNone/>
            </a:pPr>
            <a:r>
              <a:rPr lang="en-US" sz="2800" dirty="0"/>
              <a:t> and to self-regulate</a:t>
            </a:r>
          </a:p>
          <a:p>
            <a:pPr eaLnBrk="1" hangingPunct="1"/>
            <a:endParaRPr lang="en-US" sz="2800" dirty="0"/>
          </a:p>
          <a:p>
            <a:pPr eaLnBrk="1" hangingPunct="1"/>
            <a:endParaRPr lang="en-US" sz="2800" dirty="0"/>
          </a:p>
        </p:txBody>
      </p:sp>
      <p:pic>
        <p:nvPicPr>
          <p:cNvPr id="29701" name="Picture 4" descr="African American mother and baby"/>
          <p:cNvPicPr>
            <a:picLocks noGrp="1" noChangeAspect="1" noChangeArrowheads="1"/>
          </p:cNvPicPr>
          <p:nvPr>
            <p:ph sz="half" idx="2"/>
          </p:nvPr>
        </p:nvPicPr>
        <p:blipFill>
          <a:blip r:embed="rId3" cstate="print"/>
          <a:srcRect/>
          <a:stretch>
            <a:fillRect/>
          </a:stretch>
        </p:blipFill>
        <p:spPr>
          <a:xfrm>
            <a:off x="5943600" y="3810000"/>
            <a:ext cx="2852738" cy="2236788"/>
          </a:xfrm>
          <a:noFill/>
        </p:spPr>
      </p:pic>
    </p:spTree>
    <p:extLst>
      <p:ext uri="{BB962C8B-B14F-4D97-AF65-F5344CB8AC3E}">
        <p14:creationId xmlns:p14="http://schemas.microsoft.com/office/powerpoint/2010/main" val="2232268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Turn!</a:t>
            </a:r>
          </a:p>
        </p:txBody>
      </p:sp>
      <p:sp>
        <p:nvSpPr>
          <p:cNvPr id="3" name="Content Placeholder 2"/>
          <p:cNvSpPr>
            <a:spLocks noGrp="1"/>
          </p:cNvSpPr>
          <p:nvPr>
            <p:ph idx="1"/>
          </p:nvPr>
        </p:nvSpPr>
        <p:spPr>
          <a:xfrm>
            <a:off x="457200" y="1695450"/>
            <a:ext cx="6324600" cy="971550"/>
          </a:xfrm>
        </p:spPr>
        <p:txBody>
          <a:bodyPr/>
          <a:lstStyle/>
          <a:p>
            <a:pPr marL="0" indent="0">
              <a:buNone/>
            </a:pPr>
            <a:r>
              <a:rPr lang="en-US" sz="4000" dirty="0"/>
              <a:t>Exercise: Attunement</a:t>
            </a:r>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41</a:t>
            </a:fld>
            <a:endParaRPr lang="en-US"/>
          </a:p>
        </p:txBody>
      </p:sp>
      <p:pic>
        <p:nvPicPr>
          <p:cNvPr id="9230" name="Picture 14" descr="Image result for pictures of african american dads">
            <a:extLst>
              <a:ext uri="{FF2B5EF4-FFF2-40B4-BE49-F238E27FC236}">
                <a16:creationId xmlns:a16="http://schemas.microsoft.com/office/drawing/2014/main" id="{0E3FCC93-3EDC-4CED-AA85-45B65B480D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9800" y="2857500"/>
            <a:ext cx="5140824" cy="3429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MPj04393840000[1]">
            <a:extLst>
              <a:ext uri="{FF2B5EF4-FFF2-40B4-BE49-F238E27FC236}">
                <a16:creationId xmlns:a16="http://schemas.microsoft.com/office/drawing/2014/main" id="{E8AB9FE8-ACAE-480C-BB1C-86E1E54CFC3B}"/>
              </a:ext>
            </a:extLst>
          </p:cNvPr>
          <p:cNvPicPr>
            <a:picLocks noChangeAspect="1" noChangeArrowheads="1"/>
          </p:cNvPicPr>
          <p:nvPr/>
        </p:nvPicPr>
        <p:blipFill>
          <a:blip r:embed="rId4"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1626155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Video</a:t>
            </a:r>
          </a:p>
        </p:txBody>
      </p:sp>
      <p:sp>
        <p:nvSpPr>
          <p:cNvPr id="7" name="Content Placeholder 6"/>
          <p:cNvSpPr>
            <a:spLocks noGrp="1"/>
          </p:cNvSpPr>
          <p:nvPr>
            <p:ph idx="1"/>
          </p:nvPr>
        </p:nvSpPr>
        <p:spPr>
          <a:xfrm>
            <a:off x="457200" y="1409700"/>
            <a:ext cx="8229600" cy="3124200"/>
          </a:xfrm>
        </p:spPr>
        <p:txBody>
          <a:bodyPr/>
          <a:lstStyle/>
          <a:p>
            <a:pPr>
              <a:buNone/>
            </a:pPr>
            <a:r>
              <a:rPr lang="en-US" dirty="0"/>
              <a:t>“Still Face Experiment” </a:t>
            </a:r>
          </a:p>
          <a:p>
            <a:pPr>
              <a:buNone/>
            </a:pPr>
            <a:r>
              <a:rPr lang="en-US" sz="2400" dirty="0"/>
              <a:t>				Dr. Edward </a:t>
            </a:r>
            <a:r>
              <a:rPr lang="en-US" sz="2400" dirty="0" err="1"/>
              <a:t>Tronick</a:t>
            </a:r>
            <a:r>
              <a:rPr lang="en-US" sz="2400" dirty="0"/>
              <a:t>, Harvard University</a:t>
            </a:r>
          </a:p>
        </p:txBody>
      </p:sp>
      <p:sp>
        <p:nvSpPr>
          <p:cNvPr id="5" name="Slide Number Placeholder 4"/>
          <p:cNvSpPr>
            <a:spLocks noGrp="1"/>
          </p:cNvSpPr>
          <p:nvPr>
            <p:ph type="sldNum" sz="quarter" idx="10"/>
          </p:nvPr>
        </p:nvSpPr>
        <p:spPr/>
        <p:txBody>
          <a:bodyPr/>
          <a:lstStyle/>
          <a:p>
            <a:pPr>
              <a:defRPr/>
            </a:pPr>
            <a:fld id="{8A94CA76-7F69-4130-9401-63C5EDE9C0B8}" type="slidenum">
              <a:rPr lang="en-US" smtClean="0"/>
              <a:pPr>
                <a:defRPr/>
              </a:pPr>
              <a:t>42</a:t>
            </a:fld>
            <a:endParaRPr lang="en-US"/>
          </a:p>
        </p:txBody>
      </p:sp>
      <p:pic>
        <p:nvPicPr>
          <p:cNvPr id="2" name="Picture 1"/>
          <p:cNvPicPr>
            <a:picLocks noChangeAspect="1"/>
          </p:cNvPicPr>
          <p:nvPr/>
        </p:nvPicPr>
        <p:blipFill>
          <a:blip r:embed="rId3"/>
          <a:stretch>
            <a:fillRect/>
          </a:stretch>
        </p:blipFill>
        <p:spPr>
          <a:xfrm>
            <a:off x="481149" y="2544695"/>
            <a:ext cx="4776651" cy="1806097"/>
          </a:xfrm>
          <a:prstGeom prst="rect">
            <a:avLst/>
          </a:prstGeom>
        </p:spPr>
      </p:pic>
      <p:pic>
        <p:nvPicPr>
          <p:cNvPr id="3" name="Picture 2"/>
          <p:cNvPicPr>
            <a:picLocks noChangeAspect="1"/>
          </p:cNvPicPr>
          <p:nvPr/>
        </p:nvPicPr>
        <p:blipFill>
          <a:blip r:embed="rId4"/>
          <a:stretch>
            <a:fillRect/>
          </a:stretch>
        </p:blipFill>
        <p:spPr>
          <a:xfrm>
            <a:off x="2667000" y="4542176"/>
            <a:ext cx="5842555" cy="1630024"/>
          </a:xfrm>
          <a:prstGeom prst="rect">
            <a:avLst/>
          </a:prstGeom>
        </p:spPr>
      </p:pic>
    </p:spTree>
    <p:extLst>
      <p:ext uri="{BB962C8B-B14F-4D97-AF65-F5344CB8AC3E}">
        <p14:creationId xmlns:p14="http://schemas.microsoft.com/office/powerpoint/2010/main" val="60928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F7326-C323-4C81-A0BC-A256B41CE002}"/>
              </a:ext>
            </a:extLst>
          </p:cNvPr>
          <p:cNvSpPr>
            <a:spLocks noGrp="1"/>
          </p:cNvSpPr>
          <p:nvPr>
            <p:ph type="title"/>
          </p:nvPr>
        </p:nvSpPr>
        <p:spPr/>
        <p:txBody>
          <a:bodyPr/>
          <a:lstStyle/>
          <a:p>
            <a:r>
              <a:rPr lang="en-US" dirty="0"/>
              <a:t>Healing Attachment</a:t>
            </a:r>
          </a:p>
        </p:txBody>
      </p:sp>
      <p:sp>
        <p:nvSpPr>
          <p:cNvPr id="3" name="Content Placeholder 2">
            <a:extLst>
              <a:ext uri="{FF2B5EF4-FFF2-40B4-BE49-F238E27FC236}">
                <a16:creationId xmlns:a16="http://schemas.microsoft.com/office/drawing/2014/main" id="{66E8CCB2-FB9B-42A5-9064-1A71A1E72BE7}"/>
              </a:ext>
            </a:extLst>
          </p:cNvPr>
          <p:cNvSpPr>
            <a:spLocks noGrp="1"/>
          </p:cNvSpPr>
          <p:nvPr>
            <p:ph idx="1"/>
          </p:nvPr>
        </p:nvSpPr>
        <p:spPr/>
        <p:txBody>
          <a:bodyPr/>
          <a:lstStyle/>
          <a:p>
            <a:r>
              <a:rPr lang="en-US" dirty="0"/>
              <a:t>Moment-to-moment attuned interactions </a:t>
            </a:r>
          </a:p>
          <a:p>
            <a:r>
              <a:rPr lang="en-US" dirty="0"/>
              <a:t>Hanging in there when the going gets rough</a:t>
            </a:r>
          </a:p>
          <a:p>
            <a:r>
              <a:rPr lang="en-US" dirty="0"/>
              <a:t>Being thoughtful and planful about separations</a:t>
            </a:r>
          </a:p>
          <a:p>
            <a:r>
              <a:rPr lang="en-US" dirty="0"/>
              <a:t>Interactions that are BOTH firm and kind/compassionate</a:t>
            </a:r>
          </a:p>
          <a:p>
            <a:r>
              <a:rPr lang="en-US" dirty="0"/>
              <a:t>Willingness to individualize</a:t>
            </a:r>
          </a:p>
        </p:txBody>
      </p:sp>
      <p:sp>
        <p:nvSpPr>
          <p:cNvPr id="4" name="Slide Number Placeholder 3">
            <a:extLst>
              <a:ext uri="{FF2B5EF4-FFF2-40B4-BE49-F238E27FC236}">
                <a16:creationId xmlns:a16="http://schemas.microsoft.com/office/drawing/2014/main" id="{633BF053-8673-49B4-8398-6328FFEF58F3}"/>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43</a:t>
            </a:fld>
            <a:endParaRPr lang="en-US">
              <a:solidFill>
                <a:srgbClr val="FFFFFF"/>
              </a:solidFill>
            </a:endParaRPr>
          </a:p>
        </p:txBody>
      </p:sp>
    </p:spTree>
    <p:extLst>
      <p:ext uri="{BB962C8B-B14F-4D97-AF65-F5344CB8AC3E}">
        <p14:creationId xmlns:p14="http://schemas.microsoft.com/office/powerpoint/2010/main" val="3145729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Rectangle 2"/>
          <p:cNvSpPr>
            <a:spLocks noGrp="1" noChangeArrowheads="1"/>
          </p:cNvSpPr>
          <p:nvPr>
            <p:ph type="title"/>
          </p:nvPr>
        </p:nvSpPr>
        <p:spPr>
          <a:xfrm>
            <a:off x="533400" y="2057400"/>
            <a:ext cx="8229600" cy="1752600"/>
          </a:xfrm>
        </p:spPr>
        <p:txBody>
          <a:bodyPr/>
          <a:lstStyle/>
          <a:p>
            <a:pPr defTabSz="963613" eaLnBrk="1" hangingPunct="1"/>
            <a:r>
              <a:rPr lang="en-US" dirty="0"/>
              <a:t>The Impact of Trauma </a:t>
            </a:r>
            <a:br>
              <a:rPr lang="en-US" dirty="0"/>
            </a:br>
            <a:r>
              <a:rPr lang="en-US" dirty="0"/>
              <a:t>on the Body and the Brain</a:t>
            </a:r>
            <a:br>
              <a:rPr lang="en-US" dirty="0"/>
            </a:br>
            <a:br>
              <a:rPr lang="en-US" dirty="0"/>
            </a:br>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44</a:t>
            </a:fld>
            <a:endParaRPr lang="en-US"/>
          </a:p>
        </p:txBody>
      </p:sp>
    </p:spTree>
    <p:extLst>
      <p:ext uri="{BB962C8B-B14F-4D97-AF65-F5344CB8AC3E}">
        <p14:creationId xmlns:p14="http://schemas.microsoft.com/office/powerpoint/2010/main" val="3903572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18117" y="6096000"/>
            <a:ext cx="2133600" cy="476250"/>
          </a:xfrm>
        </p:spPr>
        <p:txBody>
          <a:bodyPr/>
          <a:lstStyle/>
          <a:p>
            <a:pPr>
              <a:defRPr/>
            </a:pPr>
            <a:fld id="{4468008F-A353-466F-8618-47E031AC73DC}" type="slidenum">
              <a:rPr lang="en-US" smtClean="0"/>
              <a:pPr>
                <a:defRPr/>
              </a:pPr>
              <a:t>45</a:t>
            </a:fld>
            <a:endParaRPr lang="en-US"/>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Retreats, hurts self, or hurts others</a:t>
            </a:r>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43" name="Rounded Rectangle 42"/>
          <p:cNvSpPr/>
          <p:nvPr/>
        </p:nvSpPr>
        <p:spPr>
          <a:xfrm>
            <a:off x="4607161" y="5334000"/>
            <a:ext cx="3546239" cy="9849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Adaptive: Helps in the moment, hurts in the long run</a:t>
            </a:r>
          </a:p>
        </p:txBody>
      </p:sp>
      <p:sp>
        <p:nvSpPr>
          <p:cNvPr id="36" name="Rounded Rectangle 35"/>
          <p:cNvSpPr/>
          <p:nvPr/>
        </p:nvSpPr>
        <p:spPr>
          <a:xfrm>
            <a:off x="349790" y="35574"/>
            <a:ext cx="837406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2060"/>
                </a:solidFill>
              </a:rPr>
              <a:t>Risking Connection® Trauma Framework</a:t>
            </a:r>
          </a:p>
        </p:txBody>
      </p:sp>
    </p:spTree>
    <p:extLst>
      <p:ext uri="{BB962C8B-B14F-4D97-AF65-F5344CB8AC3E}">
        <p14:creationId xmlns:p14="http://schemas.microsoft.com/office/powerpoint/2010/main" val="285849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17145" y="333072"/>
            <a:ext cx="8915400" cy="990600"/>
          </a:xfrm>
        </p:spPr>
        <p:txBody>
          <a:bodyPr/>
          <a:lstStyle/>
          <a:p>
            <a:r>
              <a:rPr lang="en-US" dirty="0"/>
              <a:t>Bad News: </a:t>
            </a:r>
            <a:br>
              <a:rPr lang="en-US" dirty="0"/>
            </a:br>
            <a:r>
              <a:rPr lang="en-US" dirty="0"/>
              <a:t>Trauma Harms the Brain </a:t>
            </a:r>
          </a:p>
        </p:txBody>
      </p:sp>
      <p:pic>
        <p:nvPicPr>
          <p:cNvPr id="35844" name="Picture 2" descr="C:\Documents and Settings\Carol Crow\My Documents\My Pictures\Brain and Neglect.jpg"/>
          <p:cNvPicPr>
            <a:picLocks noGrp="1" noChangeAspect="1" noChangeArrowheads="1"/>
          </p:cNvPicPr>
          <p:nvPr>
            <p:ph idx="1"/>
          </p:nvPr>
        </p:nvPicPr>
        <p:blipFill>
          <a:blip r:embed="rId3" cstate="screen"/>
          <a:srcRect/>
          <a:stretch>
            <a:fillRect/>
          </a:stretch>
        </p:blipFill>
        <p:spPr>
          <a:xfrm>
            <a:off x="2438400" y="1594956"/>
            <a:ext cx="5257800" cy="3891444"/>
          </a:xfrm>
          <a:noFill/>
          <a:ln w="57150" cmpd="thinThick">
            <a:solidFill>
              <a:schemeClr val="folHlink"/>
            </a:solidFill>
          </a:ln>
        </p:spPr>
      </p:pic>
      <p:sp>
        <p:nvSpPr>
          <p:cNvPr id="35845" name="TextBox 11"/>
          <p:cNvSpPr txBox="1">
            <a:spLocks noChangeArrowheads="1"/>
          </p:cNvSpPr>
          <p:nvPr/>
        </p:nvSpPr>
        <p:spPr bwMode="auto">
          <a:xfrm>
            <a:off x="1143000" y="5486400"/>
            <a:ext cx="7162800" cy="1261884"/>
          </a:xfrm>
          <a:prstGeom prst="rect">
            <a:avLst/>
          </a:prstGeom>
          <a:noFill/>
          <a:ln w="9525">
            <a:noFill/>
            <a:miter lim="800000"/>
            <a:headEnd/>
            <a:tailEnd/>
          </a:ln>
        </p:spPr>
        <p:txBody>
          <a:bodyPr>
            <a:spAutoFit/>
          </a:bodyPr>
          <a:lstStyle/>
          <a:p>
            <a:pPr lvl="2"/>
            <a:r>
              <a:rPr lang="en-US" sz="2000" dirty="0">
                <a:latin typeface="Calibri" pitchFamily="34" charset="0"/>
              </a:rPr>
              <a:t>      </a:t>
            </a:r>
            <a:r>
              <a:rPr lang="en-US" dirty="0">
                <a:latin typeface="Calibri" pitchFamily="34" charset="0"/>
              </a:rPr>
              <a:t>Non-institutionalized                          Institutionalized </a:t>
            </a:r>
          </a:p>
          <a:p>
            <a:pPr lvl="2"/>
            <a:r>
              <a:rPr lang="en-US" dirty="0">
                <a:latin typeface="Calibri" pitchFamily="34" charset="0"/>
              </a:rPr>
              <a:t>                  Child</a:t>
            </a:r>
            <a:r>
              <a:rPr lang="en-US" sz="2000" dirty="0">
                <a:latin typeface="Calibri" pitchFamily="34" charset="0"/>
              </a:rPr>
              <a:t>      </a:t>
            </a:r>
            <a:r>
              <a:rPr lang="en-US" dirty="0">
                <a:latin typeface="Calibri" pitchFamily="34" charset="0"/>
              </a:rPr>
              <a:t>	                                         Orphan	</a:t>
            </a:r>
          </a:p>
          <a:p>
            <a:r>
              <a:rPr lang="en-US" sz="1600" dirty="0"/>
              <a:t>        </a:t>
            </a:r>
            <a:r>
              <a:rPr lang="en-US" sz="1400" dirty="0"/>
              <a:t>http://web.snf.org/content/Publications/BrainBriefings/work.outs.html</a:t>
            </a:r>
            <a:r>
              <a:rPr lang="en-US" sz="1600" dirty="0"/>
              <a:t> </a:t>
            </a:r>
          </a:p>
          <a:p>
            <a:endParaRPr lang="en-US" sz="2000" dirty="0">
              <a:solidFill>
                <a:srgbClr val="000066"/>
              </a:solidFill>
              <a:latin typeface="Calibri" pitchFamily="34" charset="0"/>
            </a:endParaRPr>
          </a:p>
        </p:txBody>
      </p:sp>
      <p:sp>
        <p:nvSpPr>
          <p:cNvPr id="35846" name="Title 7"/>
          <p:cNvSpPr>
            <a:spLocks/>
          </p:cNvSpPr>
          <p:nvPr/>
        </p:nvSpPr>
        <p:spPr bwMode="auto">
          <a:xfrm>
            <a:off x="304800" y="1524000"/>
            <a:ext cx="8229600" cy="715963"/>
          </a:xfrm>
          <a:prstGeom prst="rect">
            <a:avLst/>
          </a:prstGeom>
          <a:noFill/>
          <a:ln w="9525">
            <a:noFill/>
            <a:miter lim="800000"/>
            <a:headEnd/>
            <a:tailEnd/>
          </a:ln>
        </p:spPr>
        <p:txBody>
          <a:bodyPr anchor="ctr"/>
          <a:lstStyle/>
          <a:p>
            <a:pPr algn="ctr"/>
            <a:endParaRPr lang="en-US" sz="3600" b="1" dirty="0">
              <a:solidFill>
                <a:srgbClr val="000066"/>
              </a:solidFill>
            </a:endParaRPr>
          </a:p>
        </p:txBody>
      </p:sp>
      <p:sp>
        <p:nvSpPr>
          <p:cNvPr id="35847" name="Rectangle 9"/>
          <p:cNvSpPr>
            <a:spLocks noChangeArrowheads="1"/>
          </p:cNvSpPr>
          <p:nvPr/>
        </p:nvSpPr>
        <p:spPr bwMode="auto">
          <a:xfrm>
            <a:off x="304800" y="3276600"/>
            <a:ext cx="1981200" cy="1143000"/>
          </a:xfrm>
          <a:prstGeom prst="rect">
            <a:avLst/>
          </a:prstGeom>
          <a:solidFill>
            <a:schemeClr val="accent1"/>
          </a:solidFill>
          <a:ln w="9525">
            <a:solidFill>
              <a:schemeClr val="tx1"/>
            </a:solidFill>
            <a:miter lim="800000"/>
            <a:headEnd/>
            <a:tailEnd/>
          </a:ln>
        </p:spPr>
        <p:txBody>
          <a:bodyPr wrap="none" anchor="ctr"/>
          <a:lstStyle/>
          <a:p>
            <a:pPr algn="ctr"/>
            <a:r>
              <a:rPr lang="en-US" sz="2000" b="1"/>
              <a:t>Images of Brain</a:t>
            </a:r>
          </a:p>
          <a:p>
            <a:pPr algn="ctr"/>
            <a:r>
              <a:rPr lang="en-US" sz="2000" b="1"/>
              <a:t> Activity</a:t>
            </a:r>
          </a:p>
        </p:txBody>
      </p:sp>
      <p:sp>
        <p:nvSpPr>
          <p:cNvPr id="8" name="Slide Number Placeholder 7"/>
          <p:cNvSpPr>
            <a:spLocks noGrp="1"/>
          </p:cNvSpPr>
          <p:nvPr>
            <p:ph type="sldNum" sz="quarter" idx="10"/>
          </p:nvPr>
        </p:nvSpPr>
        <p:spPr/>
        <p:txBody>
          <a:bodyPr/>
          <a:lstStyle/>
          <a:p>
            <a:pPr>
              <a:defRPr/>
            </a:pPr>
            <a:fld id="{E991A51E-40D1-4D67-9573-5CE7A50CA908}" type="slidenum">
              <a:rPr lang="en-US" smtClean="0"/>
              <a:pPr>
                <a:defRPr/>
              </a:pPr>
              <a:t>46</a:t>
            </a:fld>
            <a:endParaRPr lang="en-US"/>
          </a:p>
        </p:txBody>
      </p:sp>
    </p:spTree>
    <p:extLst>
      <p:ext uri="{BB962C8B-B14F-4D97-AF65-F5344CB8AC3E}">
        <p14:creationId xmlns:p14="http://schemas.microsoft.com/office/powerpoint/2010/main" val="1076599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0" y="457200"/>
            <a:ext cx="8915400" cy="1371600"/>
          </a:xfrm>
        </p:spPr>
        <p:txBody>
          <a:bodyPr/>
          <a:lstStyle/>
          <a:p>
            <a:pPr eaLnBrk="1" hangingPunct="1"/>
            <a:r>
              <a:rPr lang="en-US" dirty="0"/>
              <a:t>Good News:</a:t>
            </a:r>
            <a:br>
              <a:rPr lang="en-US" dirty="0"/>
            </a:br>
            <a:r>
              <a:rPr lang="en-US" dirty="0"/>
              <a:t>The Brain Can Adapt and Heal</a:t>
            </a:r>
            <a:br>
              <a:rPr lang="en-US" dirty="0"/>
            </a:br>
            <a:endParaRPr lang="en-US" dirty="0"/>
          </a:p>
        </p:txBody>
      </p:sp>
      <p:sp>
        <p:nvSpPr>
          <p:cNvPr id="36868" name="Rectangle 3"/>
          <p:cNvSpPr>
            <a:spLocks noGrp="1" noChangeArrowheads="1"/>
          </p:cNvSpPr>
          <p:nvPr>
            <p:ph type="body" sz="half" idx="1"/>
          </p:nvPr>
        </p:nvSpPr>
        <p:spPr>
          <a:xfrm>
            <a:off x="685800" y="1828800"/>
            <a:ext cx="8153400" cy="4648200"/>
          </a:xfrm>
        </p:spPr>
        <p:txBody>
          <a:bodyPr/>
          <a:lstStyle/>
          <a:p>
            <a:pPr eaLnBrk="1" hangingPunct="1">
              <a:spcBef>
                <a:spcPts val="600"/>
              </a:spcBef>
              <a:buFontTx/>
              <a:buNone/>
            </a:pPr>
            <a:r>
              <a:rPr lang="en-US" sz="3600" dirty="0">
                <a:solidFill>
                  <a:srgbClr val="002060"/>
                </a:solidFill>
              </a:rPr>
              <a:t>Experiencing caring, attuned</a:t>
            </a:r>
          </a:p>
          <a:p>
            <a:pPr eaLnBrk="1" hangingPunct="1">
              <a:spcBef>
                <a:spcPts val="600"/>
              </a:spcBef>
              <a:buFontTx/>
              <a:buNone/>
            </a:pPr>
            <a:r>
              <a:rPr lang="en-US" sz="3600" dirty="0">
                <a:solidFill>
                  <a:srgbClr val="002060"/>
                </a:solidFill>
              </a:rPr>
              <a:t>relationships causes the brain to </a:t>
            </a:r>
          </a:p>
          <a:p>
            <a:pPr eaLnBrk="1" hangingPunct="1">
              <a:spcBef>
                <a:spcPts val="600"/>
              </a:spcBef>
              <a:buFontTx/>
              <a:buNone/>
            </a:pPr>
            <a:r>
              <a:rPr lang="en-US" sz="3600" dirty="0">
                <a:solidFill>
                  <a:srgbClr val="002060"/>
                </a:solidFill>
              </a:rPr>
              <a:t>change and recover.</a:t>
            </a:r>
          </a:p>
          <a:p>
            <a:pPr eaLnBrk="1" hangingPunct="1">
              <a:spcBef>
                <a:spcPts val="0"/>
              </a:spcBef>
              <a:buFontTx/>
              <a:buNone/>
            </a:pPr>
            <a:endParaRPr lang="en-US" sz="3600" dirty="0"/>
          </a:p>
          <a:p>
            <a:pPr eaLnBrk="1" hangingPunct="1">
              <a:spcBef>
                <a:spcPts val="0"/>
              </a:spcBef>
              <a:buFontTx/>
              <a:buNone/>
            </a:pPr>
            <a:endParaRPr lang="en-US" sz="3600" dirty="0"/>
          </a:p>
          <a:p>
            <a:pPr eaLnBrk="1" hangingPunct="1">
              <a:spcBef>
                <a:spcPts val="0"/>
              </a:spcBef>
              <a:buFontTx/>
              <a:buNone/>
            </a:pPr>
            <a:endParaRPr lang="en-US" sz="3600" dirty="0"/>
          </a:p>
          <a:p>
            <a:pPr eaLnBrk="1" hangingPunct="1">
              <a:spcBef>
                <a:spcPts val="0"/>
              </a:spcBef>
              <a:buFontTx/>
              <a:buNone/>
            </a:pPr>
            <a:endParaRPr lang="en-US" sz="3600" dirty="0"/>
          </a:p>
          <a:p>
            <a:pPr eaLnBrk="1" hangingPunct="1">
              <a:spcBef>
                <a:spcPts val="0"/>
              </a:spcBef>
              <a:buFontTx/>
              <a:buNone/>
            </a:pPr>
            <a:endParaRPr lang="en-US" sz="3600" dirty="0"/>
          </a:p>
          <a:p>
            <a:pPr eaLnBrk="1" hangingPunct="1">
              <a:buFontTx/>
              <a:buNone/>
            </a:pPr>
            <a:endParaRPr lang="en-US" sz="3600" dirty="0"/>
          </a:p>
          <a:p>
            <a:pPr eaLnBrk="1" hangingPunct="1">
              <a:spcBef>
                <a:spcPts val="0"/>
              </a:spcBef>
              <a:buFontTx/>
              <a:buNone/>
            </a:pPr>
            <a:endParaRPr lang="en-US" sz="3600" dirty="0"/>
          </a:p>
        </p:txBody>
      </p:sp>
      <p:pic>
        <p:nvPicPr>
          <p:cNvPr id="36869" name="Picture 8" descr="brain"/>
          <p:cNvPicPr>
            <a:picLocks noGrp="1" noChangeAspect="1" noChangeArrowheads="1"/>
          </p:cNvPicPr>
          <p:nvPr>
            <p:ph sz="half" idx="2"/>
          </p:nvPr>
        </p:nvPicPr>
        <p:blipFill>
          <a:blip r:embed="rId3" cstate="screen"/>
          <a:srcRect/>
          <a:stretch>
            <a:fillRect/>
          </a:stretch>
        </p:blipFill>
        <p:spPr>
          <a:xfrm>
            <a:off x="2895600" y="3962400"/>
            <a:ext cx="3201853" cy="2057400"/>
          </a:xfrm>
          <a:noFill/>
        </p:spPr>
      </p:pic>
      <p:sp>
        <p:nvSpPr>
          <p:cNvPr id="6" name="Slide Number Placeholder 5"/>
          <p:cNvSpPr>
            <a:spLocks noGrp="1"/>
          </p:cNvSpPr>
          <p:nvPr>
            <p:ph type="sldNum" sz="quarter" idx="10"/>
          </p:nvPr>
        </p:nvSpPr>
        <p:spPr/>
        <p:txBody>
          <a:bodyPr/>
          <a:lstStyle/>
          <a:p>
            <a:pPr>
              <a:defRPr/>
            </a:pPr>
            <a:fld id="{EBFE673C-9D75-4E0C-809E-6CC796579B30}" type="slidenum">
              <a:rPr lang="en-US" smtClean="0"/>
              <a:pPr>
                <a:defRPr/>
              </a:pPr>
              <a:t>47</a:t>
            </a:fld>
            <a:endParaRPr lang="en-US"/>
          </a:p>
        </p:txBody>
      </p:sp>
    </p:spTree>
    <p:extLst>
      <p:ext uri="{BB962C8B-B14F-4D97-AF65-F5344CB8AC3E}">
        <p14:creationId xmlns:p14="http://schemas.microsoft.com/office/powerpoint/2010/main" val="2683467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609600" y="331568"/>
            <a:ext cx="7772400" cy="1495425"/>
          </a:xfrm>
        </p:spPr>
        <p:txBody>
          <a:bodyPr/>
          <a:lstStyle/>
          <a:p>
            <a:pPr algn="ctr"/>
            <a:r>
              <a:rPr lang="en-US" altLang="en-US" sz="3600" dirty="0"/>
              <a:t>Normal Response To a Threat</a:t>
            </a:r>
          </a:p>
        </p:txBody>
      </p:sp>
      <p:sp>
        <p:nvSpPr>
          <p:cNvPr id="12291" name="Subtitle 2"/>
          <p:cNvSpPr>
            <a:spLocks noGrp="1"/>
          </p:cNvSpPr>
          <p:nvPr>
            <p:ph type="subTitle" idx="1"/>
          </p:nvPr>
        </p:nvSpPr>
        <p:spPr>
          <a:xfrm>
            <a:off x="762000" y="2238486"/>
            <a:ext cx="7620000" cy="1752600"/>
          </a:xfrm>
        </p:spPr>
        <p:txBody>
          <a:bodyPr/>
          <a:lstStyle/>
          <a:p>
            <a:pPr algn="l"/>
            <a:r>
              <a:rPr lang="en-US" altLang="en-US" dirty="0">
                <a:solidFill>
                  <a:srgbClr val="7030A0"/>
                </a:solidFill>
              </a:rPr>
              <a:t>________________________________</a:t>
            </a:r>
          </a:p>
          <a:p>
            <a:pPr algn="l"/>
            <a:endParaRPr lang="en-US" altLang="en-US" dirty="0"/>
          </a:p>
          <a:p>
            <a:pPr algn="l"/>
            <a:endParaRPr lang="en-US" altLang="en-US" dirty="0"/>
          </a:p>
          <a:p>
            <a:pPr algn="l"/>
            <a:r>
              <a:rPr lang="en-US" altLang="en-US" dirty="0">
                <a:solidFill>
                  <a:srgbClr val="7030A0"/>
                </a:solidFill>
              </a:rPr>
              <a:t>________________________________</a:t>
            </a:r>
          </a:p>
        </p:txBody>
      </p:sp>
      <p:cxnSp>
        <p:nvCxnSpPr>
          <p:cNvPr id="12294" name="Straight Arrow Connector 15"/>
          <p:cNvCxnSpPr>
            <a:cxnSpLocks noChangeShapeType="1"/>
          </p:cNvCxnSpPr>
          <p:nvPr/>
        </p:nvCxnSpPr>
        <p:spPr bwMode="auto">
          <a:xfrm flipV="1">
            <a:off x="1815257" y="3124575"/>
            <a:ext cx="762000" cy="76676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295" name="Straight Arrow Connector 17"/>
          <p:cNvCxnSpPr>
            <a:cxnSpLocks noChangeShapeType="1"/>
          </p:cNvCxnSpPr>
          <p:nvPr/>
        </p:nvCxnSpPr>
        <p:spPr bwMode="auto">
          <a:xfrm>
            <a:off x="4572000" y="3079755"/>
            <a:ext cx="762000" cy="81756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296" name="Straight Arrow Connector 19"/>
          <p:cNvCxnSpPr>
            <a:cxnSpLocks noChangeShapeType="1"/>
          </p:cNvCxnSpPr>
          <p:nvPr/>
        </p:nvCxnSpPr>
        <p:spPr bwMode="auto">
          <a:xfrm flipV="1">
            <a:off x="6843349" y="3498660"/>
            <a:ext cx="609600" cy="7397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1" name="TextBox 20"/>
          <p:cNvSpPr txBox="1"/>
          <p:nvPr/>
        </p:nvSpPr>
        <p:spPr>
          <a:xfrm>
            <a:off x="5295930" y="3458314"/>
            <a:ext cx="1485900" cy="584775"/>
          </a:xfrm>
          <a:prstGeom prst="rect">
            <a:avLst/>
          </a:prstGeom>
          <a:noFill/>
        </p:spPr>
        <p:txBody>
          <a:bodyPr>
            <a:spAutoFit/>
          </a:bodyPr>
          <a:lstStyle/>
          <a:p>
            <a:pPr algn="ctr">
              <a:defRPr/>
            </a:pPr>
            <a:r>
              <a:rPr lang="en-US" sz="3200" b="1" dirty="0">
                <a:solidFill>
                  <a:schemeClr val="accent6">
                    <a:lumMod val="60000"/>
                    <a:lumOff val="40000"/>
                  </a:schemeClr>
                </a:solidFill>
                <a:latin typeface="+mj-lt"/>
              </a:rPr>
              <a:t>Calm</a:t>
            </a:r>
            <a:endParaRPr lang="en-US" b="1" dirty="0">
              <a:solidFill>
                <a:schemeClr val="accent6">
                  <a:lumMod val="60000"/>
                  <a:lumOff val="40000"/>
                </a:schemeClr>
              </a:solidFill>
              <a:latin typeface="+mj-lt"/>
            </a:endParaRPr>
          </a:p>
        </p:txBody>
      </p:sp>
      <p:sp>
        <p:nvSpPr>
          <p:cNvPr id="12303" name="TextBox 7"/>
          <p:cNvSpPr txBox="1">
            <a:spLocks noChangeArrowheads="1"/>
          </p:cNvSpPr>
          <p:nvPr/>
        </p:nvSpPr>
        <p:spPr bwMode="auto">
          <a:xfrm>
            <a:off x="161925" y="1615466"/>
            <a:ext cx="5172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lgn="ctr">
              <a:spcBef>
                <a:spcPct val="0"/>
              </a:spcBef>
              <a:buClrTx/>
              <a:buFontTx/>
              <a:buNone/>
            </a:pPr>
            <a:r>
              <a:rPr lang="en-US" altLang="en-US" sz="1800" b="1" baseline="0" dirty="0">
                <a:solidFill>
                  <a:srgbClr val="FF0000"/>
                </a:solidFill>
                <a:latin typeface="+mj-lt"/>
              </a:rPr>
              <a:t>Hyper-arousal  (Fear,</a:t>
            </a:r>
            <a:r>
              <a:rPr lang="en-US" altLang="en-US" sz="1800" b="1" dirty="0">
                <a:solidFill>
                  <a:srgbClr val="FF0000"/>
                </a:solidFill>
                <a:latin typeface="+mj-lt"/>
              </a:rPr>
              <a:t> Anxiety, Rage, Panic)</a:t>
            </a:r>
            <a:r>
              <a:rPr lang="en-US" altLang="en-US" sz="1800" b="1" baseline="0" dirty="0">
                <a:solidFill>
                  <a:srgbClr val="FF0000"/>
                </a:solidFill>
                <a:latin typeface="+mj-lt"/>
              </a:rPr>
              <a:t> INTOLERABLE</a:t>
            </a:r>
          </a:p>
        </p:txBody>
      </p:sp>
      <p:sp>
        <p:nvSpPr>
          <p:cNvPr id="12304" name="TextBox 9"/>
          <p:cNvSpPr txBox="1">
            <a:spLocks noChangeArrowheads="1"/>
          </p:cNvSpPr>
          <p:nvPr/>
        </p:nvSpPr>
        <p:spPr bwMode="auto">
          <a:xfrm>
            <a:off x="501264" y="5347772"/>
            <a:ext cx="60519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1800" b="1" dirty="0">
                <a:solidFill>
                  <a:srgbClr val="FF0000"/>
                </a:solidFill>
                <a:latin typeface="+mj-lt"/>
              </a:rPr>
              <a:t>Hypo-arousal  (Numb, Depressed, Cut-off, Withdrawn)</a:t>
            </a:r>
          </a:p>
          <a:p>
            <a:pPr>
              <a:spcBef>
                <a:spcPct val="0"/>
              </a:spcBef>
              <a:buClrTx/>
              <a:buFontTx/>
              <a:buNone/>
            </a:pPr>
            <a:r>
              <a:rPr lang="en-US" altLang="en-US" sz="1800" b="1" dirty="0">
                <a:solidFill>
                  <a:srgbClr val="FF0000"/>
                </a:solidFill>
                <a:latin typeface="+mj-lt"/>
              </a:rPr>
              <a:t>	         INTOLERABLE</a:t>
            </a:r>
          </a:p>
        </p:txBody>
      </p:sp>
      <p:sp>
        <p:nvSpPr>
          <p:cNvPr id="12305" name="TextBox 1"/>
          <p:cNvSpPr txBox="1">
            <a:spLocks noChangeArrowheads="1"/>
          </p:cNvSpPr>
          <p:nvPr/>
        </p:nvSpPr>
        <p:spPr bwMode="auto">
          <a:xfrm>
            <a:off x="6880225" y="5532438"/>
            <a:ext cx="1936750" cy="4619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2400" baseline="0" dirty="0">
                <a:solidFill>
                  <a:srgbClr val="002060"/>
                </a:solidFill>
                <a:latin typeface="Times" panose="02020603050405020304" pitchFamily="18" charset="0"/>
              </a:rPr>
              <a:t> </a:t>
            </a:r>
            <a:r>
              <a:rPr lang="en-US" altLang="en-US" sz="1800" baseline="0" dirty="0">
                <a:solidFill>
                  <a:srgbClr val="002060"/>
                </a:solidFill>
                <a:latin typeface="+mj-lt"/>
              </a:rPr>
              <a:t>Levine; Ogden</a:t>
            </a:r>
            <a:endParaRPr lang="en-US" altLang="en-US" sz="1800" dirty="0">
              <a:solidFill>
                <a:srgbClr val="002060"/>
              </a:solidFill>
              <a:latin typeface="+mj-lt"/>
            </a:endParaRPr>
          </a:p>
        </p:txBody>
      </p:sp>
      <p:sp>
        <p:nvSpPr>
          <p:cNvPr id="16" name="Freeform 11"/>
          <p:cNvSpPr>
            <a:spLocks/>
          </p:cNvSpPr>
          <p:nvPr/>
        </p:nvSpPr>
        <p:spPr bwMode="auto">
          <a:xfrm>
            <a:off x="765939" y="2885036"/>
            <a:ext cx="6832600" cy="1438275"/>
          </a:xfrm>
          <a:custGeom>
            <a:avLst/>
            <a:gdLst>
              <a:gd name="T0" fmla="*/ 0 w 6832140"/>
              <a:gd name="T1" fmla="*/ 1329602 h 1438111"/>
              <a:gd name="T2" fmla="*/ 985134 w 6832140"/>
              <a:gd name="T3" fmla="*/ 1329602 h 1438111"/>
              <a:gd name="T4" fmla="*/ 2216555 w 6832140"/>
              <a:gd name="T5" fmla="*/ 191684 h 1438111"/>
              <a:gd name="T6" fmla="*/ 3412795 w 6832140"/>
              <a:gd name="T7" fmla="*/ 215148 h 1438111"/>
              <a:gd name="T8" fmla="*/ 4562119 w 6832140"/>
              <a:gd name="T9" fmla="*/ 1353060 h 1438111"/>
              <a:gd name="T10" fmla="*/ 5793540 w 6832140"/>
              <a:gd name="T11" fmla="*/ 1165365 h 1438111"/>
              <a:gd name="T12" fmla="*/ 6743493 w 6832140"/>
              <a:gd name="T13" fmla="*/ 109562 h 1438111"/>
              <a:gd name="T14" fmla="*/ 6743493 w 6832140"/>
              <a:gd name="T15" fmla="*/ 86104 h 1438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32140" h="1438111">
                <a:moveTo>
                  <a:pt x="0" y="1328690"/>
                </a:moveTo>
                <a:cubicBezTo>
                  <a:pt x="307730" y="1423451"/>
                  <a:pt x="615461" y="1518213"/>
                  <a:pt x="984738" y="1328690"/>
                </a:cubicBezTo>
                <a:cubicBezTo>
                  <a:pt x="1354015" y="1139167"/>
                  <a:pt x="1811215" y="377167"/>
                  <a:pt x="2215661" y="191552"/>
                </a:cubicBezTo>
                <a:cubicBezTo>
                  <a:pt x="2620107" y="5937"/>
                  <a:pt x="3020646" y="21567"/>
                  <a:pt x="3411415" y="214998"/>
                </a:cubicBezTo>
                <a:cubicBezTo>
                  <a:pt x="3802184" y="408429"/>
                  <a:pt x="4163646" y="1193875"/>
                  <a:pt x="4560277" y="1352136"/>
                </a:cubicBezTo>
                <a:cubicBezTo>
                  <a:pt x="4956908" y="1510397"/>
                  <a:pt x="5427785" y="1371675"/>
                  <a:pt x="5791200" y="1164567"/>
                </a:cubicBezTo>
                <a:cubicBezTo>
                  <a:pt x="6154615" y="957459"/>
                  <a:pt x="6582508" y="289244"/>
                  <a:pt x="6740769" y="109490"/>
                </a:cubicBezTo>
                <a:cubicBezTo>
                  <a:pt x="6899030" y="-70264"/>
                  <a:pt x="6819899" y="7890"/>
                  <a:pt x="6740769" y="86044"/>
                </a:cubicBezTo>
              </a:path>
            </a:pathLst>
          </a:custGeom>
          <a:ln>
            <a:solidFill>
              <a:srgbClr val="00B05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solidFill>
                <a:srgbClr val="00B050"/>
              </a:solidFill>
            </a:endParaRPr>
          </a:p>
        </p:txBody>
      </p:sp>
      <p:sp>
        <p:nvSpPr>
          <p:cNvPr id="17" name="Lightning Bolt 9"/>
          <p:cNvSpPr>
            <a:spLocks noChangeArrowheads="1"/>
          </p:cNvSpPr>
          <p:nvPr/>
        </p:nvSpPr>
        <p:spPr bwMode="auto">
          <a:xfrm>
            <a:off x="459926" y="3474952"/>
            <a:ext cx="1293812" cy="600075"/>
          </a:xfrm>
          <a:prstGeom prst="lightningBolt">
            <a:avLst/>
          </a:prstGeom>
          <a:solidFill>
            <a:srgbClr val="FF0000"/>
          </a:solidFill>
          <a:ln w="9525" algn="ctr">
            <a:solidFill>
              <a:schemeClr val="tx1"/>
            </a:solidFill>
            <a:round/>
            <a:headEnd/>
            <a:tailEnd/>
          </a:ln>
        </p:spPr>
        <p:txBody>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endParaRPr lang="en-US" altLang="en-US" sz="2400">
              <a:latin typeface="Times" panose="02020603050405020304" pitchFamily="18" charset="0"/>
            </a:endParaRPr>
          </a:p>
        </p:txBody>
      </p:sp>
      <p:sp>
        <p:nvSpPr>
          <p:cNvPr id="18" name="TextBox 13"/>
          <p:cNvSpPr txBox="1">
            <a:spLocks noChangeArrowheads="1"/>
          </p:cNvSpPr>
          <p:nvPr/>
        </p:nvSpPr>
        <p:spPr bwMode="auto">
          <a:xfrm>
            <a:off x="2466756" y="3467866"/>
            <a:ext cx="2057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b="1" dirty="0">
                <a:solidFill>
                  <a:srgbClr val="FF0000"/>
                </a:solidFill>
                <a:latin typeface="+mj-lt"/>
              </a:rPr>
              <a:t>Activation</a:t>
            </a:r>
          </a:p>
        </p:txBody>
      </p:sp>
      <p:sp>
        <p:nvSpPr>
          <p:cNvPr id="19" name="TextBox 18"/>
          <p:cNvSpPr txBox="1"/>
          <p:nvPr/>
        </p:nvSpPr>
        <p:spPr>
          <a:xfrm>
            <a:off x="210170" y="2912073"/>
            <a:ext cx="1219200" cy="646331"/>
          </a:xfrm>
          <a:prstGeom prst="rect">
            <a:avLst/>
          </a:prstGeom>
          <a:noFill/>
          <a:ln w="22225">
            <a:solidFill>
              <a:srgbClr val="FF0000"/>
            </a:solidFill>
          </a:ln>
        </p:spPr>
        <p:txBody>
          <a:bodyPr wrap="square" rtlCol="0">
            <a:spAutoFit/>
          </a:bodyPr>
          <a:lstStyle/>
          <a:p>
            <a:pPr algn="ctr"/>
            <a:r>
              <a:rPr lang="en-US" b="1" dirty="0">
                <a:solidFill>
                  <a:srgbClr val="FF0000"/>
                </a:solidFill>
              </a:rPr>
              <a:t>Current Stressor</a:t>
            </a:r>
          </a:p>
        </p:txBody>
      </p:sp>
      <p:sp>
        <p:nvSpPr>
          <p:cNvPr id="15" name="TextBox 3"/>
          <p:cNvSpPr txBox="1">
            <a:spLocks noChangeArrowheads="1"/>
          </p:cNvSpPr>
          <p:nvPr/>
        </p:nvSpPr>
        <p:spPr bwMode="auto">
          <a:xfrm>
            <a:off x="5911850" y="2121977"/>
            <a:ext cx="3232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2000" b="1" dirty="0">
                <a:solidFill>
                  <a:srgbClr val="7030A0"/>
                </a:solidFill>
                <a:latin typeface="+mj-lt"/>
              </a:rPr>
              <a:t>Window of Tolerance</a:t>
            </a:r>
          </a:p>
        </p:txBody>
      </p:sp>
      <p:sp>
        <p:nvSpPr>
          <p:cNvPr id="20" name="TextBox 19"/>
          <p:cNvSpPr txBox="1"/>
          <p:nvPr/>
        </p:nvSpPr>
        <p:spPr>
          <a:xfrm>
            <a:off x="8169275" y="3050392"/>
            <a:ext cx="1295400" cy="1200329"/>
          </a:xfrm>
          <a:prstGeom prst="rect">
            <a:avLst/>
          </a:prstGeom>
          <a:noFill/>
        </p:spPr>
        <p:txBody>
          <a:bodyPr wrap="square" rtlCol="0">
            <a:spAutoFit/>
          </a:bodyPr>
          <a:lstStyle/>
          <a:p>
            <a:r>
              <a:rPr lang="en-US" sz="7200" dirty="0">
                <a:solidFill>
                  <a:srgbClr val="7030A0"/>
                </a:solidFill>
              </a:rPr>
              <a:t>}</a:t>
            </a:r>
          </a:p>
        </p:txBody>
      </p:sp>
      <p:cxnSp>
        <p:nvCxnSpPr>
          <p:cNvPr id="22" name="Straight Arrow Connector 21"/>
          <p:cNvCxnSpPr/>
          <p:nvPr/>
        </p:nvCxnSpPr>
        <p:spPr>
          <a:xfrm>
            <a:off x="7652078" y="2546952"/>
            <a:ext cx="568325" cy="73024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31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1">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30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3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2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29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29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12303" grpId="0"/>
      <p:bldP spid="12304" grpId="0"/>
      <p:bldP spid="16" grpId="0" animBg="1"/>
      <p:bldP spid="17" grpId="0" animBg="1"/>
      <p:bldP spid="18" grpId="0"/>
      <p:bldP spid="19" grpId="0" animBg="1"/>
      <p:bldP spid="15" grpId="0"/>
      <p:bldP spid="2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380999" y="762000"/>
            <a:ext cx="8278813" cy="5791200"/>
          </a:xfrm>
        </p:spPr>
        <p:txBody>
          <a:bodyPr/>
          <a:lstStyle/>
          <a:p>
            <a:pPr marL="0" indent="0">
              <a:buFontTx/>
              <a:buNone/>
            </a:pPr>
            <a:r>
              <a:rPr lang="en-US" altLang="en-US" dirty="0"/>
              <a:t>				    </a:t>
            </a:r>
            <a:r>
              <a:rPr lang="en-US" altLang="en-US" sz="2800" dirty="0"/>
              <a:t>Stuck on “ON” </a:t>
            </a:r>
            <a:r>
              <a:rPr lang="en-US" altLang="en-US" sz="7200" dirty="0"/>
              <a:t>{</a:t>
            </a:r>
          </a:p>
          <a:p>
            <a:pPr marL="0" indent="0">
              <a:buFontTx/>
              <a:buNone/>
            </a:pPr>
            <a:endParaRPr lang="en-US" altLang="en-US" sz="3200" dirty="0"/>
          </a:p>
          <a:p>
            <a:pPr marL="0" indent="0">
              <a:buFontTx/>
              <a:buNone/>
            </a:pPr>
            <a:endParaRPr lang="en-US" altLang="en-US" sz="3200" dirty="0">
              <a:solidFill>
                <a:srgbClr val="7030A0"/>
              </a:solidFill>
            </a:endParaRPr>
          </a:p>
          <a:p>
            <a:pPr marL="0" indent="0">
              <a:buFontTx/>
              <a:buNone/>
            </a:pPr>
            <a:endParaRPr lang="en-US" altLang="en-US" sz="3200" dirty="0">
              <a:solidFill>
                <a:srgbClr val="7030A0"/>
              </a:solidFill>
            </a:endParaRPr>
          </a:p>
          <a:p>
            <a:pPr marL="0" indent="0">
              <a:buFontTx/>
              <a:buNone/>
            </a:pPr>
            <a:endParaRPr lang="en-US" altLang="en-US" sz="3200" dirty="0">
              <a:solidFill>
                <a:srgbClr val="7030A0"/>
              </a:solidFill>
            </a:endParaRPr>
          </a:p>
          <a:p>
            <a:pPr marL="0" indent="0">
              <a:buFontTx/>
              <a:buNone/>
            </a:pPr>
            <a:r>
              <a:rPr lang="en-US" altLang="en-US" dirty="0"/>
              <a:t>	   </a:t>
            </a:r>
          </a:p>
          <a:p>
            <a:pPr marL="0" indent="0">
              <a:buFontTx/>
              <a:buNone/>
            </a:pPr>
            <a:r>
              <a:rPr lang="en-US" altLang="en-US" sz="6600" dirty="0"/>
              <a:t>	}</a:t>
            </a:r>
            <a:r>
              <a:rPr lang="en-US" altLang="en-US" dirty="0"/>
              <a:t> </a:t>
            </a:r>
            <a:r>
              <a:rPr lang="en-US" altLang="en-US" sz="2800" dirty="0"/>
              <a:t>Stuck on “OFF”  </a:t>
            </a:r>
          </a:p>
        </p:txBody>
      </p:sp>
      <p:sp>
        <p:nvSpPr>
          <p:cNvPr id="18439" name="Lightning Bolt 9"/>
          <p:cNvSpPr>
            <a:spLocks noChangeArrowheads="1"/>
          </p:cNvSpPr>
          <p:nvPr/>
        </p:nvSpPr>
        <p:spPr bwMode="auto">
          <a:xfrm>
            <a:off x="554837" y="3307716"/>
            <a:ext cx="1077909" cy="417196"/>
          </a:xfrm>
          <a:prstGeom prst="lightningBolt">
            <a:avLst/>
          </a:prstGeom>
          <a:solidFill>
            <a:srgbClr val="FF0000"/>
          </a:solidFill>
          <a:ln w="9525" algn="ctr">
            <a:solidFill>
              <a:schemeClr val="tx1"/>
            </a:solidFill>
            <a:round/>
            <a:headEnd/>
            <a:tailEnd/>
          </a:ln>
        </p:spPr>
        <p:txBody>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endParaRPr lang="en-US" altLang="en-US" sz="2400">
              <a:latin typeface="Times" panose="02020603050405020304" pitchFamily="18" charset="0"/>
            </a:endParaRPr>
          </a:p>
        </p:txBody>
      </p:sp>
      <p:cxnSp>
        <p:nvCxnSpPr>
          <p:cNvPr id="18440" name="Straight Connector 13"/>
          <p:cNvCxnSpPr>
            <a:cxnSpLocks noChangeShapeType="1"/>
          </p:cNvCxnSpPr>
          <p:nvPr/>
        </p:nvCxnSpPr>
        <p:spPr bwMode="auto">
          <a:xfrm flipV="1">
            <a:off x="1831658" y="2017713"/>
            <a:ext cx="835342" cy="1716087"/>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1" name="Straight Connector 15"/>
          <p:cNvCxnSpPr>
            <a:cxnSpLocks noChangeShapeType="1"/>
          </p:cNvCxnSpPr>
          <p:nvPr/>
        </p:nvCxnSpPr>
        <p:spPr bwMode="auto">
          <a:xfrm>
            <a:off x="2667000" y="2017713"/>
            <a:ext cx="921863" cy="3168649"/>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4" name="Straight Connector 26"/>
          <p:cNvCxnSpPr>
            <a:cxnSpLocks noChangeShapeType="1"/>
          </p:cNvCxnSpPr>
          <p:nvPr/>
        </p:nvCxnSpPr>
        <p:spPr bwMode="auto">
          <a:xfrm flipH="1">
            <a:off x="3595292" y="2023152"/>
            <a:ext cx="1137068" cy="316321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5" name="Straight Connector 30"/>
          <p:cNvCxnSpPr>
            <a:cxnSpLocks noChangeShapeType="1"/>
          </p:cNvCxnSpPr>
          <p:nvPr/>
        </p:nvCxnSpPr>
        <p:spPr bwMode="auto">
          <a:xfrm>
            <a:off x="4724400" y="2028825"/>
            <a:ext cx="762000" cy="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6" name="Straight Connector 20480"/>
          <p:cNvCxnSpPr>
            <a:cxnSpLocks noChangeShapeType="1"/>
          </p:cNvCxnSpPr>
          <p:nvPr/>
        </p:nvCxnSpPr>
        <p:spPr bwMode="auto">
          <a:xfrm>
            <a:off x="5486400" y="2017713"/>
            <a:ext cx="1108075" cy="344170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8" name="Straight Connector 20489"/>
          <p:cNvCxnSpPr>
            <a:cxnSpLocks noChangeShapeType="1"/>
          </p:cNvCxnSpPr>
          <p:nvPr/>
        </p:nvCxnSpPr>
        <p:spPr bwMode="auto">
          <a:xfrm flipV="1">
            <a:off x="6594475" y="2068513"/>
            <a:ext cx="990600" cy="339090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sp>
        <p:nvSpPr>
          <p:cNvPr id="18450" name="TextBox 7"/>
          <p:cNvSpPr txBox="1">
            <a:spLocks noChangeArrowheads="1"/>
          </p:cNvSpPr>
          <p:nvPr/>
        </p:nvSpPr>
        <p:spPr bwMode="auto">
          <a:xfrm>
            <a:off x="311147" y="1648381"/>
            <a:ext cx="3819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1800" b="1" baseline="0" dirty="0">
                <a:solidFill>
                  <a:srgbClr val="FF0000"/>
                </a:solidFill>
                <a:latin typeface="+mn-lt"/>
              </a:rPr>
              <a:t>Hyperarousal </a:t>
            </a:r>
            <a:r>
              <a:rPr lang="en-US" altLang="en-US" sz="1800" b="1" dirty="0">
                <a:solidFill>
                  <a:srgbClr val="FF0000"/>
                </a:solidFill>
                <a:latin typeface="+mn-lt"/>
              </a:rPr>
              <a:t>(INTOLERABLE</a:t>
            </a:r>
            <a:r>
              <a:rPr lang="en-US" altLang="en-US" sz="1800" b="1" baseline="0" dirty="0">
                <a:solidFill>
                  <a:srgbClr val="FF0000"/>
                </a:solidFill>
                <a:latin typeface="+mn-lt"/>
              </a:rPr>
              <a:t>)</a:t>
            </a:r>
          </a:p>
        </p:txBody>
      </p:sp>
      <p:sp>
        <p:nvSpPr>
          <p:cNvPr id="10" name="TextBox 9"/>
          <p:cNvSpPr txBox="1"/>
          <p:nvPr/>
        </p:nvSpPr>
        <p:spPr>
          <a:xfrm>
            <a:off x="5155406" y="5383372"/>
            <a:ext cx="4859338" cy="381000"/>
          </a:xfrm>
          <a:prstGeom prst="rect">
            <a:avLst/>
          </a:prstGeom>
          <a:noFill/>
        </p:spPr>
        <p:txBody>
          <a:bodyPr>
            <a:spAutoFit/>
          </a:bodyPr>
          <a:lstStyle/>
          <a:p>
            <a:pPr>
              <a:defRPr/>
            </a:pPr>
            <a:r>
              <a:rPr lang="en-US" b="1" dirty="0" err="1">
                <a:solidFill>
                  <a:srgbClr val="FF0000"/>
                </a:solidFill>
                <a:latin typeface="+mn-lt"/>
              </a:rPr>
              <a:t>Hypoarousal</a:t>
            </a:r>
            <a:r>
              <a:rPr lang="en-US" b="1" dirty="0">
                <a:solidFill>
                  <a:srgbClr val="FF0000"/>
                </a:solidFill>
                <a:latin typeface="+mn-lt"/>
              </a:rPr>
              <a:t> (INTOLERABLE)</a:t>
            </a:r>
          </a:p>
        </p:txBody>
      </p:sp>
      <p:sp>
        <p:nvSpPr>
          <p:cNvPr id="22" name="Title 1"/>
          <p:cNvSpPr txBox="1">
            <a:spLocks/>
          </p:cNvSpPr>
          <p:nvPr/>
        </p:nvSpPr>
        <p:spPr bwMode="auto">
          <a:xfrm>
            <a:off x="386079" y="25301"/>
            <a:ext cx="8027988" cy="1092914"/>
          </a:xfrm>
          <a:prstGeom prst="rect">
            <a:avLst/>
          </a:prstGeom>
          <a:noFill/>
          <a:ln w="1587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000066"/>
                </a:solidFill>
                <a:latin typeface="+mj-lt"/>
                <a:ea typeface="+mj-ea"/>
                <a:cs typeface="+mj-cs"/>
              </a:defRPr>
            </a:lvl1pPr>
            <a:lvl2pPr algn="ctr" rtl="0" eaLnBrk="0" fontAlgn="base" hangingPunct="0">
              <a:spcBef>
                <a:spcPct val="0"/>
              </a:spcBef>
              <a:spcAft>
                <a:spcPct val="0"/>
              </a:spcAft>
              <a:defRPr sz="4400" b="1">
                <a:solidFill>
                  <a:srgbClr val="000066"/>
                </a:solidFill>
                <a:latin typeface="Arial" charset="0"/>
              </a:defRPr>
            </a:lvl2pPr>
            <a:lvl3pPr algn="ctr" rtl="0" eaLnBrk="0" fontAlgn="base" hangingPunct="0">
              <a:spcBef>
                <a:spcPct val="0"/>
              </a:spcBef>
              <a:spcAft>
                <a:spcPct val="0"/>
              </a:spcAft>
              <a:defRPr sz="4400" b="1">
                <a:solidFill>
                  <a:srgbClr val="000066"/>
                </a:solidFill>
                <a:latin typeface="Arial" charset="0"/>
              </a:defRPr>
            </a:lvl3pPr>
            <a:lvl4pPr algn="ctr" rtl="0" eaLnBrk="0" fontAlgn="base" hangingPunct="0">
              <a:spcBef>
                <a:spcPct val="0"/>
              </a:spcBef>
              <a:spcAft>
                <a:spcPct val="0"/>
              </a:spcAft>
              <a:defRPr sz="4400" b="1">
                <a:solidFill>
                  <a:srgbClr val="000066"/>
                </a:solidFill>
                <a:latin typeface="Arial" charset="0"/>
              </a:defRPr>
            </a:lvl4pPr>
            <a:lvl5pPr algn="ctr" rtl="0" eaLnBrk="0" fontAlgn="base" hangingPunct="0">
              <a:spcBef>
                <a:spcPct val="0"/>
              </a:spcBef>
              <a:spcAft>
                <a:spcPct val="0"/>
              </a:spcAft>
              <a:defRPr sz="4400" b="1">
                <a:solidFill>
                  <a:srgbClr val="000066"/>
                </a:solidFill>
                <a:latin typeface="Arial" charset="0"/>
              </a:defRPr>
            </a:lvl5pPr>
            <a:lvl6pPr marL="457200" algn="ctr" rtl="0" fontAlgn="base">
              <a:spcBef>
                <a:spcPct val="0"/>
              </a:spcBef>
              <a:spcAft>
                <a:spcPct val="0"/>
              </a:spcAft>
              <a:defRPr sz="4400" b="1">
                <a:solidFill>
                  <a:srgbClr val="000066"/>
                </a:solidFill>
                <a:latin typeface="Arial" charset="0"/>
              </a:defRPr>
            </a:lvl6pPr>
            <a:lvl7pPr marL="914400" algn="ctr" rtl="0" fontAlgn="base">
              <a:spcBef>
                <a:spcPct val="0"/>
              </a:spcBef>
              <a:spcAft>
                <a:spcPct val="0"/>
              </a:spcAft>
              <a:defRPr sz="4400" b="1">
                <a:solidFill>
                  <a:srgbClr val="000066"/>
                </a:solidFill>
                <a:latin typeface="Arial" charset="0"/>
              </a:defRPr>
            </a:lvl7pPr>
            <a:lvl8pPr marL="1371600" algn="ctr" rtl="0" fontAlgn="base">
              <a:spcBef>
                <a:spcPct val="0"/>
              </a:spcBef>
              <a:spcAft>
                <a:spcPct val="0"/>
              </a:spcAft>
              <a:defRPr sz="4400" b="1">
                <a:solidFill>
                  <a:srgbClr val="000066"/>
                </a:solidFill>
                <a:latin typeface="Arial" charset="0"/>
              </a:defRPr>
            </a:lvl8pPr>
            <a:lvl9pPr marL="1828800" algn="ctr" rtl="0" fontAlgn="base">
              <a:spcBef>
                <a:spcPct val="0"/>
              </a:spcBef>
              <a:spcAft>
                <a:spcPct val="0"/>
              </a:spcAft>
              <a:defRPr sz="4400" b="1">
                <a:solidFill>
                  <a:srgbClr val="000066"/>
                </a:solidFill>
                <a:latin typeface="Arial" charset="0"/>
              </a:defRPr>
            </a:lvl9pPr>
          </a:lstStyle>
          <a:p>
            <a:r>
              <a:rPr lang="en-US" altLang="en-US" sz="3200" kern="0" dirty="0"/>
              <a:t>Malfunctioning Response To a Threat</a:t>
            </a:r>
          </a:p>
        </p:txBody>
      </p:sp>
      <p:sp>
        <p:nvSpPr>
          <p:cNvPr id="6" name="TextBox 5"/>
          <p:cNvSpPr txBox="1"/>
          <p:nvPr/>
        </p:nvSpPr>
        <p:spPr>
          <a:xfrm>
            <a:off x="429904" y="2603284"/>
            <a:ext cx="1219200" cy="646331"/>
          </a:xfrm>
          <a:prstGeom prst="rect">
            <a:avLst/>
          </a:prstGeom>
          <a:noFill/>
          <a:ln w="22225">
            <a:solidFill>
              <a:srgbClr val="FF0000"/>
            </a:solidFill>
          </a:ln>
        </p:spPr>
        <p:txBody>
          <a:bodyPr wrap="square" rtlCol="0">
            <a:spAutoFit/>
          </a:bodyPr>
          <a:lstStyle/>
          <a:p>
            <a:pPr algn="ctr"/>
            <a:r>
              <a:rPr lang="en-US" b="1" dirty="0">
                <a:solidFill>
                  <a:srgbClr val="FF0000"/>
                </a:solidFill>
              </a:rPr>
              <a:t>Current Stressor</a:t>
            </a:r>
          </a:p>
        </p:txBody>
      </p:sp>
      <p:sp>
        <p:nvSpPr>
          <p:cNvPr id="27" name="TextBox 3"/>
          <p:cNvSpPr txBox="1">
            <a:spLocks noChangeArrowheads="1"/>
          </p:cNvSpPr>
          <p:nvPr/>
        </p:nvSpPr>
        <p:spPr bwMode="auto">
          <a:xfrm>
            <a:off x="6105128" y="2439023"/>
            <a:ext cx="3232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2000" b="1" dirty="0">
                <a:solidFill>
                  <a:srgbClr val="7030A0"/>
                </a:solidFill>
                <a:latin typeface="+mn-lt"/>
              </a:rPr>
              <a:t>Window of Tolerance</a:t>
            </a:r>
          </a:p>
        </p:txBody>
      </p:sp>
      <p:sp>
        <p:nvSpPr>
          <p:cNvPr id="7" name="TextBox 6"/>
          <p:cNvSpPr txBox="1"/>
          <p:nvPr/>
        </p:nvSpPr>
        <p:spPr>
          <a:xfrm>
            <a:off x="8097640" y="2901782"/>
            <a:ext cx="1295400" cy="1200329"/>
          </a:xfrm>
          <a:prstGeom prst="rect">
            <a:avLst/>
          </a:prstGeom>
          <a:noFill/>
        </p:spPr>
        <p:txBody>
          <a:bodyPr wrap="square" rtlCol="0">
            <a:spAutoFit/>
          </a:bodyPr>
          <a:lstStyle/>
          <a:p>
            <a:r>
              <a:rPr lang="en-US" sz="7200" dirty="0">
                <a:solidFill>
                  <a:srgbClr val="7030A0"/>
                </a:solidFill>
              </a:rPr>
              <a:t>}</a:t>
            </a:r>
          </a:p>
        </p:txBody>
      </p:sp>
      <p:cxnSp>
        <p:nvCxnSpPr>
          <p:cNvPr id="11" name="Straight Arrow Connector 10"/>
          <p:cNvCxnSpPr/>
          <p:nvPr/>
        </p:nvCxnSpPr>
        <p:spPr>
          <a:xfrm>
            <a:off x="7585075" y="2884494"/>
            <a:ext cx="568325" cy="73024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278290" y="945934"/>
            <a:ext cx="1132682" cy="1077218"/>
          </a:xfrm>
          <a:prstGeom prst="rect">
            <a:avLst/>
          </a:prstGeom>
          <a:noFill/>
        </p:spPr>
        <p:txBody>
          <a:bodyPr wrap="square" rtlCol="0">
            <a:spAutoFit/>
          </a:bodyPr>
          <a:lstStyle/>
          <a:p>
            <a:r>
              <a:rPr lang="en-US" sz="1600" dirty="0">
                <a:solidFill>
                  <a:srgbClr val="000066"/>
                </a:solidFill>
              </a:rPr>
              <a:t>Fear</a:t>
            </a:r>
          </a:p>
          <a:p>
            <a:r>
              <a:rPr lang="en-US" sz="1600" dirty="0">
                <a:solidFill>
                  <a:srgbClr val="000066"/>
                </a:solidFill>
              </a:rPr>
              <a:t>Anxiety</a:t>
            </a:r>
          </a:p>
          <a:p>
            <a:r>
              <a:rPr lang="en-US" sz="1600" dirty="0">
                <a:solidFill>
                  <a:srgbClr val="000066"/>
                </a:solidFill>
              </a:rPr>
              <a:t>Rage </a:t>
            </a:r>
            <a:br>
              <a:rPr lang="en-US" sz="1600" dirty="0">
                <a:solidFill>
                  <a:srgbClr val="000066"/>
                </a:solidFill>
              </a:rPr>
            </a:br>
            <a:r>
              <a:rPr lang="en-US" sz="1600" dirty="0">
                <a:solidFill>
                  <a:srgbClr val="000066"/>
                </a:solidFill>
              </a:rPr>
              <a:t>Panic</a:t>
            </a:r>
          </a:p>
        </p:txBody>
      </p:sp>
      <p:sp>
        <p:nvSpPr>
          <p:cNvPr id="23" name="TextBox 22"/>
          <p:cNvSpPr txBox="1"/>
          <p:nvPr/>
        </p:nvSpPr>
        <p:spPr>
          <a:xfrm>
            <a:off x="250191" y="5084405"/>
            <a:ext cx="1274287" cy="1077218"/>
          </a:xfrm>
          <a:prstGeom prst="rect">
            <a:avLst/>
          </a:prstGeom>
          <a:noFill/>
        </p:spPr>
        <p:txBody>
          <a:bodyPr wrap="square" rtlCol="0">
            <a:spAutoFit/>
          </a:bodyPr>
          <a:lstStyle/>
          <a:p>
            <a:r>
              <a:rPr lang="en-US" sz="1600" dirty="0">
                <a:solidFill>
                  <a:srgbClr val="000066"/>
                </a:solidFill>
              </a:rPr>
              <a:t>Numb</a:t>
            </a:r>
          </a:p>
          <a:p>
            <a:r>
              <a:rPr lang="en-US" sz="1600" dirty="0">
                <a:solidFill>
                  <a:srgbClr val="000066"/>
                </a:solidFill>
              </a:rPr>
              <a:t>Depressed</a:t>
            </a:r>
          </a:p>
          <a:p>
            <a:r>
              <a:rPr lang="en-US" sz="1600" dirty="0">
                <a:solidFill>
                  <a:srgbClr val="000066"/>
                </a:solidFill>
              </a:rPr>
              <a:t>Cut-off</a:t>
            </a:r>
            <a:br>
              <a:rPr lang="en-US" sz="1600" dirty="0">
                <a:solidFill>
                  <a:srgbClr val="000066"/>
                </a:solidFill>
              </a:rPr>
            </a:br>
            <a:r>
              <a:rPr lang="en-US" sz="1600" dirty="0">
                <a:solidFill>
                  <a:srgbClr val="000066"/>
                </a:solidFill>
              </a:rPr>
              <a:t>Withdrawn</a:t>
            </a:r>
          </a:p>
        </p:txBody>
      </p:sp>
      <p:sp>
        <p:nvSpPr>
          <p:cNvPr id="24" name="TextBox 1"/>
          <p:cNvSpPr txBox="1">
            <a:spLocks noChangeArrowheads="1"/>
          </p:cNvSpPr>
          <p:nvPr/>
        </p:nvSpPr>
        <p:spPr bwMode="auto">
          <a:xfrm>
            <a:off x="6853870" y="5907380"/>
            <a:ext cx="1936750"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1800" baseline="0" dirty="0">
                <a:latin typeface="Times" panose="02020603050405020304" pitchFamily="18" charset="0"/>
              </a:rPr>
              <a:t> </a:t>
            </a:r>
            <a:r>
              <a:rPr lang="en-US" altLang="en-US" sz="1800" baseline="0" dirty="0">
                <a:solidFill>
                  <a:srgbClr val="002060"/>
                </a:solidFill>
                <a:latin typeface="+mj-lt"/>
              </a:rPr>
              <a:t>Levine; Ogden</a:t>
            </a:r>
            <a:endParaRPr lang="en-US" altLang="en-US" sz="1800" dirty="0">
              <a:solidFill>
                <a:srgbClr val="002060"/>
              </a:solidFill>
              <a:latin typeface="+mj-lt"/>
            </a:endParaRPr>
          </a:p>
        </p:txBody>
      </p:sp>
      <p:cxnSp>
        <p:nvCxnSpPr>
          <p:cNvPr id="4" name="Straight Connector 3"/>
          <p:cNvCxnSpPr/>
          <p:nvPr/>
        </p:nvCxnSpPr>
        <p:spPr>
          <a:xfrm>
            <a:off x="761502" y="3200400"/>
            <a:ext cx="7237413" cy="0"/>
          </a:xfrm>
          <a:prstGeom prst="line">
            <a:avLst/>
          </a:prstGeom>
          <a:ln w="4762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61502" y="3904576"/>
            <a:ext cx="7237413" cy="0"/>
          </a:xfrm>
          <a:prstGeom prst="line">
            <a:avLst/>
          </a:prstGeom>
          <a:ln w="4762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3629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4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4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4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44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4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4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4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434">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434">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1" end="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animBg="1"/>
      <p:bldP spid="18450" grpId="0"/>
      <p:bldP spid="10" grpId="0"/>
      <p:bldP spid="6" grpId="0" animBg="1"/>
      <p:bldP spid="27" grpId="0"/>
      <p:bldP spid="7" grpId="0"/>
      <p:bldP spid="2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Survival (Protective) Fight, Flight, </a:t>
            </a:r>
            <a:br>
              <a:rPr lang="en-US" sz="3200" dirty="0"/>
            </a:br>
            <a:r>
              <a:rPr lang="en-US" sz="3200" dirty="0"/>
              <a:t>Freeze Responses</a:t>
            </a:r>
          </a:p>
        </p:txBody>
      </p:sp>
      <p:sp>
        <p:nvSpPr>
          <p:cNvPr id="6" name="Content Placeholder 5"/>
          <p:cNvSpPr>
            <a:spLocks noGrp="1"/>
          </p:cNvSpPr>
          <p:nvPr>
            <p:ph sz="half" idx="1"/>
          </p:nvPr>
        </p:nvSpPr>
        <p:spPr>
          <a:xfrm>
            <a:off x="457200" y="1473925"/>
            <a:ext cx="3048000" cy="2293511"/>
          </a:xfrm>
        </p:spPr>
        <p:txBody>
          <a:bodyPr/>
          <a:lstStyle/>
          <a:p>
            <a:pPr marL="0" indent="0">
              <a:buNone/>
            </a:pPr>
            <a:r>
              <a:rPr lang="en-US" sz="2400" b="1" dirty="0"/>
              <a:t>FIGHT</a:t>
            </a:r>
          </a:p>
          <a:p>
            <a:r>
              <a:rPr lang="en-US" sz="2000" dirty="0"/>
              <a:t>Anger and rage</a:t>
            </a:r>
          </a:p>
          <a:p>
            <a:r>
              <a:rPr lang="en-US" sz="2000" dirty="0"/>
              <a:t>Aggression toward self or other</a:t>
            </a:r>
          </a:p>
          <a:p>
            <a:r>
              <a:rPr lang="en-US" sz="2000" dirty="0"/>
              <a:t>Need to blame or judge</a:t>
            </a:r>
          </a:p>
          <a:p>
            <a:pPr marL="0" indent="0">
              <a:buNone/>
            </a:pPr>
            <a:endParaRPr lang="en-US" dirty="0"/>
          </a:p>
        </p:txBody>
      </p:sp>
      <p:sp>
        <p:nvSpPr>
          <p:cNvPr id="7" name="Content Placeholder 6"/>
          <p:cNvSpPr>
            <a:spLocks noGrp="1"/>
          </p:cNvSpPr>
          <p:nvPr>
            <p:ph sz="half" idx="2"/>
          </p:nvPr>
        </p:nvSpPr>
        <p:spPr>
          <a:xfrm>
            <a:off x="5525589" y="1471748"/>
            <a:ext cx="3581400" cy="2095501"/>
          </a:xfrm>
        </p:spPr>
        <p:txBody>
          <a:bodyPr/>
          <a:lstStyle/>
          <a:p>
            <a:pPr marL="0" indent="0">
              <a:buNone/>
            </a:pPr>
            <a:r>
              <a:rPr lang="en-US" sz="2400" b="1" dirty="0"/>
              <a:t>FLIGHT</a:t>
            </a:r>
          </a:p>
          <a:p>
            <a:r>
              <a:rPr lang="en-US" sz="2000" dirty="0"/>
              <a:t>Panic and anxiety</a:t>
            </a:r>
          </a:p>
          <a:p>
            <a:r>
              <a:rPr lang="en-US" sz="2000" dirty="0"/>
              <a:t>Emotional withdrawal</a:t>
            </a:r>
          </a:p>
          <a:p>
            <a:r>
              <a:rPr lang="en-US" sz="2000" dirty="0"/>
              <a:t>Avoidance </a:t>
            </a:r>
          </a:p>
          <a:p>
            <a:r>
              <a:rPr lang="en-US" sz="2000" dirty="0"/>
              <a:t>Running away</a:t>
            </a:r>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50</a:t>
            </a:fld>
            <a:endParaRPr lang="en-US"/>
          </a:p>
        </p:txBody>
      </p:sp>
      <p:sp>
        <p:nvSpPr>
          <p:cNvPr id="8" name="TextBox 7"/>
          <p:cNvSpPr txBox="1"/>
          <p:nvPr/>
        </p:nvSpPr>
        <p:spPr>
          <a:xfrm>
            <a:off x="3962400" y="1471748"/>
            <a:ext cx="762000" cy="461665"/>
          </a:xfrm>
          <a:prstGeom prst="rect">
            <a:avLst/>
          </a:prstGeom>
          <a:noFill/>
        </p:spPr>
        <p:txBody>
          <a:bodyPr wrap="square" rtlCol="0">
            <a:spAutoFit/>
          </a:bodyPr>
          <a:lstStyle/>
          <a:p>
            <a:r>
              <a:rPr lang="en-US" sz="2400" b="1" dirty="0">
                <a:solidFill>
                  <a:srgbClr val="000066"/>
                </a:solidFill>
                <a:latin typeface="+mn-lt"/>
              </a:rPr>
              <a:t>OR</a:t>
            </a:r>
          </a:p>
        </p:txBody>
      </p:sp>
      <p:cxnSp>
        <p:nvCxnSpPr>
          <p:cNvPr id="10" name="Straight Connector 9"/>
          <p:cNvCxnSpPr/>
          <p:nvPr/>
        </p:nvCxnSpPr>
        <p:spPr>
          <a:xfrm>
            <a:off x="2160814" y="3767436"/>
            <a:ext cx="4800600" cy="0"/>
          </a:xfrm>
          <a:prstGeom prst="line">
            <a:avLst/>
          </a:prstGeom>
          <a:ln w="53975">
            <a:solidFill>
              <a:srgbClr val="000066"/>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67889" y="4009668"/>
            <a:ext cx="6248400" cy="2523768"/>
          </a:xfrm>
          <a:prstGeom prst="rect">
            <a:avLst/>
          </a:prstGeom>
          <a:noFill/>
        </p:spPr>
        <p:txBody>
          <a:bodyPr wrap="square" rtlCol="0">
            <a:spAutoFit/>
          </a:bodyPr>
          <a:lstStyle/>
          <a:p>
            <a:pPr algn="ctr"/>
            <a:r>
              <a:rPr lang="en-US" dirty="0">
                <a:solidFill>
                  <a:srgbClr val="000066"/>
                </a:solidFill>
              </a:rPr>
              <a:t>If you can’t fight or flee, you…</a:t>
            </a:r>
          </a:p>
          <a:p>
            <a:endParaRPr lang="en-US" dirty="0">
              <a:solidFill>
                <a:srgbClr val="000066"/>
              </a:solidFill>
            </a:endParaRPr>
          </a:p>
          <a:p>
            <a:pPr algn="ctr"/>
            <a:r>
              <a:rPr lang="en-US" sz="2400" b="1" dirty="0">
                <a:solidFill>
                  <a:srgbClr val="000066"/>
                </a:solidFill>
              </a:rPr>
              <a:t>FREEZE</a:t>
            </a:r>
          </a:p>
          <a:p>
            <a:pPr marL="2628900" lvl="5" indent="-342900">
              <a:buFont typeface="Arial" panose="020B0604020202020204" pitchFamily="34" charset="0"/>
              <a:buChar char="•"/>
            </a:pPr>
            <a:r>
              <a:rPr lang="en-US" sz="2000" dirty="0">
                <a:solidFill>
                  <a:srgbClr val="000066"/>
                </a:solidFill>
              </a:rPr>
              <a:t>Numb, shutdown</a:t>
            </a:r>
          </a:p>
          <a:p>
            <a:pPr marL="2628900" lvl="5" indent="-342900">
              <a:buFont typeface="Arial" panose="020B0604020202020204" pitchFamily="34" charset="0"/>
              <a:buChar char="•"/>
            </a:pPr>
            <a:r>
              <a:rPr lang="en-US" sz="2000" dirty="0">
                <a:solidFill>
                  <a:srgbClr val="000066"/>
                </a:solidFill>
              </a:rPr>
              <a:t>Dissociated</a:t>
            </a:r>
          </a:p>
          <a:p>
            <a:pPr marL="2628900" lvl="5" indent="-342900">
              <a:buFont typeface="Arial" panose="020B0604020202020204" pitchFamily="34" charset="0"/>
              <a:buChar char="•"/>
            </a:pPr>
            <a:r>
              <a:rPr lang="en-US" sz="2000" dirty="0">
                <a:solidFill>
                  <a:srgbClr val="000066"/>
                </a:solidFill>
              </a:rPr>
              <a:t>Terror</a:t>
            </a:r>
          </a:p>
          <a:p>
            <a:pPr marL="2628900" lvl="5" indent="-342900">
              <a:buFont typeface="Arial" panose="020B0604020202020204" pitchFamily="34" charset="0"/>
              <a:buChar char="•"/>
            </a:pPr>
            <a:r>
              <a:rPr lang="en-US" sz="2000" dirty="0">
                <a:solidFill>
                  <a:srgbClr val="000066"/>
                </a:solidFill>
              </a:rPr>
              <a:t>Agitated yet flat</a:t>
            </a:r>
          </a:p>
          <a:p>
            <a:pPr algn="ctr"/>
            <a:endParaRPr lang="en-US" dirty="0"/>
          </a:p>
        </p:txBody>
      </p:sp>
    </p:spTree>
    <p:extLst>
      <p:ext uri="{BB962C8B-B14F-4D97-AF65-F5344CB8AC3E}">
        <p14:creationId xmlns:p14="http://schemas.microsoft.com/office/powerpoint/2010/main" val="3625060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6224E8C-68CB-4DF7-AACD-424DDA137564}"/>
              </a:ext>
            </a:extLst>
          </p:cNvPr>
          <p:cNvSpPr>
            <a:spLocks noGrp="1"/>
          </p:cNvSpPr>
          <p:nvPr>
            <p:ph type="title"/>
          </p:nvPr>
        </p:nvSpPr>
        <p:spPr/>
        <p:txBody>
          <a:bodyPr/>
          <a:lstStyle/>
          <a:p>
            <a:r>
              <a:rPr lang="en-US" dirty="0"/>
              <a:t>Healing Body and Brain</a:t>
            </a:r>
          </a:p>
        </p:txBody>
      </p:sp>
      <p:sp>
        <p:nvSpPr>
          <p:cNvPr id="7" name="Content Placeholder 6">
            <a:extLst>
              <a:ext uri="{FF2B5EF4-FFF2-40B4-BE49-F238E27FC236}">
                <a16:creationId xmlns:a16="http://schemas.microsoft.com/office/drawing/2014/main" id="{ACEB6B87-FCE5-466D-B68A-503D49BA42FE}"/>
              </a:ext>
            </a:extLst>
          </p:cNvPr>
          <p:cNvSpPr>
            <a:spLocks noGrp="1"/>
          </p:cNvSpPr>
          <p:nvPr>
            <p:ph idx="1"/>
          </p:nvPr>
        </p:nvSpPr>
        <p:spPr>
          <a:xfrm>
            <a:off x="228600" y="1600200"/>
            <a:ext cx="8686800" cy="3733800"/>
          </a:xfrm>
        </p:spPr>
        <p:txBody>
          <a:bodyPr/>
          <a:lstStyle/>
          <a:p>
            <a:r>
              <a:rPr lang="en-US" dirty="0"/>
              <a:t>Recognize that problem behavior is partly the result of an injured brain</a:t>
            </a:r>
          </a:p>
          <a:p>
            <a:r>
              <a:rPr lang="en-US" dirty="0"/>
              <a:t>Understand that children can overreact to small triggers</a:t>
            </a:r>
          </a:p>
          <a:p>
            <a:r>
              <a:rPr lang="en-US" dirty="0"/>
              <a:t>Many, many, repetitions of attuned, healing interactions rewire and calm the brain</a:t>
            </a:r>
          </a:p>
          <a:p>
            <a:r>
              <a:rPr lang="en-US" dirty="0"/>
              <a:t>Mindfulness, meditation, yoga, breathing</a:t>
            </a:r>
          </a:p>
          <a:p>
            <a:r>
              <a:rPr lang="en-US" dirty="0"/>
              <a:t>Exercise and good nutrition</a:t>
            </a:r>
          </a:p>
          <a:p>
            <a:endParaRPr lang="en-US" dirty="0"/>
          </a:p>
        </p:txBody>
      </p:sp>
      <p:sp>
        <p:nvSpPr>
          <p:cNvPr id="5" name="Slide Number Placeholder 4">
            <a:extLst>
              <a:ext uri="{FF2B5EF4-FFF2-40B4-BE49-F238E27FC236}">
                <a16:creationId xmlns:a16="http://schemas.microsoft.com/office/drawing/2014/main" id="{A1BF48BB-3E99-4E8B-9CD6-03EC7890C818}"/>
              </a:ext>
            </a:extLst>
          </p:cNvPr>
          <p:cNvSpPr>
            <a:spLocks noGrp="1"/>
          </p:cNvSpPr>
          <p:nvPr>
            <p:ph type="sldNum" sz="quarter" idx="10"/>
          </p:nvPr>
        </p:nvSpPr>
        <p:spPr/>
        <p:txBody>
          <a:bodyPr/>
          <a:lstStyle/>
          <a:p>
            <a:pPr>
              <a:defRPr/>
            </a:pPr>
            <a:fld id="{EBFE673C-9D75-4E0C-809E-6CC796579B30}" type="slidenum">
              <a:rPr lang="en-US" smtClean="0">
                <a:solidFill>
                  <a:srgbClr val="FFFFFF"/>
                </a:solidFill>
              </a:rPr>
              <a:pPr>
                <a:defRPr/>
              </a:pPr>
              <a:t>51</a:t>
            </a:fld>
            <a:endParaRPr lang="en-US">
              <a:solidFill>
                <a:srgbClr val="FFFFFF"/>
              </a:solidFill>
            </a:endParaRPr>
          </a:p>
        </p:txBody>
      </p:sp>
    </p:spTree>
    <p:extLst>
      <p:ext uri="{BB962C8B-B14F-4D97-AF65-F5344CB8AC3E}">
        <p14:creationId xmlns:p14="http://schemas.microsoft.com/office/powerpoint/2010/main" val="14689288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32522"/>
            <a:ext cx="8229600" cy="1143000"/>
          </a:xfrm>
        </p:spPr>
        <p:txBody>
          <a:bodyPr/>
          <a:lstStyle/>
          <a:p>
            <a:r>
              <a:rPr lang="en-US" sz="4000" dirty="0"/>
              <a:t>Video</a:t>
            </a:r>
          </a:p>
        </p:txBody>
      </p:sp>
      <p:sp>
        <p:nvSpPr>
          <p:cNvPr id="7" name="Content Placeholder 6"/>
          <p:cNvSpPr>
            <a:spLocks noGrp="1"/>
          </p:cNvSpPr>
          <p:nvPr>
            <p:ph idx="1"/>
          </p:nvPr>
        </p:nvSpPr>
        <p:spPr>
          <a:xfrm>
            <a:off x="457200" y="1310865"/>
            <a:ext cx="8229600" cy="3124200"/>
          </a:xfrm>
        </p:spPr>
        <p:txBody>
          <a:bodyPr/>
          <a:lstStyle/>
          <a:p>
            <a:pPr>
              <a:buNone/>
            </a:pPr>
            <a:r>
              <a:rPr lang="en-US" sz="2800" dirty="0"/>
              <a:t>“How Brains Are Built: The Core Story of Brain Development”</a:t>
            </a:r>
          </a:p>
          <a:p>
            <a:pPr>
              <a:buNone/>
            </a:pPr>
            <a:r>
              <a:rPr lang="en-US" sz="2400" dirty="0"/>
              <a:t>			</a:t>
            </a:r>
            <a:r>
              <a:rPr lang="en-US" sz="2000" dirty="0"/>
              <a:t>Alberta Family Wellness Initiative, Alberta, Canada</a:t>
            </a:r>
          </a:p>
        </p:txBody>
      </p:sp>
      <p:sp>
        <p:nvSpPr>
          <p:cNvPr id="5" name="Slide Number Placeholder 4"/>
          <p:cNvSpPr>
            <a:spLocks noGrp="1"/>
          </p:cNvSpPr>
          <p:nvPr>
            <p:ph type="sldNum" sz="quarter" idx="10"/>
          </p:nvPr>
        </p:nvSpPr>
        <p:spPr/>
        <p:txBody>
          <a:bodyPr/>
          <a:lstStyle/>
          <a:p>
            <a:pPr>
              <a:defRPr/>
            </a:pPr>
            <a:fld id="{8A94CA76-7F69-4130-9401-63C5EDE9C0B8}" type="slidenum">
              <a:rPr lang="en-US" smtClean="0"/>
              <a:pPr>
                <a:defRPr/>
              </a:pPr>
              <a:t>52</a:t>
            </a:fld>
            <a:endParaRPr lang="en-US"/>
          </a:p>
        </p:txBody>
      </p:sp>
      <p:pic>
        <p:nvPicPr>
          <p:cNvPr id="4" name="Picture 3"/>
          <p:cNvPicPr>
            <a:picLocks noChangeAspect="1"/>
          </p:cNvPicPr>
          <p:nvPr/>
        </p:nvPicPr>
        <p:blipFill>
          <a:blip r:embed="rId3"/>
          <a:stretch>
            <a:fillRect/>
          </a:stretch>
        </p:blipFill>
        <p:spPr>
          <a:xfrm>
            <a:off x="1219200" y="2731029"/>
            <a:ext cx="6629400" cy="3408072"/>
          </a:xfrm>
          <a:prstGeom prst="rect">
            <a:avLst/>
          </a:prstGeom>
        </p:spPr>
      </p:pic>
    </p:spTree>
    <p:extLst>
      <p:ext uri="{BB962C8B-B14F-4D97-AF65-F5344CB8AC3E}">
        <p14:creationId xmlns:p14="http://schemas.microsoft.com/office/powerpoint/2010/main" val="7344716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9" name="Rectangle 2"/>
          <p:cNvSpPr>
            <a:spLocks noGrp="1" noChangeArrowheads="1"/>
          </p:cNvSpPr>
          <p:nvPr>
            <p:ph type="title"/>
          </p:nvPr>
        </p:nvSpPr>
        <p:spPr>
          <a:xfrm>
            <a:off x="533400" y="2057400"/>
            <a:ext cx="8229600" cy="1752600"/>
          </a:xfrm>
        </p:spPr>
        <p:txBody>
          <a:bodyPr/>
          <a:lstStyle/>
          <a:p>
            <a:pPr defTabSz="963613" eaLnBrk="1" hangingPunct="1"/>
            <a:r>
              <a:rPr lang="en-US" dirty="0"/>
              <a:t>The Impact of Trauma </a:t>
            </a:r>
            <a:br>
              <a:rPr lang="en-US" dirty="0"/>
            </a:br>
            <a:r>
              <a:rPr lang="en-US" dirty="0"/>
              <a:t>on Feelings Skills</a:t>
            </a:r>
            <a:br>
              <a:rPr lang="en-US" dirty="0"/>
            </a:br>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53</a:t>
            </a:fld>
            <a:endParaRPr lang="en-US"/>
          </a:p>
        </p:txBody>
      </p:sp>
    </p:spTree>
    <p:extLst>
      <p:ext uri="{BB962C8B-B14F-4D97-AF65-F5344CB8AC3E}">
        <p14:creationId xmlns:p14="http://schemas.microsoft.com/office/powerpoint/2010/main" val="18455100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18117" y="6096000"/>
            <a:ext cx="2133600" cy="476250"/>
          </a:xfrm>
        </p:spPr>
        <p:txBody>
          <a:bodyPr/>
          <a:lstStyle/>
          <a:p>
            <a:pPr>
              <a:defRPr/>
            </a:pPr>
            <a:fld id="{4468008F-A353-466F-8618-47E031AC73DC}" type="slidenum">
              <a:rPr lang="en-US" smtClean="0"/>
              <a:pPr>
                <a:defRPr/>
              </a:pPr>
              <a:t>54</a:t>
            </a:fld>
            <a:endParaRPr lang="en-US"/>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Retreats, hurts self, or hurts others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572000" y="5562600"/>
            <a:ext cx="4259267" cy="984885"/>
          </a:xfrm>
          <a:prstGeom prst="rect">
            <a:avLst/>
          </a:prstGeom>
          <a:noFill/>
        </p:spPr>
        <p:txBody>
          <a:bodyPr wrap="square" rtlCol="0">
            <a:spAutoFit/>
          </a:bodyPr>
          <a:lstStyle/>
          <a:p>
            <a:pPr algn="ctr"/>
            <a:r>
              <a:rPr lang="en-US" sz="2000" b="1" dirty="0"/>
              <a:t>Adaptive: Helps in the moment, hurts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p:cNvSpPr/>
          <p:nvPr/>
        </p:nvSpPr>
        <p:spPr>
          <a:xfrm>
            <a:off x="409245" y="35574"/>
            <a:ext cx="837406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2060"/>
                </a:solidFill>
              </a:rPr>
              <a:t>Risking Connection® Trauma Framework</a:t>
            </a:r>
          </a:p>
        </p:txBody>
      </p:sp>
    </p:spTree>
    <p:extLst>
      <p:ext uri="{BB962C8B-B14F-4D97-AF65-F5344CB8AC3E}">
        <p14:creationId xmlns:p14="http://schemas.microsoft.com/office/powerpoint/2010/main" val="102946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7A3B7A-F5B5-4893-AB1F-22B5E6982F1D}"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40963" name="Rectangle 2"/>
          <p:cNvSpPr>
            <a:spLocks noGrp="1" noChangeArrowheads="1"/>
          </p:cNvSpPr>
          <p:nvPr>
            <p:ph type="title"/>
          </p:nvPr>
        </p:nvSpPr>
        <p:spPr>
          <a:xfrm>
            <a:off x="380999" y="762000"/>
            <a:ext cx="8399463" cy="1143000"/>
          </a:xfrm>
        </p:spPr>
        <p:txBody>
          <a:bodyPr/>
          <a:lstStyle/>
          <a:p>
            <a:pPr defTabSz="963613" eaLnBrk="1" hangingPunct="1"/>
            <a:br>
              <a:rPr lang="en-US" dirty="0"/>
            </a:br>
            <a:r>
              <a:rPr lang="en-US" dirty="0"/>
              <a:t>Feelings Skills </a:t>
            </a:r>
            <a:br>
              <a:rPr lang="en-US" dirty="0"/>
            </a:br>
            <a:br>
              <a:rPr lang="en-US" dirty="0"/>
            </a:br>
            <a:br>
              <a:rPr lang="en-US" dirty="0"/>
            </a:br>
            <a:endParaRPr lang="en-US" dirty="0"/>
          </a:p>
        </p:txBody>
      </p:sp>
      <p:sp>
        <p:nvSpPr>
          <p:cNvPr id="40964" name="Rectangle 3"/>
          <p:cNvSpPr>
            <a:spLocks noGrp="1" noChangeArrowheads="1"/>
          </p:cNvSpPr>
          <p:nvPr>
            <p:ph type="body" idx="1"/>
          </p:nvPr>
        </p:nvSpPr>
        <p:spPr>
          <a:xfrm>
            <a:off x="917892" y="1219200"/>
            <a:ext cx="7789863" cy="5181600"/>
          </a:xfrm>
        </p:spPr>
        <p:txBody>
          <a:bodyPr/>
          <a:lstStyle/>
          <a:p>
            <a:pPr marL="361950" indent="-361950" defTabSz="963613" eaLnBrk="1" hangingPunct="1">
              <a:lnSpc>
                <a:spcPct val="90000"/>
              </a:lnSpc>
              <a:buFontTx/>
              <a:buNone/>
            </a:pPr>
            <a:r>
              <a:rPr lang="en-US" sz="2800" b="1" dirty="0"/>
              <a:t>Definition</a:t>
            </a:r>
            <a:r>
              <a:rPr lang="en-US" sz="2800" dirty="0"/>
              <a:t>: The ability to stay connected to and grounded in one’s sense of self, even when one is experiencing strong feelings. </a:t>
            </a:r>
          </a:p>
          <a:p>
            <a:pPr marL="361950" indent="-361950" defTabSz="963613" eaLnBrk="1" hangingPunct="1">
              <a:lnSpc>
                <a:spcPct val="90000"/>
              </a:lnSpc>
            </a:pPr>
            <a:endParaRPr lang="en-US" sz="2800" dirty="0"/>
          </a:p>
          <a:p>
            <a:pPr marL="361950" indent="-361950" defTabSz="963613" eaLnBrk="1" hangingPunct="1">
              <a:lnSpc>
                <a:spcPct val="90000"/>
              </a:lnSpc>
              <a:buFontTx/>
              <a:buNone/>
            </a:pPr>
            <a:r>
              <a:rPr lang="en-US" sz="2800" dirty="0"/>
              <a:t>The fundamental building blocks of the self.</a:t>
            </a:r>
          </a:p>
          <a:p>
            <a:pPr marL="361950" indent="-361950" defTabSz="963613" eaLnBrk="1" hangingPunct="1">
              <a:lnSpc>
                <a:spcPct val="90000"/>
              </a:lnSpc>
              <a:buFontTx/>
              <a:buNone/>
            </a:pPr>
            <a:endParaRPr lang="en-US" sz="2800" dirty="0"/>
          </a:p>
          <a:p>
            <a:pPr marL="361950" indent="-361950" defTabSz="963613" eaLnBrk="1" hangingPunct="1">
              <a:lnSpc>
                <a:spcPct val="90000"/>
              </a:lnSpc>
              <a:buFontTx/>
              <a:buNone/>
            </a:pPr>
            <a:r>
              <a:rPr lang="en-US" sz="2800" u="sng" dirty="0"/>
              <a:t>Three Kinds of Feelings Skills</a:t>
            </a:r>
          </a:p>
          <a:p>
            <a:pPr marL="914400" lvl="1" indent="-514350" defTabSz="963613" eaLnBrk="1" hangingPunct="1">
              <a:lnSpc>
                <a:spcPct val="90000"/>
              </a:lnSpc>
              <a:buFontTx/>
              <a:buAutoNum type="arabicPeriod"/>
            </a:pPr>
            <a:r>
              <a:rPr lang="en-US" dirty="0"/>
              <a:t>Inner Connection</a:t>
            </a:r>
          </a:p>
          <a:p>
            <a:pPr marL="914400" lvl="1" indent="-514350" defTabSz="963613" eaLnBrk="1" hangingPunct="1">
              <a:lnSpc>
                <a:spcPct val="90000"/>
              </a:lnSpc>
              <a:buFontTx/>
              <a:buAutoNum type="arabicPeriod"/>
            </a:pPr>
            <a:r>
              <a:rPr lang="en-US" dirty="0"/>
              <a:t>Managing Shame</a:t>
            </a:r>
          </a:p>
          <a:p>
            <a:pPr marL="914400" lvl="1" indent="-514350" defTabSz="963613" eaLnBrk="1" hangingPunct="1">
              <a:lnSpc>
                <a:spcPct val="90000"/>
              </a:lnSpc>
              <a:buFontTx/>
              <a:buAutoNum type="arabicPeriod"/>
            </a:pPr>
            <a:r>
              <a:rPr lang="en-US" dirty="0"/>
              <a:t>Skills to Soothe Strong Feelings</a:t>
            </a:r>
          </a:p>
          <a:p>
            <a:pPr marL="514350" indent="-514350" defTabSz="963613" eaLnBrk="1" hangingPunct="1">
              <a:lnSpc>
                <a:spcPct val="90000"/>
              </a:lnSpc>
              <a:buFontTx/>
              <a:buAutoNum type="arabicPeriod"/>
            </a:pPr>
            <a:endParaRPr lang="en-US" sz="2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p:cNvSpPr>
            <a:spLocks noGrp="1"/>
          </p:cNvSpPr>
          <p:nvPr>
            <p:ph type="sldNum" sz="quarter" idx="10"/>
          </p:nvPr>
        </p:nvSpPr>
        <p:spPr>
          <a:noFill/>
        </p:spPr>
        <p:txBody>
          <a:bodyPr/>
          <a:lstStyle/>
          <a:p>
            <a:fld id="{AD6DD881-3AFF-4BFA-8F00-A0AC5680FB41}" type="slidenum">
              <a:rPr lang="en-US" smtClean="0"/>
              <a:pPr/>
              <a:t>56</a:t>
            </a:fld>
            <a:endParaRPr lang="en-US"/>
          </a:p>
        </p:txBody>
      </p:sp>
      <p:sp>
        <p:nvSpPr>
          <p:cNvPr id="44035" name="Rectangle 2"/>
          <p:cNvSpPr>
            <a:spLocks noGrp="1" noChangeArrowheads="1"/>
          </p:cNvSpPr>
          <p:nvPr>
            <p:ph type="title"/>
          </p:nvPr>
        </p:nvSpPr>
        <p:spPr/>
        <p:txBody>
          <a:bodyPr/>
          <a:lstStyle/>
          <a:p>
            <a:pPr eaLnBrk="1" hangingPunct="1"/>
            <a:r>
              <a:rPr lang="en-US" dirty="0"/>
              <a:t>Feeling Skills – Inner Connection</a:t>
            </a:r>
          </a:p>
        </p:txBody>
      </p:sp>
      <p:sp>
        <p:nvSpPr>
          <p:cNvPr id="44036" name="Rectangle 3"/>
          <p:cNvSpPr>
            <a:spLocks noGrp="1" noChangeArrowheads="1"/>
          </p:cNvSpPr>
          <p:nvPr>
            <p:ph type="body" sz="half" idx="1"/>
          </p:nvPr>
        </p:nvSpPr>
        <p:spPr>
          <a:xfrm>
            <a:off x="762000" y="1524000"/>
            <a:ext cx="7680325" cy="2042161"/>
          </a:xfrm>
        </p:spPr>
        <p:txBody>
          <a:bodyPr/>
          <a:lstStyle/>
          <a:p>
            <a:pPr eaLnBrk="1" hangingPunct="1">
              <a:buFontTx/>
              <a:buNone/>
            </a:pPr>
            <a:r>
              <a:rPr lang="en-US" sz="2800" dirty="0"/>
              <a:t>The ability to hold onto a connection with a loving person and use it to calm strong feelings when the person is not present. </a:t>
            </a:r>
          </a:p>
        </p:txBody>
      </p:sp>
      <p:pic>
        <p:nvPicPr>
          <p:cNvPr id="75778" name="Picture 2" descr="https://encrypted-tbn1.gstatic.com/images?q=tbn:ANd9GcSg5JNqHXOmWYmvwqdPpK2Pi_fS5EnpizHVwN_zlbJaXfZZKY4h"/>
          <p:cNvPicPr>
            <a:picLocks noChangeAspect="1" noChangeArrowheads="1"/>
          </p:cNvPicPr>
          <p:nvPr/>
        </p:nvPicPr>
        <p:blipFill>
          <a:blip r:embed="rId3" cstate="print"/>
          <a:srcRect/>
          <a:stretch>
            <a:fillRect/>
          </a:stretch>
        </p:blipFill>
        <p:spPr bwMode="auto">
          <a:xfrm>
            <a:off x="2667000" y="4191000"/>
            <a:ext cx="3403600" cy="2042161"/>
          </a:xfrm>
          <a:prstGeom prst="rect">
            <a:avLst/>
          </a:prstGeom>
          <a:noFill/>
        </p:spPr>
      </p:pic>
    </p:spTree>
    <p:extLst>
      <p:ext uri="{BB962C8B-B14F-4D97-AF65-F5344CB8AC3E}">
        <p14:creationId xmlns:p14="http://schemas.microsoft.com/office/powerpoint/2010/main" val="1228679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55828B-3296-4CE1-BE9C-ECE95019B66D}"/>
              </a:ext>
            </a:extLst>
          </p:cNvPr>
          <p:cNvSpPr>
            <a:spLocks noGrp="1"/>
          </p:cNvSpPr>
          <p:nvPr>
            <p:ph type="title"/>
          </p:nvPr>
        </p:nvSpPr>
        <p:spPr/>
        <p:txBody>
          <a:bodyPr/>
          <a:lstStyle/>
          <a:p>
            <a:r>
              <a:rPr lang="en-US" dirty="0"/>
              <a:t>Feelings Skills – Inner Connection</a:t>
            </a:r>
          </a:p>
        </p:txBody>
      </p:sp>
      <p:sp>
        <p:nvSpPr>
          <p:cNvPr id="7" name="Text Placeholder 6">
            <a:extLst>
              <a:ext uri="{FF2B5EF4-FFF2-40B4-BE49-F238E27FC236}">
                <a16:creationId xmlns:a16="http://schemas.microsoft.com/office/drawing/2014/main" id="{B7B3D1FA-523F-4E97-BA71-81AB929B9F94}"/>
              </a:ext>
            </a:extLst>
          </p:cNvPr>
          <p:cNvSpPr>
            <a:spLocks noGrp="1"/>
          </p:cNvSpPr>
          <p:nvPr>
            <p:ph type="body" idx="1"/>
          </p:nvPr>
        </p:nvSpPr>
        <p:spPr/>
        <p:txBody>
          <a:bodyPr/>
          <a:lstStyle/>
          <a:p>
            <a:r>
              <a:rPr lang="en-US" sz="2800" dirty="0"/>
              <a:t>When Weak </a:t>
            </a:r>
          </a:p>
        </p:txBody>
      </p:sp>
      <p:sp>
        <p:nvSpPr>
          <p:cNvPr id="8" name="Content Placeholder 7">
            <a:extLst>
              <a:ext uri="{FF2B5EF4-FFF2-40B4-BE49-F238E27FC236}">
                <a16:creationId xmlns:a16="http://schemas.microsoft.com/office/drawing/2014/main" id="{0BD304ED-29B4-4C0F-A86F-0CF4AC3C7167}"/>
              </a:ext>
            </a:extLst>
          </p:cNvPr>
          <p:cNvSpPr>
            <a:spLocks noGrp="1"/>
          </p:cNvSpPr>
          <p:nvPr>
            <p:ph sz="half" idx="2"/>
          </p:nvPr>
        </p:nvSpPr>
        <p:spPr/>
        <p:txBody>
          <a:bodyPr/>
          <a:lstStyle/>
          <a:p>
            <a:r>
              <a:rPr lang="en-US" dirty="0"/>
              <a:t>Can’t tolerate being alone</a:t>
            </a:r>
          </a:p>
          <a:p>
            <a:endParaRPr lang="en-US" dirty="0"/>
          </a:p>
          <a:p>
            <a:r>
              <a:rPr lang="en-US" dirty="0"/>
              <a:t>Avoid separations because painful and seen as forever</a:t>
            </a:r>
          </a:p>
          <a:p>
            <a:endParaRPr lang="en-US" dirty="0"/>
          </a:p>
          <a:p>
            <a:r>
              <a:rPr lang="en-US" dirty="0"/>
              <a:t>Must get and hold attention of others</a:t>
            </a:r>
          </a:p>
        </p:txBody>
      </p:sp>
      <p:sp>
        <p:nvSpPr>
          <p:cNvPr id="9" name="Text Placeholder 8">
            <a:extLst>
              <a:ext uri="{FF2B5EF4-FFF2-40B4-BE49-F238E27FC236}">
                <a16:creationId xmlns:a16="http://schemas.microsoft.com/office/drawing/2014/main" id="{6CD8D38C-6878-4393-90D1-D5A63AB0BEBD}"/>
              </a:ext>
            </a:extLst>
          </p:cNvPr>
          <p:cNvSpPr>
            <a:spLocks noGrp="1"/>
          </p:cNvSpPr>
          <p:nvPr>
            <p:ph type="body" sz="quarter" idx="3"/>
          </p:nvPr>
        </p:nvSpPr>
        <p:spPr/>
        <p:txBody>
          <a:bodyPr/>
          <a:lstStyle/>
          <a:p>
            <a:r>
              <a:rPr lang="en-US" sz="2800" dirty="0"/>
              <a:t>When Strong</a:t>
            </a:r>
          </a:p>
        </p:txBody>
      </p:sp>
      <p:sp>
        <p:nvSpPr>
          <p:cNvPr id="10" name="Content Placeholder 9">
            <a:extLst>
              <a:ext uri="{FF2B5EF4-FFF2-40B4-BE49-F238E27FC236}">
                <a16:creationId xmlns:a16="http://schemas.microsoft.com/office/drawing/2014/main" id="{E4230EBB-96AE-45F2-8BD0-4A19FE046817}"/>
              </a:ext>
            </a:extLst>
          </p:cNvPr>
          <p:cNvSpPr>
            <a:spLocks noGrp="1"/>
          </p:cNvSpPr>
          <p:nvPr>
            <p:ph sz="quarter" idx="4"/>
          </p:nvPr>
        </p:nvSpPr>
        <p:spPr/>
        <p:txBody>
          <a:bodyPr/>
          <a:lstStyle/>
          <a:p>
            <a:r>
              <a:rPr lang="en-US" dirty="0"/>
              <a:t>Can be alone without being lonely</a:t>
            </a:r>
          </a:p>
          <a:p>
            <a:r>
              <a:rPr lang="en-US" dirty="0"/>
              <a:t>When separated, can think of someone who cares and gain comfort</a:t>
            </a:r>
          </a:p>
          <a:p>
            <a:endParaRPr lang="en-US" dirty="0"/>
          </a:p>
          <a:p>
            <a:r>
              <a:rPr lang="en-US" dirty="0"/>
              <a:t>Don’t need to hold attention because can hold onto other’s love when not there</a:t>
            </a:r>
          </a:p>
        </p:txBody>
      </p:sp>
      <p:sp>
        <p:nvSpPr>
          <p:cNvPr id="5" name="Slide Number Placeholder 4">
            <a:extLst>
              <a:ext uri="{FF2B5EF4-FFF2-40B4-BE49-F238E27FC236}">
                <a16:creationId xmlns:a16="http://schemas.microsoft.com/office/drawing/2014/main" id="{892B23D4-06CD-4E6B-9ABD-E1780A4B3A14}"/>
              </a:ext>
            </a:extLst>
          </p:cNvPr>
          <p:cNvSpPr>
            <a:spLocks noGrp="1"/>
          </p:cNvSpPr>
          <p:nvPr>
            <p:ph type="sldNum" sz="quarter" idx="10"/>
          </p:nvPr>
        </p:nvSpPr>
        <p:spPr/>
        <p:txBody>
          <a:bodyPr/>
          <a:lstStyle/>
          <a:p>
            <a:pPr>
              <a:defRPr/>
            </a:pPr>
            <a:fld id="{EBFE673C-9D75-4E0C-809E-6CC796579B30}" type="slidenum">
              <a:rPr lang="en-US" smtClean="0">
                <a:solidFill>
                  <a:srgbClr val="FFFFFF"/>
                </a:solidFill>
              </a:rPr>
              <a:pPr>
                <a:defRPr/>
              </a:pPr>
              <a:t>57</a:t>
            </a:fld>
            <a:endParaRPr lang="en-US">
              <a:solidFill>
                <a:srgbClr val="FFFFFF"/>
              </a:solidFill>
            </a:endParaRPr>
          </a:p>
        </p:txBody>
      </p:sp>
    </p:spTree>
    <p:extLst>
      <p:ext uri="{BB962C8B-B14F-4D97-AF65-F5344CB8AC3E}">
        <p14:creationId xmlns:p14="http://schemas.microsoft.com/office/powerpoint/2010/main" val="19566496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427E03C-4A5C-4D26-8B23-82E4CD2C8496}"/>
              </a:ext>
            </a:extLst>
          </p:cNvPr>
          <p:cNvSpPr>
            <a:spLocks noGrp="1"/>
          </p:cNvSpPr>
          <p:nvPr>
            <p:ph type="title"/>
          </p:nvPr>
        </p:nvSpPr>
        <p:spPr/>
        <p:txBody>
          <a:bodyPr/>
          <a:lstStyle/>
          <a:p>
            <a:r>
              <a:rPr lang="en-US" sz="4000" dirty="0"/>
              <a:t>Feelings Skills – Managing Shame</a:t>
            </a:r>
          </a:p>
        </p:txBody>
      </p:sp>
      <p:sp>
        <p:nvSpPr>
          <p:cNvPr id="9" name="Content Placeholder 8">
            <a:extLst>
              <a:ext uri="{FF2B5EF4-FFF2-40B4-BE49-F238E27FC236}">
                <a16:creationId xmlns:a16="http://schemas.microsoft.com/office/drawing/2014/main" id="{6AB2944D-68EA-4D33-81C4-928023E7C641}"/>
              </a:ext>
            </a:extLst>
          </p:cNvPr>
          <p:cNvSpPr>
            <a:spLocks noGrp="1"/>
          </p:cNvSpPr>
          <p:nvPr>
            <p:ph idx="1"/>
          </p:nvPr>
        </p:nvSpPr>
        <p:spPr/>
        <p:txBody>
          <a:bodyPr/>
          <a:lstStyle/>
          <a:p>
            <a:pPr marL="0" indent="0">
              <a:buNone/>
            </a:pPr>
            <a:r>
              <a:rPr lang="en-US" dirty="0"/>
              <a:t>The ability to hold onto a sense of oneself as deserving and worthwhile.</a:t>
            </a:r>
          </a:p>
          <a:p>
            <a:endParaRPr lang="en-US" dirty="0"/>
          </a:p>
        </p:txBody>
      </p:sp>
      <p:sp>
        <p:nvSpPr>
          <p:cNvPr id="7" name="Slide Number Placeholder 6">
            <a:extLst>
              <a:ext uri="{FF2B5EF4-FFF2-40B4-BE49-F238E27FC236}">
                <a16:creationId xmlns:a16="http://schemas.microsoft.com/office/drawing/2014/main" id="{0477459F-4776-419D-BE70-3E020C6313C1}"/>
              </a:ext>
            </a:extLst>
          </p:cNvPr>
          <p:cNvSpPr>
            <a:spLocks noGrp="1"/>
          </p:cNvSpPr>
          <p:nvPr>
            <p:ph type="sldNum" sz="quarter" idx="10"/>
          </p:nvPr>
        </p:nvSpPr>
        <p:spPr/>
        <p:txBody>
          <a:bodyPr/>
          <a:lstStyle/>
          <a:p>
            <a:pPr>
              <a:defRPr/>
            </a:pPr>
            <a:fld id="{8399A6B8-CD66-4B7A-A3C6-6E923BC80842}" type="slidenum">
              <a:rPr lang="en-US" smtClean="0">
                <a:solidFill>
                  <a:srgbClr val="FFFFFF"/>
                </a:solidFill>
              </a:rPr>
              <a:pPr>
                <a:defRPr/>
              </a:pPr>
              <a:t>58</a:t>
            </a:fld>
            <a:endParaRPr lang="en-US">
              <a:solidFill>
                <a:srgbClr val="FFFFFF"/>
              </a:solidFill>
            </a:endParaRPr>
          </a:p>
        </p:txBody>
      </p:sp>
    </p:spTree>
    <p:extLst>
      <p:ext uri="{BB962C8B-B14F-4D97-AF65-F5344CB8AC3E}">
        <p14:creationId xmlns:p14="http://schemas.microsoft.com/office/powerpoint/2010/main" val="710169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0"/>
          </p:nvPr>
        </p:nvSpPr>
        <p:spPr>
          <a:noFill/>
        </p:spPr>
        <p:txBody>
          <a:bodyPr/>
          <a:lstStyle/>
          <a:p>
            <a:fld id="{7F4E9958-E02A-4916-9B0B-8F3F5BE8730D}" type="slidenum">
              <a:rPr lang="en-US" smtClean="0"/>
              <a:pPr/>
              <a:t>59</a:t>
            </a:fld>
            <a:endParaRPr lang="en-US"/>
          </a:p>
        </p:txBody>
      </p:sp>
      <p:sp>
        <p:nvSpPr>
          <p:cNvPr id="50179" name="Rectangle 2"/>
          <p:cNvSpPr>
            <a:spLocks noGrp="1" noChangeArrowheads="1"/>
          </p:cNvSpPr>
          <p:nvPr>
            <p:ph type="title"/>
          </p:nvPr>
        </p:nvSpPr>
        <p:spPr/>
        <p:txBody>
          <a:bodyPr/>
          <a:lstStyle/>
          <a:p>
            <a:pPr defTabSz="963613" eaLnBrk="1" hangingPunct="1"/>
            <a:br>
              <a:rPr lang="en-US" sz="4000" dirty="0"/>
            </a:br>
            <a:r>
              <a:rPr lang="en-US" sz="4000" dirty="0"/>
              <a:t>Feelings Skills – Managing Shame</a:t>
            </a:r>
          </a:p>
        </p:txBody>
      </p:sp>
      <p:sp>
        <p:nvSpPr>
          <p:cNvPr id="50180" name="Rectangle 3"/>
          <p:cNvSpPr>
            <a:spLocks noGrp="1" noChangeArrowheads="1"/>
          </p:cNvSpPr>
          <p:nvPr>
            <p:ph type="body" idx="1"/>
          </p:nvPr>
        </p:nvSpPr>
        <p:spPr>
          <a:xfrm>
            <a:off x="457200" y="1981200"/>
            <a:ext cx="8229600" cy="4678363"/>
          </a:xfrm>
        </p:spPr>
        <p:txBody>
          <a:bodyPr/>
          <a:lstStyle/>
          <a:p>
            <a:pPr marL="361950" indent="-361950" defTabSz="963613" eaLnBrk="1" hangingPunct="1">
              <a:buFontTx/>
              <a:buNone/>
            </a:pPr>
            <a:r>
              <a:rPr lang="en-US" b="1"/>
              <a:t>GUILT</a:t>
            </a:r>
            <a:r>
              <a:rPr lang="en-US"/>
              <a:t> - feeling that you are a worthwhile person who has done something wrong.</a:t>
            </a:r>
          </a:p>
          <a:p>
            <a:pPr marL="361950" indent="-361950" defTabSz="963613" eaLnBrk="1" hangingPunct="1">
              <a:buFontTx/>
              <a:buNone/>
            </a:pPr>
            <a:r>
              <a:rPr lang="en-US" b="1"/>
              <a:t>SHAME</a:t>
            </a:r>
            <a:r>
              <a:rPr lang="en-US"/>
              <a:t> - feeling that you are, at your core, a worthless person, without redemption.</a:t>
            </a:r>
          </a:p>
          <a:p>
            <a:pPr marL="361950" indent="-361950" defTabSz="963613" eaLnBrk="1" hangingPunct="1"/>
            <a:endParaRPr lang="en-US"/>
          </a:p>
        </p:txBody>
      </p:sp>
    </p:spTree>
    <p:extLst>
      <p:ext uri="{BB962C8B-B14F-4D97-AF65-F5344CB8AC3E}">
        <p14:creationId xmlns:p14="http://schemas.microsoft.com/office/powerpoint/2010/main" val="39474068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4"/>
          <p:cNvSpPr>
            <a:spLocks noGrp="1"/>
          </p:cNvSpPr>
          <p:nvPr>
            <p:ph type="sldNum" sz="quarter" idx="10"/>
          </p:nvPr>
        </p:nvSpPr>
        <p:spPr>
          <a:noFill/>
        </p:spPr>
        <p:txBody>
          <a:bodyPr/>
          <a:lstStyle/>
          <a:p>
            <a:fld id="{F9622C77-49CA-440E-A178-997CB7A9B0FC}" type="slidenum">
              <a:rPr lang="en-US" smtClean="0"/>
              <a:pPr/>
              <a:t>60</a:t>
            </a:fld>
            <a:endParaRPr lang="en-US"/>
          </a:p>
        </p:txBody>
      </p:sp>
      <p:sp>
        <p:nvSpPr>
          <p:cNvPr id="53251" name="Rectangle 2"/>
          <p:cNvSpPr>
            <a:spLocks noGrp="1" noChangeArrowheads="1"/>
          </p:cNvSpPr>
          <p:nvPr>
            <p:ph type="title"/>
          </p:nvPr>
        </p:nvSpPr>
        <p:spPr>
          <a:xfrm>
            <a:off x="457200" y="262758"/>
            <a:ext cx="8229600" cy="1143000"/>
          </a:xfrm>
        </p:spPr>
        <p:txBody>
          <a:bodyPr/>
          <a:lstStyle/>
          <a:p>
            <a:pPr defTabSz="963613" eaLnBrk="1" hangingPunct="1"/>
            <a:r>
              <a:rPr lang="en-US" sz="4000" dirty="0"/>
              <a:t>Feelings Skills – Managing Shame</a:t>
            </a:r>
          </a:p>
        </p:txBody>
      </p:sp>
      <p:sp>
        <p:nvSpPr>
          <p:cNvPr id="53252" name="Rectangle 3"/>
          <p:cNvSpPr>
            <a:spLocks noGrp="1" noChangeArrowheads="1"/>
          </p:cNvSpPr>
          <p:nvPr>
            <p:ph type="body" sz="half" idx="1"/>
          </p:nvPr>
        </p:nvSpPr>
        <p:spPr>
          <a:xfrm>
            <a:off x="2709041" y="1676400"/>
            <a:ext cx="6019799" cy="4495800"/>
          </a:xfrm>
        </p:spPr>
        <p:txBody>
          <a:bodyPr/>
          <a:lstStyle/>
          <a:p>
            <a:pPr marL="361950" indent="-361950" defTabSz="963613" eaLnBrk="1" hangingPunct="1">
              <a:lnSpc>
                <a:spcPct val="90000"/>
              </a:lnSpc>
              <a:buFontTx/>
              <a:buNone/>
            </a:pPr>
            <a:r>
              <a:rPr lang="en-US" b="1" dirty="0">
                <a:latin typeface="+mj-lt"/>
                <a:ea typeface="+mj-ea"/>
                <a:cs typeface="+mj-cs"/>
              </a:rPr>
              <a:t>A Shame-based person…</a:t>
            </a:r>
          </a:p>
          <a:p>
            <a:pPr marL="361950" indent="-361950" defTabSz="963613" eaLnBrk="1" hangingPunct="1">
              <a:lnSpc>
                <a:spcPct val="90000"/>
              </a:lnSpc>
              <a:buFontTx/>
              <a:buNone/>
            </a:pPr>
            <a:endParaRPr lang="en-US" sz="1000" b="1" dirty="0">
              <a:latin typeface="+mj-lt"/>
              <a:ea typeface="+mj-ea"/>
              <a:cs typeface="+mj-cs"/>
            </a:endParaRPr>
          </a:p>
          <a:p>
            <a:pPr marL="361950" indent="-361950" defTabSz="963613" eaLnBrk="1" hangingPunct="1">
              <a:lnSpc>
                <a:spcPct val="90000"/>
              </a:lnSpc>
              <a:buFontTx/>
              <a:buNone/>
            </a:pPr>
            <a:r>
              <a:rPr lang="en-US" sz="2400" dirty="0">
                <a:latin typeface="+mj-lt"/>
                <a:ea typeface="+mj-ea"/>
                <a:cs typeface="+mj-cs"/>
              </a:rPr>
              <a:t>Acts to display or confirm the image of themselves.</a:t>
            </a:r>
          </a:p>
          <a:p>
            <a:pPr marL="361950" indent="-361950" defTabSz="963613" eaLnBrk="1" hangingPunct="1">
              <a:lnSpc>
                <a:spcPct val="90000"/>
              </a:lnSpc>
              <a:buFontTx/>
              <a:buNone/>
            </a:pPr>
            <a:endParaRPr lang="en-US" sz="2400" dirty="0">
              <a:latin typeface="+mj-lt"/>
              <a:ea typeface="+mj-ea"/>
              <a:cs typeface="+mj-cs"/>
            </a:endParaRPr>
          </a:p>
          <a:p>
            <a:pPr marL="361950" indent="-361950" defTabSz="963613" eaLnBrk="1" hangingPunct="1">
              <a:lnSpc>
                <a:spcPct val="90000"/>
              </a:lnSpc>
              <a:buNone/>
            </a:pPr>
            <a:r>
              <a:rPr lang="en-US" sz="2400" dirty="0">
                <a:latin typeface="+mj-lt"/>
                <a:ea typeface="+mj-ea"/>
                <a:cs typeface="+mj-cs"/>
              </a:rPr>
              <a:t>Invites rejection. Distrust affection (“If you knew the real me, you wouldn’t like me”).</a:t>
            </a:r>
          </a:p>
          <a:p>
            <a:pPr marL="361950" indent="-361950" defTabSz="963613" eaLnBrk="1" hangingPunct="1">
              <a:lnSpc>
                <a:spcPct val="90000"/>
              </a:lnSpc>
              <a:buNone/>
            </a:pPr>
            <a:endParaRPr lang="en-US" sz="2400" dirty="0">
              <a:latin typeface="+mj-lt"/>
              <a:ea typeface="+mj-ea"/>
              <a:cs typeface="+mj-cs"/>
            </a:endParaRPr>
          </a:p>
          <a:p>
            <a:pPr marL="361950" indent="-361950" defTabSz="963613" eaLnBrk="1" hangingPunct="1">
              <a:lnSpc>
                <a:spcPct val="90000"/>
              </a:lnSpc>
              <a:buNone/>
            </a:pPr>
            <a:r>
              <a:rPr lang="en-US" sz="2400" dirty="0"/>
              <a:t>Is paralyzed when there are problems in relationships</a:t>
            </a:r>
          </a:p>
          <a:p>
            <a:pPr marL="361950" indent="-361950" defTabSz="963613" eaLnBrk="1" hangingPunct="1">
              <a:lnSpc>
                <a:spcPct val="90000"/>
              </a:lnSpc>
              <a:buNone/>
            </a:pPr>
            <a:endParaRPr lang="en-US" sz="2400" dirty="0">
              <a:latin typeface="+mj-lt"/>
              <a:ea typeface="+mj-ea"/>
              <a:cs typeface="+mj-cs"/>
            </a:endParaRPr>
          </a:p>
          <a:p>
            <a:pPr marL="361950" indent="-361950" defTabSz="963613" eaLnBrk="1" hangingPunct="1">
              <a:lnSpc>
                <a:spcPct val="90000"/>
              </a:lnSpc>
              <a:buNone/>
            </a:pPr>
            <a:r>
              <a:rPr lang="en-US" sz="2400" dirty="0">
                <a:latin typeface="+mj-lt"/>
                <a:ea typeface="+mj-ea"/>
                <a:cs typeface="+mj-cs"/>
              </a:rPr>
              <a:t>Attacks weakness wherever they see it</a:t>
            </a:r>
          </a:p>
          <a:p>
            <a:pPr marL="361950" indent="-361950" defTabSz="963613" eaLnBrk="1" hangingPunct="1">
              <a:lnSpc>
                <a:spcPct val="90000"/>
              </a:lnSpc>
              <a:buFontTx/>
              <a:buNone/>
            </a:pPr>
            <a:endParaRPr lang="en-US" sz="2800" dirty="0">
              <a:latin typeface="+mj-lt"/>
              <a:ea typeface="+mj-ea"/>
              <a:cs typeface="+mj-cs"/>
            </a:endParaRPr>
          </a:p>
        </p:txBody>
      </p:sp>
      <p:pic>
        <p:nvPicPr>
          <p:cNvPr id="59394" name="Picture 2" descr="https://encrypted-tbn1.gstatic.com/images?q=tbn:ANd9GcQISkgQ-iinDmExvof4B3S3GLJka9vrG1m7OwqoITo_oIDoshu0">
            <a:hlinkClick r:id="rId3"/>
          </p:cNvPr>
          <p:cNvPicPr>
            <a:picLocks noChangeAspect="1" noChangeArrowheads="1"/>
          </p:cNvPicPr>
          <p:nvPr/>
        </p:nvPicPr>
        <p:blipFill>
          <a:blip r:embed="rId4" cstate="print"/>
          <a:srcRect/>
          <a:stretch>
            <a:fillRect/>
          </a:stretch>
        </p:blipFill>
        <p:spPr bwMode="auto">
          <a:xfrm>
            <a:off x="381001" y="2819400"/>
            <a:ext cx="2057400" cy="1600199"/>
          </a:xfrm>
          <a:prstGeom prst="rect">
            <a:avLst/>
          </a:prstGeom>
          <a:noFill/>
        </p:spPr>
      </p:pic>
    </p:spTree>
    <p:extLst>
      <p:ext uri="{BB962C8B-B14F-4D97-AF65-F5344CB8AC3E}">
        <p14:creationId xmlns:p14="http://schemas.microsoft.com/office/powerpoint/2010/main" val="25190664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3"/>
          <p:cNvSpPr>
            <a:spLocks noGrp="1"/>
          </p:cNvSpPr>
          <p:nvPr>
            <p:ph type="sldNum" sz="quarter" idx="10"/>
          </p:nvPr>
        </p:nvSpPr>
        <p:spPr>
          <a:noFill/>
        </p:spPr>
        <p:txBody>
          <a:bodyPr/>
          <a:lstStyle/>
          <a:p>
            <a:fld id="{0300B7AA-63F9-40A7-AC05-6160F1AE870D}" type="slidenum">
              <a:rPr lang="en-US" smtClean="0"/>
              <a:pPr/>
              <a:t>61</a:t>
            </a:fld>
            <a:endParaRPr lang="en-US"/>
          </a:p>
        </p:txBody>
      </p:sp>
      <p:sp>
        <p:nvSpPr>
          <p:cNvPr id="56323" name="Rectangle 2"/>
          <p:cNvSpPr>
            <a:spLocks noGrp="1" noChangeArrowheads="1"/>
          </p:cNvSpPr>
          <p:nvPr>
            <p:ph type="title"/>
          </p:nvPr>
        </p:nvSpPr>
        <p:spPr>
          <a:xfrm>
            <a:off x="685800" y="1828800"/>
            <a:ext cx="7924800" cy="1143000"/>
          </a:xfrm>
        </p:spPr>
        <p:txBody>
          <a:bodyPr/>
          <a:lstStyle/>
          <a:p>
            <a:pPr algn="l" eaLnBrk="1" hangingPunct="1"/>
            <a:r>
              <a:rPr lang="en-US" b="0" dirty="0"/>
              <a:t>The antidote to shame is:</a:t>
            </a:r>
          </a:p>
        </p:txBody>
      </p:sp>
      <p:sp>
        <p:nvSpPr>
          <p:cNvPr id="56324" name="AutoShape 3"/>
          <p:cNvSpPr>
            <a:spLocks noChangeArrowheads="1"/>
          </p:cNvSpPr>
          <p:nvPr/>
        </p:nvSpPr>
        <p:spPr bwMode="auto">
          <a:xfrm>
            <a:off x="381000" y="567283"/>
            <a:ext cx="8382000" cy="1143000"/>
          </a:xfrm>
          <a:prstGeom prst="roundRect">
            <a:avLst>
              <a:gd name="adj" fmla="val 21667"/>
            </a:avLst>
          </a:prstGeom>
          <a:noFill/>
          <a:ln w="9525">
            <a:noFill/>
            <a:round/>
            <a:headEnd/>
            <a:tailEnd/>
          </a:ln>
        </p:spPr>
        <p:txBody>
          <a:bodyPr anchor="b"/>
          <a:lstStyle/>
          <a:p>
            <a:pPr algn="ctr" defTabSz="963613"/>
            <a:endParaRPr lang="en-US" sz="2400" b="1" dirty="0">
              <a:solidFill>
                <a:srgbClr val="000066"/>
              </a:solidFill>
            </a:endParaRPr>
          </a:p>
        </p:txBody>
      </p:sp>
      <p:pic>
        <p:nvPicPr>
          <p:cNvPr id="56325" name="Picture 4" descr="mom_talking_teen"/>
          <p:cNvPicPr>
            <a:picLocks noGrp="1" noChangeAspect="1" noChangeArrowheads="1"/>
          </p:cNvPicPr>
          <p:nvPr>
            <p:ph idx="1"/>
          </p:nvPr>
        </p:nvPicPr>
        <p:blipFill>
          <a:blip r:embed="rId3" cstate="print"/>
          <a:srcRect/>
          <a:stretch>
            <a:fillRect/>
          </a:stretch>
        </p:blipFill>
        <p:spPr>
          <a:xfrm>
            <a:off x="5410200" y="4343400"/>
            <a:ext cx="3124200" cy="1839913"/>
          </a:xfrm>
          <a:noFill/>
        </p:spPr>
      </p:pic>
      <p:sp>
        <p:nvSpPr>
          <p:cNvPr id="56326" name="Text Box 5"/>
          <p:cNvSpPr txBox="1">
            <a:spLocks noChangeArrowheads="1"/>
          </p:cNvSpPr>
          <p:nvPr/>
        </p:nvSpPr>
        <p:spPr bwMode="auto">
          <a:xfrm>
            <a:off x="3505200" y="2883942"/>
            <a:ext cx="4267200" cy="769441"/>
          </a:xfrm>
          <a:prstGeom prst="rect">
            <a:avLst/>
          </a:prstGeom>
          <a:noFill/>
          <a:ln w="9525">
            <a:noFill/>
            <a:miter lim="800000"/>
            <a:headEnd/>
            <a:tailEnd/>
          </a:ln>
        </p:spPr>
        <p:txBody>
          <a:bodyPr>
            <a:spAutoFit/>
          </a:bodyPr>
          <a:lstStyle/>
          <a:p>
            <a:pPr>
              <a:spcBef>
                <a:spcPct val="50000"/>
              </a:spcBef>
            </a:pPr>
            <a:r>
              <a:rPr lang="en-US" sz="4400" b="1" dirty="0">
                <a:solidFill>
                  <a:srgbClr val="002060"/>
                </a:solidFill>
              </a:rPr>
              <a:t>Connection</a:t>
            </a:r>
          </a:p>
        </p:txBody>
      </p:sp>
      <p:sp>
        <p:nvSpPr>
          <p:cNvPr id="7" name="Rectangle 6"/>
          <p:cNvSpPr/>
          <p:nvPr/>
        </p:nvSpPr>
        <p:spPr>
          <a:xfrm>
            <a:off x="609600" y="3733800"/>
            <a:ext cx="4572000" cy="2308324"/>
          </a:xfrm>
          <a:prstGeom prst="rect">
            <a:avLst/>
          </a:prstGeom>
        </p:spPr>
        <p:txBody>
          <a:bodyPr>
            <a:spAutoFit/>
          </a:bodyPr>
          <a:lstStyle/>
          <a:p>
            <a:r>
              <a:rPr lang="en-US" sz="3600" dirty="0">
                <a:solidFill>
                  <a:srgbClr val="000066"/>
                </a:solidFill>
                <a:latin typeface="+mj-lt"/>
                <a:ea typeface="+mj-ea"/>
                <a:cs typeface="+mj-cs"/>
              </a:rPr>
              <a:t>Be aware of shame triggering situations and respond with  empathy.</a:t>
            </a:r>
          </a:p>
        </p:txBody>
      </p:sp>
      <p:sp>
        <p:nvSpPr>
          <p:cNvPr id="3" name="Rectangle 2">
            <a:extLst>
              <a:ext uri="{FF2B5EF4-FFF2-40B4-BE49-F238E27FC236}">
                <a16:creationId xmlns:a16="http://schemas.microsoft.com/office/drawing/2014/main" id="{84AD04D0-DB91-43C8-8EEC-8D0FA86D337E}"/>
              </a:ext>
            </a:extLst>
          </p:cNvPr>
          <p:cNvSpPr/>
          <p:nvPr/>
        </p:nvSpPr>
        <p:spPr>
          <a:xfrm>
            <a:off x="381000" y="522400"/>
            <a:ext cx="8326755" cy="1323439"/>
          </a:xfrm>
          <a:prstGeom prst="rect">
            <a:avLst/>
          </a:prstGeom>
        </p:spPr>
        <p:txBody>
          <a:bodyPr wrap="square">
            <a:spAutoFit/>
          </a:bodyPr>
          <a:lstStyle/>
          <a:p>
            <a:pPr algn="ctr" defTabSz="963613" fontAlgn="base">
              <a:spcBef>
                <a:spcPct val="0"/>
              </a:spcBef>
              <a:spcAft>
                <a:spcPct val="0"/>
              </a:spcAft>
            </a:pPr>
            <a:r>
              <a:rPr lang="en-US" sz="4000" b="1" dirty="0">
                <a:solidFill>
                  <a:srgbClr val="000066"/>
                </a:solidFill>
                <a:latin typeface="+mj-lt"/>
                <a:ea typeface="+mj-ea"/>
                <a:cs typeface="+mj-cs"/>
              </a:rPr>
              <a:t>Feelings Skills – Managing Shame</a:t>
            </a:r>
          </a:p>
        </p:txBody>
      </p:sp>
    </p:spTree>
    <p:extLst>
      <p:ext uri="{BB962C8B-B14F-4D97-AF65-F5344CB8AC3E}">
        <p14:creationId xmlns:p14="http://schemas.microsoft.com/office/powerpoint/2010/main" val="37530988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Feelings Skills – Soothing Strong Feelings</a:t>
            </a:r>
          </a:p>
        </p:txBody>
      </p:sp>
      <p:sp>
        <p:nvSpPr>
          <p:cNvPr id="3" name="Content Placeholder 2"/>
          <p:cNvSpPr>
            <a:spLocks noGrp="1"/>
          </p:cNvSpPr>
          <p:nvPr>
            <p:ph idx="1"/>
          </p:nvPr>
        </p:nvSpPr>
        <p:spPr>
          <a:xfrm>
            <a:off x="304800" y="1600200"/>
            <a:ext cx="8534400" cy="3124200"/>
          </a:xfrm>
        </p:spPr>
        <p:txBody>
          <a:bodyPr/>
          <a:lstStyle/>
          <a:p>
            <a:pPr marL="514350" indent="-514350">
              <a:buFont typeface="+mj-lt"/>
              <a:buAutoNum type="arabicPeriod"/>
            </a:pPr>
            <a:r>
              <a:rPr lang="en-US" b="1" dirty="0"/>
              <a:t>Feelings Awareness… </a:t>
            </a:r>
          </a:p>
          <a:p>
            <a:pPr marL="400050" lvl="1" indent="0">
              <a:buNone/>
            </a:pPr>
            <a:r>
              <a:rPr lang="en-US" dirty="0"/>
              <a:t>Awareness of the bodily signs and sensations of distress and calm  </a:t>
            </a:r>
          </a:p>
          <a:p>
            <a:pPr marL="514350" indent="-514350">
              <a:buFont typeface="+mj-lt"/>
              <a:buAutoNum type="arabicPeriod"/>
            </a:pPr>
            <a:r>
              <a:rPr lang="en-US" b="1" dirty="0"/>
              <a:t>Feelings Identification… </a:t>
            </a:r>
          </a:p>
          <a:p>
            <a:pPr marL="400050" lvl="1" indent="0">
              <a:buNone/>
            </a:pPr>
            <a:r>
              <a:rPr lang="en-US" dirty="0"/>
              <a:t>Learning the words associated with feelings</a:t>
            </a:r>
          </a:p>
          <a:p>
            <a:pPr marL="514350" indent="-514350">
              <a:buFont typeface="+mj-lt"/>
              <a:buAutoNum type="arabicPeriod"/>
            </a:pPr>
            <a:r>
              <a:rPr lang="en-US" b="1" dirty="0"/>
              <a:t>Feelings Modulation… </a:t>
            </a:r>
          </a:p>
          <a:p>
            <a:pPr marL="400050" lvl="1" indent="0">
              <a:buNone/>
            </a:pPr>
            <a:r>
              <a:rPr lang="en-US" dirty="0"/>
              <a:t>Using strategies to move from high to low distress </a:t>
            </a:r>
          </a:p>
          <a:p>
            <a:pPr marL="514350" indent="-514350">
              <a:buFont typeface="+mj-lt"/>
              <a:buAutoNum type="arabicPeriod"/>
            </a:pPr>
            <a:r>
              <a:rPr lang="en-US" b="1" dirty="0"/>
              <a:t>Feelings Expression… </a:t>
            </a:r>
          </a:p>
          <a:p>
            <a:pPr marL="400050" lvl="1" indent="0">
              <a:buNone/>
            </a:pPr>
            <a:r>
              <a:rPr lang="en-US" dirty="0"/>
              <a:t>Using skills to express feelings constructively</a:t>
            </a:r>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62</a:t>
            </a:fld>
            <a:endParaRPr lang="en-US" dirty="0"/>
          </a:p>
        </p:txBody>
      </p:sp>
    </p:spTree>
    <p:extLst>
      <p:ext uri="{BB962C8B-B14F-4D97-AF65-F5344CB8AC3E}">
        <p14:creationId xmlns:p14="http://schemas.microsoft.com/office/powerpoint/2010/main" val="30436988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a:t>Co-regulation</a:t>
            </a:r>
          </a:p>
        </p:txBody>
      </p:sp>
      <p:sp>
        <p:nvSpPr>
          <p:cNvPr id="3" name="Content Placeholder 2"/>
          <p:cNvSpPr>
            <a:spLocks noGrp="1"/>
          </p:cNvSpPr>
          <p:nvPr>
            <p:ph idx="1"/>
          </p:nvPr>
        </p:nvSpPr>
        <p:spPr>
          <a:xfrm>
            <a:off x="361950" y="3048000"/>
            <a:ext cx="5862536" cy="3124200"/>
          </a:xfrm>
        </p:spPr>
        <p:txBody>
          <a:bodyPr/>
          <a:lstStyle/>
          <a:p>
            <a:r>
              <a:rPr lang="en-US" sz="2800" dirty="0"/>
              <a:t>Person becomes regulated in the presence of regulated others.</a:t>
            </a:r>
          </a:p>
          <a:p>
            <a:r>
              <a:rPr lang="en-US" sz="2800" dirty="0"/>
              <a:t>Parents must keep themselves calm.</a:t>
            </a:r>
          </a:p>
          <a:p>
            <a:r>
              <a:rPr lang="en-US" sz="2800" dirty="0"/>
              <a:t>Parents model feelings management.</a:t>
            </a:r>
            <a:endParaRPr lang="en-US" dirty="0"/>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63</a:t>
            </a:fld>
            <a:endParaRPr lang="en-US"/>
          </a:p>
        </p:txBody>
      </p:sp>
      <p:sp>
        <p:nvSpPr>
          <p:cNvPr id="5" name="Rectangle 2"/>
          <p:cNvSpPr txBox="1">
            <a:spLocks noChangeArrowheads="1"/>
          </p:cNvSpPr>
          <p:nvPr/>
        </p:nvSpPr>
        <p:spPr bwMode="auto">
          <a:xfrm>
            <a:off x="609600" y="1618034"/>
            <a:ext cx="7924800" cy="1143000"/>
          </a:xfrm>
          <a:prstGeom prst="rect">
            <a:avLst/>
          </a:prstGeom>
          <a:noFill/>
          <a:ln w="22225">
            <a:solidFill>
              <a:srgbClr val="002060"/>
            </a:solid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000066"/>
                </a:solidFill>
                <a:latin typeface="+mj-lt"/>
                <a:ea typeface="+mj-ea"/>
                <a:cs typeface="+mj-cs"/>
              </a:defRPr>
            </a:lvl1pPr>
            <a:lvl2pPr algn="ctr" rtl="0" eaLnBrk="0" fontAlgn="base" hangingPunct="0">
              <a:spcBef>
                <a:spcPct val="0"/>
              </a:spcBef>
              <a:spcAft>
                <a:spcPct val="0"/>
              </a:spcAft>
              <a:defRPr sz="4400" b="1">
                <a:solidFill>
                  <a:srgbClr val="000066"/>
                </a:solidFill>
                <a:latin typeface="Arial" charset="0"/>
              </a:defRPr>
            </a:lvl2pPr>
            <a:lvl3pPr algn="ctr" rtl="0" eaLnBrk="0" fontAlgn="base" hangingPunct="0">
              <a:spcBef>
                <a:spcPct val="0"/>
              </a:spcBef>
              <a:spcAft>
                <a:spcPct val="0"/>
              </a:spcAft>
              <a:defRPr sz="4400" b="1">
                <a:solidFill>
                  <a:srgbClr val="000066"/>
                </a:solidFill>
                <a:latin typeface="Arial" charset="0"/>
              </a:defRPr>
            </a:lvl3pPr>
            <a:lvl4pPr algn="ctr" rtl="0" eaLnBrk="0" fontAlgn="base" hangingPunct="0">
              <a:spcBef>
                <a:spcPct val="0"/>
              </a:spcBef>
              <a:spcAft>
                <a:spcPct val="0"/>
              </a:spcAft>
              <a:defRPr sz="4400" b="1">
                <a:solidFill>
                  <a:srgbClr val="000066"/>
                </a:solidFill>
                <a:latin typeface="Arial" charset="0"/>
              </a:defRPr>
            </a:lvl4pPr>
            <a:lvl5pPr algn="ctr" rtl="0" eaLnBrk="0" fontAlgn="base" hangingPunct="0">
              <a:spcBef>
                <a:spcPct val="0"/>
              </a:spcBef>
              <a:spcAft>
                <a:spcPct val="0"/>
              </a:spcAft>
              <a:defRPr sz="4400" b="1">
                <a:solidFill>
                  <a:srgbClr val="000066"/>
                </a:solidFill>
                <a:latin typeface="Arial" charset="0"/>
              </a:defRPr>
            </a:lvl5pPr>
            <a:lvl6pPr marL="457200" algn="ctr" rtl="0" fontAlgn="base">
              <a:spcBef>
                <a:spcPct val="0"/>
              </a:spcBef>
              <a:spcAft>
                <a:spcPct val="0"/>
              </a:spcAft>
              <a:defRPr sz="4400" b="1">
                <a:solidFill>
                  <a:srgbClr val="000066"/>
                </a:solidFill>
                <a:latin typeface="Arial" charset="0"/>
              </a:defRPr>
            </a:lvl6pPr>
            <a:lvl7pPr marL="914400" algn="ctr" rtl="0" fontAlgn="base">
              <a:spcBef>
                <a:spcPct val="0"/>
              </a:spcBef>
              <a:spcAft>
                <a:spcPct val="0"/>
              </a:spcAft>
              <a:defRPr sz="4400" b="1">
                <a:solidFill>
                  <a:srgbClr val="000066"/>
                </a:solidFill>
                <a:latin typeface="Arial" charset="0"/>
              </a:defRPr>
            </a:lvl7pPr>
            <a:lvl8pPr marL="1371600" algn="ctr" rtl="0" fontAlgn="base">
              <a:spcBef>
                <a:spcPct val="0"/>
              </a:spcBef>
              <a:spcAft>
                <a:spcPct val="0"/>
              </a:spcAft>
              <a:defRPr sz="4400" b="1">
                <a:solidFill>
                  <a:srgbClr val="000066"/>
                </a:solidFill>
                <a:latin typeface="Arial" charset="0"/>
              </a:defRPr>
            </a:lvl8pPr>
            <a:lvl9pPr marL="1828800" algn="ctr" rtl="0" fontAlgn="base">
              <a:spcBef>
                <a:spcPct val="0"/>
              </a:spcBef>
              <a:spcAft>
                <a:spcPct val="0"/>
              </a:spcAft>
              <a:defRPr sz="4400" b="1">
                <a:solidFill>
                  <a:srgbClr val="000066"/>
                </a:solidFill>
                <a:latin typeface="Arial" charset="0"/>
              </a:defRPr>
            </a:lvl9pPr>
          </a:lstStyle>
          <a:p>
            <a:pPr eaLnBrk="1" hangingPunct="1"/>
            <a:r>
              <a:rPr lang="en-US" sz="2800" b="0" i="1" kern="0" dirty="0"/>
              <a:t>Specific feelings management skills are taught -- usually within relationships.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850" y="4066075"/>
            <a:ext cx="2743200" cy="2057400"/>
          </a:xfrm>
          <a:prstGeom prst="rect">
            <a:avLst/>
          </a:prstGeom>
        </p:spPr>
      </p:pic>
    </p:spTree>
    <p:extLst>
      <p:ext uri="{BB962C8B-B14F-4D97-AF65-F5344CB8AC3E}">
        <p14:creationId xmlns:p14="http://schemas.microsoft.com/office/powerpoint/2010/main" val="12807304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Your Turn!</a:t>
            </a:r>
          </a:p>
        </p:txBody>
      </p:sp>
      <p:sp>
        <p:nvSpPr>
          <p:cNvPr id="6" name="Content Placeholder 5"/>
          <p:cNvSpPr>
            <a:spLocks noGrp="1"/>
          </p:cNvSpPr>
          <p:nvPr>
            <p:ph idx="1"/>
          </p:nvPr>
        </p:nvSpPr>
        <p:spPr>
          <a:xfrm>
            <a:off x="149629" y="1780655"/>
            <a:ext cx="8686800" cy="3124200"/>
          </a:xfrm>
        </p:spPr>
        <p:txBody>
          <a:bodyPr/>
          <a:lstStyle/>
          <a:p>
            <a:pPr algn="ctr">
              <a:buNone/>
            </a:pPr>
            <a:r>
              <a:rPr lang="en-US" b="1" dirty="0"/>
              <a:t>Exercise: If Feelings Skills Could Speak, What Would They Say?</a:t>
            </a:r>
          </a:p>
          <a:p>
            <a:pPr>
              <a:buNone/>
            </a:pPr>
            <a:endParaRPr lang="en-US" sz="4400" dirty="0"/>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64</a:t>
            </a:fld>
            <a:endParaRPr lang="en-US"/>
          </a:p>
        </p:txBody>
      </p:sp>
      <p:pic>
        <p:nvPicPr>
          <p:cNvPr id="8194" name="Picture 2" descr="Image result for cartoon about feelings">
            <a:extLst>
              <a:ext uri="{FF2B5EF4-FFF2-40B4-BE49-F238E27FC236}">
                <a16:creationId xmlns:a16="http://schemas.microsoft.com/office/drawing/2014/main" id="{6B848180-E557-428E-BA55-0E64D3CA61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815"/>
          <a:stretch/>
        </p:blipFill>
        <p:spPr bwMode="auto">
          <a:xfrm>
            <a:off x="2133600" y="3124200"/>
            <a:ext cx="5181600" cy="318515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7" name="Picture 6" descr="MPj04393840000[1]">
            <a:extLst>
              <a:ext uri="{FF2B5EF4-FFF2-40B4-BE49-F238E27FC236}">
                <a16:creationId xmlns:a16="http://schemas.microsoft.com/office/drawing/2014/main" id="{9056982B-4372-4C26-B033-45BC848D0F01}"/>
              </a:ext>
            </a:extLst>
          </p:cNvPr>
          <p:cNvPicPr>
            <a:picLocks noChangeAspect="1" noChangeArrowheads="1"/>
          </p:cNvPicPr>
          <p:nvPr/>
        </p:nvPicPr>
        <p:blipFill>
          <a:blip r:embed="rId4" cstate="screen"/>
          <a:srcRect/>
          <a:stretch>
            <a:fillRect/>
          </a:stretch>
        </p:blipFill>
        <p:spPr bwMode="auto">
          <a:xfrm>
            <a:off x="7107555" y="275705"/>
            <a:ext cx="1600200" cy="1504950"/>
          </a:xfrm>
          <a:prstGeom prst="rect">
            <a:avLst/>
          </a:prstGeom>
          <a:noFill/>
          <a:ln w="9525">
            <a:noFill/>
            <a:miter lim="800000"/>
            <a:headEnd/>
            <a:tailEnd/>
          </a:ln>
        </p:spPr>
      </p:pic>
    </p:spTree>
    <p:extLst>
      <p:ext uri="{BB962C8B-B14F-4D97-AF65-F5344CB8AC3E}">
        <p14:creationId xmlns:p14="http://schemas.microsoft.com/office/powerpoint/2010/main" val="38582853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AB53D-661B-4F16-9BF3-A56F31F7F00A}"/>
              </a:ext>
            </a:extLst>
          </p:cNvPr>
          <p:cNvSpPr>
            <a:spLocks noGrp="1"/>
          </p:cNvSpPr>
          <p:nvPr>
            <p:ph type="title"/>
          </p:nvPr>
        </p:nvSpPr>
        <p:spPr/>
        <p:txBody>
          <a:bodyPr/>
          <a:lstStyle/>
          <a:p>
            <a:r>
              <a:rPr lang="en-US" dirty="0"/>
              <a:t>Healing Feelings Skills</a:t>
            </a:r>
          </a:p>
        </p:txBody>
      </p:sp>
      <p:sp>
        <p:nvSpPr>
          <p:cNvPr id="3" name="Content Placeholder 2">
            <a:extLst>
              <a:ext uri="{FF2B5EF4-FFF2-40B4-BE49-F238E27FC236}">
                <a16:creationId xmlns:a16="http://schemas.microsoft.com/office/drawing/2014/main" id="{D5D64E7A-D70C-4065-B4CA-0EBBC73CF3AC}"/>
              </a:ext>
            </a:extLst>
          </p:cNvPr>
          <p:cNvSpPr>
            <a:spLocks noGrp="1"/>
          </p:cNvSpPr>
          <p:nvPr>
            <p:ph idx="1"/>
          </p:nvPr>
        </p:nvSpPr>
        <p:spPr/>
        <p:txBody>
          <a:bodyPr/>
          <a:lstStyle/>
          <a:p>
            <a:r>
              <a:rPr lang="en-US" dirty="0"/>
              <a:t>Children learn to calm themselves when interacting with calm adults</a:t>
            </a:r>
          </a:p>
          <a:p>
            <a:r>
              <a:rPr lang="en-US" dirty="0"/>
              <a:t>Avoid situations the child might find shaming</a:t>
            </a:r>
          </a:p>
          <a:p>
            <a:r>
              <a:rPr lang="en-US" dirty="0"/>
              <a:t>Don’t take the bait when children “invite” us to shame them</a:t>
            </a:r>
          </a:p>
          <a:p>
            <a:r>
              <a:rPr lang="en-US" dirty="0"/>
              <a:t>Teach skills to manage feelings (seeking out trusted others, deep breathing, taking space, using words to express feelings, etc.)</a:t>
            </a:r>
          </a:p>
        </p:txBody>
      </p:sp>
      <p:sp>
        <p:nvSpPr>
          <p:cNvPr id="4" name="Slide Number Placeholder 3">
            <a:extLst>
              <a:ext uri="{FF2B5EF4-FFF2-40B4-BE49-F238E27FC236}">
                <a16:creationId xmlns:a16="http://schemas.microsoft.com/office/drawing/2014/main" id="{04CB2C73-6B91-4BBA-A6CC-52462C2F1670}"/>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65</a:t>
            </a:fld>
            <a:endParaRPr lang="en-US">
              <a:solidFill>
                <a:srgbClr val="FFFFFF"/>
              </a:solidFill>
            </a:endParaRPr>
          </a:p>
        </p:txBody>
      </p:sp>
    </p:spTree>
    <p:extLst>
      <p:ext uri="{BB962C8B-B14F-4D97-AF65-F5344CB8AC3E}">
        <p14:creationId xmlns:p14="http://schemas.microsoft.com/office/powerpoint/2010/main" val="6908970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E8F423D-A0B7-4F9E-B3E4-A736B73776B1}"/>
              </a:ext>
            </a:extLst>
          </p:cNvPr>
          <p:cNvSpPr>
            <a:spLocks noGrp="1"/>
          </p:cNvSpPr>
          <p:nvPr>
            <p:ph type="title"/>
          </p:nvPr>
        </p:nvSpPr>
        <p:spPr/>
        <p:txBody>
          <a:bodyPr/>
          <a:lstStyle/>
          <a:p>
            <a:r>
              <a:rPr lang="en-US" dirty="0"/>
              <a:t>Your Turn!</a:t>
            </a:r>
          </a:p>
        </p:txBody>
      </p:sp>
      <p:sp>
        <p:nvSpPr>
          <p:cNvPr id="8" name="Content Placeholder 7">
            <a:extLst>
              <a:ext uri="{FF2B5EF4-FFF2-40B4-BE49-F238E27FC236}">
                <a16:creationId xmlns:a16="http://schemas.microsoft.com/office/drawing/2014/main" id="{9159D2E3-5F8A-4CB6-9056-5E4C8D539ACD}"/>
              </a:ext>
            </a:extLst>
          </p:cNvPr>
          <p:cNvSpPr>
            <a:spLocks noGrp="1"/>
          </p:cNvSpPr>
          <p:nvPr>
            <p:ph idx="1"/>
          </p:nvPr>
        </p:nvSpPr>
        <p:spPr>
          <a:xfrm>
            <a:off x="237779" y="2118706"/>
            <a:ext cx="8686800" cy="3124200"/>
          </a:xfrm>
        </p:spPr>
        <p:txBody>
          <a:bodyPr/>
          <a:lstStyle/>
          <a:p>
            <a:pPr marL="0" indent="0">
              <a:buNone/>
            </a:pPr>
            <a:r>
              <a:rPr lang="en-US" dirty="0"/>
              <a:t>Exercise: Strengthening Feelings Skills</a:t>
            </a:r>
          </a:p>
        </p:txBody>
      </p:sp>
      <p:sp>
        <p:nvSpPr>
          <p:cNvPr id="6" name="Slide Number Placeholder 5">
            <a:extLst>
              <a:ext uri="{FF2B5EF4-FFF2-40B4-BE49-F238E27FC236}">
                <a16:creationId xmlns:a16="http://schemas.microsoft.com/office/drawing/2014/main" id="{DFD86696-4CD6-4421-81B9-93A2EBAFD52E}"/>
              </a:ext>
            </a:extLst>
          </p:cNvPr>
          <p:cNvSpPr>
            <a:spLocks noGrp="1"/>
          </p:cNvSpPr>
          <p:nvPr>
            <p:ph type="sldNum" sz="quarter" idx="10"/>
          </p:nvPr>
        </p:nvSpPr>
        <p:spPr/>
        <p:txBody>
          <a:bodyPr/>
          <a:lstStyle/>
          <a:p>
            <a:pPr>
              <a:defRPr/>
            </a:pPr>
            <a:fld id="{ACB902AC-003C-48B5-8475-4DA19002B789}" type="slidenum">
              <a:rPr lang="en-US" smtClean="0">
                <a:solidFill>
                  <a:srgbClr val="FFFFFF"/>
                </a:solidFill>
              </a:rPr>
              <a:pPr>
                <a:defRPr/>
              </a:pPr>
              <a:t>66</a:t>
            </a:fld>
            <a:endParaRPr lang="en-US">
              <a:solidFill>
                <a:srgbClr val="FFFFFF"/>
              </a:solidFill>
            </a:endParaRPr>
          </a:p>
        </p:txBody>
      </p:sp>
      <p:pic>
        <p:nvPicPr>
          <p:cNvPr id="9" name="Picture 5" descr="MPj04393840000[1]">
            <a:extLst>
              <a:ext uri="{FF2B5EF4-FFF2-40B4-BE49-F238E27FC236}">
                <a16:creationId xmlns:a16="http://schemas.microsoft.com/office/drawing/2014/main" id="{EEACC52D-CDCF-46A6-8947-82DA16406D7F}"/>
              </a:ext>
            </a:extLst>
          </p:cNvPr>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34614595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67</a:t>
            </a:fld>
            <a:endParaRPr lang="en-US">
              <a:solidFill>
                <a:srgbClr val="FFFFFF"/>
              </a:solidFill>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38701098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60EC59-B4AB-47CE-B9F4-FDD6A124DB8D}"/>
              </a:ext>
            </a:extLst>
          </p:cNvPr>
          <p:cNvSpPr>
            <a:spLocks noGrp="1"/>
          </p:cNvSpPr>
          <p:nvPr>
            <p:ph type="ctrTitle"/>
          </p:nvPr>
        </p:nvSpPr>
        <p:spPr>
          <a:xfrm>
            <a:off x="533400" y="1219200"/>
            <a:ext cx="7772400" cy="1470025"/>
          </a:xfrm>
        </p:spPr>
        <p:txBody>
          <a:bodyPr/>
          <a:lstStyle/>
          <a:p>
            <a:r>
              <a:rPr lang="en-US" sz="5400" dirty="0"/>
              <a:t>Module Three</a:t>
            </a:r>
          </a:p>
        </p:txBody>
      </p:sp>
      <p:sp>
        <p:nvSpPr>
          <p:cNvPr id="6" name="Subtitle 5">
            <a:extLst>
              <a:ext uri="{FF2B5EF4-FFF2-40B4-BE49-F238E27FC236}">
                <a16:creationId xmlns:a16="http://schemas.microsoft.com/office/drawing/2014/main" id="{CA9FC970-6532-4C4F-8B16-4894A464CCF8}"/>
              </a:ext>
            </a:extLst>
          </p:cNvPr>
          <p:cNvSpPr>
            <a:spLocks noGrp="1"/>
          </p:cNvSpPr>
          <p:nvPr>
            <p:ph type="subTitle" idx="1"/>
          </p:nvPr>
        </p:nvSpPr>
        <p:spPr>
          <a:xfrm>
            <a:off x="1371600" y="2895600"/>
            <a:ext cx="6400800" cy="1752600"/>
          </a:xfrm>
        </p:spPr>
        <p:txBody>
          <a:bodyPr/>
          <a:lstStyle/>
          <a:p>
            <a:r>
              <a:rPr lang="en-US" sz="4400" b="1" dirty="0"/>
              <a:t>The Value of Healing Relationships and RICH</a:t>
            </a:r>
          </a:p>
        </p:txBody>
      </p:sp>
      <p:sp>
        <p:nvSpPr>
          <p:cNvPr id="4" name="Slide Number Placeholder 3">
            <a:extLst>
              <a:ext uri="{FF2B5EF4-FFF2-40B4-BE49-F238E27FC236}">
                <a16:creationId xmlns:a16="http://schemas.microsoft.com/office/drawing/2014/main" id="{BE838C69-62F8-4225-BC4B-CB4AD7252432}"/>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68</a:t>
            </a:fld>
            <a:endParaRPr lang="en-US">
              <a:solidFill>
                <a:srgbClr val="FFFFFF"/>
              </a:solidFill>
            </a:endParaRPr>
          </a:p>
        </p:txBody>
      </p:sp>
    </p:spTree>
    <p:extLst>
      <p:ext uri="{BB962C8B-B14F-4D97-AF65-F5344CB8AC3E}">
        <p14:creationId xmlns:p14="http://schemas.microsoft.com/office/powerpoint/2010/main" val="9576018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955DD05A-9C1C-4669-845F-29C983803670}"/>
              </a:ext>
            </a:extLst>
          </p:cNvPr>
          <p:cNvSpPr>
            <a:spLocks noGrp="1"/>
          </p:cNvSpPr>
          <p:nvPr>
            <p:ph type="subTitle" idx="1"/>
          </p:nvPr>
        </p:nvSpPr>
        <p:spPr>
          <a:xfrm>
            <a:off x="299394" y="1600200"/>
            <a:ext cx="6400800" cy="4328366"/>
          </a:xfrm>
        </p:spPr>
        <p:txBody>
          <a:bodyPr/>
          <a:lstStyle/>
          <a:p>
            <a:pPr marL="457200" indent="-457200" algn="l">
              <a:buFont typeface="Arial" panose="020B0604020202020204" pitchFamily="34" charset="0"/>
              <a:buChar char="•"/>
            </a:pPr>
            <a:r>
              <a:rPr lang="en-US" dirty="0">
                <a:solidFill>
                  <a:schemeClr val="tx1"/>
                </a:solidFill>
              </a:rPr>
              <a:t>Welcome</a:t>
            </a:r>
          </a:p>
          <a:p>
            <a:pPr marL="457200" indent="-457200" algn="l">
              <a:buFont typeface="Arial" panose="020B0604020202020204" pitchFamily="34" charset="0"/>
              <a:buChar char="•"/>
            </a:pPr>
            <a:r>
              <a:rPr lang="en-US" dirty="0">
                <a:solidFill>
                  <a:schemeClr val="tx1"/>
                </a:solidFill>
              </a:rPr>
              <a:t>Introductions</a:t>
            </a:r>
          </a:p>
          <a:p>
            <a:pPr marL="914400" lvl="1" indent="-457200" algn="l">
              <a:buFont typeface="Arial" panose="020B0604020202020204" pitchFamily="34" charset="0"/>
              <a:buChar char="•"/>
            </a:pPr>
            <a:r>
              <a:rPr lang="en-US" dirty="0">
                <a:solidFill>
                  <a:schemeClr val="accent2">
                    <a:lumMod val="50000"/>
                  </a:schemeClr>
                </a:solidFill>
              </a:rPr>
              <a:t>Name</a:t>
            </a:r>
          </a:p>
          <a:p>
            <a:pPr marL="914400" lvl="1" indent="-457200" algn="l">
              <a:buFont typeface="Arial" panose="020B0604020202020204" pitchFamily="34" charset="0"/>
              <a:buChar char="•"/>
            </a:pPr>
            <a:r>
              <a:rPr lang="en-US" dirty="0">
                <a:solidFill>
                  <a:schemeClr val="accent2">
                    <a:lumMod val="50000"/>
                  </a:schemeClr>
                </a:solidFill>
              </a:rPr>
              <a:t>Opening Activity</a:t>
            </a:r>
          </a:p>
          <a:p>
            <a:pPr marL="457200" indent="-457200" algn="l">
              <a:buFont typeface="Arial" panose="020B0604020202020204" pitchFamily="34" charset="0"/>
              <a:buChar char="•"/>
            </a:pPr>
            <a:r>
              <a:rPr lang="en-US" dirty="0">
                <a:solidFill>
                  <a:schemeClr val="accent2">
                    <a:lumMod val="50000"/>
                  </a:schemeClr>
                </a:solidFill>
              </a:rPr>
              <a:t>Review Agreements</a:t>
            </a:r>
          </a:p>
          <a:p>
            <a:pPr marL="457200" indent="-457200" algn="l">
              <a:buFont typeface="Arial" panose="020B0604020202020204" pitchFamily="34" charset="0"/>
              <a:buChar char="•"/>
            </a:pPr>
            <a:r>
              <a:rPr lang="en-US" dirty="0">
                <a:solidFill>
                  <a:schemeClr val="tx1"/>
                </a:solidFill>
              </a:rPr>
              <a:t>Agenda</a:t>
            </a:r>
          </a:p>
          <a:p>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69</a:t>
            </a:fld>
            <a:endParaRPr lang="en-US"/>
          </a:p>
        </p:txBody>
      </p:sp>
      <p:pic>
        <p:nvPicPr>
          <p:cNvPr id="1028" name="Picture 4" descr="Image result for Pictures of children holding welcome signs">
            <a:extLst>
              <a:ext uri="{FF2B5EF4-FFF2-40B4-BE49-F238E27FC236}">
                <a16:creationId xmlns:a16="http://schemas.microsoft.com/office/drawing/2014/main" id="{56227078-A9A3-4723-B5CE-5356EAB2C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894798"/>
            <a:ext cx="4058202" cy="4058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6775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0"/>
            <a:ext cx="8229600" cy="1143000"/>
          </a:xfrm>
        </p:spPr>
        <p:txBody>
          <a:bodyPr/>
          <a:lstStyle/>
          <a:p>
            <a:r>
              <a:rPr lang="en-US" dirty="0">
                <a:solidFill>
                  <a:schemeClr val="accent2">
                    <a:lumMod val="50000"/>
                  </a:schemeClr>
                </a:solidFill>
              </a:rPr>
              <a:t>Your Turn!</a:t>
            </a:r>
          </a:p>
        </p:txBody>
      </p:sp>
      <p:sp>
        <p:nvSpPr>
          <p:cNvPr id="13315" name="Content Placeholder 2"/>
          <p:cNvSpPr>
            <a:spLocks noGrp="1"/>
          </p:cNvSpPr>
          <p:nvPr>
            <p:ph idx="1"/>
          </p:nvPr>
        </p:nvSpPr>
        <p:spPr>
          <a:xfrm>
            <a:off x="509174" y="1143000"/>
            <a:ext cx="8229600" cy="5181600"/>
          </a:xfrm>
        </p:spPr>
        <p:txBody>
          <a:bodyPr/>
          <a:lstStyle/>
          <a:p>
            <a:pPr marL="514350" indent="-514350">
              <a:spcBef>
                <a:spcPts val="1800"/>
              </a:spcBef>
              <a:buNone/>
            </a:pPr>
            <a:r>
              <a:rPr lang="en-US" dirty="0">
                <a:solidFill>
                  <a:schemeClr val="tx1"/>
                </a:solidFill>
              </a:rPr>
              <a:t>Think:</a:t>
            </a:r>
          </a:p>
          <a:p>
            <a:pPr marL="514350" indent="-514350">
              <a:spcBef>
                <a:spcPts val="1800"/>
              </a:spcBef>
              <a:buFontTx/>
              <a:buAutoNum type="arabicPeriod"/>
            </a:pPr>
            <a:r>
              <a:rPr lang="en-US" dirty="0">
                <a:solidFill>
                  <a:schemeClr val="tx1"/>
                </a:solidFill>
              </a:rPr>
              <a:t> …about a difficult time in your life.</a:t>
            </a:r>
          </a:p>
          <a:p>
            <a:pPr marL="514350" indent="-514350">
              <a:spcBef>
                <a:spcPts val="1800"/>
              </a:spcBef>
              <a:buFontTx/>
              <a:buAutoNum type="arabicPeriod"/>
            </a:pPr>
            <a:r>
              <a:rPr lang="en-US" dirty="0">
                <a:solidFill>
                  <a:schemeClr val="tx1"/>
                </a:solidFill>
              </a:rPr>
              <a:t>Who helped you through that time? Give us one word describing their role.</a:t>
            </a:r>
          </a:p>
          <a:p>
            <a:pPr marL="514350" indent="-514350">
              <a:spcBef>
                <a:spcPts val="1800"/>
              </a:spcBef>
              <a:buFontTx/>
              <a:buAutoNum type="arabicPeriod"/>
            </a:pPr>
            <a:r>
              <a:rPr lang="en-US" dirty="0">
                <a:solidFill>
                  <a:schemeClr val="tx1"/>
                </a:solidFill>
              </a:rPr>
              <a:t>…and now one word about how that time would have been without this person.  </a:t>
            </a:r>
          </a:p>
          <a:p>
            <a:pPr marL="514350" indent="-514350">
              <a:spcBef>
                <a:spcPts val="1800"/>
              </a:spcBef>
              <a:buFontTx/>
              <a:buAutoNum type="arabicPeriod"/>
            </a:pPr>
            <a:r>
              <a:rPr lang="en-US" dirty="0">
                <a:solidFill>
                  <a:schemeClr val="tx1"/>
                </a:solidFill>
              </a:rPr>
              <a:t>Think about all those words—how does this compare to what foster children experience?</a:t>
            </a:r>
          </a:p>
        </p:txBody>
      </p:sp>
      <p:pic>
        <p:nvPicPr>
          <p:cNvPr id="13316" name="Picture 5" descr="MPj04393840000[1]"/>
          <p:cNvPicPr>
            <a:picLocks noChangeAspect="1" noChangeArrowheads="1"/>
          </p:cNvPicPr>
          <p:nvPr/>
        </p:nvPicPr>
        <p:blipFill>
          <a:blip r:embed="rId3" cstate="screen"/>
          <a:srcRect/>
          <a:stretch>
            <a:fillRect/>
          </a:stretch>
        </p:blipFill>
        <p:spPr bwMode="auto">
          <a:xfrm>
            <a:off x="7183621" y="247650"/>
            <a:ext cx="1600200" cy="150495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FBDBE2DB-A5E1-475A-9050-12CD073D53A0}" type="slidenum">
              <a:rPr lang="en-US" smtClean="0"/>
              <a:pPr>
                <a:defRPr/>
              </a:pPr>
              <a:t>70</a:t>
            </a:fld>
            <a:endParaRPr lang="en-US" dirty="0"/>
          </a:p>
        </p:txBody>
      </p:sp>
    </p:spTree>
    <p:extLst>
      <p:ext uri="{BB962C8B-B14F-4D97-AF65-F5344CB8AC3E}">
        <p14:creationId xmlns:p14="http://schemas.microsoft.com/office/powerpoint/2010/main" val="2956626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71</a:t>
            </a:fld>
            <a:endParaRPr lang="en-US"/>
          </a:p>
        </p:txBody>
      </p:sp>
      <p:sp>
        <p:nvSpPr>
          <p:cNvPr id="4" name="Rounded Rectangle 3"/>
          <p:cNvSpPr/>
          <p:nvPr/>
        </p:nvSpPr>
        <p:spPr>
          <a:xfrm>
            <a:off x="685800" y="0"/>
            <a:ext cx="76962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HURT</a:t>
            </a:r>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Retreats, hurts self, or hurts others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t>Adaptive: Helps in the moment, hurts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60941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820255" y="4246096"/>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2712679" y="3701101"/>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70C0"/>
                </a:solidFill>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72</a:t>
            </a:fld>
            <a:endParaRPr lang="en-US"/>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 </a:t>
            </a:r>
            <a:r>
              <a:rPr lang="en-US" sz="2200" b="1" dirty="0">
                <a:solidFill>
                  <a:srgbClr val="0070C0"/>
                </a:solidFill>
              </a:rPr>
              <a:t>but Healing</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70C0"/>
                </a:solidFill>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70C0"/>
                </a:solidFill>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solidFill>
                  <a:srgbClr val="0070C0"/>
                </a:solidFill>
              </a:rPr>
              <a:t>Adaptive: Helps in the moment AND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4795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5"/>
          <p:cNvSpPr>
            <a:spLocks noGrp="1"/>
          </p:cNvSpPr>
          <p:nvPr>
            <p:ph type="title"/>
          </p:nvPr>
        </p:nvSpPr>
        <p:spPr>
          <a:xfrm>
            <a:off x="152400" y="609600"/>
            <a:ext cx="8839200" cy="1143000"/>
          </a:xfrm>
        </p:spPr>
        <p:txBody>
          <a:bodyPr/>
          <a:lstStyle/>
          <a:p>
            <a:r>
              <a:rPr lang="en-US" sz="4000" dirty="0">
                <a:solidFill>
                  <a:schemeClr val="accent2">
                    <a:lumMod val="50000"/>
                  </a:schemeClr>
                </a:solidFill>
              </a:rPr>
              <a:t>The Story of </a:t>
            </a:r>
            <a:br>
              <a:rPr lang="en-US" sz="4000" dirty="0">
                <a:solidFill>
                  <a:schemeClr val="accent2">
                    <a:lumMod val="50000"/>
                  </a:schemeClr>
                </a:solidFill>
              </a:rPr>
            </a:br>
            <a:r>
              <a:rPr lang="en-US" sz="4000" dirty="0">
                <a:solidFill>
                  <a:schemeClr val="accent2">
                    <a:lumMod val="50000"/>
                  </a:schemeClr>
                </a:solidFill>
              </a:rPr>
              <a:t>Christian the Lion </a:t>
            </a:r>
            <a:br>
              <a:rPr lang="en-US" sz="4000" dirty="0">
                <a:solidFill>
                  <a:schemeClr val="accent2">
                    <a:lumMod val="50000"/>
                  </a:schemeClr>
                </a:solidFill>
              </a:rPr>
            </a:br>
            <a:r>
              <a:rPr lang="en-US" sz="4000" dirty="0">
                <a:solidFill>
                  <a:schemeClr val="accent2">
                    <a:lumMod val="50000"/>
                  </a:schemeClr>
                </a:solidFill>
              </a:rPr>
              <a:t>Video</a:t>
            </a:r>
          </a:p>
        </p:txBody>
      </p:sp>
      <p:pic>
        <p:nvPicPr>
          <p:cNvPr id="15363" name="Content Placeholder 4" descr="Lion.jpg"/>
          <p:cNvPicPr>
            <a:picLocks noGrp="1" noChangeAspect="1"/>
          </p:cNvPicPr>
          <p:nvPr>
            <p:ph idx="1"/>
          </p:nvPr>
        </p:nvPicPr>
        <p:blipFill>
          <a:blip r:embed="rId3" cstate="screen"/>
          <a:srcRect/>
          <a:stretch>
            <a:fillRect/>
          </a:stretch>
        </p:blipFill>
        <p:spPr>
          <a:xfrm>
            <a:off x="3581400" y="2743200"/>
            <a:ext cx="2233613" cy="3124200"/>
          </a:xfrm>
        </p:spPr>
      </p:pic>
      <p:sp>
        <p:nvSpPr>
          <p:cNvPr id="7" name="Slide Number Placeholder 6"/>
          <p:cNvSpPr>
            <a:spLocks noGrp="1"/>
          </p:cNvSpPr>
          <p:nvPr>
            <p:ph type="sldNum" sz="quarter" idx="10"/>
          </p:nvPr>
        </p:nvSpPr>
        <p:spPr>
          <a:xfrm>
            <a:off x="6781800" y="6553200"/>
            <a:ext cx="2133600" cy="247650"/>
          </a:xfrm>
        </p:spPr>
        <p:txBody>
          <a:bodyPr/>
          <a:lstStyle/>
          <a:p>
            <a:pPr>
              <a:defRPr/>
            </a:pPr>
            <a:fld id="{EA3A6864-EEA5-4F28-AACA-7FA1CA3E9F2B}" type="slidenum">
              <a:rPr lang="en-US"/>
              <a:pPr>
                <a:defRPr/>
              </a:pPr>
              <a:t>73</a:t>
            </a:fld>
            <a:endParaRPr lang="en-US" dirty="0"/>
          </a:p>
        </p:txBody>
      </p:sp>
    </p:spTree>
    <p:extLst>
      <p:ext uri="{BB962C8B-B14F-4D97-AF65-F5344CB8AC3E}">
        <p14:creationId xmlns:p14="http://schemas.microsoft.com/office/powerpoint/2010/main" val="38317354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1241425"/>
            <a:ext cx="8229600" cy="4495800"/>
          </a:xfrm>
        </p:spPr>
        <p:txBody>
          <a:bodyPr/>
          <a:lstStyle/>
          <a:p>
            <a:pPr marL="514350" indent="-514350">
              <a:spcBef>
                <a:spcPts val="1800"/>
              </a:spcBef>
            </a:pPr>
            <a:r>
              <a:rPr lang="en-US" dirty="0">
                <a:solidFill>
                  <a:srgbClr val="002060"/>
                </a:solidFill>
              </a:rPr>
              <a:t>How did this video make you </a:t>
            </a:r>
            <a:br>
              <a:rPr lang="en-US" dirty="0">
                <a:solidFill>
                  <a:srgbClr val="002060"/>
                </a:solidFill>
              </a:rPr>
            </a:br>
            <a:r>
              <a:rPr lang="en-US" dirty="0">
                <a:solidFill>
                  <a:srgbClr val="002060"/>
                </a:solidFill>
              </a:rPr>
              <a:t>feel and why?</a:t>
            </a:r>
          </a:p>
          <a:p>
            <a:pPr marL="514350" indent="-514350">
              <a:spcBef>
                <a:spcPts val="1800"/>
              </a:spcBef>
            </a:pPr>
            <a:r>
              <a:rPr lang="en-US" dirty="0">
                <a:solidFill>
                  <a:srgbClr val="002060"/>
                </a:solidFill>
              </a:rPr>
              <a:t>What does it say about the power and influence of caretakers?</a:t>
            </a:r>
          </a:p>
          <a:p>
            <a:pPr marL="514350" indent="-514350">
              <a:spcBef>
                <a:spcPts val="1800"/>
              </a:spcBef>
            </a:pPr>
            <a:r>
              <a:rPr lang="en-US" dirty="0">
                <a:solidFill>
                  <a:srgbClr val="002060"/>
                </a:solidFill>
              </a:rPr>
              <a:t>How do you understand how lions (or people) internalize and carry love in this way?</a:t>
            </a:r>
          </a:p>
          <a:p>
            <a:pPr marL="514350" indent="-514350">
              <a:spcBef>
                <a:spcPts val="1800"/>
              </a:spcBef>
            </a:pPr>
            <a:r>
              <a:rPr lang="en-US" dirty="0">
                <a:solidFill>
                  <a:srgbClr val="002060"/>
                </a:solidFill>
              </a:rPr>
              <a:t>How does what you learned from the video relate to being a foster parent?</a:t>
            </a:r>
          </a:p>
          <a:p>
            <a:pPr marL="514350" indent="-514350">
              <a:buFontTx/>
              <a:buAutoNum type="arabicPeriod"/>
            </a:pPr>
            <a:endParaRPr lang="en-US" dirty="0"/>
          </a:p>
          <a:p>
            <a:pPr marL="514350" indent="-514350"/>
            <a:endParaRPr lang="en-US" dirty="0"/>
          </a:p>
        </p:txBody>
      </p:sp>
      <p:sp>
        <p:nvSpPr>
          <p:cNvPr id="4" name="Title 1"/>
          <p:cNvSpPr txBox="1">
            <a:spLocks/>
          </p:cNvSpPr>
          <p:nvPr/>
        </p:nvSpPr>
        <p:spPr bwMode="auto">
          <a:xfrm>
            <a:off x="457200" y="0"/>
            <a:ext cx="8229600" cy="1143000"/>
          </a:xfrm>
          <a:prstGeom prst="rect">
            <a:avLst/>
          </a:prstGeom>
          <a:noFill/>
          <a:ln w="15875">
            <a:noFill/>
            <a:miter lim="800000"/>
            <a:headEnd/>
            <a:tailEnd/>
          </a:ln>
        </p:spPr>
        <p:txBody>
          <a:bodyPr anchor="ctr"/>
          <a:lstStyle/>
          <a:p>
            <a:pPr algn="ctr" eaLnBrk="0" hangingPunct="0">
              <a:defRPr/>
            </a:pPr>
            <a:r>
              <a:rPr lang="en-US" sz="4400" b="1" kern="0" dirty="0">
                <a:solidFill>
                  <a:srgbClr val="002060"/>
                </a:solidFill>
                <a:latin typeface="+mj-lt"/>
                <a:ea typeface="+mj-ea"/>
                <a:cs typeface="+mj-cs"/>
              </a:rPr>
              <a:t>Your Turn!</a:t>
            </a:r>
          </a:p>
        </p:txBody>
      </p:sp>
      <p:pic>
        <p:nvPicPr>
          <p:cNvPr id="16388" name="Picture 5" descr="MPj04393840000[1]"/>
          <p:cNvPicPr>
            <a:picLocks noChangeAspect="1" noChangeArrowheads="1"/>
          </p:cNvPicPr>
          <p:nvPr/>
        </p:nvPicPr>
        <p:blipFill>
          <a:blip r:embed="rId3" cstate="screen"/>
          <a:srcRect/>
          <a:stretch>
            <a:fillRect/>
          </a:stretch>
        </p:blipFill>
        <p:spPr bwMode="auto">
          <a:xfrm>
            <a:off x="7162800" y="304800"/>
            <a:ext cx="1600200" cy="150495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a:defRPr/>
            </a:pPr>
            <a:fld id="{FBDBE2DB-A5E1-475A-9050-12CD073D53A0}" type="slidenum">
              <a:rPr lang="en-US" smtClean="0"/>
              <a:pPr>
                <a:defRPr/>
              </a:pPr>
              <a:t>74</a:t>
            </a:fld>
            <a:endParaRPr lang="en-US" dirty="0"/>
          </a:p>
        </p:txBody>
      </p:sp>
    </p:spTree>
    <p:extLst>
      <p:ext uri="{BB962C8B-B14F-4D97-AF65-F5344CB8AC3E}">
        <p14:creationId xmlns:p14="http://schemas.microsoft.com/office/powerpoint/2010/main" val="22617768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defTabSz="963613" eaLnBrk="1" hangingPunct="1"/>
            <a:r>
              <a:rPr lang="en-US" dirty="0">
                <a:solidFill>
                  <a:schemeClr val="accent2">
                    <a:lumMod val="50000"/>
                  </a:schemeClr>
                </a:solidFill>
              </a:rPr>
              <a:t>Why is a healthy relationship so important?</a:t>
            </a:r>
          </a:p>
        </p:txBody>
      </p:sp>
      <p:sp>
        <p:nvSpPr>
          <p:cNvPr id="17411" name="Rectangle 3"/>
          <p:cNvSpPr>
            <a:spLocks noGrp="1" noChangeArrowheads="1"/>
          </p:cNvSpPr>
          <p:nvPr>
            <p:ph type="body" sz="half" idx="1"/>
          </p:nvPr>
        </p:nvSpPr>
        <p:spPr>
          <a:xfrm>
            <a:off x="304800" y="1905000"/>
            <a:ext cx="8153400" cy="4114800"/>
          </a:xfrm>
        </p:spPr>
        <p:txBody>
          <a:bodyPr/>
          <a:lstStyle/>
          <a:p>
            <a:pPr marL="361950" indent="-361950" defTabSz="963613" eaLnBrk="1" hangingPunct="1">
              <a:buFontTx/>
              <a:buNone/>
            </a:pPr>
            <a:r>
              <a:rPr lang="en-US" sz="2600" b="1" dirty="0">
                <a:solidFill>
                  <a:srgbClr val="002060"/>
                </a:solidFill>
              </a:rPr>
              <a:t>Healthy relationships: </a:t>
            </a:r>
          </a:p>
          <a:p>
            <a:pPr marL="361950" indent="-361950" defTabSz="963613" eaLnBrk="1" hangingPunct="1">
              <a:spcBef>
                <a:spcPts val="1800"/>
              </a:spcBef>
            </a:pPr>
            <a:r>
              <a:rPr lang="en-US" sz="2600" dirty="0">
                <a:solidFill>
                  <a:srgbClr val="002060"/>
                </a:solidFill>
              </a:rPr>
              <a:t>Model what we want for our own </a:t>
            </a:r>
            <a:br>
              <a:rPr lang="en-US" sz="2600" dirty="0">
                <a:solidFill>
                  <a:srgbClr val="002060"/>
                </a:solidFill>
              </a:rPr>
            </a:br>
            <a:r>
              <a:rPr lang="en-US" sz="2600" dirty="0">
                <a:solidFill>
                  <a:srgbClr val="002060"/>
                </a:solidFill>
              </a:rPr>
              <a:t>children</a:t>
            </a:r>
          </a:p>
          <a:p>
            <a:pPr marL="361950" indent="-361950" defTabSz="963613" eaLnBrk="1" hangingPunct="1">
              <a:spcBef>
                <a:spcPts val="1800"/>
              </a:spcBef>
            </a:pPr>
            <a:r>
              <a:rPr lang="en-US" sz="2600" dirty="0">
                <a:solidFill>
                  <a:srgbClr val="002060"/>
                </a:solidFill>
              </a:rPr>
              <a:t>Show another type of relationship</a:t>
            </a:r>
          </a:p>
          <a:p>
            <a:pPr marL="361950" indent="-361950" defTabSz="963613" eaLnBrk="1" hangingPunct="1">
              <a:spcBef>
                <a:spcPts val="1800"/>
              </a:spcBef>
            </a:pPr>
            <a:r>
              <a:rPr lang="en-US" sz="2600" dirty="0">
                <a:solidFill>
                  <a:srgbClr val="002060"/>
                </a:solidFill>
              </a:rPr>
              <a:t>Helps the child feel less alone in the world</a:t>
            </a:r>
          </a:p>
          <a:p>
            <a:pPr marL="361950" indent="-361950" defTabSz="963613" eaLnBrk="1" hangingPunct="1">
              <a:spcBef>
                <a:spcPts val="1800"/>
              </a:spcBef>
            </a:pPr>
            <a:r>
              <a:rPr lang="en-US" sz="2600" dirty="0">
                <a:solidFill>
                  <a:srgbClr val="002060"/>
                </a:solidFill>
              </a:rPr>
              <a:t>Helps heal wounds and develop strengths for future challenges</a:t>
            </a:r>
          </a:p>
        </p:txBody>
      </p:sp>
      <p:pic>
        <p:nvPicPr>
          <p:cNvPr id="17412" name="Picture 4" descr="crying"/>
          <p:cNvPicPr>
            <a:picLocks noGrp="1" noChangeAspect="1" noChangeArrowheads="1"/>
          </p:cNvPicPr>
          <p:nvPr>
            <p:ph sz="half" idx="2"/>
          </p:nvPr>
        </p:nvPicPr>
        <p:blipFill>
          <a:blip r:embed="rId3" cstate="screen"/>
          <a:srcRect/>
          <a:stretch>
            <a:fillRect/>
          </a:stretch>
        </p:blipFill>
        <p:spPr>
          <a:xfrm>
            <a:off x="6543992" y="2012950"/>
            <a:ext cx="2401888" cy="2025650"/>
          </a:xfrm>
        </p:spPr>
      </p:pic>
      <p:sp>
        <p:nvSpPr>
          <p:cNvPr id="8" name="Slide Number Placeholder 7"/>
          <p:cNvSpPr>
            <a:spLocks noGrp="1"/>
          </p:cNvSpPr>
          <p:nvPr>
            <p:ph type="sldNum" sz="quarter" idx="10"/>
          </p:nvPr>
        </p:nvSpPr>
        <p:spPr>
          <a:xfrm>
            <a:off x="6858000" y="6553200"/>
            <a:ext cx="2133600" cy="476250"/>
          </a:xfrm>
        </p:spPr>
        <p:txBody>
          <a:bodyPr/>
          <a:lstStyle/>
          <a:p>
            <a:pPr>
              <a:defRPr/>
            </a:pPr>
            <a:fld id="{C1682CEE-E621-4F63-9F73-EFA335B9D2E7}" type="slidenum">
              <a:rPr lang="en-US"/>
              <a:pPr>
                <a:defRPr/>
              </a:pPr>
              <a:t>75</a:t>
            </a:fld>
            <a:endParaRPr lang="en-US" dirty="0"/>
          </a:p>
        </p:txBody>
      </p:sp>
    </p:spTree>
    <p:extLst>
      <p:ext uri="{BB962C8B-B14F-4D97-AF65-F5344CB8AC3E}">
        <p14:creationId xmlns:p14="http://schemas.microsoft.com/office/powerpoint/2010/main" val="42836444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p:cNvSpPr>
            <a:spLocks noGrp="1" noChangeArrowheads="1"/>
          </p:cNvSpPr>
          <p:nvPr>
            <p:ph type="title"/>
          </p:nvPr>
        </p:nvSpPr>
        <p:spPr>
          <a:xfrm>
            <a:off x="0" y="0"/>
            <a:ext cx="8915400" cy="1143000"/>
          </a:xfrm>
        </p:spPr>
        <p:txBody>
          <a:bodyPr/>
          <a:lstStyle/>
          <a:p>
            <a:pPr eaLnBrk="1" hangingPunct="1"/>
            <a:r>
              <a:rPr lang="en-US" dirty="0">
                <a:solidFill>
                  <a:schemeClr val="accent2">
                    <a:lumMod val="50000"/>
                  </a:schemeClr>
                </a:solidFill>
              </a:rPr>
              <a:t>Help Children Feel Safe</a:t>
            </a:r>
          </a:p>
        </p:txBody>
      </p:sp>
      <p:sp>
        <p:nvSpPr>
          <p:cNvPr id="16387" name="Rectangle 3"/>
          <p:cNvSpPr>
            <a:spLocks noGrp="1" noChangeArrowheads="1"/>
          </p:cNvSpPr>
          <p:nvPr>
            <p:ph type="body" sz="half" idx="1"/>
          </p:nvPr>
        </p:nvSpPr>
        <p:spPr>
          <a:xfrm>
            <a:off x="457200" y="1143000"/>
            <a:ext cx="8077200" cy="5029200"/>
          </a:xfrm>
        </p:spPr>
        <p:txBody>
          <a:bodyPr/>
          <a:lstStyle/>
          <a:p>
            <a:pPr eaLnBrk="1" hangingPunct="1">
              <a:spcBef>
                <a:spcPts val="0"/>
              </a:spcBef>
              <a:buFont typeface="Wingdings" pitchFamily="2" charset="2"/>
              <a:buNone/>
              <a:defRPr/>
            </a:pPr>
            <a:r>
              <a:rPr lang="en-US" b="1" dirty="0">
                <a:solidFill>
                  <a:srgbClr val="002060"/>
                </a:solidFill>
              </a:rPr>
              <a:t>Can </a:t>
            </a:r>
            <a:r>
              <a:rPr lang="en-US" b="1" i="1" u="sng" dirty="0">
                <a:solidFill>
                  <a:srgbClr val="002060"/>
                </a:solidFill>
              </a:rPr>
              <a:t>you</a:t>
            </a:r>
            <a:r>
              <a:rPr lang="en-US" b="1" dirty="0">
                <a:solidFill>
                  <a:srgbClr val="002060"/>
                </a:solidFill>
              </a:rPr>
              <a:t> form a relationship when</a:t>
            </a:r>
          </a:p>
          <a:p>
            <a:pPr eaLnBrk="1" hangingPunct="1">
              <a:spcBef>
                <a:spcPts val="0"/>
              </a:spcBef>
              <a:buFont typeface="Wingdings" pitchFamily="2" charset="2"/>
              <a:buNone/>
              <a:defRPr/>
            </a:pPr>
            <a:r>
              <a:rPr lang="en-US" b="1" dirty="0">
                <a:solidFill>
                  <a:srgbClr val="002060"/>
                </a:solidFill>
              </a:rPr>
              <a:t>you feel threatened or in danger?</a:t>
            </a:r>
          </a:p>
          <a:p>
            <a:pPr eaLnBrk="1" hangingPunct="1">
              <a:spcBef>
                <a:spcPts val="0"/>
              </a:spcBef>
              <a:buFont typeface="Wingdings" pitchFamily="2" charset="2"/>
              <a:buNone/>
              <a:defRPr/>
            </a:pPr>
            <a:endParaRPr lang="en-US" sz="1600" b="1" dirty="0">
              <a:solidFill>
                <a:srgbClr val="002060"/>
              </a:solidFill>
            </a:endParaRPr>
          </a:p>
          <a:p>
            <a:pPr eaLnBrk="1" hangingPunct="1">
              <a:defRPr/>
            </a:pPr>
            <a:r>
              <a:rPr lang="en-US" dirty="0">
                <a:solidFill>
                  <a:srgbClr val="002060"/>
                </a:solidFill>
                <a:latin typeface="Calibri" pitchFamily="34" charset="0"/>
                <a:cs typeface="Calibri" pitchFamily="34" charset="0"/>
              </a:rPr>
              <a:t>Do you think children can?</a:t>
            </a:r>
          </a:p>
          <a:p>
            <a:pPr eaLnBrk="1" hangingPunct="1">
              <a:defRPr/>
            </a:pPr>
            <a:r>
              <a:rPr lang="en-US" dirty="0">
                <a:solidFill>
                  <a:srgbClr val="002060"/>
                </a:solidFill>
                <a:latin typeface="Calibri" pitchFamily="34" charset="0"/>
                <a:cs typeface="Calibri" pitchFamily="34" charset="0"/>
              </a:rPr>
              <a:t>What about being in foster </a:t>
            </a:r>
            <a:br>
              <a:rPr lang="en-US" dirty="0">
                <a:solidFill>
                  <a:srgbClr val="002060"/>
                </a:solidFill>
                <a:latin typeface="Calibri" pitchFamily="34" charset="0"/>
                <a:cs typeface="Calibri" pitchFamily="34" charset="0"/>
              </a:rPr>
            </a:br>
            <a:r>
              <a:rPr lang="en-US" dirty="0">
                <a:solidFill>
                  <a:srgbClr val="002060"/>
                </a:solidFill>
                <a:latin typeface="Calibri" pitchFamily="34" charset="0"/>
                <a:cs typeface="Calibri" pitchFamily="34" charset="0"/>
              </a:rPr>
              <a:t>care could make children </a:t>
            </a:r>
            <a:br>
              <a:rPr lang="en-US" dirty="0">
                <a:solidFill>
                  <a:srgbClr val="002060"/>
                </a:solidFill>
                <a:latin typeface="Calibri" pitchFamily="34" charset="0"/>
                <a:cs typeface="Calibri" pitchFamily="34" charset="0"/>
              </a:rPr>
            </a:br>
            <a:r>
              <a:rPr lang="en-US" dirty="0">
                <a:solidFill>
                  <a:srgbClr val="002060"/>
                </a:solidFill>
                <a:latin typeface="Calibri" pitchFamily="34" charset="0"/>
                <a:cs typeface="Calibri" pitchFamily="34" charset="0"/>
              </a:rPr>
              <a:t>feel unsafe?</a:t>
            </a:r>
          </a:p>
          <a:p>
            <a:pPr eaLnBrk="1" hangingPunct="1">
              <a:defRPr/>
            </a:pPr>
            <a:r>
              <a:rPr lang="en-US" dirty="0">
                <a:solidFill>
                  <a:srgbClr val="002060"/>
                </a:solidFill>
                <a:latin typeface="Calibri" pitchFamily="34" charset="0"/>
                <a:cs typeface="Calibri" pitchFamily="34" charset="0"/>
              </a:rPr>
              <a:t>What makes your home safe?</a:t>
            </a:r>
          </a:p>
          <a:p>
            <a:pPr eaLnBrk="1" hangingPunct="1">
              <a:defRPr/>
            </a:pPr>
            <a:r>
              <a:rPr lang="en-US" dirty="0">
                <a:solidFill>
                  <a:srgbClr val="002060"/>
                </a:solidFill>
                <a:latin typeface="Calibri" pitchFamily="34" charset="0"/>
                <a:cs typeface="Calibri" pitchFamily="34" charset="0"/>
              </a:rPr>
              <a:t>What in your home might feel dangerous?</a:t>
            </a:r>
          </a:p>
          <a:p>
            <a:pPr eaLnBrk="1" hangingPunct="1">
              <a:buFont typeface="Wingdings" pitchFamily="2" charset="2"/>
              <a:buNone/>
              <a:defRPr/>
            </a:pPr>
            <a:r>
              <a:rPr lang="en-US" dirty="0">
                <a:solidFill>
                  <a:schemeClr val="tx1"/>
                </a:solidFill>
              </a:rPr>
              <a:t> </a:t>
            </a:r>
            <a:r>
              <a:rPr lang="en-US" sz="2400" dirty="0">
                <a:solidFill>
                  <a:schemeClr val="tx1"/>
                </a:solidFill>
              </a:rPr>
              <a:t>	</a:t>
            </a:r>
          </a:p>
        </p:txBody>
      </p:sp>
      <p:pic>
        <p:nvPicPr>
          <p:cNvPr id="33796" name="Picture 4" descr="kid behind hole"/>
          <p:cNvPicPr>
            <a:picLocks noGrp="1" noChangeAspect="1" noChangeArrowheads="1"/>
          </p:cNvPicPr>
          <p:nvPr>
            <p:ph sz="half" idx="2"/>
          </p:nvPr>
        </p:nvPicPr>
        <p:blipFill>
          <a:blip r:embed="rId3" cstate="screen"/>
          <a:srcRect/>
          <a:stretch>
            <a:fillRect/>
          </a:stretch>
        </p:blipFill>
        <p:spPr>
          <a:xfrm>
            <a:off x="6172200" y="2749550"/>
            <a:ext cx="2238375" cy="2203450"/>
          </a:xfrm>
        </p:spPr>
      </p:pic>
      <p:sp>
        <p:nvSpPr>
          <p:cNvPr id="16389" name="Text Box 6"/>
          <p:cNvSpPr txBox="1">
            <a:spLocks noChangeArrowheads="1"/>
          </p:cNvSpPr>
          <p:nvPr/>
        </p:nvSpPr>
        <p:spPr bwMode="auto">
          <a:xfrm>
            <a:off x="990600" y="2819400"/>
            <a:ext cx="7391400" cy="1123950"/>
          </a:xfrm>
          <a:prstGeom prst="rect">
            <a:avLst/>
          </a:prstGeom>
          <a:noFill/>
          <a:ln w="9525">
            <a:noFill/>
            <a:miter lim="800000"/>
            <a:headEnd/>
            <a:tailEnd/>
          </a:ln>
        </p:spPr>
        <p:txBody>
          <a:bodyPr>
            <a:spAutoFit/>
          </a:bodyPr>
          <a:lstStyle/>
          <a:p>
            <a:pPr>
              <a:defRPr/>
            </a:pPr>
            <a:endParaRPr lang="en-US" sz="4000" dirty="0">
              <a:solidFill>
                <a:schemeClr val="accent6">
                  <a:lumMod val="75000"/>
                </a:schemeClr>
              </a:solidFill>
              <a:latin typeface="Calibri" pitchFamily="34" charset="0"/>
              <a:cs typeface="Calibri" pitchFamily="34" charset="0"/>
            </a:endParaRPr>
          </a:p>
          <a:p>
            <a:pPr>
              <a:spcBef>
                <a:spcPct val="50000"/>
              </a:spcBef>
              <a:defRPr/>
            </a:pPr>
            <a:endParaRPr lang="en-US" dirty="0">
              <a:cs typeface="+mn-cs"/>
            </a:endParaRPr>
          </a:p>
        </p:txBody>
      </p:sp>
      <p:sp>
        <p:nvSpPr>
          <p:cNvPr id="10" name="Slide Number Placeholder 9"/>
          <p:cNvSpPr>
            <a:spLocks noGrp="1"/>
          </p:cNvSpPr>
          <p:nvPr>
            <p:ph type="sldNum" sz="quarter" idx="10"/>
          </p:nvPr>
        </p:nvSpPr>
        <p:spPr>
          <a:xfrm>
            <a:off x="6858000" y="6534150"/>
            <a:ext cx="2133600" cy="476250"/>
          </a:xfrm>
        </p:spPr>
        <p:txBody>
          <a:bodyPr/>
          <a:lstStyle/>
          <a:p>
            <a:pPr>
              <a:defRPr/>
            </a:pPr>
            <a:fld id="{C1B494C7-9509-409D-9855-3C512A6B6538}" type="slidenum">
              <a:rPr lang="en-US"/>
              <a:pPr>
                <a:defRPr/>
              </a:pPr>
              <a:t>76</a:t>
            </a:fld>
            <a:endParaRPr lang="en-US" dirty="0"/>
          </a:p>
        </p:txBody>
      </p:sp>
    </p:spTree>
    <p:extLst>
      <p:ext uri="{BB962C8B-B14F-4D97-AF65-F5344CB8AC3E}">
        <p14:creationId xmlns:p14="http://schemas.microsoft.com/office/powerpoint/2010/main" val="32207307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p:cNvSpPr>
            <a:spLocks noGrp="1" noChangeArrowheads="1"/>
          </p:cNvSpPr>
          <p:nvPr>
            <p:ph type="title"/>
          </p:nvPr>
        </p:nvSpPr>
        <p:spPr>
          <a:xfrm>
            <a:off x="0" y="304800"/>
            <a:ext cx="8915400" cy="1143000"/>
          </a:xfrm>
        </p:spPr>
        <p:txBody>
          <a:bodyPr/>
          <a:lstStyle/>
          <a:p>
            <a:pPr eaLnBrk="1" hangingPunct="1"/>
            <a:r>
              <a:rPr lang="en-US" dirty="0">
                <a:solidFill>
                  <a:schemeClr val="accent2">
                    <a:lumMod val="50000"/>
                  </a:schemeClr>
                </a:solidFill>
              </a:rPr>
              <a:t>Be Attuned to What Your </a:t>
            </a:r>
            <a:br>
              <a:rPr lang="en-US" dirty="0">
                <a:solidFill>
                  <a:schemeClr val="accent2">
                    <a:lumMod val="50000"/>
                  </a:schemeClr>
                </a:solidFill>
              </a:rPr>
            </a:br>
            <a:r>
              <a:rPr lang="en-US" dirty="0">
                <a:solidFill>
                  <a:schemeClr val="accent2">
                    <a:lumMod val="50000"/>
                  </a:schemeClr>
                </a:solidFill>
              </a:rPr>
              <a:t>Child Needs</a:t>
            </a:r>
          </a:p>
        </p:txBody>
      </p:sp>
      <p:sp>
        <p:nvSpPr>
          <p:cNvPr id="36867" name="Rectangle 3"/>
          <p:cNvSpPr>
            <a:spLocks noGrp="1" noChangeArrowheads="1"/>
          </p:cNvSpPr>
          <p:nvPr>
            <p:ph type="body" sz="half" idx="1"/>
          </p:nvPr>
        </p:nvSpPr>
        <p:spPr>
          <a:xfrm>
            <a:off x="457200" y="1600200"/>
            <a:ext cx="8229600" cy="4800600"/>
          </a:xfrm>
        </p:spPr>
        <p:txBody>
          <a:bodyPr/>
          <a:lstStyle/>
          <a:p>
            <a:pPr eaLnBrk="1" hangingPunct="1">
              <a:spcBef>
                <a:spcPts val="1800"/>
              </a:spcBef>
            </a:pPr>
            <a:r>
              <a:rPr lang="en-US" sz="2800" dirty="0">
                <a:solidFill>
                  <a:srgbClr val="002060"/>
                </a:solidFill>
              </a:rPr>
              <a:t>Have fun together</a:t>
            </a:r>
          </a:p>
          <a:p>
            <a:pPr eaLnBrk="1" hangingPunct="1">
              <a:spcBef>
                <a:spcPts val="1800"/>
              </a:spcBef>
            </a:pPr>
            <a:r>
              <a:rPr lang="en-US" sz="2800" dirty="0">
                <a:solidFill>
                  <a:srgbClr val="002060"/>
                </a:solidFill>
              </a:rPr>
              <a:t>Acknowledge and respond to</a:t>
            </a:r>
            <a:br>
              <a:rPr lang="en-US" sz="2800" dirty="0">
                <a:solidFill>
                  <a:srgbClr val="002060"/>
                </a:solidFill>
              </a:rPr>
            </a:br>
            <a:r>
              <a:rPr lang="en-US" sz="2800" dirty="0">
                <a:solidFill>
                  <a:srgbClr val="002060"/>
                </a:solidFill>
              </a:rPr>
              <a:t>your child’s feelings</a:t>
            </a:r>
          </a:p>
          <a:p>
            <a:pPr eaLnBrk="1" hangingPunct="1">
              <a:spcBef>
                <a:spcPts val="1800"/>
              </a:spcBef>
            </a:pPr>
            <a:r>
              <a:rPr lang="en-US" sz="2800" dirty="0">
                <a:solidFill>
                  <a:srgbClr val="002060"/>
                </a:solidFill>
              </a:rPr>
              <a:t>Know your child’s likes, </a:t>
            </a:r>
            <a:br>
              <a:rPr lang="en-US" sz="2800" dirty="0">
                <a:solidFill>
                  <a:srgbClr val="002060"/>
                </a:solidFill>
              </a:rPr>
            </a:br>
            <a:r>
              <a:rPr lang="en-US" sz="2800" dirty="0">
                <a:solidFill>
                  <a:srgbClr val="002060"/>
                </a:solidFill>
              </a:rPr>
              <a:t>dislikes, what soothes them,</a:t>
            </a:r>
            <a:br>
              <a:rPr lang="en-US" sz="2800" dirty="0">
                <a:solidFill>
                  <a:srgbClr val="002060"/>
                </a:solidFill>
              </a:rPr>
            </a:br>
            <a:r>
              <a:rPr lang="en-US" sz="2800" dirty="0">
                <a:solidFill>
                  <a:srgbClr val="002060"/>
                </a:solidFill>
              </a:rPr>
              <a:t>what upsets them, bad/good</a:t>
            </a:r>
            <a:br>
              <a:rPr lang="en-US" sz="2800" dirty="0">
                <a:solidFill>
                  <a:srgbClr val="002060"/>
                </a:solidFill>
              </a:rPr>
            </a:br>
            <a:r>
              <a:rPr lang="en-US" sz="2800" dirty="0">
                <a:solidFill>
                  <a:srgbClr val="002060"/>
                </a:solidFill>
              </a:rPr>
              <a:t>dates of the year, hopes and fears</a:t>
            </a:r>
          </a:p>
          <a:p>
            <a:pPr eaLnBrk="1" hangingPunct="1">
              <a:spcBef>
                <a:spcPts val="1800"/>
              </a:spcBef>
            </a:pPr>
            <a:r>
              <a:rPr lang="en-US" sz="2800" dirty="0">
                <a:solidFill>
                  <a:srgbClr val="002060"/>
                </a:solidFill>
              </a:rPr>
              <a:t>Sharpen your antennae for signs of your child’s  physical or emotional safety</a:t>
            </a:r>
          </a:p>
          <a:p>
            <a:pPr eaLnBrk="1" hangingPunct="1">
              <a:buFont typeface="Wingdings" pitchFamily="2" charset="2"/>
              <a:buNone/>
            </a:pPr>
            <a:endParaRPr lang="en-US" sz="2400" dirty="0">
              <a:solidFill>
                <a:schemeClr val="tx1"/>
              </a:solidFill>
            </a:endParaRPr>
          </a:p>
        </p:txBody>
      </p:sp>
      <p:pic>
        <p:nvPicPr>
          <p:cNvPr id="36868" name="Picture 7" descr="Woman and girl smiling"/>
          <p:cNvPicPr>
            <a:picLocks noGrp="1" noChangeAspect="1" noChangeArrowheads="1"/>
          </p:cNvPicPr>
          <p:nvPr>
            <p:ph sz="half" idx="2"/>
          </p:nvPr>
        </p:nvPicPr>
        <p:blipFill>
          <a:blip r:embed="rId3" cstate="screen"/>
          <a:srcRect/>
          <a:stretch>
            <a:fillRect/>
          </a:stretch>
        </p:blipFill>
        <p:spPr>
          <a:xfrm>
            <a:off x="5791200" y="2133600"/>
            <a:ext cx="2932113" cy="2305050"/>
          </a:xfrm>
        </p:spPr>
      </p:pic>
      <p:sp>
        <p:nvSpPr>
          <p:cNvPr id="9" name="Slide Number Placeholder 8"/>
          <p:cNvSpPr>
            <a:spLocks noGrp="1"/>
          </p:cNvSpPr>
          <p:nvPr>
            <p:ph type="sldNum" sz="quarter" idx="10"/>
          </p:nvPr>
        </p:nvSpPr>
        <p:spPr>
          <a:xfrm>
            <a:off x="6781800" y="6534150"/>
            <a:ext cx="2133600" cy="476250"/>
          </a:xfrm>
        </p:spPr>
        <p:txBody>
          <a:bodyPr/>
          <a:lstStyle/>
          <a:p>
            <a:pPr>
              <a:defRPr/>
            </a:pPr>
            <a:fld id="{776D8579-7AAE-402B-A222-6E18F64B32DE}" type="slidenum">
              <a:rPr lang="en-US"/>
              <a:pPr>
                <a:defRPr/>
              </a:pPr>
              <a:t>77</a:t>
            </a:fld>
            <a:endParaRPr lang="en-US" dirty="0"/>
          </a:p>
        </p:txBody>
      </p:sp>
    </p:spTree>
    <p:extLst>
      <p:ext uri="{BB962C8B-B14F-4D97-AF65-F5344CB8AC3E}">
        <p14:creationId xmlns:p14="http://schemas.microsoft.com/office/powerpoint/2010/main" val="10258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0"/>
            <a:ext cx="8915400" cy="1143000"/>
          </a:xfrm>
        </p:spPr>
        <p:txBody>
          <a:bodyPr/>
          <a:lstStyle/>
          <a:p>
            <a:br>
              <a:rPr lang="en-US" dirty="0"/>
            </a:br>
            <a:r>
              <a:rPr lang="en-US" b="0" dirty="0"/>
              <a:t> </a:t>
            </a:r>
            <a:r>
              <a:rPr lang="en-US" dirty="0"/>
              <a:t>Create </a:t>
            </a:r>
            <a:r>
              <a:rPr lang="en-US" dirty="0">
                <a:solidFill>
                  <a:schemeClr val="accent2">
                    <a:lumMod val="50000"/>
                  </a:schemeClr>
                </a:solidFill>
              </a:rPr>
              <a:t>Predictability </a:t>
            </a:r>
            <a:br>
              <a:rPr lang="en-US" dirty="0"/>
            </a:br>
            <a:endParaRPr lang="en-US" dirty="0"/>
          </a:p>
        </p:txBody>
      </p:sp>
      <p:sp>
        <p:nvSpPr>
          <p:cNvPr id="34819" name="Text Placeholder 2"/>
          <p:cNvSpPr>
            <a:spLocks noGrp="1"/>
          </p:cNvSpPr>
          <p:nvPr>
            <p:ph type="body" sz="half" idx="1"/>
          </p:nvPr>
        </p:nvSpPr>
        <p:spPr>
          <a:xfrm>
            <a:off x="381000" y="1447800"/>
            <a:ext cx="8763000" cy="4267200"/>
          </a:xfrm>
        </p:spPr>
        <p:txBody>
          <a:bodyPr/>
          <a:lstStyle/>
          <a:p>
            <a:pPr>
              <a:spcBef>
                <a:spcPts val="1800"/>
              </a:spcBef>
            </a:pPr>
            <a:r>
              <a:rPr lang="en-US" dirty="0">
                <a:solidFill>
                  <a:srgbClr val="002060"/>
                </a:solidFill>
              </a:rPr>
              <a:t>Structure is different from control and power-over—it’s about  predictability and planning</a:t>
            </a:r>
          </a:p>
          <a:p>
            <a:pPr>
              <a:spcBef>
                <a:spcPts val="1800"/>
              </a:spcBef>
            </a:pPr>
            <a:r>
              <a:rPr lang="en-US" dirty="0">
                <a:solidFill>
                  <a:srgbClr val="002060"/>
                </a:solidFill>
              </a:rPr>
              <a:t>Predictability supports safety </a:t>
            </a:r>
            <a:br>
              <a:rPr lang="en-US" dirty="0">
                <a:solidFill>
                  <a:srgbClr val="002060"/>
                </a:solidFill>
              </a:rPr>
            </a:br>
            <a:r>
              <a:rPr lang="en-US" dirty="0">
                <a:solidFill>
                  <a:srgbClr val="002060"/>
                </a:solidFill>
              </a:rPr>
              <a:t>and builds trust</a:t>
            </a:r>
          </a:p>
          <a:p>
            <a:pPr>
              <a:spcBef>
                <a:spcPts val="1800"/>
              </a:spcBef>
            </a:pPr>
            <a:r>
              <a:rPr lang="en-US" dirty="0">
                <a:solidFill>
                  <a:srgbClr val="002060"/>
                </a:solidFill>
              </a:rPr>
              <a:t>Plan for success</a:t>
            </a:r>
          </a:p>
          <a:p>
            <a:pPr>
              <a:spcBef>
                <a:spcPts val="1800"/>
              </a:spcBef>
            </a:pPr>
            <a:r>
              <a:rPr lang="en-US" dirty="0">
                <a:solidFill>
                  <a:srgbClr val="002060"/>
                </a:solidFill>
              </a:rPr>
              <a:t>Identify and consider patterns</a:t>
            </a:r>
          </a:p>
          <a:p>
            <a:pPr>
              <a:spcBef>
                <a:spcPts val="1800"/>
              </a:spcBef>
            </a:pPr>
            <a:r>
              <a:rPr lang="en-US" dirty="0">
                <a:solidFill>
                  <a:srgbClr val="002060"/>
                </a:solidFill>
              </a:rPr>
              <a:t>Be willing to change</a:t>
            </a:r>
          </a:p>
        </p:txBody>
      </p:sp>
      <p:pic>
        <p:nvPicPr>
          <p:cNvPr id="34820" name="Picture 4" descr="schedule.jpg"/>
          <p:cNvPicPr>
            <a:picLocks noChangeAspect="1"/>
          </p:cNvPicPr>
          <p:nvPr/>
        </p:nvPicPr>
        <p:blipFill>
          <a:blip r:embed="rId3" cstate="screen"/>
          <a:srcRect/>
          <a:stretch>
            <a:fillRect/>
          </a:stretch>
        </p:blipFill>
        <p:spPr bwMode="auto">
          <a:xfrm>
            <a:off x="6465888" y="3124200"/>
            <a:ext cx="2000250" cy="1905000"/>
          </a:xfrm>
          <a:prstGeom prst="rect">
            <a:avLst/>
          </a:prstGeom>
          <a:noFill/>
          <a:ln w="9525">
            <a:noFill/>
            <a:miter lim="800000"/>
            <a:headEnd/>
            <a:tailEnd/>
          </a:ln>
        </p:spPr>
      </p:pic>
      <p:sp>
        <p:nvSpPr>
          <p:cNvPr id="8" name="Slide Number Placeholder 7"/>
          <p:cNvSpPr>
            <a:spLocks noGrp="1"/>
          </p:cNvSpPr>
          <p:nvPr>
            <p:ph type="sldNum" sz="quarter" idx="10"/>
          </p:nvPr>
        </p:nvSpPr>
        <p:spPr>
          <a:xfrm>
            <a:off x="6858000" y="6534150"/>
            <a:ext cx="2133600" cy="476250"/>
          </a:xfrm>
        </p:spPr>
        <p:txBody>
          <a:bodyPr/>
          <a:lstStyle/>
          <a:p>
            <a:pPr>
              <a:defRPr/>
            </a:pPr>
            <a:fld id="{8EC83718-7671-4150-B597-61EF02CA4190}" type="slidenum">
              <a:rPr lang="en-US"/>
              <a:pPr>
                <a:defRPr/>
              </a:pPr>
              <a:t>78</a:t>
            </a:fld>
            <a:endParaRPr lang="en-US" dirty="0"/>
          </a:p>
        </p:txBody>
      </p:sp>
    </p:spTree>
    <p:extLst>
      <p:ext uri="{BB962C8B-B14F-4D97-AF65-F5344CB8AC3E}">
        <p14:creationId xmlns:p14="http://schemas.microsoft.com/office/powerpoint/2010/main" val="3876843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76200"/>
            <a:ext cx="8229600" cy="1143000"/>
          </a:xfrm>
        </p:spPr>
        <p:txBody>
          <a:bodyPr/>
          <a:lstStyle/>
          <a:p>
            <a:pPr eaLnBrk="1" hangingPunct="1"/>
            <a:r>
              <a:rPr lang="en-US" sz="3600" dirty="0">
                <a:solidFill>
                  <a:srgbClr val="002060"/>
                </a:solidFill>
              </a:rPr>
              <a:t>The  RICH</a:t>
            </a:r>
            <a:r>
              <a:rPr lang="en-US" sz="3600" baseline="30000" dirty="0">
                <a:solidFill>
                  <a:srgbClr val="002060"/>
                </a:solidFill>
              </a:rPr>
              <a:t>®</a:t>
            </a:r>
            <a:r>
              <a:rPr lang="en-US" sz="3600" dirty="0">
                <a:solidFill>
                  <a:srgbClr val="002060"/>
                </a:solidFill>
              </a:rPr>
              <a:t> Relationships</a:t>
            </a:r>
          </a:p>
        </p:txBody>
      </p:sp>
      <p:sp>
        <p:nvSpPr>
          <p:cNvPr id="19459" name="Rectangle 3"/>
          <p:cNvSpPr>
            <a:spLocks noGrp="1" noChangeArrowheads="1"/>
          </p:cNvSpPr>
          <p:nvPr>
            <p:ph type="body" sz="half" idx="1"/>
          </p:nvPr>
        </p:nvSpPr>
        <p:spPr>
          <a:xfrm>
            <a:off x="2819400" y="2971800"/>
            <a:ext cx="4648200" cy="3276600"/>
          </a:xfrm>
        </p:spPr>
        <p:txBody>
          <a:bodyPr/>
          <a:lstStyle/>
          <a:p>
            <a:pPr marL="361950" indent="-361950" defTabSz="963613" eaLnBrk="1" hangingPunct="1">
              <a:buFontTx/>
              <a:buNone/>
            </a:pPr>
            <a:r>
              <a:rPr lang="en-US" sz="4400" b="1" dirty="0">
                <a:solidFill>
                  <a:srgbClr val="002060"/>
                </a:solidFill>
              </a:rPr>
              <a:t>R</a:t>
            </a:r>
            <a:r>
              <a:rPr lang="en-US" sz="3600" dirty="0">
                <a:solidFill>
                  <a:srgbClr val="002060"/>
                </a:solidFill>
              </a:rPr>
              <a:t>espect</a:t>
            </a:r>
          </a:p>
          <a:p>
            <a:pPr marL="361950" indent="-361950" defTabSz="963613" eaLnBrk="1" hangingPunct="1">
              <a:buFontTx/>
              <a:buNone/>
            </a:pPr>
            <a:r>
              <a:rPr lang="en-US" sz="4400" b="1" dirty="0">
                <a:solidFill>
                  <a:srgbClr val="002060"/>
                </a:solidFill>
              </a:rPr>
              <a:t>I</a:t>
            </a:r>
            <a:r>
              <a:rPr lang="en-US" sz="3600" dirty="0">
                <a:solidFill>
                  <a:srgbClr val="002060"/>
                </a:solidFill>
              </a:rPr>
              <a:t>nformation</a:t>
            </a:r>
          </a:p>
          <a:p>
            <a:pPr marL="361950" indent="-361950" defTabSz="963613" eaLnBrk="1" hangingPunct="1">
              <a:buFontTx/>
              <a:buNone/>
            </a:pPr>
            <a:r>
              <a:rPr lang="en-US" sz="4400" b="1" dirty="0">
                <a:solidFill>
                  <a:srgbClr val="002060"/>
                </a:solidFill>
              </a:rPr>
              <a:t>C</a:t>
            </a:r>
            <a:r>
              <a:rPr lang="en-US" sz="3600" dirty="0">
                <a:solidFill>
                  <a:srgbClr val="002060"/>
                </a:solidFill>
              </a:rPr>
              <a:t>onnection</a:t>
            </a:r>
          </a:p>
          <a:p>
            <a:pPr marL="361950" indent="-361950" defTabSz="963613" eaLnBrk="1" hangingPunct="1">
              <a:buFontTx/>
              <a:buNone/>
            </a:pPr>
            <a:r>
              <a:rPr lang="en-US" sz="4400" b="1" dirty="0">
                <a:solidFill>
                  <a:srgbClr val="002060"/>
                </a:solidFill>
              </a:rPr>
              <a:t>H</a:t>
            </a:r>
            <a:r>
              <a:rPr lang="en-US" sz="3600" dirty="0">
                <a:solidFill>
                  <a:srgbClr val="002060"/>
                </a:solidFill>
              </a:rPr>
              <a:t>ope</a:t>
            </a:r>
          </a:p>
        </p:txBody>
      </p:sp>
      <p:sp>
        <p:nvSpPr>
          <p:cNvPr id="19460" name="Text Box 6"/>
          <p:cNvSpPr txBox="1">
            <a:spLocks noChangeArrowheads="1"/>
          </p:cNvSpPr>
          <p:nvPr/>
        </p:nvSpPr>
        <p:spPr bwMode="auto">
          <a:xfrm>
            <a:off x="381000" y="1295400"/>
            <a:ext cx="8153400" cy="1570038"/>
          </a:xfrm>
          <a:prstGeom prst="rect">
            <a:avLst/>
          </a:prstGeom>
          <a:noFill/>
          <a:ln w="9525">
            <a:noFill/>
            <a:miter lim="800000"/>
            <a:headEnd/>
            <a:tailEnd/>
          </a:ln>
        </p:spPr>
        <p:txBody>
          <a:bodyPr>
            <a:spAutoFit/>
          </a:bodyPr>
          <a:lstStyle/>
          <a:p>
            <a:pPr eaLnBrk="0" hangingPunct="0">
              <a:spcBef>
                <a:spcPct val="50000"/>
              </a:spcBef>
            </a:pPr>
            <a:r>
              <a:rPr lang="en-US" sz="3200" dirty="0">
                <a:solidFill>
                  <a:srgbClr val="002060"/>
                </a:solidFill>
              </a:rPr>
              <a:t>Positive, connected, healthy relationships-- whether they last five minutes or five years—are marked by:</a:t>
            </a:r>
          </a:p>
        </p:txBody>
      </p:sp>
      <p:sp>
        <p:nvSpPr>
          <p:cNvPr id="9" name="Slide Number Placeholder 8"/>
          <p:cNvSpPr>
            <a:spLocks noGrp="1"/>
          </p:cNvSpPr>
          <p:nvPr>
            <p:ph type="sldNum" sz="quarter" idx="10"/>
          </p:nvPr>
        </p:nvSpPr>
        <p:spPr>
          <a:xfrm>
            <a:off x="6858000" y="6553200"/>
            <a:ext cx="2133600" cy="476250"/>
          </a:xfrm>
        </p:spPr>
        <p:txBody>
          <a:bodyPr/>
          <a:lstStyle/>
          <a:p>
            <a:pPr>
              <a:defRPr/>
            </a:pPr>
            <a:fld id="{FBBA7797-0749-47FA-BBC1-1DC697A69C02}" type="slidenum">
              <a:rPr lang="en-US"/>
              <a:pPr>
                <a:defRPr/>
              </a:pPr>
              <a:t>79</a:t>
            </a:fld>
            <a:endParaRPr lang="en-US" dirty="0"/>
          </a:p>
        </p:txBody>
      </p:sp>
    </p:spTree>
    <p:extLst>
      <p:ext uri="{BB962C8B-B14F-4D97-AF65-F5344CB8AC3E}">
        <p14:creationId xmlns:p14="http://schemas.microsoft.com/office/powerpoint/2010/main" val="39254159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Video: RICH in Action</a:t>
            </a:r>
          </a:p>
        </p:txBody>
      </p:sp>
      <p:sp>
        <p:nvSpPr>
          <p:cNvPr id="5" name="Slide Number Placeholder 4"/>
          <p:cNvSpPr>
            <a:spLocks noGrp="1"/>
          </p:cNvSpPr>
          <p:nvPr>
            <p:ph type="sldNum" sz="quarter" idx="10"/>
          </p:nvPr>
        </p:nvSpPr>
        <p:spPr/>
        <p:txBody>
          <a:bodyPr/>
          <a:lstStyle/>
          <a:p>
            <a:pPr>
              <a:defRPr/>
            </a:pPr>
            <a:fld id="{3067AD35-1236-4B6C-8526-B70F60168B9C}" type="slidenum">
              <a:rPr lang="en-US" smtClean="0"/>
              <a:pPr>
                <a:defRPr/>
              </a:pPr>
              <a:t>80</a:t>
            </a:fld>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600200"/>
            <a:ext cx="5791200" cy="4343400"/>
          </a:xfrm>
          <a:prstGeom prst="rect">
            <a:avLst/>
          </a:prstGeom>
        </p:spPr>
      </p:pic>
      <p:sp>
        <p:nvSpPr>
          <p:cNvPr id="3" name="TextBox 2"/>
          <p:cNvSpPr txBox="1"/>
          <p:nvPr/>
        </p:nvSpPr>
        <p:spPr>
          <a:xfrm>
            <a:off x="2895600" y="6033700"/>
            <a:ext cx="5562600" cy="276999"/>
          </a:xfrm>
          <a:prstGeom prst="rect">
            <a:avLst/>
          </a:prstGeom>
          <a:noFill/>
          <a:ln w="12700">
            <a:solidFill>
              <a:schemeClr val="tx1"/>
            </a:solidFill>
          </a:ln>
        </p:spPr>
        <p:txBody>
          <a:bodyPr wrap="square" rtlCol="0">
            <a:spAutoFit/>
          </a:bodyPr>
          <a:lstStyle/>
          <a:p>
            <a:r>
              <a:rPr lang="en-US" sz="1200" dirty="0">
                <a:solidFill>
                  <a:srgbClr val="002060"/>
                </a:solidFill>
              </a:rPr>
              <a:t>Teacher Barry White Jr: https://www.youtube.com/watch?v=VctaUNJpT6U</a:t>
            </a:r>
          </a:p>
        </p:txBody>
      </p:sp>
    </p:spTree>
    <p:extLst>
      <p:ext uri="{BB962C8B-B14F-4D97-AF65-F5344CB8AC3E}">
        <p14:creationId xmlns:p14="http://schemas.microsoft.com/office/powerpoint/2010/main" val="19469977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Your Turn!</a:t>
            </a:r>
          </a:p>
        </p:txBody>
      </p:sp>
      <p:sp>
        <p:nvSpPr>
          <p:cNvPr id="7" name="Content Placeholder 6"/>
          <p:cNvSpPr>
            <a:spLocks noGrp="1"/>
          </p:cNvSpPr>
          <p:nvPr>
            <p:ph idx="1"/>
          </p:nvPr>
        </p:nvSpPr>
        <p:spPr>
          <a:xfrm>
            <a:off x="609600" y="1828800"/>
            <a:ext cx="8229600" cy="4038600"/>
          </a:xfrm>
        </p:spPr>
        <p:txBody>
          <a:bodyPr/>
          <a:lstStyle/>
          <a:p>
            <a:pPr algn="ctr">
              <a:buNone/>
            </a:pPr>
            <a:r>
              <a:rPr lang="en-US" sz="4400" b="1" dirty="0"/>
              <a:t>Exercise: RICH Relationships</a:t>
            </a:r>
          </a:p>
          <a:p>
            <a:pPr>
              <a:buNone/>
            </a:pPr>
            <a:r>
              <a:rPr lang="en-US" sz="4400" dirty="0"/>
              <a:t>				</a:t>
            </a:r>
            <a:r>
              <a:rPr lang="en-US" sz="4400" b="1" dirty="0"/>
              <a:t>R</a:t>
            </a:r>
            <a:r>
              <a:rPr lang="en-US" sz="4400" dirty="0"/>
              <a:t>espect</a:t>
            </a:r>
          </a:p>
          <a:p>
            <a:pPr>
              <a:buNone/>
            </a:pPr>
            <a:r>
              <a:rPr lang="en-US" sz="4400" dirty="0"/>
              <a:t>				</a:t>
            </a:r>
            <a:r>
              <a:rPr lang="en-US" sz="4400" b="1" dirty="0"/>
              <a:t>I</a:t>
            </a:r>
            <a:r>
              <a:rPr lang="en-US" sz="4400" dirty="0"/>
              <a:t>nformation</a:t>
            </a:r>
          </a:p>
          <a:p>
            <a:pPr>
              <a:buNone/>
            </a:pPr>
            <a:r>
              <a:rPr lang="en-US" sz="4400" dirty="0"/>
              <a:t>				</a:t>
            </a:r>
            <a:r>
              <a:rPr lang="en-US" sz="4400" b="1" dirty="0"/>
              <a:t>C</a:t>
            </a:r>
            <a:r>
              <a:rPr lang="en-US" sz="4400" dirty="0"/>
              <a:t>onnection</a:t>
            </a:r>
          </a:p>
          <a:p>
            <a:pPr>
              <a:buNone/>
            </a:pPr>
            <a:r>
              <a:rPr lang="en-US" sz="4400" b="1" dirty="0"/>
              <a:t>				H</a:t>
            </a:r>
            <a:r>
              <a:rPr lang="en-US" sz="4400" dirty="0"/>
              <a:t>ope</a:t>
            </a:r>
          </a:p>
        </p:txBody>
      </p:sp>
      <p:sp>
        <p:nvSpPr>
          <p:cNvPr id="5" name="Slide Number Placeholder 4"/>
          <p:cNvSpPr>
            <a:spLocks noGrp="1"/>
          </p:cNvSpPr>
          <p:nvPr>
            <p:ph type="sldNum" sz="quarter" idx="10"/>
          </p:nvPr>
        </p:nvSpPr>
        <p:spPr/>
        <p:txBody>
          <a:bodyPr/>
          <a:lstStyle/>
          <a:p>
            <a:pPr>
              <a:defRPr/>
            </a:pPr>
            <a:fld id="{3067AD35-1236-4B6C-8526-B70F60168B9C}" type="slidenum">
              <a:rPr lang="en-US" smtClean="0"/>
              <a:pPr>
                <a:defRPr/>
              </a:pPr>
              <a:t>81</a:t>
            </a:fld>
            <a:endParaRPr lang="en-US"/>
          </a:p>
        </p:txBody>
      </p:sp>
      <p:pic>
        <p:nvPicPr>
          <p:cNvPr id="8" name="Picture 5" descr="MPj04393840000[1]">
            <a:extLst>
              <a:ext uri="{FF2B5EF4-FFF2-40B4-BE49-F238E27FC236}">
                <a16:creationId xmlns:a16="http://schemas.microsoft.com/office/drawing/2014/main" id="{51B5657E-7595-499D-9219-0F805B85D13E}"/>
              </a:ext>
            </a:extLst>
          </p:cNvPr>
          <p:cNvPicPr>
            <a:picLocks noChangeAspect="1" noChangeArrowheads="1"/>
          </p:cNvPicPr>
          <p:nvPr/>
        </p:nvPicPr>
        <p:blipFill>
          <a:blip r:embed="rId3" cstate="screen"/>
          <a:srcRect/>
          <a:stretch>
            <a:fillRect/>
          </a:stretch>
        </p:blipFill>
        <p:spPr bwMode="auto">
          <a:xfrm>
            <a:off x="7162800" y="304800"/>
            <a:ext cx="1600200" cy="1504950"/>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D8CD735-609B-4D21-A623-6B8F5867A1F1}"/>
              </a:ext>
            </a:extLst>
          </p:cNvPr>
          <p:cNvSpPr>
            <a:spLocks noGrp="1"/>
          </p:cNvSpPr>
          <p:nvPr>
            <p:ph type="title"/>
          </p:nvPr>
        </p:nvSpPr>
        <p:spPr/>
        <p:txBody>
          <a:bodyPr/>
          <a:lstStyle/>
          <a:p>
            <a:r>
              <a:rPr lang="en-US" dirty="0"/>
              <a:t>Your Turn!</a:t>
            </a:r>
          </a:p>
        </p:txBody>
      </p:sp>
      <p:sp>
        <p:nvSpPr>
          <p:cNvPr id="6" name="Content Placeholder 5">
            <a:extLst>
              <a:ext uri="{FF2B5EF4-FFF2-40B4-BE49-F238E27FC236}">
                <a16:creationId xmlns:a16="http://schemas.microsoft.com/office/drawing/2014/main" id="{A6C41BAC-3A31-4DF0-880C-6F0DF12BA744}"/>
              </a:ext>
            </a:extLst>
          </p:cNvPr>
          <p:cNvSpPr>
            <a:spLocks noGrp="1"/>
          </p:cNvSpPr>
          <p:nvPr>
            <p:ph idx="1"/>
          </p:nvPr>
        </p:nvSpPr>
        <p:spPr/>
        <p:txBody>
          <a:bodyPr/>
          <a:lstStyle/>
          <a:p>
            <a:pPr marL="0" indent="0">
              <a:buNone/>
            </a:pPr>
            <a:r>
              <a:rPr lang="en-US" dirty="0"/>
              <a:t>Exercise: Our Healing Home</a:t>
            </a:r>
          </a:p>
        </p:txBody>
      </p:sp>
      <p:sp>
        <p:nvSpPr>
          <p:cNvPr id="4" name="Slide Number Placeholder 3">
            <a:extLst>
              <a:ext uri="{FF2B5EF4-FFF2-40B4-BE49-F238E27FC236}">
                <a16:creationId xmlns:a16="http://schemas.microsoft.com/office/drawing/2014/main" id="{656FA6AF-ECEA-496B-B30E-D2335CCD058E}"/>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82</a:t>
            </a:fld>
            <a:endParaRPr lang="en-US">
              <a:solidFill>
                <a:srgbClr val="FFFFFF"/>
              </a:solidFill>
            </a:endParaRPr>
          </a:p>
        </p:txBody>
      </p:sp>
      <p:pic>
        <p:nvPicPr>
          <p:cNvPr id="7" name="Picture 5" descr="MPj04393840000[1]">
            <a:extLst>
              <a:ext uri="{FF2B5EF4-FFF2-40B4-BE49-F238E27FC236}">
                <a16:creationId xmlns:a16="http://schemas.microsoft.com/office/drawing/2014/main" id="{D1A7078E-6752-4E56-B2AD-27C0C1A87B0E}"/>
              </a:ext>
            </a:extLst>
          </p:cNvPr>
          <p:cNvPicPr>
            <a:picLocks noChangeAspect="1" noChangeArrowheads="1"/>
          </p:cNvPicPr>
          <p:nvPr/>
        </p:nvPicPr>
        <p:blipFill>
          <a:blip r:embed="rId3" cstate="screen"/>
          <a:srcRect/>
          <a:stretch>
            <a:fillRect/>
          </a:stretch>
        </p:blipFill>
        <p:spPr bwMode="auto">
          <a:xfrm>
            <a:off x="7162800" y="304800"/>
            <a:ext cx="1600200" cy="1504950"/>
          </a:xfrm>
          <a:prstGeom prst="rect">
            <a:avLst/>
          </a:prstGeom>
          <a:noFill/>
          <a:ln w="9525">
            <a:noFill/>
            <a:miter lim="800000"/>
            <a:headEnd/>
            <a:tailEnd/>
          </a:ln>
        </p:spPr>
      </p:pic>
    </p:spTree>
    <p:extLst>
      <p:ext uri="{BB962C8B-B14F-4D97-AF65-F5344CB8AC3E}">
        <p14:creationId xmlns:p14="http://schemas.microsoft.com/office/powerpoint/2010/main" val="21522623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87084" y="21771"/>
            <a:ext cx="8915400" cy="1143000"/>
          </a:xfrm>
        </p:spPr>
        <p:txBody>
          <a:bodyPr/>
          <a:lstStyle/>
          <a:p>
            <a:r>
              <a:rPr lang="en-US" dirty="0">
                <a:solidFill>
                  <a:srgbClr val="002060"/>
                </a:solidFill>
              </a:rPr>
              <a:t>Relationship Challenges</a:t>
            </a:r>
          </a:p>
        </p:txBody>
      </p:sp>
      <p:sp>
        <p:nvSpPr>
          <p:cNvPr id="21507" name="Text Placeholder 2"/>
          <p:cNvSpPr>
            <a:spLocks noGrp="1"/>
          </p:cNvSpPr>
          <p:nvPr>
            <p:ph type="body" sz="half" idx="1"/>
          </p:nvPr>
        </p:nvSpPr>
        <p:spPr>
          <a:xfrm>
            <a:off x="457200" y="1676400"/>
            <a:ext cx="8458200" cy="3886200"/>
          </a:xfrm>
        </p:spPr>
        <p:txBody>
          <a:bodyPr/>
          <a:lstStyle/>
          <a:p>
            <a:pPr>
              <a:spcBef>
                <a:spcPts val="1200"/>
              </a:spcBef>
            </a:pPr>
            <a:r>
              <a:rPr lang="en-US" dirty="0">
                <a:solidFill>
                  <a:srgbClr val="002060"/>
                </a:solidFill>
              </a:rPr>
              <a:t>History of multiple care givers </a:t>
            </a:r>
          </a:p>
          <a:p>
            <a:pPr>
              <a:spcBef>
                <a:spcPts val="1200"/>
              </a:spcBef>
            </a:pPr>
            <a:r>
              <a:rPr lang="en-US" dirty="0">
                <a:solidFill>
                  <a:srgbClr val="002060"/>
                </a:solidFill>
              </a:rPr>
              <a:t>Understandable trust issues</a:t>
            </a:r>
          </a:p>
          <a:p>
            <a:pPr>
              <a:spcBef>
                <a:spcPts val="1200"/>
              </a:spcBef>
            </a:pPr>
            <a:r>
              <a:rPr lang="en-US" dirty="0">
                <a:solidFill>
                  <a:srgbClr val="002060"/>
                </a:solidFill>
              </a:rPr>
              <a:t>Unknown length of relationship </a:t>
            </a:r>
          </a:p>
          <a:p>
            <a:pPr>
              <a:spcBef>
                <a:spcPts val="1200"/>
              </a:spcBef>
            </a:pPr>
            <a:r>
              <a:rPr lang="en-US" dirty="0">
                <a:solidFill>
                  <a:srgbClr val="002060"/>
                </a:solidFill>
              </a:rPr>
              <a:t>Involvement of the child’s biological family</a:t>
            </a:r>
          </a:p>
          <a:p>
            <a:pPr>
              <a:spcBef>
                <a:spcPts val="1200"/>
              </a:spcBef>
            </a:pPr>
            <a:r>
              <a:rPr lang="en-US" dirty="0">
                <a:solidFill>
                  <a:srgbClr val="002060"/>
                </a:solidFill>
              </a:rPr>
              <a:t>Other children in the home</a:t>
            </a:r>
          </a:p>
          <a:p>
            <a:endParaRPr lang="en-US" dirty="0">
              <a:solidFill>
                <a:schemeClr val="tx1"/>
              </a:solidFill>
            </a:endParaRPr>
          </a:p>
        </p:txBody>
      </p:sp>
      <p:sp>
        <p:nvSpPr>
          <p:cNvPr id="5" name="Slide Number Placeholder 4"/>
          <p:cNvSpPr>
            <a:spLocks noGrp="1"/>
          </p:cNvSpPr>
          <p:nvPr>
            <p:ph type="sldNum" sz="quarter" idx="10"/>
          </p:nvPr>
        </p:nvSpPr>
        <p:spPr>
          <a:xfrm>
            <a:off x="6781800" y="6534150"/>
            <a:ext cx="2133600" cy="476250"/>
          </a:xfrm>
        </p:spPr>
        <p:txBody>
          <a:bodyPr/>
          <a:lstStyle/>
          <a:p>
            <a:pPr>
              <a:defRPr/>
            </a:pPr>
            <a:fld id="{D7CC9317-2590-4EF7-87B7-48A52438FED9}" type="slidenum">
              <a:rPr lang="en-US"/>
              <a:pPr>
                <a:defRPr/>
              </a:pPr>
              <a:t>83</a:t>
            </a:fld>
            <a:endParaRPr lang="en-US" dirty="0"/>
          </a:p>
        </p:txBody>
      </p:sp>
    </p:spTree>
    <p:extLst>
      <p:ext uri="{BB962C8B-B14F-4D97-AF65-F5344CB8AC3E}">
        <p14:creationId xmlns:p14="http://schemas.microsoft.com/office/powerpoint/2010/main" val="26647413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solidFill>
                  <a:schemeClr val="accent2">
                    <a:lumMod val="50000"/>
                  </a:schemeClr>
                </a:solidFill>
              </a:rPr>
              <a:t>Temporary Relationships</a:t>
            </a:r>
          </a:p>
        </p:txBody>
      </p:sp>
      <p:sp>
        <p:nvSpPr>
          <p:cNvPr id="23555" name="Text Placeholder 2"/>
          <p:cNvSpPr>
            <a:spLocks noGrp="1"/>
          </p:cNvSpPr>
          <p:nvPr>
            <p:ph type="body" sz="half" idx="1"/>
          </p:nvPr>
        </p:nvSpPr>
        <p:spPr>
          <a:xfrm>
            <a:off x="685800" y="1600200"/>
            <a:ext cx="7543800" cy="4572000"/>
          </a:xfrm>
        </p:spPr>
        <p:txBody>
          <a:bodyPr/>
          <a:lstStyle/>
          <a:p>
            <a:pPr>
              <a:spcBef>
                <a:spcPts val="1200"/>
              </a:spcBef>
            </a:pPr>
            <a:r>
              <a:rPr lang="en-US" dirty="0">
                <a:solidFill>
                  <a:srgbClr val="002060"/>
                </a:solidFill>
              </a:rPr>
              <a:t>Neither child nor adult knows how long this relationship will last</a:t>
            </a:r>
          </a:p>
          <a:p>
            <a:pPr>
              <a:spcBef>
                <a:spcPts val="1200"/>
              </a:spcBef>
            </a:pPr>
            <a:r>
              <a:rPr lang="en-US" dirty="0">
                <a:solidFill>
                  <a:srgbClr val="002060"/>
                </a:solidFill>
              </a:rPr>
              <a:t>The child finds ways to cope with that uncertainty</a:t>
            </a:r>
          </a:p>
          <a:p>
            <a:pPr>
              <a:spcBef>
                <a:spcPts val="1200"/>
              </a:spcBef>
            </a:pPr>
            <a:r>
              <a:rPr lang="en-US" dirty="0">
                <a:solidFill>
                  <a:srgbClr val="002060"/>
                </a:solidFill>
              </a:rPr>
              <a:t>Give kids control where possible since so much is out of their control</a:t>
            </a:r>
          </a:p>
          <a:p>
            <a:pPr>
              <a:spcBef>
                <a:spcPts val="1200"/>
              </a:spcBef>
            </a:pPr>
            <a:r>
              <a:rPr lang="en-US" dirty="0">
                <a:solidFill>
                  <a:srgbClr val="002060"/>
                </a:solidFill>
              </a:rPr>
              <a:t>Makes identifying beginning and endings more important</a:t>
            </a:r>
          </a:p>
          <a:p>
            <a:endParaRPr lang="en-US" dirty="0">
              <a:solidFill>
                <a:schemeClr val="tx1"/>
              </a:solidFill>
            </a:endParaRPr>
          </a:p>
          <a:p>
            <a:pPr>
              <a:buFontTx/>
              <a:buNone/>
            </a:pPr>
            <a:endParaRPr lang="en-US" dirty="0"/>
          </a:p>
        </p:txBody>
      </p:sp>
      <p:sp>
        <p:nvSpPr>
          <p:cNvPr id="5" name="Slide Number Placeholder 4"/>
          <p:cNvSpPr>
            <a:spLocks noGrp="1"/>
          </p:cNvSpPr>
          <p:nvPr>
            <p:ph type="sldNum" sz="quarter" idx="10"/>
          </p:nvPr>
        </p:nvSpPr>
        <p:spPr>
          <a:xfrm>
            <a:off x="6858000" y="6534150"/>
            <a:ext cx="2133600" cy="476250"/>
          </a:xfrm>
        </p:spPr>
        <p:txBody>
          <a:bodyPr/>
          <a:lstStyle/>
          <a:p>
            <a:pPr>
              <a:defRPr/>
            </a:pPr>
            <a:fld id="{09A94BC3-2F16-4C97-B18D-A80CCDE5DE72}" type="slidenum">
              <a:rPr lang="en-US"/>
              <a:pPr>
                <a:defRPr/>
              </a:pPr>
              <a:t>84</a:t>
            </a:fld>
            <a:endParaRPr lang="en-US" dirty="0"/>
          </a:p>
        </p:txBody>
      </p:sp>
    </p:spTree>
    <p:extLst>
      <p:ext uri="{BB962C8B-B14F-4D97-AF65-F5344CB8AC3E}">
        <p14:creationId xmlns:p14="http://schemas.microsoft.com/office/powerpoint/2010/main" val="17804656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381000"/>
            <a:ext cx="8229600" cy="1143000"/>
          </a:xfrm>
        </p:spPr>
        <p:txBody>
          <a:bodyPr/>
          <a:lstStyle/>
          <a:p>
            <a:r>
              <a:rPr lang="en-US" dirty="0">
                <a:solidFill>
                  <a:schemeClr val="accent2">
                    <a:lumMod val="50000"/>
                  </a:schemeClr>
                </a:solidFill>
              </a:rPr>
              <a:t>Relationship with the Support Team</a:t>
            </a:r>
          </a:p>
        </p:txBody>
      </p:sp>
      <p:sp>
        <p:nvSpPr>
          <p:cNvPr id="24579" name="Text Placeholder 2"/>
          <p:cNvSpPr>
            <a:spLocks noGrp="1"/>
          </p:cNvSpPr>
          <p:nvPr>
            <p:ph type="body" sz="half" idx="1"/>
          </p:nvPr>
        </p:nvSpPr>
        <p:spPr>
          <a:xfrm>
            <a:off x="533400" y="1676400"/>
            <a:ext cx="8305800" cy="4724400"/>
          </a:xfrm>
        </p:spPr>
        <p:txBody>
          <a:bodyPr/>
          <a:lstStyle/>
          <a:p>
            <a:pPr>
              <a:spcBef>
                <a:spcPts val="1800"/>
              </a:spcBef>
            </a:pPr>
            <a:r>
              <a:rPr lang="en-US" sz="2800" dirty="0">
                <a:solidFill>
                  <a:srgbClr val="002060"/>
                </a:solidFill>
              </a:rPr>
              <a:t>Foster children are supported by a variety of professionals</a:t>
            </a:r>
          </a:p>
          <a:p>
            <a:pPr>
              <a:spcBef>
                <a:spcPts val="1800"/>
              </a:spcBef>
            </a:pPr>
            <a:r>
              <a:rPr lang="en-US" sz="2800" dirty="0">
                <a:solidFill>
                  <a:srgbClr val="002060"/>
                </a:solidFill>
              </a:rPr>
              <a:t>Opinions may differ, personalities may clash</a:t>
            </a:r>
          </a:p>
          <a:p>
            <a:pPr>
              <a:spcBef>
                <a:spcPts val="1800"/>
              </a:spcBef>
            </a:pPr>
            <a:r>
              <a:rPr lang="en-US" sz="2800" dirty="0">
                <a:solidFill>
                  <a:srgbClr val="002060"/>
                </a:solidFill>
              </a:rPr>
              <a:t>How do you develop a RICH</a:t>
            </a:r>
            <a:r>
              <a:rPr lang="en-US" sz="2800" b="1" baseline="30000" dirty="0">
                <a:solidFill>
                  <a:srgbClr val="002060"/>
                </a:solidFill>
              </a:rPr>
              <a:t>®</a:t>
            </a:r>
            <a:r>
              <a:rPr lang="en-US" sz="2800" dirty="0">
                <a:solidFill>
                  <a:srgbClr val="002060"/>
                </a:solidFill>
              </a:rPr>
              <a:t> </a:t>
            </a:r>
            <a:br>
              <a:rPr lang="en-US" sz="2800" dirty="0">
                <a:solidFill>
                  <a:srgbClr val="002060"/>
                </a:solidFill>
              </a:rPr>
            </a:br>
            <a:r>
              <a:rPr lang="en-US" sz="2800" dirty="0">
                <a:solidFill>
                  <a:srgbClr val="002060"/>
                </a:solidFill>
              </a:rPr>
              <a:t>relationship with all team </a:t>
            </a:r>
            <a:br>
              <a:rPr lang="en-US" sz="2800" dirty="0">
                <a:solidFill>
                  <a:srgbClr val="002060"/>
                </a:solidFill>
              </a:rPr>
            </a:br>
            <a:r>
              <a:rPr lang="en-US" sz="2800" dirty="0">
                <a:solidFill>
                  <a:srgbClr val="002060"/>
                </a:solidFill>
              </a:rPr>
              <a:t>members?</a:t>
            </a:r>
          </a:p>
          <a:p>
            <a:pPr>
              <a:buFontTx/>
              <a:buNone/>
            </a:pPr>
            <a:endParaRPr lang="en-US" sz="1400" dirty="0"/>
          </a:p>
          <a:p>
            <a:pPr>
              <a:buFontTx/>
              <a:buNone/>
            </a:pPr>
            <a:endParaRPr lang="en-US" sz="1400" dirty="0"/>
          </a:p>
          <a:p>
            <a:pPr>
              <a:spcBef>
                <a:spcPct val="0"/>
              </a:spcBef>
              <a:buFontTx/>
              <a:buNone/>
            </a:pPr>
            <a:r>
              <a:rPr lang="en-US" b="1" dirty="0"/>
              <a:t>We can only treat the children as well</a:t>
            </a:r>
          </a:p>
          <a:p>
            <a:pPr>
              <a:spcBef>
                <a:spcPct val="0"/>
              </a:spcBef>
              <a:buFontTx/>
              <a:buNone/>
            </a:pPr>
            <a:r>
              <a:rPr lang="en-US" b="1" dirty="0"/>
              <a:t> as we treat each other.</a:t>
            </a:r>
          </a:p>
          <a:p>
            <a:pPr>
              <a:buFontTx/>
              <a:buNone/>
            </a:pPr>
            <a:endParaRPr lang="en-US" b="1" dirty="0"/>
          </a:p>
        </p:txBody>
      </p:sp>
      <p:sp>
        <p:nvSpPr>
          <p:cNvPr id="5" name="Slide Number Placeholder 4"/>
          <p:cNvSpPr>
            <a:spLocks noGrp="1"/>
          </p:cNvSpPr>
          <p:nvPr>
            <p:ph type="sldNum" sz="quarter" idx="10"/>
          </p:nvPr>
        </p:nvSpPr>
        <p:spPr>
          <a:xfrm>
            <a:off x="6858000" y="6534150"/>
            <a:ext cx="2133600" cy="476250"/>
          </a:xfrm>
        </p:spPr>
        <p:txBody>
          <a:bodyPr/>
          <a:lstStyle/>
          <a:p>
            <a:pPr>
              <a:defRPr/>
            </a:pPr>
            <a:fld id="{0AE890AA-E423-4244-9C54-76B5340C6EB6}" type="slidenum">
              <a:rPr lang="en-US"/>
              <a:pPr>
                <a:defRPr/>
              </a:pPr>
              <a:t>85</a:t>
            </a:fld>
            <a:endParaRPr lang="en-US" dirty="0"/>
          </a:p>
        </p:txBody>
      </p:sp>
      <p:pic>
        <p:nvPicPr>
          <p:cNvPr id="24581" name="Picture 6" descr="Kitchen discussion.jpg"/>
          <p:cNvPicPr>
            <a:picLocks noChangeAspect="1"/>
          </p:cNvPicPr>
          <p:nvPr/>
        </p:nvPicPr>
        <p:blipFill>
          <a:blip r:embed="rId3" cstate="screen"/>
          <a:srcRect/>
          <a:stretch>
            <a:fillRect/>
          </a:stretch>
        </p:blipFill>
        <p:spPr bwMode="auto">
          <a:xfrm>
            <a:off x="6019800" y="3408363"/>
            <a:ext cx="2871788" cy="1697037"/>
          </a:xfrm>
          <a:prstGeom prst="rect">
            <a:avLst/>
          </a:prstGeom>
          <a:noFill/>
          <a:ln w="9525">
            <a:noFill/>
            <a:miter lim="800000"/>
            <a:headEnd/>
            <a:tailEnd/>
          </a:ln>
        </p:spPr>
      </p:pic>
    </p:spTree>
    <p:extLst>
      <p:ext uri="{BB962C8B-B14F-4D97-AF65-F5344CB8AC3E}">
        <p14:creationId xmlns:p14="http://schemas.microsoft.com/office/powerpoint/2010/main" val="5311511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400" y="0"/>
            <a:ext cx="8686800" cy="1143000"/>
          </a:xfrm>
        </p:spPr>
        <p:txBody>
          <a:bodyPr/>
          <a:lstStyle/>
          <a:p>
            <a:pPr defTabSz="963613" eaLnBrk="1" hangingPunct="1"/>
            <a:r>
              <a:rPr lang="en-US" sz="4000" dirty="0">
                <a:solidFill>
                  <a:schemeClr val="accent2">
                    <a:lumMod val="50000"/>
                  </a:schemeClr>
                </a:solidFill>
              </a:rPr>
              <a:t>Why is it Hard to Own Mistakes?</a:t>
            </a:r>
          </a:p>
        </p:txBody>
      </p:sp>
      <p:sp>
        <p:nvSpPr>
          <p:cNvPr id="25603" name="Rectangle 3"/>
          <p:cNvSpPr>
            <a:spLocks noGrp="1" noChangeArrowheads="1"/>
          </p:cNvSpPr>
          <p:nvPr>
            <p:ph type="body" idx="1"/>
          </p:nvPr>
        </p:nvSpPr>
        <p:spPr>
          <a:xfrm>
            <a:off x="515938" y="1600200"/>
            <a:ext cx="8170862" cy="4495800"/>
          </a:xfrm>
        </p:spPr>
        <p:txBody>
          <a:bodyPr/>
          <a:lstStyle/>
          <a:p>
            <a:pPr marL="361950" indent="-361950" defTabSz="963613" eaLnBrk="1" hangingPunct="1">
              <a:lnSpc>
                <a:spcPct val="90000"/>
              </a:lnSpc>
              <a:buFontTx/>
              <a:buNone/>
            </a:pPr>
            <a:r>
              <a:rPr lang="en-US" b="1" dirty="0">
                <a:solidFill>
                  <a:srgbClr val="002060"/>
                </a:solidFill>
              </a:rPr>
              <a:t>Belief or fear that </a:t>
            </a:r>
          </a:p>
          <a:p>
            <a:pPr marL="361950" indent="-361950" defTabSz="963613" eaLnBrk="1" hangingPunct="1">
              <a:lnSpc>
                <a:spcPct val="90000"/>
              </a:lnSpc>
            </a:pPr>
            <a:r>
              <a:rPr lang="en-US" dirty="0">
                <a:solidFill>
                  <a:srgbClr val="002060"/>
                </a:solidFill>
              </a:rPr>
              <a:t>Only bad or inept people make mistakes</a:t>
            </a:r>
          </a:p>
          <a:p>
            <a:pPr marL="361950" indent="-361950" defTabSz="963613" eaLnBrk="1" hangingPunct="1">
              <a:lnSpc>
                <a:spcPct val="90000"/>
              </a:lnSpc>
            </a:pPr>
            <a:r>
              <a:rPr lang="en-US" dirty="0">
                <a:solidFill>
                  <a:srgbClr val="002060"/>
                </a:solidFill>
              </a:rPr>
              <a:t>We might appear unskilled, lose face</a:t>
            </a:r>
          </a:p>
          <a:p>
            <a:pPr marL="361950" indent="-361950" defTabSz="963613" eaLnBrk="1" hangingPunct="1">
              <a:lnSpc>
                <a:spcPct val="90000"/>
              </a:lnSpc>
              <a:spcBef>
                <a:spcPts val="1800"/>
              </a:spcBef>
            </a:pPr>
            <a:r>
              <a:rPr lang="en-US" dirty="0">
                <a:solidFill>
                  <a:srgbClr val="002060"/>
                </a:solidFill>
              </a:rPr>
              <a:t>Others may judge us badly </a:t>
            </a:r>
            <a:br>
              <a:rPr lang="en-US" dirty="0">
                <a:solidFill>
                  <a:srgbClr val="002060"/>
                </a:solidFill>
              </a:rPr>
            </a:br>
            <a:r>
              <a:rPr lang="en-US" dirty="0">
                <a:solidFill>
                  <a:srgbClr val="002060"/>
                </a:solidFill>
              </a:rPr>
              <a:t>if they know</a:t>
            </a:r>
          </a:p>
          <a:p>
            <a:pPr marL="361950" indent="-361950" defTabSz="963613" eaLnBrk="1" hangingPunct="1">
              <a:lnSpc>
                <a:spcPct val="90000"/>
              </a:lnSpc>
              <a:spcBef>
                <a:spcPts val="1800"/>
              </a:spcBef>
            </a:pPr>
            <a:r>
              <a:rPr lang="en-US" dirty="0">
                <a:solidFill>
                  <a:srgbClr val="002060"/>
                </a:solidFill>
              </a:rPr>
              <a:t>Information about the mistake might be used as ammunition</a:t>
            </a:r>
          </a:p>
          <a:p>
            <a:pPr marL="762000" lvl="1" indent="-361950" defTabSz="963613" eaLnBrk="1" hangingPunct="1">
              <a:lnSpc>
                <a:spcPct val="90000"/>
              </a:lnSpc>
              <a:buFontTx/>
              <a:buNone/>
            </a:pPr>
            <a:endParaRPr lang="en-US" dirty="0"/>
          </a:p>
          <a:p>
            <a:pPr marL="361950" indent="-361950" defTabSz="963613" eaLnBrk="1" hangingPunct="1">
              <a:lnSpc>
                <a:spcPct val="10000"/>
              </a:lnSpc>
            </a:pPr>
            <a:endParaRPr lang="en-US" sz="2600" dirty="0"/>
          </a:p>
          <a:p>
            <a:pPr marL="361950" indent="-361950" defTabSz="963613" eaLnBrk="1" hangingPunct="1">
              <a:lnSpc>
                <a:spcPct val="90000"/>
              </a:lnSpc>
              <a:buFontTx/>
              <a:buNone/>
            </a:pPr>
            <a:endParaRPr lang="en-US" sz="2600" dirty="0"/>
          </a:p>
        </p:txBody>
      </p:sp>
      <p:sp>
        <p:nvSpPr>
          <p:cNvPr id="8" name="Slide Number Placeholder 7"/>
          <p:cNvSpPr>
            <a:spLocks noGrp="1"/>
          </p:cNvSpPr>
          <p:nvPr>
            <p:ph type="sldNum" sz="quarter" idx="10"/>
          </p:nvPr>
        </p:nvSpPr>
        <p:spPr>
          <a:xfrm>
            <a:off x="6858000" y="6534150"/>
            <a:ext cx="2133600" cy="476250"/>
          </a:xfrm>
        </p:spPr>
        <p:txBody>
          <a:bodyPr/>
          <a:lstStyle/>
          <a:p>
            <a:pPr>
              <a:defRPr/>
            </a:pPr>
            <a:fld id="{798D90DF-D09C-4188-9A71-42CF06BEA06B}" type="slidenum">
              <a:rPr lang="en-US"/>
              <a:pPr>
                <a:defRPr/>
              </a:pPr>
              <a:t>86</a:t>
            </a:fld>
            <a:endParaRPr lang="en-US" dirty="0"/>
          </a:p>
        </p:txBody>
      </p:sp>
    </p:spTree>
    <p:extLst>
      <p:ext uri="{BB962C8B-B14F-4D97-AF65-F5344CB8AC3E}">
        <p14:creationId xmlns:p14="http://schemas.microsoft.com/office/powerpoint/2010/main" val="29445486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0"/>
            <a:ext cx="8915400" cy="1143000"/>
          </a:xfrm>
        </p:spPr>
        <p:txBody>
          <a:bodyPr/>
          <a:lstStyle/>
          <a:p>
            <a:r>
              <a:rPr lang="en-US" dirty="0">
                <a:solidFill>
                  <a:schemeClr val="accent2">
                    <a:lumMod val="50000"/>
                  </a:schemeClr>
                </a:solidFill>
              </a:rPr>
              <a:t>The Result of Owning Mistakes</a:t>
            </a:r>
          </a:p>
        </p:txBody>
      </p:sp>
      <p:sp>
        <p:nvSpPr>
          <p:cNvPr id="27651" name="Text Box 4"/>
          <p:cNvSpPr>
            <a:spLocks noGrp="1" noChangeArrowheads="1"/>
          </p:cNvSpPr>
          <p:nvPr>
            <p:ph idx="1"/>
          </p:nvPr>
        </p:nvSpPr>
        <p:spPr>
          <a:xfrm>
            <a:off x="457200" y="1600200"/>
            <a:ext cx="8229600" cy="4170363"/>
          </a:xfrm>
        </p:spPr>
        <p:txBody>
          <a:bodyPr>
            <a:spAutoFit/>
          </a:bodyPr>
          <a:lstStyle/>
          <a:p>
            <a:pPr>
              <a:spcBef>
                <a:spcPts val="1800"/>
              </a:spcBef>
              <a:buFontTx/>
              <a:buNone/>
            </a:pPr>
            <a:r>
              <a:rPr lang="en-US" sz="4000" i="1" dirty="0">
                <a:solidFill>
                  <a:srgbClr val="002060"/>
                </a:solidFill>
              </a:rPr>
              <a:t>Owning your </a:t>
            </a:r>
          </a:p>
          <a:p>
            <a:pPr>
              <a:spcBef>
                <a:spcPts val="1800"/>
              </a:spcBef>
              <a:buFontTx/>
              <a:buNone/>
            </a:pPr>
            <a:r>
              <a:rPr lang="en-US" sz="4000" i="1" dirty="0">
                <a:solidFill>
                  <a:srgbClr val="002060"/>
                </a:solidFill>
              </a:rPr>
              <a:t>mistakes creates</a:t>
            </a:r>
          </a:p>
          <a:p>
            <a:pPr>
              <a:spcBef>
                <a:spcPts val="1800"/>
              </a:spcBef>
              <a:buFontTx/>
              <a:buNone/>
            </a:pPr>
            <a:r>
              <a:rPr lang="en-US" sz="4000" b="1" dirty="0">
                <a:solidFill>
                  <a:srgbClr val="002060"/>
                </a:solidFill>
                <a:latin typeface="Arial Black" pitchFamily="34" charset="0"/>
              </a:rPr>
              <a:t>greater</a:t>
            </a:r>
            <a:r>
              <a:rPr lang="en-US" sz="4000" i="1" dirty="0">
                <a:solidFill>
                  <a:srgbClr val="002060"/>
                </a:solidFill>
                <a:latin typeface="Arial Black" pitchFamily="34" charset="0"/>
              </a:rPr>
              <a:t> </a:t>
            </a:r>
            <a:r>
              <a:rPr lang="en-US" sz="4000" b="1" i="1" dirty="0">
                <a:solidFill>
                  <a:srgbClr val="002060"/>
                </a:solidFill>
              </a:rPr>
              <a:t>respect, </a:t>
            </a:r>
          </a:p>
          <a:p>
            <a:pPr>
              <a:spcBef>
                <a:spcPts val="1800"/>
              </a:spcBef>
              <a:buFontTx/>
              <a:buNone/>
            </a:pPr>
            <a:r>
              <a:rPr lang="en-US" sz="4000" b="1" i="1" dirty="0">
                <a:solidFill>
                  <a:srgbClr val="002060"/>
                </a:solidFill>
              </a:rPr>
              <a:t>safety, </a:t>
            </a:r>
            <a:r>
              <a:rPr lang="en-US" sz="4000" i="1" dirty="0">
                <a:solidFill>
                  <a:srgbClr val="002060"/>
                </a:solidFill>
              </a:rPr>
              <a:t>and </a:t>
            </a:r>
            <a:r>
              <a:rPr lang="en-US" sz="4000" b="1" i="1" dirty="0">
                <a:solidFill>
                  <a:srgbClr val="002060"/>
                </a:solidFill>
              </a:rPr>
              <a:t>trust, </a:t>
            </a:r>
          </a:p>
          <a:p>
            <a:pPr>
              <a:spcBef>
                <a:spcPct val="50000"/>
              </a:spcBef>
              <a:buFontTx/>
              <a:buNone/>
            </a:pPr>
            <a:r>
              <a:rPr lang="en-US" sz="4000" b="1" u="sng" dirty="0">
                <a:solidFill>
                  <a:srgbClr val="002060"/>
                </a:solidFill>
                <a:latin typeface="Arial Black" pitchFamily="34" charset="0"/>
              </a:rPr>
              <a:t>not less.  </a:t>
            </a:r>
          </a:p>
        </p:txBody>
      </p:sp>
      <p:pic>
        <p:nvPicPr>
          <p:cNvPr id="27652" name="Picture 3"/>
          <p:cNvPicPr>
            <a:picLocks noChangeAspect="1" noChangeArrowheads="1"/>
          </p:cNvPicPr>
          <p:nvPr/>
        </p:nvPicPr>
        <p:blipFill>
          <a:blip r:embed="rId3" cstate="screen"/>
          <a:srcRect/>
          <a:stretch>
            <a:fillRect/>
          </a:stretch>
        </p:blipFill>
        <p:spPr bwMode="auto">
          <a:xfrm>
            <a:off x="5029200" y="2286000"/>
            <a:ext cx="3573463" cy="2374900"/>
          </a:xfrm>
          <a:prstGeom prst="rect">
            <a:avLst/>
          </a:prstGeom>
          <a:noFill/>
          <a:ln w="9525">
            <a:noFill/>
            <a:miter lim="800000"/>
            <a:headEnd/>
            <a:tailEnd/>
          </a:ln>
        </p:spPr>
      </p:pic>
      <p:sp>
        <p:nvSpPr>
          <p:cNvPr id="5" name="Slide Number Placeholder 4"/>
          <p:cNvSpPr>
            <a:spLocks noGrp="1"/>
          </p:cNvSpPr>
          <p:nvPr>
            <p:ph type="sldNum" sz="quarter" idx="10"/>
          </p:nvPr>
        </p:nvSpPr>
        <p:spPr>
          <a:xfrm>
            <a:off x="6844145" y="6504710"/>
            <a:ext cx="2133600" cy="304800"/>
          </a:xfrm>
        </p:spPr>
        <p:txBody>
          <a:bodyPr/>
          <a:lstStyle/>
          <a:p>
            <a:pPr>
              <a:defRPr/>
            </a:pPr>
            <a:fld id="{FBDBE2DB-A5E1-475A-9050-12CD073D53A0}" type="slidenum">
              <a:rPr lang="en-US" smtClean="0"/>
              <a:pPr>
                <a:defRPr/>
              </a:pPr>
              <a:t>87</a:t>
            </a:fld>
            <a:endParaRPr lang="en-US" dirty="0"/>
          </a:p>
        </p:txBody>
      </p:sp>
    </p:spTree>
    <p:extLst>
      <p:ext uri="{BB962C8B-B14F-4D97-AF65-F5344CB8AC3E}">
        <p14:creationId xmlns:p14="http://schemas.microsoft.com/office/powerpoint/2010/main" val="20659371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88</a:t>
            </a:fld>
            <a:endParaRPr lang="en-US">
              <a:solidFill>
                <a:srgbClr val="FFFFFF"/>
              </a:solidFill>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6686453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 y="152400"/>
            <a:ext cx="8839200" cy="63246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747" name="Title 5"/>
          <p:cNvSpPr>
            <a:spLocks noGrp="1"/>
          </p:cNvSpPr>
          <p:nvPr>
            <p:ph type="title"/>
          </p:nvPr>
        </p:nvSpPr>
        <p:spPr>
          <a:xfrm>
            <a:off x="457200" y="2057400"/>
            <a:ext cx="8229600" cy="3048000"/>
          </a:xfrm>
          <a:solidFill>
            <a:srgbClr val="FFFF00"/>
          </a:solidFill>
        </p:spPr>
        <p:txBody>
          <a:bodyPr/>
          <a:lstStyle/>
          <a:p>
            <a:r>
              <a:rPr lang="en-US" sz="5400" dirty="0">
                <a:solidFill>
                  <a:schemeClr val="accent2">
                    <a:lumMod val="50000"/>
                  </a:schemeClr>
                </a:solidFill>
              </a:rPr>
              <a:t>Module Four</a:t>
            </a:r>
            <a:br>
              <a:rPr lang="en-US" sz="5400" dirty="0">
                <a:solidFill>
                  <a:schemeClr val="accent2">
                    <a:lumMod val="50000"/>
                  </a:schemeClr>
                </a:solidFill>
              </a:rPr>
            </a:br>
            <a:br>
              <a:rPr lang="en-US" sz="4000" dirty="0">
                <a:solidFill>
                  <a:schemeClr val="accent2">
                    <a:lumMod val="50000"/>
                  </a:schemeClr>
                </a:solidFill>
              </a:rPr>
            </a:br>
            <a:r>
              <a:rPr lang="en-US" dirty="0">
                <a:solidFill>
                  <a:schemeClr val="accent2">
                    <a:lumMod val="50000"/>
                  </a:schemeClr>
                </a:solidFill>
              </a:rPr>
              <a:t>Strengthening Attachment, the Body and Brain, and Feelings Skills </a:t>
            </a:r>
            <a:br>
              <a:rPr lang="en-US" sz="4000" dirty="0">
                <a:solidFill>
                  <a:schemeClr val="accent2">
                    <a:lumMod val="50000"/>
                  </a:schemeClr>
                </a:solidFill>
              </a:rPr>
            </a:br>
            <a:br>
              <a:rPr lang="en-US" sz="4000" dirty="0"/>
            </a:br>
            <a:endParaRPr lang="en-US" sz="4000" dirty="0"/>
          </a:p>
        </p:txBody>
      </p:sp>
      <p:sp>
        <p:nvSpPr>
          <p:cNvPr id="7" name="Slide Number Placeholder 6"/>
          <p:cNvSpPr>
            <a:spLocks noGrp="1"/>
          </p:cNvSpPr>
          <p:nvPr>
            <p:ph type="sldNum" sz="quarter" idx="10"/>
          </p:nvPr>
        </p:nvSpPr>
        <p:spPr>
          <a:xfrm>
            <a:off x="6858000" y="6553200"/>
            <a:ext cx="2133600" cy="247650"/>
          </a:xfrm>
        </p:spPr>
        <p:txBody>
          <a:bodyPr/>
          <a:lstStyle/>
          <a:p>
            <a:pPr>
              <a:defRPr/>
            </a:pPr>
            <a:fld id="{FECD91D6-C608-40D1-AA3D-D9BF635A4341}" type="slidenum">
              <a:rPr lang="en-US"/>
              <a:pPr>
                <a:defRPr/>
              </a:pPr>
              <a:t>89</a:t>
            </a:fld>
            <a:endParaRPr lang="en-US" dirty="0"/>
          </a:p>
        </p:txBody>
      </p:sp>
    </p:spTree>
    <p:extLst>
      <p:ext uri="{BB962C8B-B14F-4D97-AF65-F5344CB8AC3E}">
        <p14:creationId xmlns:p14="http://schemas.microsoft.com/office/powerpoint/2010/main" val="14321392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3733800"/>
          </a:xfrm>
        </p:spPr>
        <p:txBody>
          <a:bodyPr/>
          <a:lstStyle/>
          <a:p>
            <a:r>
              <a:rPr lang="en-US" dirty="0">
                <a:solidFill>
                  <a:srgbClr val="002060"/>
                </a:solidFill>
              </a:rPr>
              <a:t>Welcome</a:t>
            </a:r>
          </a:p>
          <a:p>
            <a:r>
              <a:rPr lang="en-US" dirty="0">
                <a:solidFill>
                  <a:srgbClr val="002060"/>
                </a:solidFill>
              </a:rPr>
              <a:t>Introductions</a:t>
            </a:r>
          </a:p>
          <a:p>
            <a:pPr lvl="1"/>
            <a:r>
              <a:rPr lang="en-US" dirty="0">
                <a:solidFill>
                  <a:srgbClr val="002060"/>
                </a:solidFill>
              </a:rPr>
              <a:t>Name</a:t>
            </a:r>
          </a:p>
          <a:p>
            <a:pPr lvl="1"/>
            <a:r>
              <a:rPr lang="en-US" dirty="0">
                <a:solidFill>
                  <a:srgbClr val="002060"/>
                </a:solidFill>
              </a:rPr>
              <a:t>Opening Activity</a:t>
            </a:r>
          </a:p>
          <a:p>
            <a:r>
              <a:rPr lang="en-US" sz="2800" dirty="0">
                <a:solidFill>
                  <a:srgbClr val="002060"/>
                </a:solidFill>
              </a:rPr>
              <a:t>Review Agreements</a:t>
            </a:r>
          </a:p>
          <a:p>
            <a:r>
              <a:rPr lang="en-US" sz="2800" dirty="0">
                <a:solidFill>
                  <a:srgbClr val="002060"/>
                </a:solidFill>
              </a:rPr>
              <a:t>Agenda</a:t>
            </a:r>
          </a:p>
          <a:p>
            <a:endParaRPr lang="en-US" dirty="0"/>
          </a:p>
        </p:txBody>
      </p:sp>
      <p:sp>
        <p:nvSpPr>
          <p:cNvPr id="4" name="Slide Number Placeholder 3"/>
          <p:cNvSpPr>
            <a:spLocks noGrp="1"/>
          </p:cNvSpPr>
          <p:nvPr>
            <p:ph type="sldNum" sz="quarter" idx="10"/>
          </p:nvPr>
        </p:nvSpPr>
        <p:spPr/>
        <p:txBody>
          <a:bodyPr/>
          <a:lstStyle/>
          <a:p>
            <a:pPr>
              <a:defRPr/>
            </a:pPr>
            <a:fld id="{E991A51E-40D1-4D67-9573-5CE7A50CA908}" type="slidenum">
              <a:rPr lang="en-US" smtClean="0"/>
              <a:pPr>
                <a:defRPr/>
              </a:pPr>
              <a:t>90</a:t>
            </a:fld>
            <a:endParaRPr lang="en-US"/>
          </a:p>
        </p:txBody>
      </p:sp>
      <p:pic>
        <p:nvPicPr>
          <p:cNvPr id="2050" name="Picture 2" descr="Image result for Pictures of children holding welcome signs">
            <a:extLst>
              <a:ext uri="{FF2B5EF4-FFF2-40B4-BE49-F238E27FC236}">
                <a16:creationId xmlns:a16="http://schemas.microsoft.com/office/drawing/2014/main" id="{A5D48A25-9B77-4E99-819F-2F1B89BFBA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685800"/>
            <a:ext cx="4213554" cy="256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4429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91</a:t>
            </a:fld>
            <a:endParaRPr lang="en-US"/>
          </a:p>
        </p:txBody>
      </p:sp>
      <p:sp>
        <p:nvSpPr>
          <p:cNvPr id="4" name="Rounded Rectangle 3"/>
          <p:cNvSpPr/>
          <p:nvPr/>
        </p:nvSpPr>
        <p:spPr>
          <a:xfrm>
            <a:off x="685800" y="0"/>
            <a:ext cx="7696200"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HURT</a:t>
            </a:r>
          </a:p>
        </p:txBody>
      </p:sp>
      <p:sp>
        <p:nvSpPr>
          <p:cNvPr id="6" name="Rounded Rectangle 5"/>
          <p:cNvSpPr/>
          <p:nvPr/>
        </p:nvSpPr>
        <p:spPr>
          <a:xfrm>
            <a:off x="2057399" y="1600200"/>
            <a:ext cx="5334001"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 But Healing</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381000" y="4706888"/>
            <a:ext cx="5638800" cy="401408"/>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Fewer Extreme Acts to Relieve Feelings</a:t>
            </a:r>
          </a:p>
        </p:txBody>
      </p:sp>
      <p:sp>
        <p:nvSpPr>
          <p:cNvPr id="34" name="Rounded Rectangle 33"/>
          <p:cNvSpPr/>
          <p:nvPr/>
        </p:nvSpPr>
        <p:spPr>
          <a:xfrm>
            <a:off x="685800" y="5467043"/>
            <a:ext cx="2848925" cy="8331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Calm down, ground, lower distress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t>Adaptive: Helps in the moment AND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27998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820255" y="4277458"/>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2804407" y="3748472"/>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70C0"/>
                </a:solidFill>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92</a:t>
            </a:fld>
            <a:endParaRPr lang="en-US"/>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 </a:t>
            </a:r>
            <a:r>
              <a:rPr lang="en-US" sz="2200" b="1" dirty="0">
                <a:solidFill>
                  <a:srgbClr val="0070C0"/>
                </a:solidFill>
              </a:rPr>
              <a:t>but Healing</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70C0"/>
                </a:solidFill>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70C0"/>
                </a:solidFill>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solidFill>
                  <a:srgbClr val="0070C0"/>
                </a:solidFill>
              </a:rPr>
              <a:t>Adaptive: Helps in the moment AND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08732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192A3-D67F-432E-87D1-33492AAF3320}"/>
              </a:ext>
            </a:extLst>
          </p:cNvPr>
          <p:cNvSpPr>
            <a:spLocks noGrp="1"/>
          </p:cNvSpPr>
          <p:nvPr>
            <p:ph type="ctrTitle"/>
          </p:nvPr>
        </p:nvSpPr>
        <p:spPr/>
        <p:txBody>
          <a:bodyPr/>
          <a:lstStyle/>
          <a:p>
            <a:r>
              <a:rPr lang="en-US" dirty="0"/>
              <a:t>Healing Attachment</a:t>
            </a:r>
          </a:p>
        </p:txBody>
      </p:sp>
      <p:sp>
        <p:nvSpPr>
          <p:cNvPr id="4" name="Slide Number Placeholder 3">
            <a:extLst>
              <a:ext uri="{FF2B5EF4-FFF2-40B4-BE49-F238E27FC236}">
                <a16:creationId xmlns:a16="http://schemas.microsoft.com/office/drawing/2014/main" id="{3AE4B7BA-CC32-4A75-A476-F6674307BCA5}"/>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93</a:t>
            </a:fld>
            <a:endParaRPr lang="en-US">
              <a:solidFill>
                <a:srgbClr val="FFFFFF"/>
              </a:solidFill>
            </a:endParaRPr>
          </a:p>
        </p:txBody>
      </p:sp>
    </p:spTree>
    <p:extLst>
      <p:ext uri="{BB962C8B-B14F-4D97-AF65-F5344CB8AC3E}">
        <p14:creationId xmlns:p14="http://schemas.microsoft.com/office/powerpoint/2010/main" val="4511583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820255" y="4258445"/>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2788641" y="3731718"/>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70C0"/>
                </a:solidFill>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94</a:t>
            </a:fld>
            <a:endParaRPr lang="en-US"/>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 </a:t>
            </a:r>
            <a:r>
              <a:rPr lang="en-US" sz="2200" b="1" dirty="0">
                <a:solidFill>
                  <a:srgbClr val="0070C0"/>
                </a:solidFill>
              </a:rPr>
              <a:t>but Healing</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70C0"/>
                </a:solidFill>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70C0"/>
                </a:solidFill>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solidFill>
                  <a:srgbClr val="0070C0"/>
                </a:solidFill>
              </a:rPr>
              <a:t>Adaptive: Helps in the moment AND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299934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defTabSz="963613" eaLnBrk="1" hangingPunct="1"/>
            <a:r>
              <a:rPr lang="en-US" dirty="0">
                <a:solidFill>
                  <a:schemeClr val="accent2">
                    <a:lumMod val="50000"/>
                  </a:schemeClr>
                </a:solidFill>
              </a:rPr>
              <a:t>Why is a healthy relationship so important?</a:t>
            </a:r>
          </a:p>
        </p:txBody>
      </p:sp>
      <p:sp>
        <p:nvSpPr>
          <p:cNvPr id="17411" name="Rectangle 3"/>
          <p:cNvSpPr>
            <a:spLocks noGrp="1" noChangeArrowheads="1"/>
          </p:cNvSpPr>
          <p:nvPr>
            <p:ph type="body" sz="half" idx="1"/>
          </p:nvPr>
        </p:nvSpPr>
        <p:spPr>
          <a:xfrm>
            <a:off x="304800" y="1905000"/>
            <a:ext cx="8153400" cy="4114800"/>
          </a:xfrm>
        </p:spPr>
        <p:txBody>
          <a:bodyPr/>
          <a:lstStyle/>
          <a:p>
            <a:pPr marL="361950" indent="-361950" defTabSz="963613" eaLnBrk="1" hangingPunct="1">
              <a:buFontTx/>
              <a:buNone/>
            </a:pPr>
            <a:r>
              <a:rPr lang="en-US" sz="2600" b="1" dirty="0">
                <a:solidFill>
                  <a:srgbClr val="002060"/>
                </a:solidFill>
              </a:rPr>
              <a:t>Healthy relationships: </a:t>
            </a:r>
          </a:p>
          <a:p>
            <a:pPr marL="361950" indent="-361950" defTabSz="963613" eaLnBrk="1" hangingPunct="1">
              <a:spcBef>
                <a:spcPts val="1800"/>
              </a:spcBef>
            </a:pPr>
            <a:r>
              <a:rPr lang="en-US" sz="2600" dirty="0">
                <a:solidFill>
                  <a:srgbClr val="002060"/>
                </a:solidFill>
              </a:rPr>
              <a:t>Model what we want for our own </a:t>
            </a:r>
            <a:br>
              <a:rPr lang="en-US" sz="2600" dirty="0">
                <a:solidFill>
                  <a:srgbClr val="002060"/>
                </a:solidFill>
              </a:rPr>
            </a:br>
            <a:r>
              <a:rPr lang="en-US" sz="2600" dirty="0">
                <a:solidFill>
                  <a:srgbClr val="002060"/>
                </a:solidFill>
              </a:rPr>
              <a:t>children</a:t>
            </a:r>
          </a:p>
          <a:p>
            <a:pPr marL="361950" indent="-361950" defTabSz="963613" eaLnBrk="1" hangingPunct="1">
              <a:spcBef>
                <a:spcPts val="1800"/>
              </a:spcBef>
            </a:pPr>
            <a:r>
              <a:rPr lang="en-US" sz="2600" dirty="0">
                <a:solidFill>
                  <a:srgbClr val="002060"/>
                </a:solidFill>
              </a:rPr>
              <a:t>Show another type of relationship</a:t>
            </a:r>
          </a:p>
          <a:p>
            <a:pPr marL="361950" indent="-361950" defTabSz="963613" eaLnBrk="1" hangingPunct="1">
              <a:spcBef>
                <a:spcPts val="1800"/>
              </a:spcBef>
            </a:pPr>
            <a:r>
              <a:rPr lang="en-US" sz="2600" dirty="0">
                <a:solidFill>
                  <a:srgbClr val="002060"/>
                </a:solidFill>
              </a:rPr>
              <a:t>Helps the child feel less alone in the world</a:t>
            </a:r>
          </a:p>
          <a:p>
            <a:pPr marL="361950" indent="-361950" defTabSz="963613" eaLnBrk="1" hangingPunct="1">
              <a:spcBef>
                <a:spcPts val="1800"/>
              </a:spcBef>
            </a:pPr>
            <a:r>
              <a:rPr lang="en-US" sz="2600" dirty="0">
                <a:solidFill>
                  <a:srgbClr val="002060"/>
                </a:solidFill>
              </a:rPr>
              <a:t>Helps heal wounds and develop strengths for future challenges</a:t>
            </a:r>
          </a:p>
        </p:txBody>
      </p:sp>
      <p:pic>
        <p:nvPicPr>
          <p:cNvPr id="17412" name="Picture 4" descr="crying"/>
          <p:cNvPicPr>
            <a:picLocks noGrp="1" noChangeAspect="1" noChangeArrowheads="1"/>
          </p:cNvPicPr>
          <p:nvPr>
            <p:ph sz="half" idx="2"/>
          </p:nvPr>
        </p:nvPicPr>
        <p:blipFill>
          <a:blip r:embed="rId3" cstate="screen"/>
          <a:srcRect/>
          <a:stretch>
            <a:fillRect/>
          </a:stretch>
        </p:blipFill>
        <p:spPr>
          <a:xfrm>
            <a:off x="6543992" y="2012950"/>
            <a:ext cx="2401888" cy="2025650"/>
          </a:xfrm>
        </p:spPr>
      </p:pic>
      <p:sp>
        <p:nvSpPr>
          <p:cNvPr id="8" name="Slide Number Placeholder 7"/>
          <p:cNvSpPr>
            <a:spLocks noGrp="1"/>
          </p:cNvSpPr>
          <p:nvPr>
            <p:ph type="sldNum" sz="quarter" idx="10"/>
          </p:nvPr>
        </p:nvSpPr>
        <p:spPr>
          <a:xfrm>
            <a:off x="6858000" y="6553200"/>
            <a:ext cx="2133600" cy="476250"/>
          </a:xfrm>
        </p:spPr>
        <p:txBody>
          <a:bodyPr/>
          <a:lstStyle/>
          <a:p>
            <a:pPr>
              <a:defRPr/>
            </a:pPr>
            <a:fld id="{C1682CEE-E621-4F63-9F73-EFA335B9D2E7}" type="slidenum">
              <a:rPr lang="en-US"/>
              <a:pPr>
                <a:defRPr/>
              </a:pPr>
              <a:t>95</a:t>
            </a:fld>
            <a:endParaRPr lang="en-US" dirty="0"/>
          </a:p>
        </p:txBody>
      </p:sp>
    </p:spTree>
    <p:extLst>
      <p:ext uri="{BB962C8B-B14F-4D97-AF65-F5344CB8AC3E}">
        <p14:creationId xmlns:p14="http://schemas.microsoft.com/office/powerpoint/2010/main" val="60389748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76200"/>
            <a:ext cx="8229600" cy="1143000"/>
          </a:xfrm>
        </p:spPr>
        <p:txBody>
          <a:bodyPr/>
          <a:lstStyle/>
          <a:p>
            <a:pPr eaLnBrk="1" hangingPunct="1"/>
            <a:r>
              <a:rPr lang="en-US" sz="3600" dirty="0">
                <a:solidFill>
                  <a:schemeClr val="accent2">
                    <a:lumMod val="50000"/>
                  </a:schemeClr>
                </a:solidFill>
              </a:rPr>
              <a:t>The  RICH</a:t>
            </a:r>
            <a:r>
              <a:rPr lang="en-US" sz="3600" baseline="30000" dirty="0">
                <a:solidFill>
                  <a:schemeClr val="accent2">
                    <a:lumMod val="50000"/>
                  </a:schemeClr>
                </a:solidFill>
              </a:rPr>
              <a:t>®</a:t>
            </a:r>
            <a:r>
              <a:rPr lang="en-US" sz="3600" dirty="0">
                <a:solidFill>
                  <a:schemeClr val="accent2">
                    <a:lumMod val="50000"/>
                  </a:schemeClr>
                </a:solidFill>
              </a:rPr>
              <a:t> Relationships</a:t>
            </a:r>
          </a:p>
        </p:txBody>
      </p:sp>
      <p:sp>
        <p:nvSpPr>
          <p:cNvPr id="19459" name="Rectangle 3"/>
          <p:cNvSpPr>
            <a:spLocks noGrp="1" noChangeArrowheads="1"/>
          </p:cNvSpPr>
          <p:nvPr>
            <p:ph type="body" sz="half" idx="1"/>
          </p:nvPr>
        </p:nvSpPr>
        <p:spPr>
          <a:xfrm>
            <a:off x="2819400" y="2971800"/>
            <a:ext cx="4648200" cy="3276600"/>
          </a:xfrm>
        </p:spPr>
        <p:txBody>
          <a:bodyPr/>
          <a:lstStyle/>
          <a:p>
            <a:pPr marL="361950" indent="-361950" defTabSz="963613" eaLnBrk="1" hangingPunct="1">
              <a:buFontTx/>
              <a:buNone/>
            </a:pPr>
            <a:r>
              <a:rPr lang="en-US" sz="4400" b="1" dirty="0">
                <a:solidFill>
                  <a:srgbClr val="002060"/>
                </a:solidFill>
              </a:rPr>
              <a:t>R</a:t>
            </a:r>
            <a:r>
              <a:rPr lang="en-US" sz="3600" dirty="0">
                <a:solidFill>
                  <a:srgbClr val="002060"/>
                </a:solidFill>
              </a:rPr>
              <a:t>espect</a:t>
            </a:r>
          </a:p>
          <a:p>
            <a:pPr marL="361950" indent="-361950" defTabSz="963613" eaLnBrk="1" hangingPunct="1">
              <a:buFontTx/>
              <a:buNone/>
            </a:pPr>
            <a:r>
              <a:rPr lang="en-US" sz="4400" b="1" dirty="0">
                <a:solidFill>
                  <a:srgbClr val="002060"/>
                </a:solidFill>
              </a:rPr>
              <a:t>I</a:t>
            </a:r>
            <a:r>
              <a:rPr lang="en-US" sz="3600" dirty="0">
                <a:solidFill>
                  <a:srgbClr val="002060"/>
                </a:solidFill>
              </a:rPr>
              <a:t>nformation</a:t>
            </a:r>
          </a:p>
          <a:p>
            <a:pPr marL="361950" indent="-361950" defTabSz="963613" eaLnBrk="1" hangingPunct="1">
              <a:buFontTx/>
              <a:buNone/>
            </a:pPr>
            <a:r>
              <a:rPr lang="en-US" sz="4400" b="1" dirty="0">
                <a:solidFill>
                  <a:srgbClr val="002060"/>
                </a:solidFill>
              </a:rPr>
              <a:t>C</a:t>
            </a:r>
            <a:r>
              <a:rPr lang="en-US" sz="3600" dirty="0">
                <a:solidFill>
                  <a:srgbClr val="002060"/>
                </a:solidFill>
              </a:rPr>
              <a:t>onnection</a:t>
            </a:r>
          </a:p>
          <a:p>
            <a:pPr marL="361950" indent="-361950" defTabSz="963613" eaLnBrk="1" hangingPunct="1">
              <a:buFontTx/>
              <a:buNone/>
            </a:pPr>
            <a:r>
              <a:rPr lang="en-US" sz="4400" b="1" dirty="0">
                <a:solidFill>
                  <a:srgbClr val="002060"/>
                </a:solidFill>
              </a:rPr>
              <a:t>H</a:t>
            </a:r>
            <a:r>
              <a:rPr lang="en-US" sz="3600" dirty="0">
                <a:solidFill>
                  <a:srgbClr val="002060"/>
                </a:solidFill>
              </a:rPr>
              <a:t>ope</a:t>
            </a:r>
          </a:p>
        </p:txBody>
      </p:sp>
      <p:sp>
        <p:nvSpPr>
          <p:cNvPr id="19460" name="Text Box 6"/>
          <p:cNvSpPr txBox="1">
            <a:spLocks noChangeArrowheads="1"/>
          </p:cNvSpPr>
          <p:nvPr/>
        </p:nvSpPr>
        <p:spPr bwMode="auto">
          <a:xfrm>
            <a:off x="381000" y="1295400"/>
            <a:ext cx="8153400" cy="1570038"/>
          </a:xfrm>
          <a:prstGeom prst="rect">
            <a:avLst/>
          </a:prstGeom>
          <a:noFill/>
          <a:ln w="9525">
            <a:noFill/>
            <a:miter lim="800000"/>
            <a:headEnd/>
            <a:tailEnd/>
          </a:ln>
        </p:spPr>
        <p:txBody>
          <a:bodyPr>
            <a:spAutoFit/>
          </a:bodyPr>
          <a:lstStyle/>
          <a:p>
            <a:pPr eaLnBrk="0" hangingPunct="0">
              <a:spcBef>
                <a:spcPct val="50000"/>
              </a:spcBef>
            </a:pPr>
            <a:r>
              <a:rPr lang="en-US" sz="3200" dirty="0">
                <a:solidFill>
                  <a:srgbClr val="002060"/>
                </a:solidFill>
              </a:rPr>
              <a:t>Positive, connected, healthy relationships-- whether they last five minutes or five years—are marked by:</a:t>
            </a:r>
          </a:p>
        </p:txBody>
      </p:sp>
      <p:sp>
        <p:nvSpPr>
          <p:cNvPr id="9" name="Slide Number Placeholder 8"/>
          <p:cNvSpPr>
            <a:spLocks noGrp="1"/>
          </p:cNvSpPr>
          <p:nvPr>
            <p:ph type="sldNum" sz="quarter" idx="10"/>
          </p:nvPr>
        </p:nvSpPr>
        <p:spPr>
          <a:xfrm>
            <a:off x="6858000" y="6553200"/>
            <a:ext cx="2133600" cy="476250"/>
          </a:xfrm>
        </p:spPr>
        <p:txBody>
          <a:bodyPr/>
          <a:lstStyle/>
          <a:p>
            <a:pPr>
              <a:defRPr/>
            </a:pPr>
            <a:fld id="{FBBA7797-0749-47FA-BBC1-1DC697A69C02}" type="slidenum">
              <a:rPr lang="en-US"/>
              <a:pPr>
                <a:defRPr/>
              </a:pPr>
              <a:t>96</a:t>
            </a:fld>
            <a:endParaRPr lang="en-US" dirty="0"/>
          </a:p>
        </p:txBody>
      </p:sp>
    </p:spTree>
    <p:extLst>
      <p:ext uri="{BB962C8B-B14F-4D97-AF65-F5344CB8AC3E}">
        <p14:creationId xmlns:p14="http://schemas.microsoft.com/office/powerpoint/2010/main" val="9912530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4A20-6BD8-455E-8A0F-6FE8B84133AF}"/>
              </a:ext>
            </a:extLst>
          </p:cNvPr>
          <p:cNvSpPr>
            <a:spLocks noGrp="1"/>
          </p:cNvSpPr>
          <p:nvPr>
            <p:ph type="ctrTitle"/>
          </p:nvPr>
        </p:nvSpPr>
        <p:spPr/>
        <p:txBody>
          <a:bodyPr/>
          <a:lstStyle/>
          <a:p>
            <a:r>
              <a:rPr lang="en-US" dirty="0"/>
              <a:t>Strategies for Healing Body and Brain</a:t>
            </a:r>
          </a:p>
        </p:txBody>
      </p:sp>
      <p:sp>
        <p:nvSpPr>
          <p:cNvPr id="4" name="Slide Number Placeholder 3">
            <a:extLst>
              <a:ext uri="{FF2B5EF4-FFF2-40B4-BE49-F238E27FC236}">
                <a16:creationId xmlns:a16="http://schemas.microsoft.com/office/drawing/2014/main" id="{E5A550E6-FDB1-43CA-B478-C6A110C4745B}"/>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97</a:t>
            </a:fld>
            <a:endParaRPr lang="en-US">
              <a:solidFill>
                <a:srgbClr val="FFFFFF"/>
              </a:solidFill>
            </a:endParaRPr>
          </a:p>
        </p:txBody>
      </p:sp>
    </p:spTree>
    <p:extLst>
      <p:ext uri="{BB962C8B-B14F-4D97-AF65-F5344CB8AC3E}">
        <p14:creationId xmlns:p14="http://schemas.microsoft.com/office/powerpoint/2010/main" val="25163647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4035840" y="4249726"/>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2895600" y="3748472"/>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70C0"/>
                </a:solidFill>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98</a:t>
            </a:fld>
            <a:endParaRPr lang="en-US"/>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 </a:t>
            </a:r>
            <a:r>
              <a:rPr lang="en-US" sz="2200" b="1" dirty="0">
                <a:solidFill>
                  <a:srgbClr val="0070C0"/>
                </a:solidFill>
              </a:rPr>
              <a:t>but Healing</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70C0"/>
                </a:solidFill>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70C0"/>
                </a:solidFill>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solidFill>
                  <a:srgbClr val="0070C0"/>
                </a:solidFill>
              </a:rPr>
              <a:t>Adaptive: Helps in the moment AND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08153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a:xfrm>
            <a:off x="609600" y="331568"/>
            <a:ext cx="7772400" cy="1495425"/>
          </a:xfrm>
        </p:spPr>
        <p:txBody>
          <a:bodyPr/>
          <a:lstStyle/>
          <a:p>
            <a:pPr algn="ctr"/>
            <a:r>
              <a:rPr lang="en-US" altLang="en-US" sz="3600" dirty="0"/>
              <a:t>Normal Response To a Threat</a:t>
            </a:r>
          </a:p>
        </p:txBody>
      </p:sp>
      <p:sp>
        <p:nvSpPr>
          <p:cNvPr id="12291" name="Subtitle 2"/>
          <p:cNvSpPr>
            <a:spLocks noGrp="1"/>
          </p:cNvSpPr>
          <p:nvPr>
            <p:ph type="subTitle" idx="1"/>
          </p:nvPr>
        </p:nvSpPr>
        <p:spPr>
          <a:xfrm>
            <a:off x="762000" y="2238486"/>
            <a:ext cx="7620000" cy="1752600"/>
          </a:xfrm>
        </p:spPr>
        <p:txBody>
          <a:bodyPr/>
          <a:lstStyle/>
          <a:p>
            <a:pPr algn="l"/>
            <a:r>
              <a:rPr lang="en-US" altLang="en-US" dirty="0">
                <a:solidFill>
                  <a:srgbClr val="7030A0"/>
                </a:solidFill>
              </a:rPr>
              <a:t>________________________________</a:t>
            </a:r>
          </a:p>
          <a:p>
            <a:pPr algn="l"/>
            <a:endParaRPr lang="en-US" altLang="en-US" dirty="0"/>
          </a:p>
          <a:p>
            <a:pPr algn="l"/>
            <a:endParaRPr lang="en-US" altLang="en-US" dirty="0"/>
          </a:p>
          <a:p>
            <a:pPr algn="l"/>
            <a:r>
              <a:rPr lang="en-US" altLang="en-US" dirty="0">
                <a:solidFill>
                  <a:srgbClr val="7030A0"/>
                </a:solidFill>
              </a:rPr>
              <a:t>________________________________</a:t>
            </a:r>
          </a:p>
        </p:txBody>
      </p:sp>
      <p:cxnSp>
        <p:nvCxnSpPr>
          <p:cNvPr id="12294" name="Straight Arrow Connector 15"/>
          <p:cNvCxnSpPr>
            <a:cxnSpLocks noChangeShapeType="1"/>
          </p:cNvCxnSpPr>
          <p:nvPr/>
        </p:nvCxnSpPr>
        <p:spPr bwMode="auto">
          <a:xfrm flipV="1">
            <a:off x="1815257" y="3124575"/>
            <a:ext cx="762000" cy="76676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295" name="Straight Arrow Connector 17"/>
          <p:cNvCxnSpPr>
            <a:cxnSpLocks noChangeShapeType="1"/>
          </p:cNvCxnSpPr>
          <p:nvPr/>
        </p:nvCxnSpPr>
        <p:spPr bwMode="auto">
          <a:xfrm>
            <a:off x="4572000" y="3079755"/>
            <a:ext cx="762000" cy="817562"/>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296" name="Straight Arrow Connector 19"/>
          <p:cNvCxnSpPr>
            <a:cxnSpLocks noChangeShapeType="1"/>
          </p:cNvCxnSpPr>
          <p:nvPr/>
        </p:nvCxnSpPr>
        <p:spPr bwMode="auto">
          <a:xfrm flipV="1">
            <a:off x="6843349" y="3498660"/>
            <a:ext cx="609600" cy="739775"/>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1" name="TextBox 20"/>
          <p:cNvSpPr txBox="1"/>
          <p:nvPr/>
        </p:nvSpPr>
        <p:spPr>
          <a:xfrm>
            <a:off x="5295930" y="3458314"/>
            <a:ext cx="1485900" cy="584775"/>
          </a:xfrm>
          <a:prstGeom prst="rect">
            <a:avLst/>
          </a:prstGeom>
          <a:noFill/>
        </p:spPr>
        <p:txBody>
          <a:bodyPr>
            <a:spAutoFit/>
          </a:bodyPr>
          <a:lstStyle/>
          <a:p>
            <a:pPr algn="ctr">
              <a:defRPr/>
            </a:pPr>
            <a:r>
              <a:rPr lang="en-US" sz="3200" b="1" dirty="0">
                <a:solidFill>
                  <a:schemeClr val="accent6">
                    <a:lumMod val="60000"/>
                    <a:lumOff val="40000"/>
                  </a:schemeClr>
                </a:solidFill>
                <a:latin typeface="+mj-lt"/>
              </a:rPr>
              <a:t>Calm</a:t>
            </a:r>
            <a:endParaRPr lang="en-US" b="1" dirty="0">
              <a:solidFill>
                <a:schemeClr val="accent6">
                  <a:lumMod val="60000"/>
                  <a:lumOff val="40000"/>
                </a:schemeClr>
              </a:solidFill>
              <a:latin typeface="+mj-lt"/>
            </a:endParaRPr>
          </a:p>
        </p:txBody>
      </p:sp>
      <p:sp>
        <p:nvSpPr>
          <p:cNvPr id="12303" name="TextBox 7"/>
          <p:cNvSpPr txBox="1">
            <a:spLocks noChangeArrowheads="1"/>
          </p:cNvSpPr>
          <p:nvPr/>
        </p:nvSpPr>
        <p:spPr bwMode="auto">
          <a:xfrm>
            <a:off x="161925" y="1615466"/>
            <a:ext cx="5172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lgn="ctr">
              <a:spcBef>
                <a:spcPct val="0"/>
              </a:spcBef>
              <a:buClrTx/>
              <a:buFontTx/>
              <a:buNone/>
            </a:pPr>
            <a:r>
              <a:rPr lang="en-US" altLang="en-US" sz="1800" b="1" baseline="0" dirty="0">
                <a:solidFill>
                  <a:srgbClr val="FF0000"/>
                </a:solidFill>
                <a:latin typeface="+mj-lt"/>
              </a:rPr>
              <a:t>Hyper-arousal  (Fear,</a:t>
            </a:r>
            <a:r>
              <a:rPr lang="en-US" altLang="en-US" sz="1800" b="1" dirty="0">
                <a:solidFill>
                  <a:srgbClr val="FF0000"/>
                </a:solidFill>
                <a:latin typeface="+mj-lt"/>
              </a:rPr>
              <a:t> Anxiety, Rage, Panic)</a:t>
            </a:r>
            <a:r>
              <a:rPr lang="en-US" altLang="en-US" sz="1800" b="1" baseline="0" dirty="0">
                <a:solidFill>
                  <a:srgbClr val="FF0000"/>
                </a:solidFill>
                <a:latin typeface="+mj-lt"/>
              </a:rPr>
              <a:t> INTOLERABLE</a:t>
            </a:r>
          </a:p>
        </p:txBody>
      </p:sp>
      <p:sp>
        <p:nvSpPr>
          <p:cNvPr id="12304" name="TextBox 9"/>
          <p:cNvSpPr txBox="1">
            <a:spLocks noChangeArrowheads="1"/>
          </p:cNvSpPr>
          <p:nvPr/>
        </p:nvSpPr>
        <p:spPr bwMode="auto">
          <a:xfrm>
            <a:off x="501264" y="5347772"/>
            <a:ext cx="60519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1800" b="1" dirty="0">
                <a:solidFill>
                  <a:srgbClr val="FF0000"/>
                </a:solidFill>
                <a:latin typeface="+mj-lt"/>
              </a:rPr>
              <a:t>Hypo-arousal  (Numb, Depressed, Cut-off, Withdrawn)</a:t>
            </a:r>
          </a:p>
          <a:p>
            <a:pPr>
              <a:spcBef>
                <a:spcPct val="0"/>
              </a:spcBef>
              <a:buClrTx/>
              <a:buFontTx/>
              <a:buNone/>
            </a:pPr>
            <a:r>
              <a:rPr lang="en-US" altLang="en-US" sz="1800" b="1" dirty="0">
                <a:solidFill>
                  <a:srgbClr val="FF0000"/>
                </a:solidFill>
                <a:latin typeface="+mj-lt"/>
              </a:rPr>
              <a:t>	         INTOLERABLE</a:t>
            </a:r>
          </a:p>
        </p:txBody>
      </p:sp>
      <p:sp>
        <p:nvSpPr>
          <p:cNvPr id="12305" name="TextBox 1"/>
          <p:cNvSpPr txBox="1">
            <a:spLocks noChangeArrowheads="1"/>
          </p:cNvSpPr>
          <p:nvPr/>
        </p:nvSpPr>
        <p:spPr bwMode="auto">
          <a:xfrm>
            <a:off x="6880225" y="5532438"/>
            <a:ext cx="1936750" cy="4619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2400" baseline="0" dirty="0">
                <a:solidFill>
                  <a:srgbClr val="002060"/>
                </a:solidFill>
                <a:latin typeface="Times" panose="02020603050405020304" pitchFamily="18" charset="0"/>
              </a:rPr>
              <a:t> </a:t>
            </a:r>
            <a:r>
              <a:rPr lang="en-US" altLang="en-US" sz="1800" baseline="0" dirty="0">
                <a:solidFill>
                  <a:srgbClr val="002060"/>
                </a:solidFill>
                <a:latin typeface="+mj-lt"/>
              </a:rPr>
              <a:t>Levine; Ogden</a:t>
            </a:r>
            <a:endParaRPr lang="en-US" altLang="en-US" sz="1800" dirty="0">
              <a:solidFill>
                <a:srgbClr val="002060"/>
              </a:solidFill>
              <a:latin typeface="+mj-lt"/>
            </a:endParaRPr>
          </a:p>
        </p:txBody>
      </p:sp>
      <p:sp>
        <p:nvSpPr>
          <p:cNvPr id="16" name="Freeform 11"/>
          <p:cNvSpPr>
            <a:spLocks/>
          </p:cNvSpPr>
          <p:nvPr/>
        </p:nvSpPr>
        <p:spPr bwMode="auto">
          <a:xfrm>
            <a:off x="765939" y="2885036"/>
            <a:ext cx="6832600" cy="1438275"/>
          </a:xfrm>
          <a:custGeom>
            <a:avLst/>
            <a:gdLst>
              <a:gd name="T0" fmla="*/ 0 w 6832140"/>
              <a:gd name="T1" fmla="*/ 1329602 h 1438111"/>
              <a:gd name="T2" fmla="*/ 985134 w 6832140"/>
              <a:gd name="T3" fmla="*/ 1329602 h 1438111"/>
              <a:gd name="T4" fmla="*/ 2216555 w 6832140"/>
              <a:gd name="T5" fmla="*/ 191684 h 1438111"/>
              <a:gd name="T6" fmla="*/ 3412795 w 6832140"/>
              <a:gd name="T7" fmla="*/ 215148 h 1438111"/>
              <a:gd name="T8" fmla="*/ 4562119 w 6832140"/>
              <a:gd name="T9" fmla="*/ 1353060 h 1438111"/>
              <a:gd name="T10" fmla="*/ 5793540 w 6832140"/>
              <a:gd name="T11" fmla="*/ 1165365 h 1438111"/>
              <a:gd name="T12" fmla="*/ 6743493 w 6832140"/>
              <a:gd name="T13" fmla="*/ 109562 h 1438111"/>
              <a:gd name="T14" fmla="*/ 6743493 w 6832140"/>
              <a:gd name="T15" fmla="*/ 86104 h 1438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832140" h="1438111">
                <a:moveTo>
                  <a:pt x="0" y="1328690"/>
                </a:moveTo>
                <a:cubicBezTo>
                  <a:pt x="307730" y="1423451"/>
                  <a:pt x="615461" y="1518213"/>
                  <a:pt x="984738" y="1328690"/>
                </a:cubicBezTo>
                <a:cubicBezTo>
                  <a:pt x="1354015" y="1139167"/>
                  <a:pt x="1811215" y="377167"/>
                  <a:pt x="2215661" y="191552"/>
                </a:cubicBezTo>
                <a:cubicBezTo>
                  <a:pt x="2620107" y="5937"/>
                  <a:pt x="3020646" y="21567"/>
                  <a:pt x="3411415" y="214998"/>
                </a:cubicBezTo>
                <a:cubicBezTo>
                  <a:pt x="3802184" y="408429"/>
                  <a:pt x="4163646" y="1193875"/>
                  <a:pt x="4560277" y="1352136"/>
                </a:cubicBezTo>
                <a:cubicBezTo>
                  <a:pt x="4956908" y="1510397"/>
                  <a:pt x="5427785" y="1371675"/>
                  <a:pt x="5791200" y="1164567"/>
                </a:cubicBezTo>
                <a:cubicBezTo>
                  <a:pt x="6154615" y="957459"/>
                  <a:pt x="6582508" y="289244"/>
                  <a:pt x="6740769" y="109490"/>
                </a:cubicBezTo>
                <a:cubicBezTo>
                  <a:pt x="6899030" y="-70264"/>
                  <a:pt x="6819899" y="7890"/>
                  <a:pt x="6740769" y="86044"/>
                </a:cubicBezTo>
              </a:path>
            </a:pathLst>
          </a:custGeom>
          <a:ln>
            <a:solidFill>
              <a:srgbClr val="00B050"/>
            </a:solidFill>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a:lstStyle/>
          <a:p>
            <a:pPr>
              <a:defRPr/>
            </a:pPr>
            <a:endParaRPr lang="en-US">
              <a:solidFill>
                <a:srgbClr val="00B050"/>
              </a:solidFill>
            </a:endParaRPr>
          </a:p>
        </p:txBody>
      </p:sp>
      <p:sp>
        <p:nvSpPr>
          <p:cNvPr id="17" name="Lightning Bolt 9"/>
          <p:cNvSpPr>
            <a:spLocks noChangeArrowheads="1"/>
          </p:cNvSpPr>
          <p:nvPr/>
        </p:nvSpPr>
        <p:spPr bwMode="auto">
          <a:xfrm>
            <a:off x="459926" y="3474952"/>
            <a:ext cx="1293812" cy="600075"/>
          </a:xfrm>
          <a:prstGeom prst="lightningBolt">
            <a:avLst/>
          </a:prstGeom>
          <a:solidFill>
            <a:srgbClr val="FF0000"/>
          </a:solidFill>
          <a:ln w="9525" algn="ctr">
            <a:solidFill>
              <a:schemeClr val="tx1"/>
            </a:solidFill>
            <a:round/>
            <a:headEnd/>
            <a:tailEnd/>
          </a:ln>
        </p:spPr>
        <p:txBody>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endParaRPr lang="en-US" altLang="en-US" sz="2400">
              <a:latin typeface="Times" panose="02020603050405020304" pitchFamily="18" charset="0"/>
            </a:endParaRPr>
          </a:p>
        </p:txBody>
      </p:sp>
      <p:sp>
        <p:nvSpPr>
          <p:cNvPr id="18" name="TextBox 13"/>
          <p:cNvSpPr txBox="1">
            <a:spLocks noChangeArrowheads="1"/>
          </p:cNvSpPr>
          <p:nvPr/>
        </p:nvSpPr>
        <p:spPr bwMode="auto">
          <a:xfrm>
            <a:off x="2466756" y="3467866"/>
            <a:ext cx="2057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b="1" dirty="0">
                <a:solidFill>
                  <a:srgbClr val="FF0000"/>
                </a:solidFill>
                <a:latin typeface="+mj-lt"/>
              </a:rPr>
              <a:t>Activation</a:t>
            </a:r>
          </a:p>
        </p:txBody>
      </p:sp>
      <p:sp>
        <p:nvSpPr>
          <p:cNvPr id="19" name="TextBox 18"/>
          <p:cNvSpPr txBox="1"/>
          <p:nvPr/>
        </p:nvSpPr>
        <p:spPr>
          <a:xfrm>
            <a:off x="210170" y="2912073"/>
            <a:ext cx="1219200" cy="646331"/>
          </a:xfrm>
          <a:prstGeom prst="rect">
            <a:avLst/>
          </a:prstGeom>
          <a:noFill/>
          <a:ln w="22225">
            <a:solidFill>
              <a:srgbClr val="FF0000"/>
            </a:solidFill>
          </a:ln>
        </p:spPr>
        <p:txBody>
          <a:bodyPr wrap="square" rtlCol="0">
            <a:spAutoFit/>
          </a:bodyPr>
          <a:lstStyle/>
          <a:p>
            <a:pPr algn="ctr"/>
            <a:r>
              <a:rPr lang="en-US" b="1" dirty="0">
                <a:solidFill>
                  <a:srgbClr val="FF0000"/>
                </a:solidFill>
              </a:rPr>
              <a:t>Current Stressor</a:t>
            </a:r>
          </a:p>
        </p:txBody>
      </p:sp>
      <p:sp>
        <p:nvSpPr>
          <p:cNvPr id="15" name="TextBox 3"/>
          <p:cNvSpPr txBox="1">
            <a:spLocks noChangeArrowheads="1"/>
          </p:cNvSpPr>
          <p:nvPr/>
        </p:nvSpPr>
        <p:spPr bwMode="auto">
          <a:xfrm>
            <a:off x="5911850" y="2121977"/>
            <a:ext cx="3232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2000" b="1" dirty="0">
                <a:solidFill>
                  <a:srgbClr val="7030A0"/>
                </a:solidFill>
                <a:latin typeface="+mj-lt"/>
              </a:rPr>
              <a:t>Window of Tolerance</a:t>
            </a:r>
          </a:p>
        </p:txBody>
      </p:sp>
      <p:sp>
        <p:nvSpPr>
          <p:cNvPr id="20" name="TextBox 19"/>
          <p:cNvSpPr txBox="1"/>
          <p:nvPr/>
        </p:nvSpPr>
        <p:spPr>
          <a:xfrm>
            <a:off x="8169275" y="3050392"/>
            <a:ext cx="1295400" cy="1200329"/>
          </a:xfrm>
          <a:prstGeom prst="rect">
            <a:avLst/>
          </a:prstGeom>
          <a:noFill/>
        </p:spPr>
        <p:txBody>
          <a:bodyPr wrap="square" rtlCol="0">
            <a:spAutoFit/>
          </a:bodyPr>
          <a:lstStyle/>
          <a:p>
            <a:r>
              <a:rPr lang="en-US" sz="7200" dirty="0">
                <a:solidFill>
                  <a:srgbClr val="7030A0"/>
                </a:solidFill>
              </a:rPr>
              <a:t>}</a:t>
            </a:r>
          </a:p>
        </p:txBody>
      </p:sp>
      <p:cxnSp>
        <p:nvCxnSpPr>
          <p:cNvPr id="22" name="Straight Arrow Connector 21"/>
          <p:cNvCxnSpPr/>
          <p:nvPr/>
        </p:nvCxnSpPr>
        <p:spPr>
          <a:xfrm>
            <a:off x="7652078" y="2546952"/>
            <a:ext cx="568325" cy="73024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0708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380999" y="762000"/>
            <a:ext cx="8278813" cy="5791200"/>
          </a:xfrm>
        </p:spPr>
        <p:txBody>
          <a:bodyPr/>
          <a:lstStyle/>
          <a:p>
            <a:pPr marL="0" indent="0">
              <a:buFontTx/>
              <a:buNone/>
            </a:pPr>
            <a:r>
              <a:rPr lang="en-US" altLang="en-US" dirty="0"/>
              <a:t>				    </a:t>
            </a:r>
            <a:r>
              <a:rPr lang="en-US" altLang="en-US" sz="2800" dirty="0"/>
              <a:t>Stuck on “ON” </a:t>
            </a:r>
            <a:r>
              <a:rPr lang="en-US" altLang="en-US" sz="7200" dirty="0"/>
              <a:t>{</a:t>
            </a:r>
          </a:p>
          <a:p>
            <a:pPr marL="0" indent="0">
              <a:buFontTx/>
              <a:buNone/>
            </a:pPr>
            <a:endParaRPr lang="en-US" altLang="en-US" sz="3200" dirty="0"/>
          </a:p>
          <a:p>
            <a:pPr marL="0" indent="0">
              <a:buFontTx/>
              <a:buNone/>
            </a:pPr>
            <a:endParaRPr lang="en-US" altLang="en-US" sz="3200" dirty="0">
              <a:solidFill>
                <a:srgbClr val="7030A0"/>
              </a:solidFill>
            </a:endParaRPr>
          </a:p>
          <a:p>
            <a:pPr marL="0" indent="0">
              <a:buFontTx/>
              <a:buNone/>
            </a:pPr>
            <a:endParaRPr lang="en-US" altLang="en-US" sz="3200" dirty="0">
              <a:solidFill>
                <a:srgbClr val="7030A0"/>
              </a:solidFill>
            </a:endParaRPr>
          </a:p>
          <a:p>
            <a:pPr marL="0" indent="0">
              <a:buFontTx/>
              <a:buNone/>
            </a:pPr>
            <a:endParaRPr lang="en-US" altLang="en-US" sz="3200" dirty="0">
              <a:solidFill>
                <a:srgbClr val="7030A0"/>
              </a:solidFill>
            </a:endParaRPr>
          </a:p>
          <a:p>
            <a:pPr marL="0" indent="0">
              <a:buFontTx/>
              <a:buNone/>
            </a:pPr>
            <a:r>
              <a:rPr lang="en-US" altLang="en-US" dirty="0"/>
              <a:t>	   </a:t>
            </a:r>
          </a:p>
          <a:p>
            <a:pPr marL="0" indent="0">
              <a:buFontTx/>
              <a:buNone/>
            </a:pPr>
            <a:r>
              <a:rPr lang="en-US" altLang="en-US" sz="6600" dirty="0"/>
              <a:t>	}</a:t>
            </a:r>
            <a:r>
              <a:rPr lang="en-US" altLang="en-US" dirty="0"/>
              <a:t> </a:t>
            </a:r>
            <a:r>
              <a:rPr lang="en-US" altLang="en-US" sz="2800" dirty="0"/>
              <a:t>Stuck on “OFF”  </a:t>
            </a:r>
          </a:p>
        </p:txBody>
      </p:sp>
      <p:sp>
        <p:nvSpPr>
          <p:cNvPr id="18439" name="Lightning Bolt 9"/>
          <p:cNvSpPr>
            <a:spLocks noChangeArrowheads="1"/>
          </p:cNvSpPr>
          <p:nvPr/>
        </p:nvSpPr>
        <p:spPr bwMode="auto">
          <a:xfrm>
            <a:off x="554837" y="3307716"/>
            <a:ext cx="1077909" cy="417196"/>
          </a:xfrm>
          <a:prstGeom prst="lightningBolt">
            <a:avLst/>
          </a:prstGeom>
          <a:solidFill>
            <a:srgbClr val="FF0000"/>
          </a:solidFill>
          <a:ln w="9525" algn="ctr">
            <a:solidFill>
              <a:schemeClr val="tx1"/>
            </a:solidFill>
            <a:round/>
            <a:headEnd/>
            <a:tailEnd/>
          </a:ln>
        </p:spPr>
        <p:txBody>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endParaRPr lang="en-US" altLang="en-US" sz="2400">
              <a:latin typeface="Times" panose="02020603050405020304" pitchFamily="18" charset="0"/>
            </a:endParaRPr>
          </a:p>
        </p:txBody>
      </p:sp>
      <p:cxnSp>
        <p:nvCxnSpPr>
          <p:cNvPr id="18440" name="Straight Connector 13"/>
          <p:cNvCxnSpPr>
            <a:cxnSpLocks noChangeShapeType="1"/>
          </p:cNvCxnSpPr>
          <p:nvPr/>
        </p:nvCxnSpPr>
        <p:spPr bwMode="auto">
          <a:xfrm flipV="1">
            <a:off x="1831658" y="2017713"/>
            <a:ext cx="835342" cy="1716087"/>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1" name="Straight Connector 15"/>
          <p:cNvCxnSpPr>
            <a:cxnSpLocks noChangeShapeType="1"/>
          </p:cNvCxnSpPr>
          <p:nvPr/>
        </p:nvCxnSpPr>
        <p:spPr bwMode="auto">
          <a:xfrm>
            <a:off x="2667000" y="2017713"/>
            <a:ext cx="921863" cy="3168649"/>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4" name="Straight Connector 26"/>
          <p:cNvCxnSpPr>
            <a:cxnSpLocks noChangeShapeType="1"/>
          </p:cNvCxnSpPr>
          <p:nvPr/>
        </p:nvCxnSpPr>
        <p:spPr bwMode="auto">
          <a:xfrm flipH="1">
            <a:off x="3595292" y="2023152"/>
            <a:ext cx="1137068" cy="316321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5" name="Straight Connector 30"/>
          <p:cNvCxnSpPr>
            <a:cxnSpLocks noChangeShapeType="1"/>
          </p:cNvCxnSpPr>
          <p:nvPr/>
        </p:nvCxnSpPr>
        <p:spPr bwMode="auto">
          <a:xfrm>
            <a:off x="4724400" y="2028825"/>
            <a:ext cx="762000" cy="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6" name="Straight Connector 20480"/>
          <p:cNvCxnSpPr>
            <a:cxnSpLocks noChangeShapeType="1"/>
          </p:cNvCxnSpPr>
          <p:nvPr/>
        </p:nvCxnSpPr>
        <p:spPr bwMode="auto">
          <a:xfrm>
            <a:off x="5486400" y="2017713"/>
            <a:ext cx="1108075" cy="344170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cxnSp>
        <p:nvCxnSpPr>
          <p:cNvPr id="18448" name="Straight Connector 20489"/>
          <p:cNvCxnSpPr>
            <a:cxnSpLocks noChangeShapeType="1"/>
          </p:cNvCxnSpPr>
          <p:nvPr/>
        </p:nvCxnSpPr>
        <p:spPr bwMode="auto">
          <a:xfrm flipV="1">
            <a:off x="6594475" y="2068513"/>
            <a:ext cx="990600" cy="3390900"/>
          </a:xfrm>
          <a:prstGeom prst="line">
            <a:avLst/>
          </a:prstGeom>
          <a:noFill/>
          <a:ln w="22225" algn="ctr">
            <a:solidFill>
              <a:srgbClr val="FF0000"/>
            </a:solidFill>
            <a:round/>
            <a:headEnd/>
            <a:tailEnd/>
          </a:ln>
          <a:extLst>
            <a:ext uri="{909E8E84-426E-40DD-AFC4-6F175D3DCCD1}">
              <a14:hiddenFill xmlns:a14="http://schemas.microsoft.com/office/drawing/2010/main">
                <a:noFill/>
              </a14:hiddenFill>
            </a:ext>
          </a:extLst>
        </p:spPr>
      </p:cxnSp>
      <p:sp>
        <p:nvSpPr>
          <p:cNvPr id="18450" name="TextBox 7"/>
          <p:cNvSpPr txBox="1">
            <a:spLocks noChangeArrowheads="1"/>
          </p:cNvSpPr>
          <p:nvPr/>
        </p:nvSpPr>
        <p:spPr bwMode="auto">
          <a:xfrm>
            <a:off x="311147" y="1648381"/>
            <a:ext cx="3819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1800" b="1" baseline="0" dirty="0">
                <a:solidFill>
                  <a:srgbClr val="FF0000"/>
                </a:solidFill>
                <a:latin typeface="+mn-lt"/>
              </a:rPr>
              <a:t>Hyperarousal </a:t>
            </a:r>
            <a:r>
              <a:rPr lang="en-US" altLang="en-US" sz="1800" b="1" dirty="0">
                <a:solidFill>
                  <a:srgbClr val="FF0000"/>
                </a:solidFill>
                <a:latin typeface="+mn-lt"/>
              </a:rPr>
              <a:t>(INTOLERABLE</a:t>
            </a:r>
            <a:r>
              <a:rPr lang="en-US" altLang="en-US" sz="1800" b="1" baseline="0" dirty="0">
                <a:solidFill>
                  <a:srgbClr val="FF0000"/>
                </a:solidFill>
                <a:latin typeface="+mn-lt"/>
              </a:rPr>
              <a:t>)</a:t>
            </a:r>
          </a:p>
        </p:txBody>
      </p:sp>
      <p:sp>
        <p:nvSpPr>
          <p:cNvPr id="10" name="TextBox 9"/>
          <p:cNvSpPr txBox="1"/>
          <p:nvPr/>
        </p:nvSpPr>
        <p:spPr>
          <a:xfrm>
            <a:off x="5155406" y="5383372"/>
            <a:ext cx="4859338" cy="381000"/>
          </a:xfrm>
          <a:prstGeom prst="rect">
            <a:avLst/>
          </a:prstGeom>
          <a:noFill/>
        </p:spPr>
        <p:txBody>
          <a:bodyPr>
            <a:spAutoFit/>
          </a:bodyPr>
          <a:lstStyle/>
          <a:p>
            <a:pPr>
              <a:defRPr/>
            </a:pPr>
            <a:r>
              <a:rPr lang="en-US" b="1" dirty="0" err="1">
                <a:solidFill>
                  <a:srgbClr val="FF0000"/>
                </a:solidFill>
                <a:latin typeface="+mn-lt"/>
              </a:rPr>
              <a:t>Hypoarousal</a:t>
            </a:r>
            <a:r>
              <a:rPr lang="en-US" b="1" dirty="0">
                <a:solidFill>
                  <a:srgbClr val="FF0000"/>
                </a:solidFill>
                <a:latin typeface="+mn-lt"/>
              </a:rPr>
              <a:t> (INTOLERABLE)</a:t>
            </a:r>
          </a:p>
        </p:txBody>
      </p:sp>
      <p:sp>
        <p:nvSpPr>
          <p:cNvPr id="22" name="Title 1"/>
          <p:cNvSpPr txBox="1">
            <a:spLocks/>
          </p:cNvSpPr>
          <p:nvPr/>
        </p:nvSpPr>
        <p:spPr bwMode="auto">
          <a:xfrm>
            <a:off x="386079" y="25301"/>
            <a:ext cx="8027988" cy="1092914"/>
          </a:xfrm>
          <a:prstGeom prst="rect">
            <a:avLst/>
          </a:prstGeom>
          <a:noFill/>
          <a:ln w="1587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rgbClr val="000066"/>
                </a:solidFill>
                <a:latin typeface="+mj-lt"/>
                <a:ea typeface="+mj-ea"/>
                <a:cs typeface="+mj-cs"/>
              </a:defRPr>
            </a:lvl1pPr>
            <a:lvl2pPr algn="ctr" rtl="0" eaLnBrk="0" fontAlgn="base" hangingPunct="0">
              <a:spcBef>
                <a:spcPct val="0"/>
              </a:spcBef>
              <a:spcAft>
                <a:spcPct val="0"/>
              </a:spcAft>
              <a:defRPr sz="4400" b="1">
                <a:solidFill>
                  <a:srgbClr val="000066"/>
                </a:solidFill>
                <a:latin typeface="Arial" charset="0"/>
              </a:defRPr>
            </a:lvl2pPr>
            <a:lvl3pPr algn="ctr" rtl="0" eaLnBrk="0" fontAlgn="base" hangingPunct="0">
              <a:spcBef>
                <a:spcPct val="0"/>
              </a:spcBef>
              <a:spcAft>
                <a:spcPct val="0"/>
              </a:spcAft>
              <a:defRPr sz="4400" b="1">
                <a:solidFill>
                  <a:srgbClr val="000066"/>
                </a:solidFill>
                <a:latin typeface="Arial" charset="0"/>
              </a:defRPr>
            </a:lvl3pPr>
            <a:lvl4pPr algn="ctr" rtl="0" eaLnBrk="0" fontAlgn="base" hangingPunct="0">
              <a:spcBef>
                <a:spcPct val="0"/>
              </a:spcBef>
              <a:spcAft>
                <a:spcPct val="0"/>
              </a:spcAft>
              <a:defRPr sz="4400" b="1">
                <a:solidFill>
                  <a:srgbClr val="000066"/>
                </a:solidFill>
                <a:latin typeface="Arial" charset="0"/>
              </a:defRPr>
            </a:lvl4pPr>
            <a:lvl5pPr algn="ctr" rtl="0" eaLnBrk="0" fontAlgn="base" hangingPunct="0">
              <a:spcBef>
                <a:spcPct val="0"/>
              </a:spcBef>
              <a:spcAft>
                <a:spcPct val="0"/>
              </a:spcAft>
              <a:defRPr sz="4400" b="1">
                <a:solidFill>
                  <a:srgbClr val="000066"/>
                </a:solidFill>
                <a:latin typeface="Arial" charset="0"/>
              </a:defRPr>
            </a:lvl5pPr>
            <a:lvl6pPr marL="457200" algn="ctr" rtl="0" fontAlgn="base">
              <a:spcBef>
                <a:spcPct val="0"/>
              </a:spcBef>
              <a:spcAft>
                <a:spcPct val="0"/>
              </a:spcAft>
              <a:defRPr sz="4400" b="1">
                <a:solidFill>
                  <a:srgbClr val="000066"/>
                </a:solidFill>
                <a:latin typeface="Arial" charset="0"/>
              </a:defRPr>
            </a:lvl6pPr>
            <a:lvl7pPr marL="914400" algn="ctr" rtl="0" fontAlgn="base">
              <a:spcBef>
                <a:spcPct val="0"/>
              </a:spcBef>
              <a:spcAft>
                <a:spcPct val="0"/>
              </a:spcAft>
              <a:defRPr sz="4400" b="1">
                <a:solidFill>
                  <a:srgbClr val="000066"/>
                </a:solidFill>
                <a:latin typeface="Arial" charset="0"/>
              </a:defRPr>
            </a:lvl7pPr>
            <a:lvl8pPr marL="1371600" algn="ctr" rtl="0" fontAlgn="base">
              <a:spcBef>
                <a:spcPct val="0"/>
              </a:spcBef>
              <a:spcAft>
                <a:spcPct val="0"/>
              </a:spcAft>
              <a:defRPr sz="4400" b="1">
                <a:solidFill>
                  <a:srgbClr val="000066"/>
                </a:solidFill>
                <a:latin typeface="Arial" charset="0"/>
              </a:defRPr>
            </a:lvl8pPr>
            <a:lvl9pPr marL="1828800" algn="ctr" rtl="0" fontAlgn="base">
              <a:spcBef>
                <a:spcPct val="0"/>
              </a:spcBef>
              <a:spcAft>
                <a:spcPct val="0"/>
              </a:spcAft>
              <a:defRPr sz="4400" b="1">
                <a:solidFill>
                  <a:srgbClr val="000066"/>
                </a:solidFill>
                <a:latin typeface="Arial" charset="0"/>
              </a:defRPr>
            </a:lvl9pPr>
          </a:lstStyle>
          <a:p>
            <a:r>
              <a:rPr lang="en-US" altLang="en-US" sz="3200" kern="0" dirty="0"/>
              <a:t>Malfunctioning Threat Response</a:t>
            </a:r>
          </a:p>
        </p:txBody>
      </p:sp>
      <p:sp>
        <p:nvSpPr>
          <p:cNvPr id="6" name="TextBox 5"/>
          <p:cNvSpPr txBox="1"/>
          <p:nvPr/>
        </p:nvSpPr>
        <p:spPr>
          <a:xfrm>
            <a:off x="429904" y="2603284"/>
            <a:ext cx="1219200" cy="646331"/>
          </a:xfrm>
          <a:prstGeom prst="rect">
            <a:avLst/>
          </a:prstGeom>
          <a:noFill/>
          <a:ln w="22225">
            <a:solidFill>
              <a:srgbClr val="FF0000"/>
            </a:solidFill>
          </a:ln>
        </p:spPr>
        <p:txBody>
          <a:bodyPr wrap="square" rtlCol="0">
            <a:spAutoFit/>
          </a:bodyPr>
          <a:lstStyle/>
          <a:p>
            <a:pPr algn="ctr"/>
            <a:r>
              <a:rPr lang="en-US" b="1" dirty="0">
                <a:solidFill>
                  <a:srgbClr val="FF0000"/>
                </a:solidFill>
              </a:rPr>
              <a:t>Current Stressor</a:t>
            </a:r>
          </a:p>
        </p:txBody>
      </p:sp>
      <p:sp>
        <p:nvSpPr>
          <p:cNvPr id="27" name="TextBox 3"/>
          <p:cNvSpPr txBox="1">
            <a:spLocks noChangeArrowheads="1"/>
          </p:cNvSpPr>
          <p:nvPr/>
        </p:nvSpPr>
        <p:spPr bwMode="auto">
          <a:xfrm>
            <a:off x="6105128" y="2439023"/>
            <a:ext cx="3232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2000" b="1" dirty="0">
                <a:solidFill>
                  <a:srgbClr val="7030A0"/>
                </a:solidFill>
                <a:latin typeface="+mn-lt"/>
              </a:rPr>
              <a:t>Window of Tolerance</a:t>
            </a:r>
          </a:p>
        </p:txBody>
      </p:sp>
      <p:sp>
        <p:nvSpPr>
          <p:cNvPr id="7" name="TextBox 6"/>
          <p:cNvSpPr txBox="1"/>
          <p:nvPr/>
        </p:nvSpPr>
        <p:spPr>
          <a:xfrm>
            <a:off x="8097640" y="2901782"/>
            <a:ext cx="1295400" cy="1200329"/>
          </a:xfrm>
          <a:prstGeom prst="rect">
            <a:avLst/>
          </a:prstGeom>
          <a:noFill/>
        </p:spPr>
        <p:txBody>
          <a:bodyPr wrap="square" rtlCol="0">
            <a:spAutoFit/>
          </a:bodyPr>
          <a:lstStyle/>
          <a:p>
            <a:r>
              <a:rPr lang="en-US" sz="7200" dirty="0">
                <a:solidFill>
                  <a:srgbClr val="7030A0"/>
                </a:solidFill>
              </a:rPr>
              <a:t>}</a:t>
            </a:r>
          </a:p>
        </p:txBody>
      </p:sp>
      <p:cxnSp>
        <p:nvCxnSpPr>
          <p:cNvPr id="11" name="Straight Arrow Connector 10"/>
          <p:cNvCxnSpPr/>
          <p:nvPr/>
        </p:nvCxnSpPr>
        <p:spPr>
          <a:xfrm>
            <a:off x="7585075" y="2884494"/>
            <a:ext cx="568325" cy="73024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278290" y="945934"/>
            <a:ext cx="1132682" cy="1077218"/>
          </a:xfrm>
          <a:prstGeom prst="rect">
            <a:avLst/>
          </a:prstGeom>
          <a:noFill/>
        </p:spPr>
        <p:txBody>
          <a:bodyPr wrap="square" rtlCol="0">
            <a:spAutoFit/>
          </a:bodyPr>
          <a:lstStyle/>
          <a:p>
            <a:r>
              <a:rPr lang="en-US" sz="1600" dirty="0">
                <a:solidFill>
                  <a:srgbClr val="000066"/>
                </a:solidFill>
              </a:rPr>
              <a:t>Fear</a:t>
            </a:r>
          </a:p>
          <a:p>
            <a:r>
              <a:rPr lang="en-US" sz="1600" dirty="0">
                <a:solidFill>
                  <a:srgbClr val="000066"/>
                </a:solidFill>
              </a:rPr>
              <a:t>Anxiety</a:t>
            </a:r>
          </a:p>
          <a:p>
            <a:r>
              <a:rPr lang="en-US" sz="1600" dirty="0">
                <a:solidFill>
                  <a:srgbClr val="000066"/>
                </a:solidFill>
              </a:rPr>
              <a:t>Rage </a:t>
            </a:r>
            <a:br>
              <a:rPr lang="en-US" sz="1600" dirty="0">
                <a:solidFill>
                  <a:srgbClr val="000066"/>
                </a:solidFill>
              </a:rPr>
            </a:br>
            <a:r>
              <a:rPr lang="en-US" sz="1600" dirty="0">
                <a:solidFill>
                  <a:srgbClr val="000066"/>
                </a:solidFill>
              </a:rPr>
              <a:t>Panic</a:t>
            </a:r>
          </a:p>
        </p:txBody>
      </p:sp>
      <p:sp>
        <p:nvSpPr>
          <p:cNvPr id="23" name="TextBox 22"/>
          <p:cNvSpPr txBox="1"/>
          <p:nvPr/>
        </p:nvSpPr>
        <p:spPr>
          <a:xfrm>
            <a:off x="250191" y="5084405"/>
            <a:ext cx="1274287" cy="1077218"/>
          </a:xfrm>
          <a:prstGeom prst="rect">
            <a:avLst/>
          </a:prstGeom>
          <a:noFill/>
        </p:spPr>
        <p:txBody>
          <a:bodyPr wrap="square" rtlCol="0">
            <a:spAutoFit/>
          </a:bodyPr>
          <a:lstStyle/>
          <a:p>
            <a:r>
              <a:rPr lang="en-US" sz="1600" dirty="0">
                <a:solidFill>
                  <a:srgbClr val="000066"/>
                </a:solidFill>
              </a:rPr>
              <a:t>Numb</a:t>
            </a:r>
          </a:p>
          <a:p>
            <a:r>
              <a:rPr lang="en-US" sz="1600" dirty="0">
                <a:solidFill>
                  <a:srgbClr val="000066"/>
                </a:solidFill>
              </a:rPr>
              <a:t>Depressed</a:t>
            </a:r>
          </a:p>
          <a:p>
            <a:r>
              <a:rPr lang="en-US" sz="1600" dirty="0">
                <a:solidFill>
                  <a:srgbClr val="000066"/>
                </a:solidFill>
              </a:rPr>
              <a:t>Cut-off</a:t>
            </a:r>
            <a:br>
              <a:rPr lang="en-US" sz="1600" dirty="0">
                <a:solidFill>
                  <a:srgbClr val="000066"/>
                </a:solidFill>
              </a:rPr>
            </a:br>
            <a:r>
              <a:rPr lang="en-US" sz="1600" dirty="0">
                <a:solidFill>
                  <a:srgbClr val="000066"/>
                </a:solidFill>
              </a:rPr>
              <a:t>Withdrawn</a:t>
            </a:r>
          </a:p>
        </p:txBody>
      </p:sp>
      <p:sp>
        <p:nvSpPr>
          <p:cNvPr id="24" name="TextBox 1"/>
          <p:cNvSpPr txBox="1">
            <a:spLocks noChangeArrowheads="1"/>
          </p:cNvSpPr>
          <p:nvPr/>
        </p:nvSpPr>
        <p:spPr bwMode="auto">
          <a:xfrm>
            <a:off x="6853870" y="5907380"/>
            <a:ext cx="1936750"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r>
              <a:rPr lang="en-US" altLang="en-US" sz="1800" baseline="0" dirty="0">
                <a:latin typeface="Times" panose="02020603050405020304" pitchFamily="18" charset="0"/>
              </a:rPr>
              <a:t> </a:t>
            </a:r>
            <a:r>
              <a:rPr lang="en-US" altLang="en-US" sz="1800" baseline="0" dirty="0">
                <a:solidFill>
                  <a:srgbClr val="002060"/>
                </a:solidFill>
                <a:latin typeface="+mj-lt"/>
              </a:rPr>
              <a:t>Levine; Ogden</a:t>
            </a:r>
            <a:endParaRPr lang="en-US" altLang="en-US" sz="1800" dirty="0">
              <a:solidFill>
                <a:srgbClr val="002060"/>
              </a:solidFill>
              <a:latin typeface="+mj-lt"/>
            </a:endParaRPr>
          </a:p>
        </p:txBody>
      </p:sp>
      <p:cxnSp>
        <p:nvCxnSpPr>
          <p:cNvPr id="4" name="Straight Connector 3"/>
          <p:cNvCxnSpPr/>
          <p:nvPr/>
        </p:nvCxnSpPr>
        <p:spPr>
          <a:xfrm>
            <a:off x="761502" y="3200400"/>
            <a:ext cx="7237413" cy="0"/>
          </a:xfrm>
          <a:prstGeom prst="line">
            <a:avLst/>
          </a:prstGeom>
          <a:ln w="4762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61502" y="3904576"/>
            <a:ext cx="7237413" cy="0"/>
          </a:xfrm>
          <a:prstGeom prst="line">
            <a:avLst/>
          </a:prstGeom>
          <a:ln w="4762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98398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Strategies to Heal </a:t>
            </a:r>
            <a:br>
              <a:rPr lang="en-US" sz="4000" dirty="0"/>
            </a:br>
            <a:r>
              <a:rPr lang="en-US" sz="4000" dirty="0"/>
              <a:t>Body and Brain </a:t>
            </a:r>
          </a:p>
        </p:txBody>
      </p:sp>
      <p:sp>
        <p:nvSpPr>
          <p:cNvPr id="3" name="Content Placeholder 2"/>
          <p:cNvSpPr>
            <a:spLocks noGrp="1"/>
          </p:cNvSpPr>
          <p:nvPr>
            <p:ph idx="1"/>
          </p:nvPr>
        </p:nvSpPr>
        <p:spPr>
          <a:xfrm>
            <a:off x="469726" y="1905000"/>
            <a:ext cx="8229600" cy="3962400"/>
          </a:xfrm>
        </p:spPr>
        <p:txBody>
          <a:bodyPr/>
          <a:lstStyle/>
          <a:p>
            <a:r>
              <a:rPr lang="en-US" dirty="0"/>
              <a:t>Sensory Interventions</a:t>
            </a:r>
          </a:p>
          <a:p>
            <a:r>
              <a:rPr lang="en-US" dirty="0"/>
              <a:t>Rhythmic activities that are rewarding and relational</a:t>
            </a:r>
          </a:p>
          <a:p>
            <a:r>
              <a:rPr lang="en-US" dirty="0"/>
              <a:t>Mindfulness, meditation, yoga, breathing</a:t>
            </a:r>
          </a:p>
          <a:p>
            <a:r>
              <a:rPr lang="en-US" dirty="0"/>
              <a:t>Exercise and nutrition</a:t>
            </a:r>
          </a:p>
        </p:txBody>
      </p:sp>
      <p:sp>
        <p:nvSpPr>
          <p:cNvPr id="4" name="Slide Number Placeholder 3"/>
          <p:cNvSpPr>
            <a:spLocks noGrp="1"/>
          </p:cNvSpPr>
          <p:nvPr>
            <p:ph type="sldNum" sz="quarter" idx="10"/>
          </p:nvPr>
        </p:nvSpPr>
        <p:spPr/>
        <p:txBody>
          <a:bodyPr/>
          <a:lstStyle/>
          <a:p>
            <a:pPr>
              <a:defRPr/>
            </a:pPr>
            <a:fld id="{97831F30-A480-4BB9-A3A4-6FA846012783}" type="slidenum">
              <a:rPr lang="en-US" smtClean="0"/>
              <a:pPr>
                <a:defRPr/>
              </a:pPr>
              <a:t>101</a:t>
            </a:fld>
            <a:endParaRPr lang="en-US" dirty="0"/>
          </a:p>
        </p:txBody>
      </p:sp>
      <p:pic>
        <p:nvPicPr>
          <p:cNvPr id="1026" name="Picture 2" descr="Image result for picture of kids doing yoga">
            <a:extLst>
              <a:ext uri="{FF2B5EF4-FFF2-40B4-BE49-F238E27FC236}">
                <a16:creationId xmlns:a16="http://schemas.microsoft.com/office/drawing/2014/main" id="{34F15B56-3510-4876-BC08-70563432BA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4267200"/>
            <a:ext cx="2834640" cy="1887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0179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51484"/>
            <a:ext cx="8229600" cy="1143000"/>
          </a:xfrm>
        </p:spPr>
        <p:txBody>
          <a:bodyPr/>
          <a:lstStyle/>
          <a:p>
            <a:r>
              <a:rPr lang="en-US" sz="3200" dirty="0"/>
              <a:t>Sensory Interventions </a:t>
            </a:r>
            <a:br>
              <a:rPr lang="en-US" sz="3200" dirty="0"/>
            </a:br>
            <a:r>
              <a:rPr lang="en-US" sz="3200" dirty="0"/>
              <a:t>to Prevent or Decrease Distress</a:t>
            </a:r>
          </a:p>
        </p:txBody>
      </p:sp>
      <p:sp>
        <p:nvSpPr>
          <p:cNvPr id="5" name="Content Placeholder 4"/>
          <p:cNvSpPr>
            <a:spLocks noGrp="1"/>
          </p:cNvSpPr>
          <p:nvPr>
            <p:ph sz="half" idx="1"/>
          </p:nvPr>
        </p:nvSpPr>
        <p:spPr>
          <a:xfrm>
            <a:off x="457200" y="1467535"/>
            <a:ext cx="3200400" cy="1524000"/>
          </a:xfrm>
        </p:spPr>
        <p:txBody>
          <a:bodyPr/>
          <a:lstStyle/>
          <a:p>
            <a:pPr marL="0" indent="0">
              <a:buNone/>
            </a:pPr>
            <a:r>
              <a:rPr lang="en-US" sz="1600" b="1" dirty="0"/>
              <a:t>TOUCH (TOUCHING)</a:t>
            </a:r>
          </a:p>
          <a:p>
            <a:pPr>
              <a:buFont typeface="Arial" panose="020B0604020202020204" pitchFamily="34" charset="0"/>
              <a:buChar char="•"/>
            </a:pPr>
            <a:r>
              <a:rPr lang="en-US" sz="1600" dirty="0"/>
              <a:t>Weighted blanket</a:t>
            </a:r>
          </a:p>
          <a:p>
            <a:pPr>
              <a:buFont typeface="Arial" panose="020B0604020202020204" pitchFamily="34" charset="0"/>
              <a:buChar char="•"/>
            </a:pPr>
            <a:r>
              <a:rPr lang="en-US" sz="1600" dirty="0"/>
              <a:t>Chewing ice</a:t>
            </a:r>
          </a:p>
          <a:p>
            <a:pPr>
              <a:buFont typeface="Arial" panose="020B0604020202020204" pitchFamily="34" charset="0"/>
              <a:buChar char="•"/>
            </a:pPr>
            <a:r>
              <a:rPr lang="en-US" sz="1600" dirty="0"/>
              <a:t>Using stress ball or fidget toy</a:t>
            </a:r>
          </a:p>
          <a:p>
            <a:pPr>
              <a:buFont typeface="Arial" panose="020B0604020202020204" pitchFamily="34" charset="0"/>
              <a:buChar char="•"/>
            </a:pPr>
            <a:r>
              <a:rPr lang="en-US" sz="1600" dirty="0"/>
              <a:t>Brushing skin</a:t>
            </a:r>
          </a:p>
          <a:p>
            <a:pPr marL="0" indent="0">
              <a:buNone/>
            </a:pPr>
            <a:endParaRPr lang="en-US" dirty="0"/>
          </a:p>
        </p:txBody>
      </p:sp>
      <p:sp>
        <p:nvSpPr>
          <p:cNvPr id="6" name="Content Placeholder 5"/>
          <p:cNvSpPr>
            <a:spLocks noGrp="1"/>
          </p:cNvSpPr>
          <p:nvPr>
            <p:ph sz="half" idx="2"/>
          </p:nvPr>
        </p:nvSpPr>
        <p:spPr>
          <a:xfrm>
            <a:off x="4648200" y="1467535"/>
            <a:ext cx="4038600" cy="1524000"/>
          </a:xfrm>
        </p:spPr>
        <p:txBody>
          <a:bodyPr/>
          <a:lstStyle/>
          <a:p>
            <a:pPr marL="0" indent="0">
              <a:buNone/>
            </a:pPr>
            <a:r>
              <a:rPr lang="en-US" sz="1600" b="1" dirty="0"/>
              <a:t>AUDITORY (LISTENING)</a:t>
            </a:r>
          </a:p>
          <a:p>
            <a:r>
              <a:rPr lang="en-US" sz="1600" dirty="0"/>
              <a:t>Sound of white noise, waves, rain</a:t>
            </a:r>
          </a:p>
          <a:p>
            <a:r>
              <a:rPr lang="en-US" sz="1600" dirty="0"/>
              <a:t>Music</a:t>
            </a:r>
          </a:p>
          <a:p>
            <a:r>
              <a:rPr lang="en-US" sz="1600" dirty="0"/>
              <a:t>Singing</a:t>
            </a:r>
          </a:p>
          <a:p>
            <a:r>
              <a:rPr lang="en-US" sz="1600" dirty="0"/>
              <a:t>Guided meditation</a:t>
            </a:r>
          </a:p>
        </p:txBody>
      </p:sp>
      <p:sp>
        <p:nvSpPr>
          <p:cNvPr id="4" name="Slide Number Placeholder 3"/>
          <p:cNvSpPr>
            <a:spLocks noGrp="1"/>
          </p:cNvSpPr>
          <p:nvPr>
            <p:ph type="sldNum" sz="quarter" idx="10"/>
          </p:nvPr>
        </p:nvSpPr>
        <p:spPr/>
        <p:txBody>
          <a:bodyPr/>
          <a:lstStyle/>
          <a:p>
            <a:pPr>
              <a:defRPr/>
            </a:pPr>
            <a:fld id="{97831F30-A480-4BB9-A3A4-6FA846012783}" type="slidenum">
              <a:rPr lang="en-US" smtClean="0"/>
              <a:pPr>
                <a:defRPr/>
              </a:pPr>
              <a:t>102</a:t>
            </a:fld>
            <a:endParaRPr lang="en-US"/>
          </a:p>
        </p:txBody>
      </p:sp>
      <p:sp>
        <p:nvSpPr>
          <p:cNvPr id="7" name="Content Placeholder 4"/>
          <p:cNvSpPr txBox="1">
            <a:spLocks/>
          </p:cNvSpPr>
          <p:nvPr/>
        </p:nvSpPr>
        <p:spPr bwMode="auto">
          <a:xfrm>
            <a:off x="457200" y="3162300"/>
            <a:ext cx="4038600" cy="190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8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400">
                <a:solidFill>
                  <a:srgbClr val="000066"/>
                </a:solidFill>
                <a:latin typeface="+mn-lt"/>
              </a:defRPr>
            </a:lvl2pPr>
            <a:lvl3pPr marL="1143000" indent="-228600" algn="l" rtl="0" eaLnBrk="0" fontAlgn="base" hangingPunct="0">
              <a:spcBef>
                <a:spcPct val="20000"/>
              </a:spcBef>
              <a:spcAft>
                <a:spcPct val="0"/>
              </a:spcAft>
              <a:buChar char="•"/>
              <a:defRPr sz="2000">
                <a:solidFill>
                  <a:srgbClr val="000066"/>
                </a:solidFill>
                <a:latin typeface="+mn-lt"/>
              </a:defRPr>
            </a:lvl3pPr>
            <a:lvl4pPr marL="1600200" indent="-228600" algn="l" rtl="0" eaLnBrk="0" fontAlgn="base" hangingPunct="0">
              <a:spcBef>
                <a:spcPct val="20000"/>
              </a:spcBef>
              <a:spcAft>
                <a:spcPct val="0"/>
              </a:spcAft>
              <a:buChar char="–"/>
              <a:defRPr sz="1800">
                <a:solidFill>
                  <a:srgbClr val="000066"/>
                </a:solidFill>
                <a:latin typeface="+mn-lt"/>
              </a:defRPr>
            </a:lvl4pPr>
            <a:lvl5pPr marL="2057400" indent="-228600" algn="l" rtl="0" eaLnBrk="0" fontAlgn="base" hangingPunct="0">
              <a:spcBef>
                <a:spcPct val="20000"/>
              </a:spcBef>
              <a:spcAft>
                <a:spcPct val="0"/>
              </a:spcAft>
              <a:buChar char="»"/>
              <a:defRPr sz="1800">
                <a:solidFill>
                  <a:srgbClr val="000066"/>
                </a:solidFill>
                <a:latin typeface="+mn-lt"/>
              </a:defRPr>
            </a:lvl5pPr>
            <a:lvl6pPr marL="2514600" indent="-228600" algn="l" rtl="0" fontAlgn="base">
              <a:spcBef>
                <a:spcPct val="20000"/>
              </a:spcBef>
              <a:spcAft>
                <a:spcPct val="0"/>
              </a:spcAft>
              <a:buChar char="»"/>
              <a:defRPr sz="1800">
                <a:solidFill>
                  <a:srgbClr val="000066"/>
                </a:solidFill>
                <a:latin typeface="+mn-lt"/>
              </a:defRPr>
            </a:lvl6pPr>
            <a:lvl7pPr marL="2971800" indent="-228600" algn="l" rtl="0" fontAlgn="base">
              <a:spcBef>
                <a:spcPct val="20000"/>
              </a:spcBef>
              <a:spcAft>
                <a:spcPct val="0"/>
              </a:spcAft>
              <a:buChar char="»"/>
              <a:defRPr sz="1800">
                <a:solidFill>
                  <a:srgbClr val="000066"/>
                </a:solidFill>
                <a:latin typeface="+mn-lt"/>
              </a:defRPr>
            </a:lvl7pPr>
            <a:lvl8pPr marL="3429000" indent="-228600" algn="l" rtl="0" fontAlgn="base">
              <a:spcBef>
                <a:spcPct val="20000"/>
              </a:spcBef>
              <a:spcAft>
                <a:spcPct val="0"/>
              </a:spcAft>
              <a:buChar char="»"/>
              <a:defRPr sz="1800">
                <a:solidFill>
                  <a:srgbClr val="000066"/>
                </a:solidFill>
                <a:latin typeface="+mn-lt"/>
              </a:defRPr>
            </a:lvl8pPr>
            <a:lvl9pPr marL="3886200" indent="-228600" algn="l" rtl="0" fontAlgn="base">
              <a:spcBef>
                <a:spcPct val="20000"/>
              </a:spcBef>
              <a:spcAft>
                <a:spcPct val="0"/>
              </a:spcAft>
              <a:buChar char="»"/>
              <a:defRPr sz="1800">
                <a:solidFill>
                  <a:srgbClr val="000066"/>
                </a:solidFill>
                <a:latin typeface="+mn-lt"/>
              </a:defRPr>
            </a:lvl9pPr>
          </a:lstStyle>
          <a:p>
            <a:pPr marL="0" indent="0">
              <a:buFontTx/>
              <a:buNone/>
            </a:pPr>
            <a:r>
              <a:rPr lang="en-US" sz="1600" b="1" kern="0" dirty="0"/>
              <a:t>SIGHT (LOOKING)</a:t>
            </a:r>
          </a:p>
          <a:p>
            <a:pPr>
              <a:buFont typeface="Arial" panose="020B0604020202020204" pitchFamily="34" charset="0"/>
              <a:buChar char="•"/>
            </a:pPr>
            <a:r>
              <a:rPr lang="en-US" sz="1600" kern="0" dirty="0"/>
              <a:t>Sunsets and sunrises</a:t>
            </a:r>
          </a:p>
          <a:p>
            <a:pPr>
              <a:buFont typeface="Arial" panose="020B0604020202020204" pitchFamily="34" charset="0"/>
              <a:buChar char="•"/>
            </a:pPr>
            <a:r>
              <a:rPr lang="en-US" sz="1600" kern="0" dirty="0"/>
              <a:t>Picture books</a:t>
            </a:r>
          </a:p>
          <a:p>
            <a:pPr>
              <a:buFont typeface="Arial" panose="020B0604020202020204" pitchFamily="34" charset="0"/>
              <a:buChar char="•"/>
            </a:pPr>
            <a:r>
              <a:rPr lang="en-US" sz="1600" kern="0" dirty="0"/>
              <a:t>Looking through colored sunglasses</a:t>
            </a:r>
          </a:p>
          <a:p>
            <a:pPr>
              <a:buFont typeface="Arial" panose="020B0604020202020204" pitchFamily="34" charset="0"/>
              <a:buChar char="•"/>
            </a:pPr>
            <a:r>
              <a:rPr lang="en-US" sz="1600" kern="0" dirty="0"/>
              <a:t>Candle flame</a:t>
            </a:r>
          </a:p>
          <a:p>
            <a:pPr marL="0" indent="0">
              <a:buFontTx/>
              <a:buNone/>
            </a:pPr>
            <a:endParaRPr lang="en-US" kern="0" dirty="0"/>
          </a:p>
        </p:txBody>
      </p:sp>
      <p:sp>
        <p:nvSpPr>
          <p:cNvPr id="8" name="Content Placeholder 5"/>
          <p:cNvSpPr txBox="1">
            <a:spLocks/>
          </p:cNvSpPr>
          <p:nvPr/>
        </p:nvSpPr>
        <p:spPr bwMode="auto">
          <a:xfrm>
            <a:off x="4621427" y="3162300"/>
            <a:ext cx="40386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8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400">
                <a:solidFill>
                  <a:srgbClr val="000066"/>
                </a:solidFill>
                <a:latin typeface="+mn-lt"/>
              </a:defRPr>
            </a:lvl2pPr>
            <a:lvl3pPr marL="1143000" indent="-228600" algn="l" rtl="0" eaLnBrk="0" fontAlgn="base" hangingPunct="0">
              <a:spcBef>
                <a:spcPct val="20000"/>
              </a:spcBef>
              <a:spcAft>
                <a:spcPct val="0"/>
              </a:spcAft>
              <a:buChar char="•"/>
              <a:defRPr sz="2000">
                <a:solidFill>
                  <a:srgbClr val="000066"/>
                </a:solidFill>
                <a:latin typeface="+mn-lt"/>
              </a:defRPr>
            </a:lvl3pPr>
            <a:lvl4pPr marL="1600200" indent="-228600" algn="l" rtl="0" eaLnBrk="0" fontAlgn="base" hangingPunct="0">
              <a:spcBef>
                <a:spcPct val="20000"/>
              </a:spcBef>
              <a:spcAft>
                <a:spcPct val="0"/>
              </a:spcAft>
              <a:buChar char="–"/>
              <a:defRPr sz="1800">
                <a:solidFill>
                  <a:srgbClr val="000066"/>
                </a:solidFill>
                <a:latin typeface="+mn-lt"/>
              </a:defRPr>
            </a:lvl4pPr>
            <a:lvl5pPr marL="2057400" indent="-228600" algn="l" rtl="0" eaLnBrk="0" fontAlgn="base" hangingPunct="0">
              <a:spcBef>
                <a:spcPct val="20000"/>
              </a:spcBef>
              <a:spcAft>
                <a:spcPct val="0"/>
              </a:spcAft>
              <a:buChar char="»"/>
              <a:defRPr sz="1800">
                <a:solidFill>
                  <a:srgbClr val="000066"/>
                </a:solidFill>
                <a:latin typeface="+mn-lt"/>
              </a:defRPr>
            </a:lvl5pPr>
            <a:lvl6pPr marL="2514600" indent="-228600" algn="l" rtl="0" fontAlgn="base">
              <a:spcBef>
                <a:spcPct val="20000"/>
              </a:spcBef>
              <a:spcAft>
                <a:spcPct val="0"/>
              </a:spcAft>
              <a:buChar char="»"/>
              <a:defRPr sz="1800">
                <a:solidFill>
                  <a:srgbClr val="000066"/>
                </a:solidFill>
                <a:latin typeface="+mn-lt"/>
              </a:defRPr>
            </a:lvl6pPr>
            <a:lvl7pPr marL="2971800" indent="-228600" algn="l" rtl="0" fontAlgn="base">
              <a:spcBef>
                <a:spcPct val="20000"/>
              </a:spcBef>
              <a:spcAft>
                <a:spcPct val="0"/>
              </a:spcAft>
              <a:buChar char="»"/>
              <a:defRPr sz="1800">
                <a:solidFill>
                  <a:srgbClr val="000066"/>
                </a:solidFill>
                <a:latin typeface="+mn-lt"/>
              </a:defRPr>
            </a:lvl7pPr>
            <a:lvl8pPr marL="3429000" indent="-228600" algn="l" rtl="0" fontAlgn="base">
              <a:spcBef>
                <a:spcPct val="20000"/>
              </a:spcBef>
              <a:spcAft>
                <a:spcPct val="0"/>
              </a:spcAft>
              <a:buChar char="»"/>
              <a:defRPr sz="1800">
                <a:solidFill>
                  <a:srgbClr val="000066"/>
                </a:solidFill>
                <a:latin typeface="+mn-lt"/>
              </a:defRPr>
            </a:lvl8pPr>
            <a:lvl9pPr marL="3886200" indent="-228600" algn="l" rtl="0" fontAlgn="base">
              <a:spcBef>
                <a:spcPct val="20000"/>
              </a:spcBef>
              <a:spcAft>
                <a:spcPct val="0"/>
              </a:spcAft>
              <a:buChar char="»"/>
              <a:defRPr sz="1800">
                <a:solidFill>
                  <a:srgbClr val="000066"/>
                </a:solidFill>
                <a:latin typeface="+mn-lt"/>
              </a:defRPr>
            </a:lvl9pPr>
          </a:lstStyle>
          <a:p>
            <a:pPr marL="0" indent="0">
              <a:buFontTx/>
              <a:buNone/>
            </a:pPr>
            <a:r>
              <a:rPr lang="en-US" sz="1600" b="1" kern="0" dirty="0"/>
              <a:t>SMELL (SMELLING)</a:t>
            </a:r>
          </a:p>
          <a:p>
            <a:r>
              <a:rPr lang="en-US" sz="1600" kern="0" dirty="0"/>
              <a:t>Scented candles</a:t>
            </a:r>
          </a:p>
          <a:p>
            <a:r>
              <a:rPr lang="en-US" sz="1600" kern="0" dirty="0"/>
              <a:t>Essential oils</a:t>
            </a:r>
          </a:p>
          <a:p>
            <a:r>
              <a:rPr lang="en-US" sz="1600" kern="0" dirty="0"/>
              <a:t>Herbs/Spices</a:t>
            </a:r>
          </a:p>
          <a:p>
            <a:r>
              <a:rPr lang="en-US" sz="1600" kern="0" dirty="0"/>
              <a:t>Herbal tea or coffee</a:t>
            </a:r>
          </a:p>
        </p:txBody>
      </p:sp>
      <p:sp>
        <p:nvSpPr>
          <p:cNvPr id="9" name="Content Placeholder 5"/>
          <p:cNvSpPr txBox="1">
            <a:spLocks/>
          </p:cNvSpPr>
          <p:nvPr/>
        </p:nvSpPr>
        <p:spPr bwMode="auto">
          <a:xfrm>
            <a:off x="4597400" y="4762500"/>
            <a:ext cx="4038600" cy="152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8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400">
                <a:solidFill>
                  <a:srgbClr val="000066"/>
                </a:solidFill>
                <a:latin typeface="+mn-lt"/>
              </a:defRPr>
            </a:lvl2pPr>
            <a:lvl3pPr marL="1143000" indent="-228600" algn="l" rtl="0" eaLnBrk="0" fontAlgn="base" hangingPunct="0">
              <a:spcBef>
                <a:spcPct val="20000"/>
              </a:spcBef>
              <a:spcAft>
                <a:spcPct val="0"/>
              </a:spcAft>
              <a:buChar char="•"/>
              <a:defRPr sz="2000">
                <a:solidFill>
                  <a:srgbClr val="000066"/>
                </a:solidFill>
                <a:latin typeface="+mn-lt"/>
              </a:defRPr>
            </a:lvl3pPr>
            <a:lvl4pPr marL="1600200" indent="-228600" algn="l" rtl="0" eaLnBrk="0" fontAlgn="base" hangingPunct="0">
              <a:spcBef>
                <a:spcPct val="20000"/>
              </a:spcBef>
              <a:spcAft>
                <a:spcPct val="0"/>
              </a:spcAft>
              <a:buChar char="–"/>
              <a:defRPr sz="1800">
                <a:solidFill>
                  <a:srgbClr val="000066"/>
                </a:solidFill>
                <a:latin typeface="+mn-lt"/>
              </a:defRPr>
            </a:lvl4pPr>
            <a:lvl5pPr marL="2057400" indent="-228600" algn="l" rtl="0" eaLnBrk="0" fontAlgn="base" hangingPunct="0">
              <a:spcBef>
                <a:spcPct val="20000"/>
              </a:spcBef>
              <a:spcAft>
                <a:spcPct val="0"/>
              </a:spcAft>
              <a:buChar char="»"/>
              <a:defRPr sz="1800">
                <a:solidFill>
                  <a:srgbClr val="000066"/>
                </a:solidFill>
                <a:latin typeface="+mn-lt"/>
              </a:defRPr>
            </a:lvl5pPr>
            <a:lvl6pPr marL="2514600" indent="-228600" algn="l" rtl="0" fontAlgn="base">
              <a:spcBef>
                <a:spcPct val="20000"/>
              </a:spcBef>
              <a:spcAft>
                <a:spcPct val="0"/>
              </a:spcAft>
              <a:buChar char="»"/>
              <a:defRPr sz="1800">
                <a:solidFill>
                  <a:srgbClr val="000066"/>
                </a:solidFill>
                <a:latin typeface="+mn-lt"/>
              </a:defRPr>
            </a:lvl6pPr>
            <a:lvl7pPr marL="2971800" indent="-228600" algn="l" rtl="0" fontAlgn="base">
              <a:spcBef>
                <a:spcPct val="20000"/>
              </a:spcBef>
              <a:spcAft>
                <a:spcPct val="0"/>
              </a:spcAft>
              <a:buChar char="»"/>
              <a:defRPr sz="1800">
                <a:solidFill>
                  <a:srgbClr val="000066"/>
                </a:solidFill>
                <a:latin typeface="+mn-lt"/>
              </a:defRPr>
            </a:lvl7pPr>
            <a:lvl8pPr marL="3429000" indent="-228600" algn="l" rtl="0" fontAlgn="base">
              <a:spcBef>
                <a:spcPct val="20000"/>
              </a:spcBef>
              <a:spcAft>
                <a:spcPct val="0"/>
              </a:spcAft>
              <a:buChar char="»"/>
              <a:defRPr sz="1800">
                <a:solidFill>
                  <a:srgbClr val="000066"/>
                </a:solidFill>
                <a:latin typeface="+mn-lt"/>
              </a:defRPr>
            </a:lvl8pPr>
            <a:lvl9pPr marL="3886200" indent="-228600" algn="l" rtl="0" fontAlgn="base">
              <a:spcBef>
                <a:spcPct val="20000"/>
              </a:spcBef>
              <a:spcAft>
                <a:spcPct val="0"/>
              </a:spcAft>
              <a:buChar char="»"/>
              <a:defRPr sz="1800">
                <a:solidFill>
                  <a:srgbClr val="000066"/>
                </a:solidFill>
                <a:latin typeface="+mn-lt"/>
              </a:defRPr>
            </a:lvl9pPr>
          </a:lstStyle>
          <a:p>
            <a:pPr marL="0" indent="0">
              <a:buFontTx/>
              <a:buNone/>
            </a:pPr>
            <a:r>
              <a:rPr lang="en-US" sz="1600" b="1" kern="0" dirty="0"/>
              <a:t>TASTE (TASTING)</a:t>
            </a:r>
          </a:p>
          <a:p>
            <a:r>
              <a:rPr lang="en-US" sz="1600" kern="0" dirty="0"/>
              <a:t>Sucking sour candy or mints</a:t>
            </a:r>
          </a:p>
          <a:p>
            <a:r>
              <a:rPr lang="en-US" sz="1600" kern="0" dirty="0"/>
              <a:t>Eating lollipop</a:t>
            </a:r>
          </a:p>
          <a:p>
            <a:r>
              <a:rPr lang="en-US" sz="1600" kern="0" dirty="0"/>
              <a:t>Chewing straw</a:t>
            </a:r>
          </a:p>
          <a:p>
            <a:r>
              <a:rPr lang="en-US" sz="1600" kern="0" dirty="0"/>
              <a:t>Chewing gum</a:t>
            </a:r>
          </a:p>
          <a:p>
            <a:endParaRPr lang="en-US" sz="1600" kern="0" dirty="0"/>
          </a:p>
          <a:p>
            <a:endParaRPr lang="en-US" sz="1600" kern="0" dirty="0"/>
          </a:p>
        </p:txBody>
      </p:sp>
      <p:sp>
        <p:nvSpPr>
          <p:cNvPr id="10" name="Content Placeholder 4"/>
          <p:cNvSpPr txBox="1">
            <a:spLocks/>
          </p:cNvSpPr>
          <p:nvPr/>
        </p:nvSpPr>
        <p:spPr bwMode="auto">
          <a:xfrm>
            <a:off x="467497" y="4762500"/>
            <a:ext cx="3200400" cy="1485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00066"/>
              </a:buClr>
              <a:buChar char="•"/>
              <a:defRPr sz="28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400">
                <a:solidFill>
                  <a:srgbClr val="000066"/>
                </a:solidFill>
                <a:latin typeface="+mn-lt"/>
              </a:defRPr>
            </a:lvl2pPr>
            <a:lvl3pPr marL="1143000" indent="-228600" algn="l" rtl="0" eaLnBrk="0" fontAlgn="base" hangingPunct="0">
              <a:spcBef>
                <a:spcPct val="20000"/>
              </a:spcBef>
              <a:spcAft>
                <a:spcPct val="0"/>
              </a:spcAft>
              <a:buChar char="•"/>
              <a:defRPr sz="2000">
                <a:solidFill>
                  <a:srgbClr val="000066"/>
                </a:solidFill>
                <a:latin typeface="+mn-lt"/>
              </a:defRPr>
            </a:lvl3pPr>
            <a:lvl4pPr marL="1600200" indent="-228600" algn="l" rtl="0" eaLnBrk="0" fontAlgn="base" hangingPunct="0">
              <a:spcBef>
                <a:spcPct val="20000"/>
              </a:spcBef>
              <a:spcAft>
                <a:spcPct val="0"/>
              </a:spcAft>
              <a:buChar char="–"/>
              <a:defRPr sz="1800">
                <a:solidFill>
                  <a:srgbClr val="000066"/>
                </a:solidFill>
                <a:latin typeface="+mn-lt"/>
              </a:defRPr>
            </a:lvl4pPr>
            <a:lvl5pPr marL="2057400" indent="-228600" algn="l" rtl="0" eaLnBrk="0" fontAlgn="base" hangingPunct="0">
              <a:spcBef>
                <a:spcPct val="20000"/>
              </a:spcBef>
              <a:spcAft>
                <a:spcPct val="0"/>
              </a:spcAft>
              <a:buChar char="»"/>
              <a:defRPr sz="1800">
                <a:solidFill>
                  <a:srgbClr val="000066"/>
                </a:solidFill>
                <a:latin typeface="+mn-lt"/>
              </a:defRPr>
            </a:lvl5pPr>
            <a:lvl6pPr marL="2514600" indent="-228600" algn="l" rtl="0" fontAlgn="base">
              <a:spcBef>
                <a:spcPct val="20000"/>
              </a:spcBef>
              <a:spcAft>
                <a:spcPct val="0"/>
              </a:spcAft>
              <a:buChar char="»"/>
              <a:defRPr sz="1800">
                <a:solidFill>
                  <a:srgbClr val="000066"/>
                </a:solidFill>
                <a:latin typeface="+mn-lt"/>
              </a:defRPr>
            </a:lvl6pPr>
            <a:lvl7pPr marL="2971800" indent="-228600" algn="l" rtl="0" fontAlgn="base">
              <a:spcBef>
                <a:spcPct val="20000"/>
              </a:spcBef>
              <a:spcAft>
                <a:spcPct val="0"/>
              </a:spcAft>
              <a:buChar char="»"/>
              <a:defRPr sz="1800">
                <a:solidFill>
                  <a:srgbClr val="000066"/>
                </a:solidFill>
                <a:latin typeface="+mn-lt"/>
              </a:defRPr>
            </a:lvl7pPr>
            <a:lvl8pPr marL="3429000" indent="-228600" algn="l" rtl="0" fontAlgn="base">
              <a:spcBef>
                <a:spcPct val="20000"/>
              </a:spcBef>
              <a:spcAft>
                <a:spcPct val="0"/>
              </a:spcAft>
              <a:buChar char="»"/>
              <a:defRPr sz="1800">
                <a:solidFill>
                  <a:srgbClr val="000066"/>
                </a:solidFill>
                <a:latin typeface="+mn-lt"/>
              </a:defRPr>
            </a:lvl8pPr>
            <a:lvl9pPr marL="3886200" indent="-228600" algn="l" rtl="0" fontAlgn="base">
              <a:spcBef>
                <a:spcPct val="20000"/>
              </a:spcBef>
              <a:spcAft>
                <a:spcPct val="0"/>
              </a:spcAft>
              <a:buChar char="»"/>
              <a:defRPr sz="1800">
                <a:solidFill>
                  <a:srgbClr val="000066"/>
                </a:solidFill>
                <a:latin typeface="+mn-lt"/>
              </a:defRPr>
            </a:lvl9pPr>
          </a:lstStyle>
          <a:p>
            <a:pPr marL="0" indent="0">
              <a:buFontTx/>
              <a:buNone/>
            </a:pPr>
            <a:r>
              <a:rPr lang="en-US" sz="1600" b="1" kern="0" dirty="0"/>
              <a:t>MOVEMENT</a:t>
            </a:r>
          </a:p>
          <a:p>
            <a:pPr>
              <a:buFont typeface="Arial" panose="020B0604020202020204" pitchFamily="34" charset="0"/>
              <a:buChar char="•"/>
            </a:pPr>
            <a:r>
              <a:rPr lang="en-US" sz="1600" kern="0" dirty="0"/>
              <a:t>Lifting weights</a:t>
            </a:r>
          </a:p>
          <a:p>
            <a:pPr>
              <a:buFont typeface="Arial" panose="020B0604020202020204" pitchFamily="34" charset="0"/>
              <a:buChar char="•"/>
            </a:pPr>
            <a:r>
              <a:rPr lang="en-US" sz="1600" kern="0" dirty="0"/>
              <a:t>Rocking in rocker</a:t>
            </a:r>
          </a:p>
          <a:p>
            <a:pPr>
              <a:buFont typeface="Arial" panose="020B0604020202020204" pitchFamily="34" charset="0"/>
              <a:buChar char="•"/>
            </a:pPr>
            <a:r>
              <a:rPr lang="en-US" sz="1600" kern="0" dirty="0"/>
              <a:t>Bouncing on exercise ball</a:t>
            </a:r>
          </a:p>
          <a:p>
            <a:pPr>
              <a:buFont typeface="Arial" panose="020B0604020202020204" pitchFamily="34" charset="0"/>
              <a:buChar char="•"/>
            </a:pPr>
            <a:r>
              <a:rPr lang="en-US" sz="1600" kern="0" dirty="0"/>
              <a:t>Cleaning</a:t>
            </a:r>
          </a:p>
          <a:p>
            <a:pPr marL="0" indent="0">
              <a:buFontTx/>
              <a:buNone/>
            </a:pPr>
            <a:endParaRPr lang="en-US" kern="0" dirty="0"/>
          </a:p>
        </p:txBody>
      </p:sp>
    </p:spTree>
    <p:extLst>
      <p:ext uri="{BB962C8B-B14F-4D97-AF65-F5344CB8AC3E}">
        <p14:creationId xmlns:p14="http://schemas.microsoft.com/office/powerpoint/2010/main" val="33770759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77347"/>
            <a:ext cx="8121967" cy="1143000"/>
          </a:xfrm>
        </p:spPr>
        <p:txBody>
          <a:bodyPr/>
          <a:lstStyle/>
          <a:p>
            <a:r>
              <a:rPr lang="en-US" sz="3600" dirty="0"/>
              <a:t>Strategies to Heal the Body and Brain </a:t>
            </a:r>
            <a:br>
              <a:rPr lang="en-US" sz="3600" dirty="0"/>
            </a:br>
            <a:r>
              <a:rPr lang="en-US" sz="3600" dirty="0"/>
              <a:t>Rhythmic Activities</a:t>
            </a:r>
          </a:p>
        </p:txBody>
      </p:sp>
      <p:sp>
        <p:nvSpPr>
          <p:cNvPr id="3" name="Text Placeholder 2"/>
          <p:cNvSpPr>
            <a:spLocks noGrp="1"/>
          </p:cNvSpPr>
          <p:nvPr>
            <p:ph type="body" sz="half" idx="1"/>
          </p:nvPr>
        </p:nvSpPr>
        <p:spPr>
          <a:xfrm>
            <a:off x="510436" y="1537880"/>
            <a:ext cx="4760023" cy="2957920"/>
          </a:xfrm>
        </p:spPr>
        <p:txBody>
          <a:bodyPr/>
          <a:lstStyle/>
          <a:p>
            <a:pPr marL="0" indent="0">
              <a:buNone/>
            </a:pPr>
            <a:r>
              <a:rPr lang="en-US" sz="2000" b="1" dirty="0"/>
              <a:t>EXAMPLES</a:t>
            </a:r>
          </a:p>
          <a:p>
            <a:r>
              <a:rPr lang="en-US" sz="2000" dirty="0"/>
              <a:t>Patty cake</a:t>
            </a:r>
          </a:p>
          <a:p>
            <a:r>
              <a:rPr lang="en-US" sz="2000" dirty="0"/>
              <a:t>Swings – one pushing or side-by-side</a:t>
            </a:r>
          </a:p>
          <a:p>
            <a:r>
              <a:rPr lang="en-US" sz="2000" dirty="0"/>
              <a:t>Bouncing on exercise ball</a:t>
            </a:r>
          </a:p>
          <a:p>
            <a:r>
              <a:rPr lang="en-US" sz="2000" dirty="0"/>
              <a:t>Hula hoop</a:t>
            </a:r>
          </a:p>
          <a:p>
            <a:r>
              <a:rPr lang="en-US" sz="2000" dirty="0"/>
              <a:t>Playing two square</a:t>
            </a:r>
          </a:p>
          <a:p>
            <a:r>
              <a:rPr lang="en-US" sz="2000" dirty="0"/>
              <a:t>Drumming together</a:t>
            </a:r>
          </a:p>
          <a:p>
            <a:r>
              <a:rPr lang="en-US" sz="2000" dirty="0"/>
              <a:t>Jump rope</a:t>
            </a:r>
          </a:p>
          <a:p>
            <a:endParaRPr lang="en-US" dirty="0"/>
          </a:p>
        </p:txBody>
      </p:sp>
      <p:pic>
        <p:nvPicPr>
          <p:cNvPr id="8" name="Content Placeholder 7" descr="Pattycake2.jpg"/>
          <p:cNvPicPr>
            <a:picLocks noGrp="1" noChangeAspect="1"/>
          </p:cNvPicPr>
          <p:nvPr>
            <p:ph sz="half" idx="2"/>
          </p:nvPr>
        </p:nvPicPr>
        <p:blipFill>
          <a:blip r:embed="rId3" cstate="print"/>
          <a:stretch>
            <a:fillRect/>
          </a:stretch>
        </p:blipFill>
        <p:spPr>
          <a:xfrm>
            <a:off x="5744163" y="1865233"/>
            <a:ext cx="2672101" cy="1741319"/>
          </a:xfrm>
        </p:spPr>
      </p:pic>
      <p:sp>
        <p:nvSpPr>
          <p:cNvPr id="5" name="TextBox 4"/>
          <p:cNvSpPr txBox="1"/>
          <p:nvPr/>
        </p:nvSpPr>
        <p:spPr>
          <a:xfrm>
            <a:off x="5270459" y="3871586"/>
            <a:ext cx="2971800" cy="2492990"/>
          </a:xfrm>
          <a:prstGeom prst="rect">
            <a:avLst/>
          </a:prstGeom>
          <a:noFill/>
        </p:spPr>
        <p:txBody>
          <a:bodyPr wrap="square" rtlCol="0">
            <a:spAutoFit/>
          </a:bodyPr>
          <a:lstStyle/>
          <a:p>
            <a:pPr eaLnBrk="0" hangingPunct="0">
              <a:spcBef>
                <a:spcPct val="20000"/>
              </a:spcBef>
              <a:buClr>
                <a:srgbClr val="000066"/>
              </a:buClr>
            </a:pPr>
            <a:r>
              <a:rPr lang="en-US" sz="2000" b="1" dirty="0">
                <a:solidFill>
                  <a:srgbClr val="000066"/>
                </a:solidFill>
              </a:rPr>
              <a:t>PARENT</a:t>
            </a:r>
            <a:r>
              <a:rPr lang="en-US" sz="2000" b="1" dirty="0">
                <a:solidFill>
                  <a:srgbClr val="000066"/>
                </a:solidFill>
                <a:latin typeface="+mn-lt"/>
              </a:rPr>
              <a:t>’S ROLE</a:t>
            </a:r>
          </a:p>
          <a:p>
            <a:pPr marL="342900" indent="-342900" eaLnBrk="0" hangingPunct="0">
              <a:spcBef>
                <a:spcPct val="20000"/>
              </a:spcBef>
              <a:buClr>
                <a:srgbClr val="000066"/>
              </a:buClr>
              <a:buChar char="•"/>
            </a:pPr>
            <a:r>
              <a:rPr lang="en-US" sz="2000" dirty="0">
                <a:solidFill>
                  <a:srgbClr val="000066"/>
                </a:solidFill>
                <a:latin typeface="+mn-lt"/>
              </a:rPr>
              <a:t>Structure activity for success</a:t>
            </a:r>
          </a:p>
          <a:p>
            <a:pPr marL="342900" indent="-342900" eaLnBrk="0" hangingPunct="0">
              <a:spcBef>
                <a:spcPct val="20000"/>
              </a:spcBef>
              <a:buClr>
                <a:srgbClr val="000066"/>
              </a:buClr>
              <a:buChar char="•"/>
            </a:pPr>
            <a:r>
              <a:rPr lang="en-US" sz="2000" dirty="0">
                <a:solidFill>
                  <a:srgbClr val="000066"/>
                </a:solidFill>
                <a:latin typeface="+mn-lt"/>
              </a:rPr>
              <a:t>Maximize pleasure and joy</a:t>
            </a:r>
          </a:p>
          <a:p>
            <a:pPr marL="342900" indent="-342900" eaLnBrk="0" hangingPunct="0">
              <a:spcBef>
                <a:spcPct val="20000"/>
              </a:spcBef>
              <a:buClr>
                <a:srgbClr val="000066"/>
              </a:buClr>
              <a:buChar char="•"/>
            </a:pPr>
            <a:r>
              <a:rPr lang="en-US" sz="2000" dirty="0">
                <a:solidFill>
                  <a:srgbClr val="000066"/>
                </a:solidFill>
                <a:latin typeface="+mn-lt"/>
              </a:rPr>
              <a:t>Keep the beat</a:t>
            </a:r>
          </a:p>
          <a:p>
            <a:pPr marL="342900" indent="-342900" eaLnBrk="0" hangingPunct="0">
              <a:spcBef>
                <a:spcPct val="20000"/>
              </a:spcBef>
              <a:buClr>
                <a:srgbClr val="000066"/>
              </a:buClr>
              <a:buChar char="•"/>
            </a:pPr>
            <a:r>
              <a:rPr lang="en-US" sz="2000" dirty="0">
                <a:solidFill>
                  <a:srgbClr val="000066"/>
                </a:solidFill>
                <a:latin typeface="+mn-lt"/>
              </a:rPr>
              <a:t>Stay interactive</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4610594"/>
            <a:ext cx="2895600" cy="1626058"/>
          </a:xfrm>
          <a:prstGeom prst="rect">
            <a:avLst/>
          </a:prstGeom>
        </p:spPr>
      </p:pic>
    </p:spTree>
    <p:extLst>
      <p:ext uri="{BB962C8B-B14F-4D97-AF65-F5344CB8AC3E}">
        <p14:creationId xmlns:p14="http://schemas.microsoft.com/office/powerpoint/2010/main" val="20938619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85775"/>
            <a:ext cx="8839200" cy="1143000"/>
          </a:xfrm>
        </p:spPr>
        <p:txBody>
          <a:bodyPr/>
          <a:lstStyle/>
          <a:p>
            <a:r>
              <a:rPr lang="en-US" dirty="0"/>
              <a:t>Your Turn</a:t>
            </a:r>
          </a:p>
        </p:txBody>
      </p:sp>
      <p:sp>
        <p:nvSpPr>
          <p:cNvPr id="3" name="Content Placeholder 2"/>
          <p:cNvSpPr>
            <a:spLocks noGrp="1"/>
          </p:cNvSpPr>
          <p:nvPr>
            <p:ph idx="1"/>
          </p:nvPr>
        </p:nvSpPr>
        <p:spPr>
          <a:xfrm>
            <a:off x="609600" y="2819400"/>
            <a:ext cx="8686800" cy="3124200"/>
          </a:xfrm>
        </p:spPr>
        <p:txBody>
          <a:bodyPr/>
          <a:lstStyle/>
          <a:p>
            <a:pPr marL="0" indent="0">
              <a:buNone/>
            </a:pPr>
            <a:r>
              <a:rPr lang="en-US" sz="4000" dirty="0"/>
              <a:t>Compassion Meditation </a:t>
            </a:r>
          </a:p>
        </p:txBody>
      </p:sp>
      <p:sp>
        <p:nvSpPr>
          <p:cNvPr id="4" name="Slide Number Placeholder 3"/>
          <p:cNvSpPr>
            <a:spLocks noGrp="1"/>
          </p:cNvSpPr>
          <p:nvPr>
            <p:ph type="sldNum" sz="quarter" idx="10"/>
          </p:nvPr>
        </p:nvSpPr>
        <p:spPr/>
        <p:txBody>
          <a:bodyPr/>
          <a:lstStyle/>
          <a:p>
            <a:pPr>
              <a:defRPr/>
            </a:pPr>
            <a:fld id="{97831F30-A480-4BB9-A3A4-6FA846012783}" type="slidenum">
              <a:rPr lang="en-US" smtClean="0"/>
              <a:pPr>
                <a:defRPr/>
              </a:pPr>
              <a:t>104</a:t>
            </a:fld>
            <a:endParaRPr lang="en-US"/>
          </a:p>
        </p:txBody>
      </p:sp>
      <p:pic>
        <p:nvPicPr>
          <p:cNvPr id="5" name="Picture 5" descr="MPj04393840000[1]">
            <a:extLst>
              <a:ext uri="{FF2B5EF4-FFF2-40B4-BE49-F238E27FC236}">
                <a16:creationId xmlns:a16="http://schemas.microsoft.com/office/drawing/2014/main" id="{CE274312-ED25-4A3D-8265-728BE22F92EA}"/>
              </a:ext>
            </a:extLst>
          </p:cNvPr>
          <p:cNvPicPr>
            <a:picLocks noChangeAspect="1" noChangeArrowheads="1"/>
          </p:cNvPicPr>
          <p:nvPr/>
        </p:nvPicPr>
        <p:blipFill>
          <a:blip r:embed="rId3" cstate="screen"/>
          <a:srcRect/>
          <a:stretch>
            <a:fillRect/>
          </a:stretch>
        </p:blipFill>
        <p:spPr bwMode="auto">
          <a:xfrm>
            <a:off x="6629400" y="481055"/>
            <a:ext cx="1600200" cy="1504950"/>
          </a:xfrm>
          <a:prstGeom prst="rect">
            <a:avLst/>
          </a:prstGeom>
          <a:noFill/>
          <a:ln w="9525">
            <a:noFill/>
            <a:miter lim="800000"/>
            <a:headEnd/>
            <a:tailEnd/>
          </a:ln>
        </p:spPr>
      </p:pic>
    </p:spTree>
    <p:extLst>
      <p:ext uri="{BB962C8B-B14F-4D97-AF65-F5344CB8AC3E}">
        <p14:creationId xmlns:p14="http://schemas.microsoft.com/office/powerpoint/2010/main" val="19160811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6324600"/>
          </a:xfrm>
          <a:prstGeom prst="rect">
            <a:avLst/>
          </a:prstGeom>
          <a:solidFill>
            <a:schemeClr val="accent5">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987" name="Rectangle 2"/>
          <p:cNvSpPr>
            <a:spLocks noGrp="1" noChangeArrowheads="1"/>
          </p:cNvSpPr>
          <p:nvPr>
            <p:ph type="title"/>
          </p:nvPr>
        </p:nvSpPr>
        <p:spPr>
          <a:xfrm>
            <a:off x="533400" y="1447800"/>
            <a:ext cx="8229600" cy="3810000"/>
          </a:xfrm>
        </p:spPr>
        <p:txBody>
          <a:bodyPr/>
          <a:lstStyle/>
          <a:p>
            <a:pPr defTabSz="963613" eaLnBrk="1" hangingPunct="1"/>
            <a:r>
              <a:rPr lang="en-US" dirty="0">
                <a:solidFill>
                  <a:schemeClr val="accent2">
                    <a:lumMod val="50000"/>
                  </a:schemeClr>
                </a:solidFill>
              </a:rPr>
              <a:t>Strategies for Strengthening Feelings Skills</a:t>
            </a:r>
            <a:br>
              <a:rPr lang="en-US" sz="5400" dirty="0">
                <a:solidFill>
                  <a:schemeClr val="accent2">
                    <a:lumMod val="50000"/>
                  </a:schemeClr>
                </a:solidFill>
              </a:rPr>
            </a:br>
            <a:br>
              <a:rPr lang="en-US" dirty="0">
                <a:solidFill>
                  <a:schemeClr val="accent2">
                    <a:lumMod val="50000"/>
                  </a:schemeClr>
                </a:solidFill>
              </a:rPr>
            </a:br>
            <a:endParaRPr lang="en-US" dirty="0">
              <a:solidFill>
                <a:schemeClr val="accent2">
                  <a:lumMod val="50000"/>
                </a:schemeClr>
              </a:solidFill>
            </a:endParaRPr>
          </a:p>
        </p:txBody>
      </p:sp>
      <p:sp>
        <p:nvSpPr>
          <p:cNvPr id="4" name="Slide Number Placeholder 3"/>
          <p:cNvSpPr>
            <a:spLocks noGrp="1"/>
          </p:cNvSpPr>
          <p:nvPr>
            <p:ph type="sldNum" sz="quarter" idx="10"/>
          </p:nvPr>
        </p:nvSpPr>
        <p:spPr>
          <a:xfrm>
            <a:off x="8382000" y="6490855"/>
            <a:ext cx="630555" cy="304800"/>
          </a:xfrm>
        </p:spPr>
        <p:txBody>
          <a:bodyPr/>
          <a:lstStyle/>
          <a:p>
            <a:pPr>
              <a:defRPr/>
            </a:pPr>
            <a:fld id="{AB61C872-1667-45DF-905B-2815099D1349}" type="slidenum">
              <a:rPr lang="en-US"/>
              <a:pPr>
                <a:defRPr/>
              </a:pPr>
              <a:t>105</a:t>
            </a:fld>
            <a:endParaRPr lang="en-US" dirty="0"/>
          </a:p>
        </p:txBody>
      </p:sp>
    </p:spTree>
    <p:extLst>
      <p:ext uri="{BB962C8B-B14F-4D97-AF65-F5344CB8AC3E}">
        <p14:creationId xmlns:p14="http://schemas.microsoft.com/office/powerpoint/2010/main" val="38954894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2712679" y="3734260"/>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0070C0"/>
                </a:solidFill>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a:defRPr/>
            </a:pPr>
            <a:fld id="{4468008F-A353-466F-8618-47E031AC73DC}" type="slidenum">
              <a:rPr lang="en-US" smtClean="0"/>
              <a:pPr>
                <a:defRPr/>
              </a:pPr>
              <a:t>106</a:t>
            </a:fld>
            <a:endParaRPr lang="en-US"/>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Disrupted Development </a:t>
            </a:r>
            <a:r>
              <a:rPr lang="en-US" sz="2200" b="1" dirty="0">
                <a:solidFill>
                  <a:srgbClr val="0070C0"/>
                </a:solidFill>
              </a:rPr>
              <a:t>but Healing</a:t>
            </a:r>
          </a:p>
          <a:p>
            <a:pPr algn="ctr"/>
            <a:endParaRPr lang="en-US" sz="2200" b="1" dirty="0">
              <a:solidFill>
                <a:schemeClr val="accent6">
                  <a:lumMod val="60000"/>
                  <a:lumOff val="40000"/>
                </a:schemeClr>
              </a:solidFill>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Body and Brain</a:t>
            </a:r>
          </a:p>
          <a:p>
            <a:pPr algn="ctr"/>
            <a:endParaRPr lang="en-US" sz="2200" b="1" dirty="0">
              <a:solidFill>
                <a:schemeClr val="accent6">
                  <a:lumMod val="60000"/>
                  <a:lumOff val="40000"/>
                </a:schemeClr>
              </a:solidFill>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Attachment</a:t>
            </a:r>
          </a:p>
          <a:p>
            <a:pPr algn="ctr"/>
            <a:endParaRPr lang="en-US" sz="2200" b="1" dirty="0">
              <a:solidFill>
                <a:schemeClr val="accent6">
                  <a:lumMod val="60000"/>
                  <a:lumOff val="40000"/>
                </a:schemeClr>
              </a:solidFill>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accent6">
                  <a:lumMod val="60000"/>
                  <a:lumOff val="40000"/>
                </a:schemeClr>
              </a:solidFill>
            </a:endParaRPr>
          </a:p>
          <a:p>
            <a:pPr algn="ctr"/>
            <a:r>
              <a:rPr lang="en-US" sz="2200" b="1" dirty="0">
                <a:solidFill>
                  <a:schemeClr val="tx1"/>
                </a:solidFill>
              </a:rPr>
              <a:t>Feelings Skills</a:t>
            </a:r>
          </a:p>
          <a:p>
            <a:pPr algn="ctr"/>
            <a:endParaRPr lang="en-US" sz="2200" b="1" dirty="0">
              <a:solidFill>
                <a:schemeClr val="accent6">
                  <a:lumMod val="60000"/>
                  <a:lumOff val="40000"/>
                </a:schemeClr>
              </a:solidFill>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228600" y="3200400"/>
            <a:ext cx="2073928" cy="954107"/>
          </a:xfrm>
          <a:prstGeom prst="rect">
            <a:avLst/>
          </a:prstGeom>
          <a:noFill/>
        </p:spPr>
        <p:txBody>
          <a:bodyPr wrap="square" rtlCol="0">
            <a:spAutoFit/>
          </a:bodyPr>
          <a:lstStyle/>
          <a:p>
            <a:pPr algn="ctr"/>
            <a:r>
              <a:rPr lang="en-US" sz="2800" b="1" dirty="0">
                <a:solidFill>
                  <a:srgbClr val="FF0000"/>
                </a:solidFill>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70C0"/>
                </a:solidFill>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70C0"/>
                </a:solidFill>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4457699" y="5562600"/>
            <a:ext cx="4259267" cy="984885"/>
          </a:xfrm>
          <a:prstGeom prst="rect">
            <a:avLst/>
          </a:prstGeom>
          <a:noFill/>
        </p:spPr>
        <p:txBody>
          <a:bodyPr wrap="square" rtlCol="0">
            <a:spAutoFit/>
          </a:bodyPr>
          <a:lstStyle/>
          <a:p>
            <a:pPr algn="ctr"/>
            <a:r>
              <a:rPr lang="en-US" sz="2000" b="1" dirty="0">
                <a:solidFill>
                  <a:srgbClr val="0070C0"/>
                </a:solidFill>
              </a:rPr>
              <a:t>Adaptive: Helps in the moment AND in the long run</a:t>
            </a:r>
          </a:p>
          <a:p>
            <a:endParaRPr lang="en-US" dirty="0"/>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273313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0"/>
            <a:ext cx="8229600" cy="1143000"/>
          </a:xfrm>
        </p:spPr>
        <p:txBody>
          <a:bodyPr/>
          <a:lstStyle/>
          <a:p>
            <a:pPr defTabSz="963613" eaLnBrk="1" hangingPunct="1">
              <a:lnSpc>
                <a:spcPct val="90000"/>
              </a:lnSpc>
            </a:pPr>
            <a:r>
              <a:rPr lang="en-US" dirty="0">
                <a:solidFill>
                  <a:schemeClr val="accent2">
                    <a:lumMod val="50000"/>
                  </a:schemeClr>
                </a:solidFill>
              </a:rPr>
              <a:t>Feelings Skills</a:t>
            </a:r>
          </a:p>
        </p:txBody>
      </p:sp>
      <p:sp>
        <p:nvSpPr>
          <p:cNvPr id="40963" name="Text Box 3"/>
          <p:cNvSpPr txBox="1">
            <a:spLocks noChangeArrowheads="1"/>
          </p:cNvSpPr>
          <p:nvPr/>
        </p:nvSpPr>
        <p:spPr bwMode="auto">
          <a:xfrm>
            <a:off x="609600" y="1709738"/>
            <a:ext cx="7620000" cy="3932237"/>
          </a:xfrm>
          <a:prstGeom prst="rect">
            <a:avLst/>
          </a:prstGeom>
          <a:noFill/>
          <a:ln w="9525">
            <a:noFill/>
            <a:miter lim="800000"/>
            <a:headEnd/>
            <a:tailEnd/>
          </a:ln>
        </p:spPr>
        <p:txBody>
          <a:bodyPr>
            <a:spAutoFit/>
          </a:bodyPr>
          <a:lstStyle/>
          <a:p>
            <a:pPr eaLnBrk="0" hangingPunct="0">
              <a:lnSpc>
                <a:spcPct val="90000"/>
              </a:lnSpc>
              <a:spcBef>
                <a:spcPct val="50000"/>
              </a:spcBef>
            </a:pPr>
            <a:r>
              <a:rPr lang="en-US" sz="3200" b="1" dirty="0">
                <a:solidFill>
                  <a:srgbClr val="002060"/>
                </a:solidFill>
              </a:rPr>
              <a:t>The stronger they are</a:t>
            </a:r>
          </a:p>
          <a:p>
            <a:pPr eaLnBrk="0" hangingPunct="0">
              <a:lnSpc>
                <a:spcPct val="90000"/>
              </a:lnSpc>
              <a:spcBef>
                <a:spcPct val="50000"/>
              </a:spcBef>
            </a:pPr>
            <a:r>
              <a:rPr lang="en-US" sz="3200" b="1" dirty="0">
                <a:solidFill>
                  <a:srgbClr val="002060"/>
                </a:solidFill>
              </a:rPr>
              <a:t>… </a:t>
            </a:r>
            <a:r>
              <a:rPr lang="en-US" sz="3200" dirty="0">
                <a:solidFill>
                  <a:srgbClr val="002060"/>
                </a:solidFill>
              </a:rPr>
              <a:t>the less people depend </a:t>
            </a:r>
            <a:br>
              <a:rPr lang="en-US" sz="3200" dirty="0">
                <a:solidFill>
                  <a:srgbClr val="002060"/>
                </a:solidFill>
              </a:rPr>
            </a:br>
            <a:r>
              <a:rPr lang="en-US" sz="3200" dirty="0">
                <a:solidFill>
                  <a:srgbClr val="002060"/>
                </a:solidFill>
              </a:rPr>
              <a:t>     on extreme behaviors to </a:t>
            </a:r>
            <a:br>
              <a:rPr lang="en-US" sz="3200" dirty="0">
                <a:solidFill>
                  <a:srgbClr val="002060"/>
                </a:solidFill>
              </a:rPr>
            </a:br>
            <a:r>
              <a:rPr lang="en-US" sz="3200" dirty="0">
                <a:solidFill>
                  <a:srgbClr val="002060"/>
                </a:solidFill>
              </a:rPr>
              <a:t>    cope and </a:t>
            </a:r>
          </a:p>
          <a:p>
            <a:pPr eaLnBrk="0" hangingPunct="0">
              <a:lnSpc>
                <a:spcPct val="90000"/>
              </a:lnSpc>
              <a:spcBef>
                <a:spcPct val="50000"/>
              </a:spcBef>
            </a:pPr>
            <a:r>
              <a:rPr lang="en-US" sz="3200" dirty="0">
                <a:solidFill>
                  <a:srgbClr val="002060"/>
                </a:solidFill>
              </a:rPr>
              <a:t>…the more they will be able</a:t>
            </a:r>
            <a:br>
              <a:rPr lang="en-US" sz="3200" dirty="0">
                <a:solidFill>
                  <a:srgbClr val="002060"/>
                </a:solidFill>
              </a:rPr>
            </a:br>
            <a:r>
              <a:rPr lang="en-US" sz="3200" dirty="0">
                <a:solidFill>
                  <a:srgbClr val="002060"/>
                </a:solidFill>
              </a:rPr>
              <a:t>   to manage life and relationships</a:t>
            </a:r>
          </a:p>
          <a:p>
            <a:pPr eaLnBrk="0" hangingPunct="0">
              <a:lnSpc>
                <a:spcPct val="90000"/>
              </a:lnSpc>
              <a:spcBef>
                <a:spcPct val="50000"/>
              </a:spcBef>
            </a:pPr>
            <a:r>
              <a:rPr lang="en-US" sz="3200" dirty="0">
                <a:solidFill>
                  <a:srgbClr val="002060"/>
                </a:solidFill>
              </a:rPr>
              <a:t>Strength comes from practice</a:t>
            </a:r>
          </a:p>
        </p:txBody>
      </p:sp>
      <p:pic>
        <p:nvPicPr>
          <p:cNvPr id="40964" name="Picture 5" descr="Friends2"/>
          <p:cNvPicPr>
            <a:picLocks noGrp="1" noChangeAspect="1" noChangeArrowheads="1"/>
          </p:cNvPicPr>
          <p:nvPr>
            <p:ph idx="1"/>
          </p:nvPr>
        </p:nvPicPr>
        <p:blipFill>
          <a:blip r:embed="rId3" cstate="screen"/>
          <a:srcRect/>
          <a:stretch>
            <a:fillRect/>
          </a:stretch>
        </p:blipFill>
        <p:spPr>
          <a:xfrm>
            <a:off x="5791200" y="1828800"/>
            <a:ext cx="2765425" cy="2076450"/>
          </a:xfrm>
        </p:spPr>
      </p:pic>
      <p:sp>
        <p:nvSpPr>
          <p:cNvPr id="8" name="Slide Number Placeholder 7"/>
          <p:cNvSpPr>
            <a:spLocks noGrp="1"/>
          </p:cNvSpPr>
          <p:nvPr>
            <p:ph type="sldNum" sz="quarter" idx="10"/>
          </p:nvPr>
        </p:nvSpPr>
        <p:spPr>
          <a:xfrm>
            <a:off x="6858000" y="6534150"/>
            <a:ext cx="2133600" cy="476250"/>
          </a:xfrm>
        </p:spPr>
        <p:txBody>
          <a:bodyPr/>
          <a:lstStyle/>
          <a:p>
            <a:pPr>
              <a:defRPr/>
            </a:pPr>
            <a:fld id="{C83E21BC-311C-4544-B9BA-4816E82E988A}" type="slidenum">
              <a:rPr lang="en-US"/>
              <a:pPr>
                <a:defRPr/>
              </a:pPr>
              <a:t>107</a:t>
            </a:fld>
            <a:endParaRPr lang="en-US"/>
          </a:p>
        </p:txBody>
      </p:sp>
    </p:spTree>
    <p:extLst>
      <p:ext uri="{BB962C8B-B14F-4D97-AF65-F5344CB8AC3E}">
        <p14:creationId xmlns:p14="http://schemas.microsoft.com/office/powerpoint/2010/main" val="78814644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 y="609600"/>
            <a:ext cx="8839200" cy="1238250"/>
          </a:xfrm>
        </p:spPr>
        <p:txBody>
          <a:bodyPr/>
          <a:lstStyle/>
          <a:p>
            <a:r>
              <a:rPr lang="en-US" dirty="0">
                <a:solidFill>
                  <a:schemeClr val="accent2">
                    <a:lumMod val="50000"/>
                  </a:schemeClr>
                </a:solidFill>
              </a:rPr>
              <a:t>Feeling Skills - Strengthening Inner Connection</a:t>
            </a:r>
            <a:br>
              <a:rPr lang="en-US" dirty="0">
                <a:solidFill>
                  <a:schemeClr val="accent2">
                    <a:lumMod val="50000"/>
                  </a:schemeClr>
                </a:solidFill>
              </a:rPr>
            </a:br>
            <a:endParaRPr lang="en-US" dirty="0"/>
          </a:p>
        </p:txBody>
      </p:sp>
      <p:sp>
        <p:nvSpPr>
          <p:cNvPr id="4" name="Slide Number Placeholder 3"/>
          <p:cNvSpPr>
            <a:spLocks noGrp="1"/>
          </p:cNvSpPr>
          <p:nvPr>
            <p:ph type="sldNum" sz="quarter" idx="10"/>
          </p:nvPr>
        </p:nvSpPr>
        <p:spPr/>
        <p:txBody>
          <a:bodyPr/>
          <a:lstStyle/>
          <a:p>
            <a:pPr>
              <a:defRPr/>
            </a:pPr>
            <a:fld id="{FBDBE2DB-A5E1-475A-9050-12CD073D53A0}" type="slidenum">
              <a:rPr lang="en-US" smtClean="0"/>
              <a:pPr>
                <a:defRPr/>
              </a:pPr>
              <a:t>108</a:t>
            </a:fld>
            <a:endParaRPr lang="en-US" dirty="0"/>
          </a:p>
        </p:txBody>
      </p:sp>
      <p:pic>
        <p:nvPicPr>
          <p:cNvPr id="5" name="Picture 4" descr="grandmother-comforting-granddaughter.jpg"/>
          <p:cNvPicPr>
            <a:picLocks noChangeAspect="1"/>
          </p:cNvPicPr>
          <p:nvPr/>
        </p:nvPicPr>
        <p:blipFill>
          <a:blip r:embed="rId3" cstate="print"/>
          <a:stretch>
            <a:fillRect/>
          </a:stretch>
        </p:blipFill>
        <p:spPr>
          <a:xfrm>
            <a:off x="2362200" y="2133600"/>
            <a:ext cx="4524375" cy="3333750"/>
          </a:xfrm>
          <a:prstGeom prst="rect">
            <a:avLst/>
          </a:prstGeom>
        </p:spPr>
      </p:pic>
    </p:spTree>
    <p:extLst>
      <p:ext uri="{BB962C8B-B14F-4D97-AF65-F5344CB8AC3E}">
        <p14:creationId xmlns:p14="http://schemas.microsoft.com/office/powerpoint/2010/main" val="23233353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6858000" y="6534150"/>
            <a:ext cx="2133600" cy="476250"/>
          </a:xfrm>
        </p:spPr>
        <p:txBody>
          <a:bodyPr/>
          <a:lstStyle/>
          <a:p>
            <a:pPr>
              <a:defRPr/>
            </a:pPr>
            <a:fld id="{6D0B0844-0293-45E6-B1D8-6CEF2C24FA09}" type="slidenum">
              <a:rPr lang="en-US"/>
              <a:pPr>
                <a:defRPr/>
              </a:pPr>
              <a:t>109</a:t>
            </a:fld>
            <a:endParaRPr lang="en-US" dirty="0"/>
          </a:p>
        </p:txBody>
      </p:sp>
      <p:sp>
        <p:nvSpPr>
          <p:cNvPr id="44035" name="Rectangle 2"/>
          <p:cNvSpPr>
            <a:spLocks noGrp="1" noChangeArrowheads="1"/>
          </p:cNvSpPr>
          <p:nvPr>
            <p:ph type="title"/>
          </p:nvPr>
        </p:nvSpPr>
        <p:spPr>
          <a:xfrm>
            <a:off x="76200" y="609600"/>
            <a:ext cx="8839200" cy="1143000"/>
          </a:xfrm>
        </p:spPr>
        <p:txBody>
          <a:bodyPr/>
          <a:lstStyle/>
          <a:p>
            <a:r>
              <a:rPr lang="en-US" sz="4000" dirty="0"/>
              <a:t>Feelings Skills - Strengthening </a:t>
            </a:r>
            <a:br>
              <a:rPr lang="en-US" sz="4000" dirty="0"/>
            </a:br>
            <a:r>
              <a:rPr lang="en-US" sz="4000" dirty="0"/>
              <a:t>Inner Connection </a:t>
            </a:r>
            <a:br>
              <a:rPr lang="en-US" sz="4000" dirty="0"/>
            </a:br>
            <a:endParaRPr lang="en-US" sz="4000" dirty="0"/>
          </a:p>
        </p:txBody>
      </p:sp>
      <p:sp>
        <p:nvSpPr>
          <p:cNvPr id="44036" name="Rectangle 3"/>
          <p:cNvSpPr>
            <a:spLocks noGrp="1" noChangeArrowheads="1"/>
          </p:cNvSpPr>
          <p:nvPr>
            <p:ph type="body" idx="1"/>
          </p:nvPr>
        </p:nvSpPr>
        <p:spPr>
          <a:xfrm>
            <a:off x="685800" y="2109659"/>
            <a:ext cx="8229600" cy="4648200"/>
          </a:xfrm>
        </p:spPr>
        <p:txBody>
          <a:bodyPr/>
          <a:lstStyle/>
          <a:p>
            <a:pPr>
              <a:spcBef>
                <a:spcPct val="50000"/>
              </a:spcBef>
              <a:buClrTx/>
              <a:buFontTx/>
              <a:buNone/>
            </a:pPr>
            <a:r>
              <a:rPr lang="en-US" sz="3600" b="1" dirty="0"/>
              <a:t>In response, our goals are to:</a:t>
            </a:r>
          </a:p>
          <a:p>
            <a:pPr>
              <a:spcBef>
                <a:spcPct val="50000"/>
              </a:spcBef>
              <a:buClrTx/>
            </a:pPr>
            <a:r>
              <a:rPr lang="en-US" dirty="0"/>
              <a:t>Become an inner resource/secure base for the child through a safe relationship the child internalizes over time</a:t>
            </a:r>
          </a:p>
          <a:p>
            <a:pPr>
              <a:spcBef>
                <a:spcPct val="50000"/>
              </a:spcBef>
              <a:buClrTx/>
            </a:pPr>
            <a:r>
              <a:rPr lang="en-US" dirty="0"/>
              <a:t>Help the child hold on to a feeling of connection with us even when we are away from them</a:t>
            </a:r>
          </a:p>
          <a:p>
            <a:endParaRPr lang="en-US" dirty="0"/>
          </a:p>
        </p:txBody>
      </p:sp>
    </p:spTree>
    <p:extLst>
      <p:ext uri="{BB962C8B-B14F-4D97-AF65-F5344CB8AC3E}">
        <p14:creationId xmlns:p14="http://schemas.microsoft.com/office/powerpoint/2010/main" val="302875362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057400"/>
            <a:ext cx="8229600" cy="3962400"/>
          </a:xfrm>
        </p:spPr>
        <p:txBody>
          <a:bodyPr/>
          <a:lstStyle/>
          <a:p>
            <a:pPr marL="514350" indent="-514350">
              <a:buFontTx/>
              <a:buNone/>
            </a:pPr>
            <a:r>
              <a:rPr lang="en-US" b="1"/>
              <a:t>Strategies for Building Inner Connection</a:t>
            </a:r>
          </a:p>
          <a:p>
            <a:pPr marL="514350" indent="-514350">
              <a:buFontTx/>
              <a:buAutoNum type="arabicPeriod"/>
            </a:pPr>
            <a:r>
              <a:rPr lang="en-US"/>
              <a:t>How can you help the child internalize connections with positive others?</a:t>
            </a:r>
          </a:p>
          <a:p>
            <a:pPr marL="514350" indent="-514350">
              <a:buFontTx/>
              <a:buAutoNum type="arabicPeriod"/>
            </a:pPr>
            <a:r>
              <a:rPr lang="en-US"/>
              <a:t>Come up with at least four different strategies</a:t>
            </a:r>
          </a:p>
          <a:p>
            <a:pPr marL="514350" indent="-514350">
              <a:buFontTx/>
              <a:buAutoNum type="arabicPeriod"/>
            </a:pPr>
            <a:r>
              <a:rPr lang="en-US"/>
              <a:t>Be prepared to share</a:t>
            </a:r>
          </a:p>
          <a:p>
            <a:pPr marL="514350" indent="-514350">
              <a:buFontTx/>
              <a:buNone/>
            </a:pPr>
            <a:endParaRPr lang="en-US"/>
          </a:p>
          <a:p>
            <a:pPr marL="514350" indent="-514350"/>
            <a:endParaRPr lang="en-US"/>
          </a:p>
        </p:txBody>
      </p:sp>
      <p:sp>
        <p:nvSpPr>
          <p:cNvPr id="4" name="Title 1"/>
          <p:cNvSpPr txBox="1">
            <a:spLocks/>
          </p:cNvSpPr>
          <p:nvPr/>
        </p:nvSpPr>
        <p:spPr bwMode="auto">
          <a:xfrm>
            <a:off x="457200" y="0"/>
            <a:ext cx="8229600" cy="1143000"/>
          </a:xfrm>
          <a:prstGeom prst="rect">
            <a:avLst/>
          </a:prstGeom>
          <a:noFill/>
          <a:ln w="15875">
            <a:noFill/>
            <a:miter lim="800000"/>
            <a:headEnd/>
            <a:tailEnd/>
          </a:ln>
        </p:spPr>
        <p:txBody>
          <a:bodyPr anchor="ctr"/>
          <a:lstStyle/>
          <a:p>
            <a:pPr algn="ctr" eaLnBrk="0" hangingPunct="0">
              <a:defRPr/>
            </a:pPr>
            <a:r>
              <a:rPr lang="en-US" sz="4400" b="1" kern="0" dirty="0">
                <a:solidFill>
                  <a:srgbClr val="000066"/>
                </a:solidFill>
                <a:latin typeface="+mj-lt"/>
                <a:ea typeface="+mj-ea"/>
                <a:cs typeface="+mj-cs"/>
              </a:rPr>
              <a:t>Your Turn!</a:t>
            </a:r>
          </a:p>
        </p:txBody>
      </p:sp>
      <p:pic>
        <p:nvPicPr>
          <p:cNvPr id="45060" name="Picture 5" descr="MPj04393840000[1]"/>
          <p:cNvPicPr>
            <a:picLocks noChangeAspect="1" noChangeArrowheads="1"/>
          </p:cNvPicPr>
          <p:nvPr/>
        </p:nvPicPr>
        <p:blipFill>
          <a:blip r:embed="rId3" cstate="screen"/>
          <a:srcRect/>
          <a:stretch>
            <a:fillRect/>
          </a:stretch>
        </p:blipFill>
        <p:spPr bwMode="auto">
          <a:xfrm>
            <a:off x="7162800" y="304800"/>
            <a:ext cx="1600200" cy="1504950"/>
          </a:xfrm>
          <a:prstGeom prst="rect">
            <a:avLst/>
          </a:prstGeom>
          <a:noFill/>
          <a:ln w="9525">
            <a:noFill/>
            <a:miter lim="800000"/>
            <a:headEnd/>
            <a:tailEnd/>
          </a:ln>
        </p:spPr>
      </p:pic>
      <p:sp>
        <p:nvSpPr>
          <p:cNvPr id="5" name="Slide Number Placeholder 4"/>
          <p:cNvSpPr>
            <a:spLocks noGrp="1"/>
          </p:cNvSpPr>
          <p:nvPr>
            <p:ph type="sldNum" sz="quarter" idx="10"/>
          </p:nvPr>
        </p:nvSpPr>
        <p:spPr>
          <a:xfrm>
            <a:off x="6795655" y="6504710"/>
            <a:ext cx="2133600" cy="304800"/>
          </a:xfrm>
        </p:spPr>
        <p:txBody>
          <a:bodyPr/>
          <a:lstStyle/>
          <a:p>
            <a:pPr>
              <a:defRPr/>
            </a:pPr>
            <a:fld id="{FBDBE2DB-A5E1-475A-9050-12CD073D53A0}" type="slidenum">
              <a:rPr lang="en-US" smtClean="0"/>
              <a:pPr>
                <a:defRPr/>
              </a:pPr>
              <a:t>110</a:t>
            </a:fld>
            <a:endParaRPr lang="en-US" dirty="0"/>
          </a:p>
        </p:txBody>
      </p:sp>
    </p:spTree>
    <p:extLst>
      <p:ext uri="{BB962C8B-B14F-4D97-AF65-F5344CB8AC3E}">
        <p14:creationId xmlns:p14="http://schemas.microsoft.com/office/powerpoint/2010/main" val="385942662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D1806B-5263-4B77-BA35-DE8A03E633FC}"/>
              </a:ext>
            </a:extLst>
          </p:cNvPr>
          <p:cNvSpPr>
            <a:spLocks noGrp="1"/>
          </p:cNvSpPr>
          <p:nvPr>
            <p:ph type="title"/>
          </p:nvPr>
        </p:nvSpPr>
        <p:spPr>
          <a:xfrm>
            <a:off x="152400" y="152400"/>
            <a:ext cx="8839200" cy="1752600"/>
          </a:xfrm>
        </p:spPr>
        <p:txBody>
          <a:bodyPr/>
          <a:lstStyle/>
          <a:p>
            <a:r>
              <a:rPr lang="en-US" dirty="0"/>
              <a:t>Feelings Skills – Strengthening the Ability to Manage Shame</a:t>
            </a:r>
          </a:p>
        </p:txBody>
      </p:sp>
      <p:sp>
        <p:nvSpPr>
          <p:cNvPr id="4" name="Slide Number Placeholder 3">
            <a:extLst>
              <a:ext uri="{FF2B5EF4-FFF2-40B4-BE49-F238E27FC236}">
                <a16:creationId xmlns:a16="http://schemas.microsoft.com/office/drawing/2014/main" id="{64E8B6BF-8D7A-47C2-8EAA-F251443B4682}"/>
              </a:ext>
            </a:extLst>
          </p:cNvPr>
          <p:cNvSpPr>
            <a:spLocks noGrp="1"/>
          </p:cNvSpPr>
          <p:nvPr>
            <p:ph type="sldNum" sz="quarter" idx="10"/>
          </p:nvPr>
        </p:nvSpPr>
        <p:spPr/>
        <p:txBody>
          <a:bodyPr/>
          <a:lstStyle/>
          <a:p>
            <a:pPr>
              <a:defRPr/>
            </a:pPr>
            <a:fld id="{BE50A0BD-E8B3-4DA7-A1F7-879CB17EEF90}" type="slidenum">
              <a:rPr lang="en-US" smtClean="0">
                <a:solidFill>
                  <a:srgbClr val="FFFFFF"/>
                </a:solidFill>
              </a:rPr>
              <a:pPr>
                <a:defRPr/>
              </a:pPr>
              <a:t>111</a:t>
            </a:fld>
            <a:endParaRPr lang="en-US">
              <a:solidFill>
                <a:srgbClr val="FFFFFF"/>
              </a:solidFill>
            </a:endParaRPr>
          </a:p>
        </p:txBody>
      </p:sp>
      <p:pic>
        <p:nvPicPr>
          <p:cNvPr id="7" name="Picture 8" descr="Image result for picture of proud children">
            <a:extLst>
              <a:ext uri="{FF2B5EF4-FFF2-40B4-BE49-F238E27FC236}">
                <a16:creationId xmlns:a16="http://schemas.microsoft.com/office/drawing/2014/main" id="{7BC9105E-A0F3-4A81-AF85-2141E771047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04675" y="2667000"/>
            <a:ext cx="6734649" cy="3044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25559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8229600" cy="1371600"/>
          </a:xfrm>
        </p:spPr>
        <p:txBody>
          <a:bodyPr/>
          <a:lstStyle/>
          <a:p>
            <a:r>
              <a:rPr lang="en-US" sz="4000" dirty="0"/>
              <a:t>Feelings Skills – Strengthening Ability to Manage Shame</a:t>
            </a:r>
          </a:p>
        </p:txBody>
      </p:sp>
      <p:sp>
        <p:nvSpPr>
          <p:cNvPr id="4" name="Slide Number Placeholder 3"/>
          <p:cNvSpPr>
            <a:spLocks noGrp="1"/>
          </p:cNvSpPr>
          <p:nvPr>
            <p:ph type="sldNum" sz="quarter" idx="10"/>
          </p:nvPr>
        </p:nvSpPr>
        <p:spPr/>
        <p:txBody>
          <a:bodyPr/>
          <a:lstStyle/>
          <a:p>
            <a:pPr>
              <a:defRPr/>
            </a:pPr>
            <a:fld id="{FBDBE2DB-A5E1-475A-9050-12CD073D53A0}" type="slidenum">
              <a:rPr lang="en-US" smtClean="0"/>
              <a:pPr>
                <a:defRPr/>
              </a:pPr>
              <a:t>112</a:t>
            </a:fld>
            <a:endParaRPr lang="en-US" dirty="0"/>
          </a:p>
        </p:txBody>
      </p:sp>
      <p:sp>
        <p:nvSpPr>
          <p:cNvPr id="5" name="Content Placeholder 4"/>
          <p:cNvSpPr txBox="1">
            <a:spLocks noGrp="1"/>
          </p:cNvSpPr>
          <p:nvPr>
            <p:ph idx="1"/>
          </p:nvPr>
        </p:nvSpPr>
        <p:spPr>
          <a:xfrm>
            <a:off x="457200" y="2057400"/>
            <a:ext cx="8229600" cy="1545038"/>
          </a:xfrm>
          <a:prstGeom prst="rect">
            <a:avLst/>
          </a:prstGeom>
          <a:noFill/>
        </p:spPr>
        <p:txBody>
          <a:bodyPr wrap="square" rtlCol="0">
            <a:spAutoFit/>
          </a:bodyPr>
          <a:lstStyle/>
          <a:p>
            <a:pPr marL="361950" indent="-361950" defTabSz="963613">
              <a:spcBef>
                <a:spcPct val="20000"/>
              </a:spcBef>
              <a:buClr>
                <a:srgbClr val="000066"/>
              </a:buClr>
              <a:buNone/>
            </a:pPr>
            <a:r>
              <a:rPr lang="en-US" sz="2800" dirty="0">
                <a:solidFill>
                  <a:srgbClr val="000066"/>
                </a:solidFill>
                <a:latin typeface="+mn-lt"/>
              </a:rPr>
              <a:t>Make opportunities for the child to participate in activities he enjoys and does well.</a:t>
            </a:r>
          </a:p>
          <a:p>
            <a:endParaRPr lang="en-US" dirty="0"/>
          </a:p>
        </p:txBody>
      </p:sp>
      <p:sp>
        <p:nvSpPr>
          <p:cNvPr id="6" name="Rectangle 3"/>
          <p:cNvSpPr txBox="1">
            <a:spLocks noChangeArrowheads="1"/>
          </p:cNvSpPr>
          <p:nvPr/>
        </p:nvSpPr>
        <p:spPr bwMode="auto">
          <a:xfrm>
            <a:off x="3124200" y="3124200"/>
            <a:ext cx="5257800" cy="243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61950" marR="0" lvl="0" indent="-361950" algn="l" defTabSz="963613" rtl="0" eaLnBrk="1" fontAlgn="base" latinLnBrk="0" hangingPunct="1">
              <a:lnSpc>
                <a:spcPct val="100000"/>
              </a:lnSpc>
              <a:spcBef>
                <a:spcPct val="20000"/>
              </a:spcBef>
              <a:spcAft>
                <a:spcPct val="0"/>
              </a:spcAft>
              <a:buClr>
                <a:srgbClr val="000066"/>
              </a:buClr>
              <a:buSzTx/>
              <a:buFontTx/>
              <a:buNone/>
              <a:tabLst/>
              <a:defRPr/>
            </a:pPr>
            <a:r>
              <a:rPr kumimoji="0" lang="en-US" sz="2800" b="0" i="0" u="none" strike="noStrike" kern="0" cap="none" spc="0" normalizeH="0" baseline="0" noProof="0" dirty="0">
                <a:ln>
                  <a:noFill/>
                </a:ln>
                <a:solidFill>
                  <a:srgbClr val="002060"/>
                </a:solidFill>
                <a:effectLst/>
                <a:uLnTx/>
                <a:uFillTx/>
                <a:latin typeface="+mn-lt"/>
                <a:ea typeface="+mn-ea"/>
                <a:cs typeface="+mn-cs"/>
              </a:rPr>
              <a:t>Catch her doing things well - even very small things.</a:t>
            </a:r>
          </a:p>
          <a:p>
            <a:pPr marL="361950" marR="0" lvl="0" indent="-361950" algn="l" defTabSz="963613" rtl="0" eaLnBrk="1" fontAlgn="base" latinLnBrk="0" hangingPunct="1">
              <a:lnSpc>
                <a:spcPct val="100000"/>
              </a:lnSpc>
              <a:spcBef>
                <a:spcPct val="20000"/>
              </a:spcBef>
              <a:spcAft>
                <a:spcPct val="0"/>
              </a:spcAft>
              <a:buClr>
                <a:srgbClr val="000066"/>
              </a:buClr>
              <a:buSzTx/>
              <a:buFontTx/>
              <a:buNone/>
              <a:tabLst/>
              <a:defRPr/>
            </a:pPr>
            <a:r>
              <a:rPr kumimoji="0" lang="en-US" sz="2800" b="0" i="0" u="none" strike="noStrike" kern="0" cap="none" spc="0" normalizeH="0" baseline="0" noProof="0" dirty="0">
                <a:ln>
                  <a:noFill/>
                </a:ln>
                <a:solidFill>
                  <a:srgbClr val="002060"/>
                </a:solidFill>
                <a:effectLst/>
                <a:uLnTx/>
                <a:uFillTx/>
                <a:latin typeface="+mn-lt"/>
                <a:ea typeface="+mn-ea"/>
                <a:cs typeface="+mn-cs"/>
              </a:rPr>
              <a:t>Set goal of making 5 affirming comments for every limit-setting one.</a:t>
            </a:r>
          </a:p>
        </p:txBody>
      </p:sp>
      <p:pic>
        <p:nvPicPr>
          <p:cNvPr id="7" name="Picture 6" descr="Playing catch.jpg"/>
          <p:cNvPicPr>
            <a:picLocks noChangeAspect="1"/>
          </p:cNvPicPr>
          <p:nvPr/>
        </p:nvPicPr>
        <p:blipFill>
          <a:blip r:embed="rId3" cstate="print"/>
          <a:stretch>
            <a:fillRect/>
          </a:stretch>
        </p:blipFill>
        <p:spPr>
          <a:xfrm>
            <a:off x="1219200" y="3200400"/>
            <a:ext cx="1627078" cy="2438400"/>
          </a:xfrm>
          <a:prstGeom prst="rect">
            <a:avLst/>
          </a:prstGeom>
        </p:spPr>
      </p:pic>
    </p:spTree>
    <p:extLst>
      <p:ext uri="{BB962C8B-B14F-4D97-AF65-F5344CB8AC3E}">
        <p14:creationId xmlns:p14="http://schemas.microsoft.com/office/powerpoint/2010/main" val="36230692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35011" y="323850"/>
            <a:ext cx="8839200" cy="1143000"/>
          </a:xfrm>
        </p:spPr>
        <p:txBody>
          <a:bodyPr/>
          <a:lstStyle/>
          <a:p>
            <a:pPr eaLnBrk="1" hangingPunct="1"/>
            <a:r>
              <a:rPr lang="en-US" sz="4000" dirty="0"/>
              <a:t>Feelings Skills – Strengthening Ability to Manage Shame</a:t>
            </a:r>
          </a:p>
        </p:txBody>
      </p:sp>
      <p:sp>
        <p:nvSpPr>
          <p:cNvPr id="48131" name="Rectangle 3"/>
          <p:cNvSpPr>
            <a:spLocks noGrp="1" noChangeArrowheads="1"/>
          </p:cNvSpPr>
          <p:nvPr>
            <p:ph type="body" idx="1"/>
          </p:nvPr>
        </p:nvSpPr>
        <p:spPr>
          <a:xfrm>
            <a:off x="533400" y="2049162"/>
            <a:ext cx="8229600" cy="4953000"/>
          </a:xfrm>
        </p:spPr>
        <p:txBody>
          <a:bodyPr/>
          <a:lstStyle/>
          <a:p>
            <a:pPr eaLnBrk="1" hangingPunct="1">
              <a:lnSpc>
                <a:spcPct val="90000"/>
              </a:lnSpc>
              <a:spcBef>
                <a:spcPts val="1200"/>
              </a:spcBef>
            </a:pPr>
            <a:r>
              <a:rPr lang="en-US" sz="2800" dirty="0"/>
              <a:t>Communicate in every way that she is worthy and lovable.</a:t>
            </a:r>
          </a:p>
          <a:p>
            <a:pPr eaLnBrk="1" hangingPunct="1">
              <a:lnSpc>
                <a:spcPct val="90000"/>
              </a:lnSpc>
              <a:spcBef>
                <a:spcPts val="1200"/>
              </a:spcBef>
            </a:pPr>
            <a:r>
              <a:rPr lang="en-US" sz="2800" dirty="0"/>
              <a:t>Avoid situations the child finds shaming.</a:t>
            </a:r>
          </a:p>
          <a:p>
            <a:pPr eaLnBrk="1" hangingPunct="1">
              <a:lnSpc>
                <a:spcPct val="90000"/>
              </a:lnSpc>
              <a:spcBef>
                <a:spcPts val="1200"/>
              </a:spcBef>
            </a:pPr>
            <a:r>
              <a:rPr lang="en-US" sz="2800" dirty="0"/>
              <a:t>Talk directly about things that happen between us.</a:t>
            </a:r>
          </a:p>
          <a:p>
            <a:pPr eaLnBrk="1" hangingPunct="1">
              <a:lnSpc>
                <a:spcPct val="90000"/>
              </a:lnSpc>
              <a:spcBef>
                <a:spcPts val="1200"/>
              </a:spcBef>
            </a:pPr>
            <a:r>
              <a:rPr lang="en-US" sz="2800" dirty="0"/>
              <a:t>Encourage sharing what is shameful.</a:t>
            </a:r>
          </a:p>
          <a:p>
            <a:pPr eaLnBrk="1" hangingPunct="1">
              <a:lnSpc>
                <a:spcPct val="90000"/>
              </a:lnSpc>
              <a:spcBef>
                <a:spcPts val="1200"/>
              </a:spcBef>
            </a:pPr>
            <a:r>
              <a:rPr lang="en-US" sz="2800" dirty="0"/>
              <a:t>Challenge and help the child challenge negative ideas about self.</a:t>
            </a:r>
          </a:p>
          <a:p>
            <a:pPr eaLnBrk="1" hangingPunct="1">
              <a:lnSpc>
                <a:spcPct val="90000"/>
              </a:lnSpc>
              <a:buFontTx/>
              <a:buNone/>
            </a:pPr>
            <a:endParaRPr lang="en-US" sz="2800" dirty="0"/>
          </a:p>
        </p:txBody>
      </p:sp>
      <p:sp>
        <p:nvSpPr>
          <p:cNvPr id="8" name="Slide Number Placeholder 7"/>
          <p:cNvSpPr>
            <a:spLocks noGrp="1"/>
          </p:cNvSpPr>
          <p:nvPr>
            <p:ph type="sldNum" sz="quarter" idx="10"/>
          </p:nvPr>
        </p:nvSpPr>
        <p:spPr>
          <a:xfrm>
            <a:off x="6781800" y="6534150"/>
            <a:ext cx="2133600" cy="476250"/>
          </a:xfrm>
        </p:spPr>
        <p:txBody>
          <a:bodyPr/>
          <a:lstStyle/>
          <a:p>
            <a:pPr>
              <a:defRPr/>
            </a:pPr>
            <a:fld id="{C0E55DB6-EFB6-4096-A27F-D1DBF0EAD060}" type="slidenum">
              <a:rPr lang="en-US"/>
              <a:pPr>
                <a:defRPr/>
              </a:pPr>
              <a:t>113</a:t>
            </a:fld>
            <a:endParaRPr lang="en-US"/>
          </a:p>
        </p:txBody>
      </p:sp>
    </p:spTree>
    <p:extLst>
      <p:ext uri="{BB962C8B-B14F-4D97-AF65-F5344CB8AC3E}">
        <p14:creationId xmlns:p14="http://schemas.microsoft.com/office/powerpoint/2010/main" val="23761703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209800"/>
            <a:ext cx="8229600" cy="4114800"/>
          </a:xfrm>
        </p:spPr>
        <p:txBody>
          <a:bodyPr/>
          <a:lstStyle/>
          <a:p>
            <a:pPr marL="514350" indent="-514350">
              <a:buFontTx/>
              <a:buNone/>
            </a:pPr>
            <a:r>
              <a:rPr lang="en-US" dirty="0"/>
              <a:t>Strategies that help to manage shame and build feelings of worthiness</a:t>
            </a:r>
          </a:p>
          <a:p>
            <a:pPr marL="514350" indent="-514350">
              <a:buFontTx/>
              <a:buAutoNum type="arabicPeriod"/>
            </a:pPr>
            <a:r>
              <a:rPr lang="en-US" dirty="0"/>
              <a:t>How can you help the child feel worthy of living? What can you do?</a:t>
            </a:r>
          </a:p>
          <a:p>
            <a:pPr marL="514350" indent="-514350">
              <a:buFontTx/>
              <a:buAutoNum type="arabicPeriod"/>
            </a:pPr>
            <a:r>
              <a:rPr lang="en-US" dirty="0"/>
              <a:t>Come up with at least four different strategies.</a:t>
            </a:r>
          </a:p>
          <a:p>
            <a:pPr marL="514350" indent="-514350">
              <a:buFontTx/>
              <a:buAutoNum type="arabicPeriod"/>
            </a:pPr>
            <a:r>
              <a:rPr lang="en-US" dirty="0"/>
              <a:t>Be prepared to share.</a:t>
            </a:r>
          </a:p>
          <a:p>
            <a:pPr marL="514350" indent="-514350">
              <a:buFontTx/>
              <a:buAutoNum type="arabicPeriod"/>
            </a:pPr>
            <a:endParaRPr lang="en-US" dirty="0"/>
          </a:p>
          <a:p>
            <a:pPr marL="514350" indent="-514350"/>
            <a:endParaRPr lang="en-US" dirty="0"/>
          </a:p>
        </p:txBody>
      </p:sp>
      <p:sp>
        <p:nvSpPr>
          <p:cNvPr id="4" name="Title 1"/>
          <p:cNvSpPr txBox="1">
            <a:spLocks/>
          </p:cNvSpPr>
          <p:nvPr/>
        </p:nvSpPr>
        <p:spPr bwMode="auto">
          <a:xfrm>
            <a:off x="457200" y="0"/>
            <a:ext cx="8229600" cy="1143000"/>
          </a:xfrm>
          <a:prstGeom prst="rect">
            <a:avLst/>
          </a:prstGeom>
          <a:noFill/>
          <a:ln w="15875">
            <a:noFill/>
            <a:miter lim="800000"/>
            <a:headEnd/>
            <a:tailEnd/>
          </a:ln>
        </p:spPr>
        <p:txBody>
          <a:bodyPr anchor="ctr"/>
          <a:lstStyle/>
          <a:p>
            <a:pPr algn="ctr" eaLnBrk="0" hangingPunct="0">
              <a:defRPr/>
            </a:pPr>
            <a:r>
              <a:rPr lang="en-US" sz="4400" b="1" kern="0" dirty="0">
                <a:solidFill>
                  <a:srgbClr val="000066"/>
                </a:solidFill>
                <a:latin typeface="+mj-lt"/>
                <a:ea typeface="+mj-ea"/>
                <a:cs typeface="+mj-cs"/>
              </a:rPr>
              <a:t>Your Turn!</a:t>
            </a:r>
          </a:p>
        </p:txBody>
      </p:sp>
      <p:pic>
        <p:nvPicPr>
          <p:cNvPr id="49156" name="Picture 5" descr="MPj04393840000[1]"/>
          <p:cNvPicPr>
            <a:picLocks noChangeAspect="1" noChangeArrowheads="1"/>
          </p:cNvPicPr>
          <p:nvPr/>
        </p:nvPicPr>
        <p:blipFill>
          <a:blip r:embed="rId3" cstate="screen"/>
          <a:srcRect/>
          <a:stretch>
            <a:fillRect/>
          </a:stretch>
        </p:blipFill>
        <p:spPr bwMode="auto">
          <a:xfrm>
            <a:off x="7162800" y="304800"/>
            <a:ext cx="1600200" cy="1504950"/>
          </a:xfrm>
          <a:prstGeom prst="rect">
            <a:avLst/>
          </a:prstGeom>
          <a:noFill/>
          <a:ln w="9525">
            <a:noFill/>
            <a:miter lim="800000"/>
            <a:headEnd/>
            <a:tailEnd/>
          </a:ln>
        </p:spPr>
      </p:pic>
      <p:sp>
        <p:nvSpPr>
          <p:cNvPr id="5" name="Slide Number Placeholder 4"/>
          <p:cNvSpPr>
            <a:spLocks noGrp="1"/>
          </p:cNvSpPr>
          <p:nvPr>
            <p:ph type="sldNum" sz="quarter" idx="10"/>
          </p:nvPr>
        </p:nvSpPr>
        <p:spPr>
          <a:xfrm>
            <a:off x="6837220" y="6504710"/>
            <a:ext cx="2133600" cy="304800"/>
          </a:xfrm>
        </p:spPr>
        <p:txBody>
          <a:bodyPr/>
          <a:lstStyle/>
          <a:p>
            <a:pPr>
              <a:defRPr/>
            </a:pPr>
            <a:fld id="{FBDBE2DB-A5E1-475A-9050-12CD073D53A0}" type="slidenum">
              <a:rPr lang="en-US" smtClean="0"/>
              <a:pPr>
                <a:defRPr/>
              </a:pPr>
              <a:t>114</a:t>
            </a:fld>
            <a:endParaRPr lang="en-US" dirty="0"/>
          </a:p>
        </p:txBody>
      </p:sp>
    </p:spTree>
    <p:extLst>
      <p:ext uri="{BB962C8B-B14F-4D97-AF65-F5344CB8AC3E}">
        <p14:creationId xmlns:p14="http://schemas.microsoft.com/office/powerpoint/2010/main" val="262086070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839200" cy="1143000"/>
          </a:xfrm>
        </p:spPr>
        <p:txBody>
          <a:bodyPr/>
          <a:lstStyle/>
          <a:p>
            <a:r>
              <a:rPr lang="en-US" sz="3600" dirty="0"/>
              <a:t>Feelings Skills: Strengthening Ability to Soothe Strong Feelings</a:t>
            </a:r>
          </a:p>
        </p:txBody>
      </p:sp>
      <p:sp>
        <p:nvSpPr>
          <p:cNvPr id="4" name="Slide Number Placeholder 3"/>
          <p:cNvSpPr>
            <a:spLocks noGrp="1"/>
          </p:cNvSpPr>
          <p:nvPr>
            <p:ph type="sldNum" sz="quarter" idx="10"/>
          </p:nvPr>
        </p:nvSpPr>
        <p:spPr/>
        <p:txBody>
          <a:bodyPr/>
          <a:lstStyle/>
          <a:p>
            <a:pPr>
              <a:defRPr/>
            </a:pPr>
            <a:fld id="{FBDBE2DB-A5E1-475A-9050-12CD073D53A0}" type="slidenum">
              <a:rPr lang="en-US" smtClean="0"/>
              <a:pPr>
                <a:defRPr/>
              </a:pPr>
              <a:t>115</a:t>
            </a:fld>
            <a:endParaRPr lang="en-US" dirty="0"/>
          </a:p>
        </p:txBody>
      </p:sp>
      <p:pic>
        <p:nvPicPr>
          <p:cNvPr id="5" name="Picture 2" descr="\\ewa\data\USERS\JMcKeague\My Pictures\darrylboy.jpg"/>
          <p:cNvPicPr>
            <a:picLocks noGrp="1" noChangeAspect="1" noChangeArrowheads="1"/>
          </p:cNvPicPr>
          <p:nvPr>
            <p:ph idx="1"/>
          </p:nvPr>
        </p:nvPicPr>
        <p:blipFill>
          <a:blip r:embed="rId3" cstate="print"/>
          <a:srcRect/>
          <a:stretch>
            <a:fillRect/>
          </a:stretch>
        </p:blipFill>
        <p:spPr bwMode="auto">
          <a:xfrm>
            <a:off x="2667000" y="2819400"/>
            <a:ext cx="4165600" cy="3124200"/>
          </a:xfrm>
          <a:prstGeom prst="rect">
            <a:avLst/>
          </a:prstGeom>
          <a:noFill/>
        </p:spPr>
      </p:pic>
    </p:spTree>
    <p:extLst>
      <p:ext uri="{BB962C8B-B14F-4D97-AF65-F5344CB8AC3E}">
        <p14:creationId xmlns:p14="http://schemas.microsoft.com/office/powerpoint/2010/main" val="13303295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3124200"/>
          </a:xfrm>
        </p:spPr>
        <p:txBody>
          <a:bodyPr/>
          <a:lstStyle/>
          <a:p>
            <a:pPr marL="514350" indent="-514350">
              <a:buFont typeface="+mj-lt"/>
              <a:buAutoNum type="arabicPeriod"/>
            </a:pPr>
            <a:r>
              <a:rPr lang="en-US" b="1" dirty="0"/>
              <a:t>Feelings Awareness… </a:t>
            </a:r>
          </a:p>
          <a:p>
            <a:pPr marL="400050" lvl="1" indent="0">
              <a:buNone/>
            </a:pPr>
            <a:r>
              <a:rPr lang="en-US" dirty="0"/>
              <a:t>Awareness of the bodily signs and sensations of distress and calm  </a:t>
            </a:r>
          </a:p>
          <a:p>
            <a:pPr marL="514350" indent="-514350">
              <a:buFont typeface="+mj-lt"/>
              <a:buAutoNum type="arabicPeriod"/>
            </a:pPr>
            <a:r>
              <a:rPr lang="en-US" b="1" dirty="0"/>
              <a:t>Feelings Identification… </a:t>
            </a:r>
          </a:p>
          <a:p>
            <a:pPr marL="400050" lvl="1" indent="0">
              <a:buNone/>
            </a:pPr>
            <a:r>
              <a:rPr lang="en-US" dirty="0"/>
              <a:t>Learning the words associated with feelings</a:t>
            </a:r>
          </a:p>
          <a:p>
            <a:pPr marL="514350" indent="-514350">
              <a:buFont typeface="+mj-lt"/>
              <a:buAutoNum type="arabicPeriod"/>
            </a:pPr>
            <a:r>
              <a:rPr lang="en-US" b="1" dirty="0"/>
              <a:t>Feelings Modulation… </a:t>
            </a:r>
          </a:p>
          <a:p>
            <a:pPr marL="400050" lvl="1" indent="0">
              <a:buNone/>
            </a:pPr>
            <a:r>
              <a:rPr lang="en-US" dirty="0"/>
              <a:t>Using strategies to move from high to low distress </a:t>
            </a:r>
          </a:p>
          <a:p>
            <a:pPr marL="514350" indent="-514350">
              <a:buFont typeface="+mj-lt"/>
              <a:buAutoNum type="arabicPeriod"/>
            </a:pPr>
            <a:r>
              <a:rPr lang="en-US" b="1" dirty="0"/>
              <a:t>Feelings Expression… </a:t>
            </a:r>
          </a:p>
          <a:p>
            <a:pPr marL="400050" lvl="1" indent="0">
              <a:buNone/>
            </a:pPr>
            <a:r>
              <a:rPr lang="en-US" dirty="0"/>
              <a:t>Using skills to express feelings constructively</a:t>
            </a:r>
          </a:p>
        </p:txBody>
      </p:sp>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116</a:t>
            </a:fld>
            <a:endParaRPr lang="en-US"/>
          </a:p>
        </p:txBody>
      </p:sp>
      <p:sp>
        <p:nvSpPr>
          <p:cNvPr id="7" name="Title 1">
            <a:extLst>
              <a:ext uri="{FF2B5EF4-FFF2-40B4-BE49-F238E27FC236}">
                <a16:creationId xmlns:a16="http://schemas.microsoft.com/office/drawing/2014/main" id="{478D4F69-BD7E-48C1-8340-F65EF9344236}"/>
              </a:ext>
            </a:extLst>
          </p:cNvPr>
          <p:cNvSpPr>
            <a:spLocks noGrp="1"/>
          </p:cNvSpPr>
          <p:nvPr>
            <p:ph type="title"/>
          </p:nvPr>
        </p:nvSpPr>
        <p:spPr>
          <a:xfrm>
            <a:off x="152400" y="152400"/>
            <a:ext cx="8839200" cy="1143000"/>
          </a:xfrm>
        </p:spPr>
        <p:txBody>
          <a:bodyPr/>
          <a:lstStyle/>
          <a:p>
            <a:r>
              <a:rPr lang="en-US" sz="3600" dirty="0"/>
              <a:t>Feelings Skills: Strengthening Ability to Soothe Strong Feelings</a:t>
            </a:r>
          </a:p>
        </p:txBody>
      </p:sp>
    </p:spTree>
    <p:extLst>
      <p:ext uri="{BB962C8B-B14F-4D97-AF65-F5344CB8AC3E}">
        <p14:creationId xmlns:p14="http://schemas.microsoft.com/office/powerpoint/2010/main" val="7416975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0"/>
          </p:nvPr>
        </p:nvSpPr>
        <p:spPr>
          <a:noFill/>
        </p:spPr>
        <p:txBody>
          <a:bodyPr/>
          <a:lstStyle/>
          <a:p>
            <a:fld id="{AAEC962B-1C82-4625-924C-6612E1FB7D11}" type="slidenum">
              <a:rPr lang="en-US" smtClean="0"/>
              <a:pPr/>
              <a:t>117</a:t>
            </a:fld>
            <a:endParaRPr lang="en-US"/>
          </a:p>
        </p:txBody>
      </p:sp>
      <p:sp>
        <p:nvSpPr>
          <p:cNvPr id="29700" name="Rectangle 3"/>
          <p:cNvSpPr>
            <a:spLocks noGrp="1" noChangeArrowheads="1"/>
          </p:cNvSpPr>
          <p:nvPr>
            <p:ph type="body" sz="half" idx="1"/>
          </p:nvPr>
        </p:nvSpPr>
        <p:spPr>
          <a:xfrm>
            <a:off x="990600" y="2493103"/>
            <a:ext cx="7162800" cy="3657600"/>
          </a:xfrm>
        </p:spPr>
        <p:txBody>
          <a:bodyPr/>
          <a:lstStyle/>
          <a:p>
            <a:pPr marL="361950" indent="-361950" defTabSz="963613" eaLnBrk="1" hangingPunct="1">
              <a:lnSpc>
                <a:spcPct val="90000"/>
              </a:lnSpc>
              <a:buFontTx/>
              <a:buNone/>
            </a:pPr>
            <a:r>
              <a:rPr lang="en-US" dirty="0"/>
              <a:t>Teach children the language of body sensation</a:t>
            </a:r>
          </a:p>
          <a:p>
            <a:pPr marL="361950" indent="-361950" defTabSz="963613" eaLnBrk="1" hangingPunct="1">
              <a:lnSpc>
                <a:spcPct val="90000"/>
              </a:lnSpc>
              <a:buFontTx/>
              <a:buNone/>
            </a:pPr>
            <a:endParaRPr lang="en-US" dirty="0"/>
          </a:p>
          <a:p>
            <a:pPr marL="361950" indent="-361950" defTabSz="963613" eaLnBrk="1" hangingPunct="1">
              <a:lnSpc>
                <a:spcPct val="90000"/>
              </a:lnSpc>
              <a:buFontTx/>
              <a:buNone/>
            </a:pPr>
            <a:r>
              <a:rPr lang="en-US" dirty="0"/>
              <a:t>Help the child to identify the body sensations connected to being calm, getting upset, and very upset</a:t>
            </a:r>
          </a:p>
        </p:txBody>
      </p:sp>
      <p:sp>
        <p:nvSpPr>
          <p:cNvPr id="29701" name="Text Box 4"/>
          <p:cNvSpPr txBox="1">
            <a:spLocks noChangeArrowheads="1"/>
          </p:cNvSpPr>
          <p:nvPr/>
        </p:nvSpPr>
        <p:spPr bwMode="auto">
          <a:xfrm>
            <a:off x="685800" y="1676400"/>
            <a:ext cx="6324600" cy="646331"/>
          </a:xfrm>
          <a:prstGeom prst="rect">
            <a:avLst/>
          </a:prstGeom>
          <a:noFill/>
          <a:ln w="9525">
            <a:noFill/>
            <a:miter lim="800000"/>
            <a:headEnd/>
            <a:tailEnd/>
          </a:ln>
        </p:spPr>
        <p:txBody>
          <a:bodyPr wrap="square">
            <a:spAutoFit/>
          </a:bodyPr>
          <a:lstStyle/>
          <a:p>
            <a:pPr>
              <a:spcBef>
                <a:spcPct val="50000"/>
              </a:spcBef>
            </a:pPr>
            <a:r>
              <a:rPr lang="en-US" sz="3600" b="1" dirty="0">
                <a:solidFill>
                  <a:srgbClr val="000066"/>
                </a:solidFill>
              </a:rPr>
              <a:t>1. Feelings Awareness</a:t>
            </a:r>
          </a:p>
        </p:txBody>
      </p:sp>
      <p:sp>
        <p:nvSpPr>
          <p:cNvPr id="8" name="Title 1">
            <a:extLst>
              <a:ext uri="{FF2B5EF4-FFF2-40B4-BE49-F238E27FC236}">
                <a16:creationId xmlns:a16="http://schemas.microsoft.com/office/drawing/2014/main" id="{B04D6A3B-3BDE-4509-9FF7-8BA636CFA954}"/>
              </a:ext>
            </a:extLst>
          </p:cNvPr>
          <p:cNvSpPr>
            <a:spLocks noGrp="1"/>
          </p:cNvSpPr>
          <p:nvPr>
            <p:ph type="title"/>
          </p:nvPr>
        </p:nvSpPr>
        <p:spPr>
          <a:xfrm>
            <a:off x="152400" y="448214"/>
            <a:ext cx="8839200" cy="1143000"/>
          </a:xfrm>
        </p:spPr>
        <p:txBody>
          <a:bodyPr/>
          <a:lstStyle/>
          <a:p>
            <a:r>
              <a:rPr lang="en-US" sz="3600" dirty="0"/>
              <a:t>Feelings Skills: Strengthening Ability to Soothe Strong Feelings</a:t>
            </a:r>
          </a:p>
        </p:txBody>
      </p:sp>
    </p:spTree>
    <p:extLst>
      <p:ext uri="{BB962C8B-B14F-4D97-AF65-F5344CB8AC3E}">
        <p14:creationId xmlns:p14="http://schemas.microsoft.com/office/powerpoint/2010/main" val="179311294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118</a:t>
            </a:fld>
            <a:endParaRPr lang="en-US"/>
          </a:p>
        </p:txBody>
      </p:sp>
      <p:sp>
        <p:nvSpPr>
          <p:cNvPr id="5" name="Content Placeholder 3"/>
          <p:cNvSpPr>
            <a:spLocks noGrp="1"/>
          </p:cNvSpPr>
          <p:nvPr>
            <p:ph idx="1"/>
          </p:nvPr>
        </p:nvSpPr>
        <p:spPr>
          <a:xfrm>
            <a:off x="457200" y="1600200"/>
            <a:ext cx="8229600" cy="4953000"/>
          </a:xfrm>
          <a:ln w="15875">
            <a:noFill/>
          </a:ln>
        </p:spPr>
        <p:txBody>
          <a:bodyPr/>
          <a:lstStyle/>
          <a:p>
            <a:pPr marL="0" indent="0">
              <a:buNone/>
            </a:pPr>
            <a:r>
              <a:rPr lang="en-US" sz="3600" b="1" dirty="0"/>
              <a:t>1. Feelings Awareness</a:t>
            </a:r>
          </a:p>
          <a:p>
            <a:pPr marL="400050" lvl="1" indent="0">
              <a:buNone/>
            </a:pPr>
            <a:r>
              <a:rPr lang="en-US" sz="2400" b="1" dirty="0"/>
              <a:t>Language of Sensation</a:t>
            </a:r>
          </a:p>
          <a:p>
            <a:pPr marL="400050" lvl="1" indent="0">
              <a:buNone/>
            </a:pPr>
            <a:r>
              <a:rPr lang="en-US" sz="2400" dirty="0"/>
              <a:t>Solid, relaxed, warm, calm, grounded, alive, energized, open, free, unstruck, smooth, settled</a:t>
            </a:r>
          </a:p>
          <a:p>
            <a:pPr marL="400050" lvl="1" indent="0">
              <a:buNone/>
            </a:pPr>
            <a:endParaRPr lang="en-US" sz="2400" dirty="0"/>
          </a:p>
          <a:p>
            <a:pPr marL="400050" lvl="1" indent="0">
              <a:spcBef>
                <a:spcPts val="0"/>
              </a:spcBef>
              <a:buNone/>
            </a:pPr>
            <a:r>
              <a:rPr lang="en-US" sz="2400" dirty="0"/>
              <a:t>Tight, dizzy, burning, fuzzy, hot, numb, dull, shaky, nothing, cold, sharp, clammy, sweaty, foggy, nauseous, goose bumpy, blocked, tense, butterflies, wobbly, tired, stuck, thick, itchy, fidgety, suffocated, frozen, breathless, blank, floaty, empty, hollow, deadened, absent, heart pumping</a:t>
            </a:r>
          </a:p>
          <a:p>
            <a:pPr marL="0" indent="0">
              <a:spcBef>
                <a:spcPts val="0"/>
              </a:spcBef>
              <a:buNone/>
            </a:pPr>
            <a:endParaRPr lang="en-US" sz="2800" dirty="0"/>
          </a:p>
        </p:txBody>
      </p:sp>
      <p:sp>
        <p:nvSpPr>
          <p:cNvPr id="7" name="Title 1">
            <a:extLst>
              <a:ext uri="{FF2B5EF4-FFF2-40B4-BE49-F238E27FC236}">
                <a16:creationId xmlns:a16="http://schemas.microsoft.com/office/drawing/2014/main" id="{E4AABC53-7444-4BF8-9310-A081FAE8FE79}"/>
              </a:ext>
            </a:extLst>
          </p:cNvPr>
          <p:cNvSpPr>
            <a:spLocks noGrp="1"/>
          </p:cNvSpPr>
          <p:nvPr>
            <p:ph type="title"/>
          </p:nvPr>
        </p:nvSpPr>
        <p:spPr>
          <a:xfrm>
            <a:off x="80076" y="325821"/>
            <a:ext cx="8839200" cy="1143000"/>
          </a:xfrm>
        </p:spPr>
        <p:txBody>
          <a:bodyPr/>
          <a:lstStyle/>
          <a:p>
            <a:r>
              <a:rPr lang="en-US" sz="3600" dirty="0"/>
              <a:t>Feelings Skills: Strengthening Ability to Soothe Strong Feelings</a:t>
            </a:r>
          </a:p>
        </p:txBody>
      </p:sp>
    </p:spTree>
    <p:extLst>
      <p:ext uri="{BB962C8B-B14F-4D97-AF65-F5344CB8AC3E}">
        <p14:creationId xmlns:p14="http://schemas.microsoft.com/office/powerpoint/2010/main" val="21055885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542663B-9285-4826-957A-7B8B5C9A8583}" type="slidenum">
              <a:rPr lang="en-US" smtClean="0"/>
              <a:pPr>
                <a:defRPr/>
              </a:pPr>
              <a:t>119</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506" y="1219200"/>
            <a:ext cx="1360680" cy="4800600"/>
          </a:xfrm>
          <a:prstGeom prst="rect">
            <a:avLst/>
          </a:prstGeom>
        </p:spPr>
      </p:pic>
      <p:sp>
        <p:nvSpPr>
          <p:cNvPr id="7" name="Text Box 2"/>
          <p:cNvSpPr txBox="1">
            <a:spLocks noChangeArrowheads="1"/>
          </p:cNvSpPr>
          <p:nvPr/>
        </p:nvSpPr>
        <p:spPr bwMode="auto">
          <a:xfrm>
            <a:off x="1491946" y="1485900"/>
            <a:ext cx="441960" cy="426720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4</a:t>
            </a:r>
          </a:p>
          <a:p>
            <a:pPr marL="0" marR="0">
              <a:lnSpc>
                <a:spcPct val="107000"/>
              </a:lnSpc>
              <a:spcBef>
                <a:spcPts val="0"/>
              </a:spcBef>
              <a:spcAft>
                <a:spcPts val="8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p:cNvSpPr txBox="1"/>
          <p:nvPr/>
        </p:nvSpPr>
        <p:spPr>
          <a:xfrm>
            <a:off x="4281680" y="5060601"/>
            <a:ext cx="1915705" cy="1200329"/>
          </a:xfrm>
          <a:prstGeom prst="rect">
            <a:avLst/>
          </a:prstGeom>
          <a:solidFill>
            <a:srgbClr val="00B050"/>
          </a:solidFill>
          <a:ln w="19050">
            <a:solidFill>
              <a:srgbClr val="00B050"/>
            </a:solidFill>
          </a:ln>
        </p:spPr>
        <p:txBody>
          <a:bodyPr wrap="square" rtlCol="0">
            <a:spAutoFit/>
          </a:bodyPr>
          <a:lstStyle/>
          <a:p>
            <a:r>
              <a:rPr lang="en-US" sz="1200" dirty="0"/>
              <a:t>What would parents see looking at you when you are calm? At a 1/2?</a:t>
            </a:r>
          </a:p>
          <a:p>
            <a:r>
              <a:rPr lang="en-US" sz="1200" dirty="0"/>
              <a:t>________________</a:t>
            </a:r>
          </a:p>
          <a:p>
            <a:r>
              <a:rPr lang="en-US" sz="1200" dirty="0"/>
              <a:t>________________</a:t>
            </a:r>
          </a:p>
          <a:p>
            <a:r>
              <a:rPr lang="en-US" sz="1200" dirty="0"/>
              <a:t>________________</a:t>
            </a:r>
          </a:p>
        </p:txBody>
      </p:sp>
      <p:sp>
        <p:nvSpPr>
          <p:cNvPr id="11" name="TextBox 10"/>
          <p:cNvSpPr txBox="1"/>
          <p:nvPr/>
        </p:nvSpPr>
        <p:spPr>
          <a:xfrm>
            <a:off x="2164080" y="3437457"/>
            <a:ext cx="1752600" cy="1384995"/>
          </a:xfrm>
          <a:prstGeom prst="rect">
            <a:avLst/>
          </a:prstGeom>
          <a:solidFill>
            <a:srgbClr val="FFFF00"/>
          </a:solidFill>
          <a:ln w="25400">
            <a:solidFill>
              <a:srgbClr val="FFFF00"/>
            </a:solidFill>
          </a:ln>
        </p:spPr>
        <p:txBody>
          <a:bodyPr wrap="square" rtlCol="0">
            <a:spAutoFit/>
          </a:bodyPr>
          <a:lstStyle/>
          <a:p>
            <a:r>
              <a:rPr lang="en-US" sz="1200" dirty="0"/>
              <a:t>What do you feel in your body when you are first getting upset? At a 4/5?</a:t>
            </a:r>
          </a:p>
          <a:p>
            <a:r>
              <a:rPr lang="en-US" sz="1200" dirty="0"/>
              <a:t>________________</a:t>
            </a:r>
          </a:p>
          <a:p>
            <a:r>
              <a:rPr lang="en-US" sz="1200" dirty="0"/>
              <a:t>________________</a:t>
            </a:r>
          </a:p>
          <a:p>
            <a:r>
              <a:rPr lang="en-US" sz="1200" dirty="0"/>
              <a:t>________________</a:t>
            </a:r>
          </a:p>
        </p:txBody>
      </p:sp>
      <p:sp>
        <p:nvSpPr>
          <p:cNvPr id="12" name="TextBox 11"/>
          <p:cNvSpPr txBox="1"/>
          <p:nvPr/>
        </p:nvSpPr>
        <p:spPr>
          <a:xfrm>
            <a:off x="2164080" y="1847633"/>
            <a:ext cx="1752600" cy="1384995"/>
          </a:xfrm>
          <a:prstGeom prst="rect">
            <a:avLst/>
          </a:prstGeom>
          <a:solidFill>
            <a:srgbClr val="FF5050"/>
          </a:solidFill>
          <a:ln w="15875">
            <a:solidFill>
              <a:srgbClr val="FF0000"/>
            </a:solidFill>
          </a:ln>
        </p:spPr>
        <p:txBody>
          <a:bodyPr wrap="square" rtlCol="0">
            <a:spAutoFit/>
          </a:bodyPr>
          <a:lstStyle/>
          <a:p>
            <a:r>
              <a:rPr lang="en-US" sz="1200" dirty="0"/>
              <a:t>What do you feel in your body when you are more upset? At a 6/7?</a:t>
            </a:r>
          </a:p>
          <a:p>
            <a:r>
              <a:rPr lang="en-US" sz="1200" dirty="0"/>
              <a:t>________________</a:t>
            </a:r>
          </a:p>
          <a:p>
            <a:r>
              <a:rPr lang="en-US" sz="1200" dirty="0"/>
              <a:t>________________</a:t>
            </a:r>
          </a:p>
          <a:p>
            <a:r>
              <a:rPr lang="en-US" sz="1200" dirty="0"/>
              <a:t>________________</a:t>
            </a:r>
          </a:p>
        </p:txBody>
      </p:sp>
      <p:cxnSp>
        <p:nvCxnSpPr>
          <p:cNvPr id="14" name="Straight Arrow Connector 13"/>
          <p:cNvCxnSpPr/>
          <p:nvPr/>
        </p:nvCxnSpPr>
        <p:spPr>
          <a:xfrm flipV="1">
            <a:off x="1681176" y="2667000"/>
            <a:ext cx="300024" cy="27820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645071" y="3581400"/>
            <a:ext cx="336129" cy="30480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681176" y="5016448"/>
            <a:ext cx="329475" cy="2729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332695" y="1875972"/>
            <a:ext cx="1752600" cy="1384995"/>
          </a:xfrm>
          <a:prstGeom prst="rect">
            <a:avLst/>
          </a:prstGeom>
          <a:solidFill>
            <a:srgbClr val="FF5050"/>
          </a:solidFill>
          <a:ln w="15875">
            <a:solidFill>
              <a:srgbClr val="FF0000"/>
            </a:solidFill>
          </a:ln>
        </p:spPr>
        <p:txBody>
          <a:bodyPr wrap="square" rtlCol="0">
            <a:spAutoFit/>
          </a:bodyPr>
          <a:lstStyle/>
          <a:p>
            <a:r>
              <a:rPr lang="en-US" sz="1200" dirty="0"/>
              <a:t>What would parents see looking at you when you are more upset? At a 6/7?</a:t>
            </a:r>
          </a:p>
          <a:p>
            <a:r>
              <a:rPr lang="en-US" sz="1200" dirty="0"/>
              <a:t>________________</a:t>
            </a:r>
          </a:p>
          <a:p>
            <a:r>
              <a:rPr lang="en-US" sz="1200" dirty="0"/>
              <a:t>________________</a:t>
            </a:r>
          </a:p>
          <a:p>
            <a:r>
              <a:rPr lang="en-US" sz="1200" dirty="0"/>
              <a:t>________________</a:t>
            </a:r>
          </a:p>
        </p:txBody>
      </p:sp>
      <p:sp>
        <p:nvSpPr>
          <p:cNvPr id="23" name="TextBox 22"/>
          <p:cNvSpPr txBox="1"/>
          <p:nvPr/>
        </p:nvSpPr>
        <p:spPr>
          <a:xfrm>
            <a:off x="4343400" y="3412057"/>
            <a:ext cx="1752600" cy="1569660"/>
          </a:xfrm>
          <a:prstGeom prst="rect">
            <a:avLst/>
          </a:prstGeom>
          <a:solidFill>
            <a:srgbClr val="FFFF00"/>
          </a:solidFill>
          <a:ln w="25400">
            <a:solidFill>
              <a:srgbClr val="FFFF00"/>
            </a:solidFill>
          </a:ln>
        </p:spPr>
        <p:txBody>
          <a:bodyPr wrap="square" rtlCol="0">
            <a:spAutoFit/>
          </a:bodyPr>
          <a:lstStyle/>
          <a:p>
            <a:r>
              <a:rPr lang="en-US" sz="1200" dirty="0"/>
              <a:t>What would parents see looking at you when you are first getting upset? At a 4/5?</a:t>
            </a:r>
          </a:p>
          <a:p>
            <a:r>
              <a:rPr lang="en-US" sz="1200" dirty="0"/>
              <a:t>________________</a:t>
            </a:r>
          </a:p>
          <a:p>
            <a:r>
              <a:rPr lang="en-US" sz="1200" dirty="0"/>
              <a:t>________________</a:t>
            </a:r>
          </a:p>
          <a:p>
            <a:r>
              <a:rPr lang="en-US" sz="1200" dirty="0"/>
              <a:t>________________</a:t>
            </a:r>
          </a:p>
        </p:txBody>
      </p:sp>
      <p:sp>
        <p:nvSpPr>
          <p:cNvPr id="24" name="TextBox 23"/>
          <p:cNvSpPr txBox="1"/>
          <p:nvPr/>
        </p:nvSpPr>
        <p:spPr>
          <a:xfrm>
            <a:off x="2133600" y="5072577"/>
            <a:ext cx="1752600" cy="1200329"/>
          </a:xfrm>
          <a:prstGeom prst="rect">
            <a:avLst/>
          </a:prstGeom>
          <a:solidFill>
            <a:srgbClr val="00B050"/>
          </a:solidFill>
          <a:ln w="19050">
            <a:solidFill>
              <a:srgbClr val="00B050"/>
            </a:solidFill>
          </a:ln>
        </p:spPr>
        <p:txBody>
          <a:bodyPr wrap="square" rtlCol="0">
            <a:spAutoFit/>
          </a:bodyPr>
          <a:lstStyle/>
          <a:p>
            <a:r>
              <a:rPr lang="en-US" sz="1200" dirty="0"/>
              <a:t>What do you feel in your body when you are calm? At a  1/2?</a:t>
            </a:r>
          </a:p>
          <a:p>
            <a:r>
              <a:rPr lang="en-US" sz="1200" dirty="0"/>
              <a:t>________________</a:t>
            </a:r>
          </a:p>
          <a:p>
            <a:r>
              <a:rPr lang="en-US" sz="1200" dirty="0"/>
              <a:t>________________</a:t>
            </a:r>
          </a:p>
          <a:p>
            <a:r>
              <a:rPr lang="en-US" sz="1200" dirty="0"/>
              <a:t>________________</a:t>
            </a:r>
          </a:p>
        </p:txBody>
      </p:sp>
      <p:sp>
        <p:nvSpPr>
          <p:cNvPr id="27" name="TextBox 26"/>
          <p:cNvSpPr txBox="1"/>
          <p:nvPr/>
        </p:nvSpPr>
        <p:spPr>
          <a:xfrm>
            <a:off x="6562299" y="1846909"/>
            <a:ext cx="1752600" cy="1384995"/>
          </a:xfrm>
          <a:prstGeom prst="rect">
            <a:avLst/>
          </a:prstGeom>
          <a:solidFill>
            <a:srgbClr val="FF5050"/>
          </a:solidFill>
          <a:ln w="15875">
            <a:solidFill>
              <a:srgbClr val="FF0000"/>
            </a:solidFill>
          </a:ln>
        </p:spPr>
        <p:txBody>
          <a:bodyPr wrap="square" rtlCol="0">
            <a:spAutoFit/>
          </a:bodyPr>
          <a:lstStyle/>
          <a:p>
            <a:r>
              <a:rPr lang="en-US" sz="1200" dirty="0"/>
              <a:t>What strategies help you when you are more upset? At a 6/7?</a:t>
            </a:r>
          </a:p>
          <a:p>
            <a:r>
              <a:rPr lang="en-US" sz="1200" dirty="0"/>
              <a:t>________________</a:t>
            </a:r>
          </a:p>
          <a:p>
            <a:r>
              <a:rPr lang="en-US" sz="1200" dirty="0"/>
              <a:t>________________</a:t>
            </a:r>
          </a:p>
          <a:p>
            <a:r>
              <a:rPr lang="en-US" sz="1200" dirty="0"/>
              <a:t>________________</a:t>
            </a:r>
          </a:p>
          <a:p>
            <a:endParaRPr lang="en-US" sz="1200" dirty="0"/>
          </a:p>
        </p:txBody>
      </p:sp>
      <p:sp>
        <p:nvSpPr>
          <p:cNvPr id="28" name="TextBox 27"/>
          <p:cNvSpPr txBox="1"/>
          <p:nvPr/>
        </p:nvSpPr>
        <p:spPr>
          <a:xfrm>
            <a:off x="6553200" y="3437457"/>
            <a:ext cx="1752600" cy="1384995"/>
          </a:xfrm>
          <a:prstGeom prst="rect">
            <a:avLst/>
          </a:prstGeom>
          <a:solidFill>
            <a:srgbClr val="FFFF00"/>
          </a:solidFill>
          <a:ln w="25400">
            <a:solidFill>
              <a:srgbClr val="FFFF00"/>
            </a:solidFill>
          </a:ln>
        </p:spPr>
        <p:txBody>
          <a:bodyPr wrap="square" rtlCol="0">
            <a:spAutoFit/>
          </a:bodyPr>
          <a:lstStyle/>
          <a:p>
            <a:r>
              <a:rPr lang="en-US" sz="1200" dirty="0"/>
              <a:t>What strategies help you when you are first getting upset? At a 4/5?</a:t>
            </a:r>
          </a:p>
          <a:p>
            <a:r>
              <a:rPr lang="en-US" sz="1200" dirty="0"/>
              <a:t>________________</a:t>
            </a:r>
          </a:p>
          <a:p>
            <a:r>
              <a:rPr lang="en-US" sz="1200" dirty="0"/>
              <a:t>________________</a:t>
            </a:r>
          </a:p>
          <a:p>
            <a:r>
              <a:rPr lang="en-US" sz="1200" dirty="0"/>
              <a:t>________________</a:t>
            </a:r>
          </a:p>
        </p:txBody>
      </p:sp>
      <p:sp>
        <p:nvSpPr>
          <p:cNvPr id="29" name="TextBox 28"/>
          <p:cNvSpPr txBox="1"/>
          <p:nvPr/>
        </p:nvSpPr>
        <p:spPr>
          <a:xfrm>
            <a:off x="6487438" y="5060600"/>
            <a:ext cx="1828800" cy="1200329"/>
          </a:xfrm>
          <a:prstGeom prst="rect">
            <a:avLst/>
          </a:prstGeom>
          <a:solidFill>
            <a:srgbClr val="00B050"/>
          </a:solidFill>
          <a:ln w="19050">
            <a:solidFill>
              <a:srgbClr val="00B050"/>
            </a:solidFill>
          </a:ln>
        </p:spPr>
        <p:txBody>
          <a:bodyPr wrap="square" rtlCol="0">
            <a:spAutoFit/>
          </a:bodyPr>
          <a:lstStyle/>
          <a:p>
            <a:r>
              <a:rPr lang="en-US" sz="1200" dirty="0"/>
              <a:t>What strategies help you stay calm when you are calm? At a 1/2?</a:t>
            </a:r>
          </a:p>
          <a:p>
            <a:r>
              <a:rPr lang="en-US" sz="1200" dirty="0"/>
              <a:t>________________</a:t>
            </a:r>
          </a:p>
          <a:p>
            <a:r>
              <a:rPr lang="en-US" sz="1200" dirty="0"/>
              <a:t>________________</a:t>
            </a:r>
          </a:p>
          <a:p>
            <a:r>
              <a:rPr lang="en-US" sz="1200" dirty="0"/>
              <a:t>________________</a:t>
            </a:r>
          </a:p>
        </p:txBody>
      </p:sp>
      <p:sp>
        <p:nvSpPr>
          <p:cNvPr id="30" name="TextBox 29"/>
          <p:cNvSpPr txBox="1"/>
          <p:nvPr/>
        </p:nvSpPr>
        <p:spPr>
          <a:xfrm>
            <a:off x="685800" y="177511"/>
            <a:ext cx="7315200" cy="400110"/>
          </a:xfrm>
          <a:prstGeom prst="rect">
            <a:avLst/>
          </a:prstGeom>
          <a:noFill/>
        </p:spPr>
        <p:txBody>
          <a:bodyPr wrap="square" rtlCol="0">
            <a:spAutoFit/>
          </a:bodyPr>
          <a:lstStyle/>
          <a:p>
            <a:pPr algn="ctr"/>
            <a:r>
              <a:rPr lang="en-US" sz="2000" b="1" dirty="0"/>
              <a:t>Worksheet: Catch It Early!</a:t>
            </a:r>
          </a:p>
        </p:txBody>
      </p:sp>
      <p:sp>
        <p:nvSpPr>
          <p:cNvPr id="31" name="TextBox 30"/>
          <p:cNvSpPr txBox="1"/>
          <p:nvPr/>
        </p:nvSpPr>
        <p:spPr>
          <a:xfrm>
            <a:off x="2020811" y="643950"/>
            <a:ext cx="4532389" cy="830997"/>
          </a:xfrm>
          <a:prstGeom prst="rect">
            <a:avLst/>
          </a:prstGeom>
          <a:noFill/>
          <a:ln w="34925">
            <a:solidFill>
              <a:srgbClr val="FF0000"/>
            </a:solidFill>
          </a:ln>
        </p:spPr>
        <p:txBody>
          <a:bodyPr wrap="square" rtlCol="0">
            <a:spAutoFit/>
          </a:bodyPr>
          <a:lstStyle/>
          <a:p>
            <a:r>
              <a:rPr lang="en-US" sz="1200" dirty="0"/>
              <a:t>What are 3 situations that set you off (trigger you)?</a:t>
            </a:r>
          </a:p>
          <a:p>
            <a:pPr marL="228600" indent="-228600">
              <a:buAutoNum type="arabicPeriod"/>
            </a:pPr>
            <a:r>
              <a:rPr lang="en-US" sz="1200" dirty="0"/>
              <a:t>__________________________________________</a:t>
            </a:r>
          </a:p>
          <a:p>
            <a:pPr marL="228600" indent="-228600">
              <a:buAutoNum type="arabicPeriod"/>
            </a:pPr>
            <a:r>
              <a:rPr lang="en-US" sz="1200" dirty="0"/>
              <a:t>__________________________________________</a:t>
            </a:r>
          </a:p>
          <a:p>
            <a:pPr marL="228600" indent="-228600">
              <a:buAutoNum type="arabicPeriod"/>
            </a:pPr>
            <a:r>
              <a:rPr lang="en-US" sz="1200" dirty="0"/>
              <a:t>__________________________________________</a:t>
            </a:r>
          </a:p>
        </p:txBody>
      </p:sp>
      <p:sp>
        <p:nvSpPr>
          <p:cNvPr id="32" name="Lightning Bolt 9"/>
          <p:cNvSpPr>
            <a:spLocks noChangeArrowheads="1"/>
          </p:cNvSpPr>
          <p:nvPr/>
        </p:nvSpPr>
        <p:spPr bwMode="auto">
          <a:xfrm>
            <a:off x="685800" y="383759"/>
            <a:ext cx="1293812" cy="600075"/>
          </a:xfrm>
          <a:prstGeom prst="lightningBolt">
            <a:avLst/>
          </a:prstGeom>
          <a:solidFill>
            <a:srgbClr val="FF0000"/>
          </a:solidFill>
          <a:ln w="9525" algn="ctr">
            <a:solidFill>
              <a:schemeClr val="tx1"/>
            </a:solidFill>
            <a:round/>
            <a:headEnd/>
            <a:tailEnd/>
          </a:ln>
        </p:spPr>
        <p:txBody>
          <a:bodyPr/>
          <a:lstStyle>
            <a:lvl1pPr>
              <a:spcBef>
                <a:spcPct val="20000"/>
              </a:spcBef>
              <a:buClr>
                <a:srgbClr val="EC8223"/>
              </a:buClr>
              <a:buChar char="•"/>
              <a:defRPr sz="2800">
                <a:solidFill>
                  <a:schemeClr val="tx1"/>
                </a:solidFill>
                <a:latin typeface="Arial" panose="020B0604020202020204" pitchFamily="34" charset="0"/>
              </a:defRPr>
            </a:lvl1pPr>
            <a:lvl2pPr marL="742950" indent="-285750">
              <a:spcBef>
                <a:spcPct val="20000"/>
              </a:spcBef>
              <a:buChar char="–"/>
              <a:defRPr sz="2400">
                <a:solidFill>
                  <a:schemeClr val="bg2"/>
                </a:solidFill>
                <a:latin typeface="Arial" panose="020B0604020202020204" pitchFamily="34" charset="0"/>
              </a:defRPr>
            </a:lvl2pPr>
            <a:lvl3pPr marL="1143000" indent="-228600">
              <a:spcBef>
                <a:spcPct val="20000"/>
              </a:spcBef>
              <a:buChar char="•"/>
              <a:defRPr sz="2000">
                <a:solidFill>
                  <a:schemeClr val="bg2"/>
                </a:solidFill>
                <a:latin typeface="Arial" panose="020B0604020202020204" pitchFamily="34" charset="0"/>
              </a:defRPr>
            </a:lvl3pPr>
            <a:lvl4pPr marL="1600200" indent="-228600">
              <a:spcBef>
                <a:spcPct val="20000"/>
              </a:spcBef>
              <a:buChar char="–"/>
              <a:defRPr>
                <a:solidFill>
                  <a:schemeClr val="bg2"/>
                </a:solidFill>
                <a:latin typeface="Arial" panose="020B0604020202020204" pitchFamily="34" charset="0"/>
              </a:defRPr>
            </a:lvl4pPr>
            <a:lvl5pPr marL="2057400" indent="-228600">
              <a:spcBef>
                <a:spcPct val="20000"/>
              </a:spcBef>
              <a:buChar char="»"/>
              <a:defRPr sz="1600">
                <a:solidFill>
                  <a:schemeClr val="bg2"/>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bg2"/>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bg2"/>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bg2"/>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bg2"/>
                </a:solidFill>
                <a:latin typeface="Arial" panose="020B0604020202020204" pitchFamily="34" charset="0"/>
              </a:defRPr>
            </a:lvl9pPr>
          </a:lstStyle>
          <a:p>
            <a:pPr>
              <a:spcBef>
                <a:spcPct val="0"/>
              </a:spcBef>
              <a:buClrTx/>
              <a:buFontTx/>
              <a:buNone/>
            </a:pPr>
            <a:endParaRPr lang="en-US" altLang="en-US" sz="2400">
              <a:latin typeface="Times" panose="02020603050405020304" pitchFamily="18" charset="0"/>
            </a:endParaRPr>
          </a:p>
        </p:txBody>
      </p:sp>
      <p:sp>
        <p:nvSpPr>
          <p:cNvPr id="2" name="TextBox 1"/>
          <p:cNvSpPr txBox="1"/>
          <p:nvPr/>
        </p:nvSpPr>
        <p:spPr>
          <a:xfrm>
            <a:off x="2437295" y="1477211"/>
            <a:ext cx="6142749" cy="338554"/>
          </a:xfrm>
          <a:prstGeom prst="rect">
            <a:avLst/>
          </a:prstGeom>
          <a:noFill/>
        </p:spPr>
        <p:txBody>
          <a:bodyPr wrap="square" rtlCol="0">
            <a:spAutoFit/>
          </a:bodyPr>
          <a:lstStyle/>
          <a:p>
            <a:r>
              <a:rPr lang="en-US" sz="1600" b="1" u="sng" dirty="0"/>
              <a:t>Situation 1</a:t>
            </a:r>
            <a:r>
              <a:rPr lang="en-US" sz="1600" b="1" dirty="0"/>
              <a:t>	    </a:t>
            </a:r>
            <a:r>
              <a:rPr lang="en-US" sz="1600" b="1" u="sng" dirty="0"/>
              <a:t>Situation 2</a:t>
            </a:r>
            <a:r>
              <a:rPr lang="en-US" sz="1600" b="1" dirty="0"/>
              <a:t>	            </a:t>
            </a:r>
            <a:r>
              <a:rPr lang="en-US" sz="1600" b="1" u="sng" dirty="0"/>
              <a:t>Situation 3</a:t>
            </a:r>
          </a:p>
        </p:txBody>
      </p:sp>
    </p:spTree>
    <p:extLst>
      <p:ext uri="{BB962C8B-B14F-4D97-AF65-F5344CB8AC3E}">
        <p14:creationId xmlns:p14="http://schemas.microsoft.com/office/powerpoint/2010/main" val="11652434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4"/>
          <p:cNvSpPr>
            <a:spLocks noGrp="1"/>
          </p:cNvSpPr>
          <p:nvPr>
            <p:ph type="sldNum" sz="quarter" idx="10"/>
          </p:nvPr>
        </p:nvSpPr>
        <p:spPr>
          <a:noFill/>
        </p:spPr>
        <p:txBody>
          <a:bodyPr/>
          <a:lstStyle/>
          <a:p>
            <a:fld id="{AAEC962B-1C82-4625-924C-6612E1FB7D11}" type="slidenum">
              <a:rPr lang="en-US" smtClean="0"/>
              <a:pPr/>
              <a:t>120</a:t>
            </a:fld>
            <a:endParaRPr lang="en-US"/>
          </a:p>
        </p:txBody>
      </p:sp>
      <p:sp>
        <p:nvSpPr>
          <p:cNvPr id="29700" name="Rectangle 3"/>
          <p:cNvSpPr>
            <a:spLocks noGrp="1" noChangeArrowheads="1"/>
          </p:cNvSpPr>
          <p:nvPr>
            <p:ph type="body" sz="half" idx="1"/>
          </p:nvPr>
        </p:nvSpPr>
        <p:spPr>
          <a:xfrm>
            <a:off x="2303558" y="2743200"/>
            <a:ext cx="6477000" cy="3657600"/>
          </a:xfrm>
        </p:spPr>
        <p:txBody>
          <a:bodyPr/>
          <a:lstStyle/>
          <a:p>
            <a:pPr marL="361950" indent="-361950" defTabSz="963613" eaLnBrk="1" hangingPunct="1">
              <a:lnSpc>
                <a:spcPct val="90000"/>
              </a:lnSpc>
              <a:buFontTx/>
              <a:buNone/>
            </a:pPr>
            <a:r>
              <a:rPr lang="en-US" sz="2800" dirty="0"/>
              <a:t>Help child to learn feelings words and connect them to sensations in her body. </a:t>
            </a:r>
          </a:p>
          <a:p>
            <a:pPr marL="361950" indent="-361950" defTabSz="963613" eaLnBrk="1" hangingPunct="1">
              <a:lnSpc>
                <a:spcPct val="90000"/>
              </a:lnSpc>
              <a:buFontTx/>
              <a:buNone/>
            </a:pPr>
            <a:endParaRPr lang="en-US" sz="2800" dirty="0"/>
          </a:p>
          <a:p>
            <a:pPr marL="361950" indent="-361950" defTabSz="963613" eaLnBrk="1" hangingPunct="1">
              <a:lnSpc>
                <a:spcPct val="90000"/>
              </a:lnSpc>
              <a:buFontTx/>
              <a:buNone/>
            </a:pPr>
            <a:r>
              <a:rPr lang="en-US" sz="2800" dirty="0">
                <a:solidFill>
                  <a:srgbClr val="002060"/>
                </a:solidFill>
              </a:rPr>
              <a:t>Teach children that feelings are different from actions.</a:t>
            </a:r>
          </a:p>
        </p:txBody>
      </p:sp>
      <p:sp>
        <p:nvSpPr>
          <p:cNvPr id="29701" name="Text Box 4"/>
          <p:cNvSpPr txBox="1">
            <a:spLocks noChangeArrowheads="1"/>
          </p:cNvSpPr>
          <p:nvPr/>
        </p:nvSpPr>
        <p:spPr bwMode="auto">
          <a:xfrm>
            <a:off x="685800" y="1676400"/>
            <a:ext cx="5562600" cy="584775"/>
          </a:xfrm>
          <a:prstGeom prst="rect">
            <a:avLst/>
          </a:prstGeom>
          <a:noFill/>
          <a:ln w="9525">
            <a:noFill/>
            <a:miter lim="800000"/>
            <a:headEnd/>
            <a:tailEnd/>
          </a:ln>
        </p:spPr>
        <p:txBody>
          <a:bodyPr wrap="square">
            <a:spAutoFit/>
          </a:bodyPr>
          <a:lstStyle/>
          <a:p>
            <a:pPr>
              <a:spcBef>
                <a:spcPct val="50000"/>
              </a:spcBef>
            </a:pPr>
            <a:r>
              <a:rPr lang="en-US" sz="3200" b="1" dirty="0">
                <a:solidFill>
                  <a:srgbClr val="000066"/>
                </a:solidFill>
              </a:rPr>
              <a:t>2. Feelings Identification</a:t>
            </a:r>
          </a:p>
        </p:txBody>
      </p:sp>
      <p:pic>
        <p:nvPicPr>
          <p:cNvPr id="29702" name="Picture 5" descr="This is How I Feel"/>
          <p:cNvPicPr>
            <a:picLocks noGrp="1" noChangeAspect="1" noChangeArrowheads="1"/>
          </p:cNvPicPr>
          <p:nvPr>
            <p:ph sz="half" idx="2"/>
          </p:nvPr>
        </p:nvPicPr>
        <p:blipFill>
          <a:blip r:embed="rId3" cstate="print"/>
          <a:srcRect/>
          <a:stretch>
            <a:fillRect/>
          </a:stretch>
        </p:blipFill>
        <p:spPr>
          <a:xfrm>
            <a:off x="381000" y="2743200"/>
            <a:ext cx="1890713" cy="2514600"/>
          </a:xfrm>
          <a:noFill/>
        </p:spPr>
      </p:pic>
      <p:sp>
        <p:nvSpPr>
          <p:cNvPr id="9" name="Title 1">
            <a:extLst>
              <a:ext uri="{FF2B5EF4-FFF2-40B4-BE49-F238E27FC236}">
                <a16:creationId xmlns:a16="http://schemas.microsoft.com/office/drawing/2014/main" id="{7583023D-5442-47A1-95AE-2592C0E915A4}"/>
              </a:ext>
            </a:extLst>
          </p:cNvPr>
          <p:cNvSpPr>
            <a:spLocks noGrp="1"/>
          </p:cNvSpPr>
          <p:nvPr>
            <p:ph type="title"/>
          </p:nvPr>
        </p:nvSpPr>
        <p:spPr>
          <a:xfrm>
            <a:off x="152400" y="292388"/>
            <a:ext cx="8839200" cy="1143000"/>
          </a:xfrm>
        </p:spPr>
        <p:txBody>
          <a:bodyPr/>
          <a:lstStyle/>
          <a:p>
            <a:r>
              <a:rPr lang="en-US" sz="3600" dirty="0"/>
              <a:t>Feelings Skills: Strengthening Ability to Soothe Strong Feelings</a:t>
            </a:r>
          </a:p>
        </p:txBody>
      </p:sp>
    </p:spTree>
    <p:extLst>
      <p:ext uri="{BB962C8B-B14F-4D97-AF65-F5344CB8AC3E}">
        <p14:creationId xmlns:p14="http://schemas.microsoft.com/office/powerpoint/2010/main" val="11979105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4"/>
          <p:cNvSpPr>
            <a:spLocks noGrp="1"/>
          </p:cNvSpPr>
          <p:nvPr>
            <p:ph type="sldNum" sz="quarter" idx="10"/>
          </p:nvPr>
        </p:nvSpPr>
        <p:spPr>
          <a:noFill/>
        </p:spPr>
        <p:txBody>
          <a:bodyPr/>
          <a:lstStyle/>
          <a:p>
            <a:fld id="{CD036F7B-C856-4EB3-88E7-B946B6842384}" type="slidenum">
              <a:rPr lang="en-US" smtClean="0"/>
              <a:pPr/>
              <a:t>121</a:t>
            </a:fld>
            <a:endParaRPr lang="en-US"/>
          </a:p>
        </p:txBody>
      </p:sp>
      <p:sp>
        <p:nvSpPr>
          <p:cNvPr id="31748" name="Rectangle 3"/>
          <p:cNvSpPr>
            <a:spLocks noGrp="1" noChangeArrowheads="1"/>
          </p:cNvSpPr>
          <p:nvPr>
            <p:ph type="body" sz="half" idx="1"/>
          </p:nvPr>
        </p:nvSpPr>
        <p:spPr>
          <a:xfrm>
            <a:off x="630555" y="2286000"/>
            <a:ext cx="8077200" cy="3962400"/>
          </a:xfrm>
        </p:spPr>
        <p:txBody>
          <a:bodyPr/>
          <a:lstStyle/>
          <a:p>
            <a:pPr marL="361950" indent="-361950" defTabSz="963613" eaLnBrk="1" hangingPunct="1">
              <a:buNone/>
            </a:pPr>
            <a:r>
              <a:rPr lang="en-US" sz="2400" dirty="0"/>
              <a:t>Use sensory objects related to: touch, hearing, seeing, smelling, tasting/chewing. </a:t>
            </a:r>
          </a:p>
          <a:p>
            <a:pPr marL="361950" indent="-361950" defTabSz="963613" eaLnBrk="1" hangingPunct="1">
              <a:buFontTx/>
              <a:buNone/>
            </a:pPr>
            <a:r>
              <a:rPr lang="en-US" sz="2400" dirty="0"/>
              <a:t>Continually work on strategies to make strong feelings more tolerable (draw feelings, distract oneself, use physical activity, etc.)</a:t>
            </a:r>
          </a:p>
          <a:p>
            <a:pPr marL="361950" indent="-361950" defTabSz="963613" eaLnBrk="1" hangingPunct="1">
              <a:buFontTx/>
              <a:buNone/>
            </a:pPr>
            <a:r>
              <a:rPr lang="en-US" sz="2400" dirty="0"/>
              <a:t>Designate a “Chill Room” or  “Sensory Room.”</a:t>
            </a:r>
          </a:p>
          <a:p>
            <a:pPr marL="361950" indent="-361950" defTabSz="963613" eaLnBrk="1" hangingPunct="1">
              <a:buFontTx/>
              <a:buNone/>
            </a:pPr>
            <a:r>
              <a:rPr lang="en-US" sz="2400" dirty="0"/>
              <a:t>Help client create a “Calm Down Kit” or “Sensory Kit”</a:t>
            </a:r>
          </a:p>
          <a:p>
            <a:pPr marL="361950" indent="-361950" defTabSz="963613" eaLnBrk="1" hangingPunct="1">
              <a:buFontTx/>
              <a:buNone/>
            </a:pPr>
            <a:r>
              <a:rPr lang="en-US" sz="2400" dirty="0"/>
              <a:t>Dialectical Behavior Therapy (DBT)</a:t>
            </a:r>
          </a:p>
          <a:p>
            <a:pPr marL="361950" indent="-361950" defTabSz="963613" eaLnBrk="1" hangingPunct="1">
              <a:buFontTx/>
              <a:buNone/>
            </a:pPr>
            <a:r>
              <a:rPr lang="en-US" sz="2400" dirty="0"/>
              <a:t>	skills.</a:t>
            </a:r>
          </a:p>
        </p:txBody>
      </p:sp>
      <p:sp>
        <p:nvSpPr>
          <p:cNvPr id="31749" name="Text Box 4"/>
          <p:cNvSpPr txBox="1">
            <a:spLocks noChangeArrowheads="1"/>
          </p:cNvSpPr>
          <p:nvPr/>
        </p:nvSpPr>
        <p:spPr bwMode="auto">
          <a:xfrm>
            <a:off x="446314" y="1637434"/>
            <a:ext cx="5715000" cy="579438"/>
          </a:xfrm>
          <a:prstGeom prst="rect">
            <a:avLst/>
          </a:prstGeom>
          <a:noFill/>
          <a:ln w="9525">
            <a:noFill/>
            <a:miter lim="800000"/>
            <a:headEnd/>
            <a:tailEnd/>
          </a:ln>
        </p:spPr>
        <p:txBody>
          <a:bodyPr>
            <a:spAutoFit/>
          </a:bodyPr>
          <a:lstStyle/>
          <a:p>
            <a:pPr>
              <a:spcBef>
                <a:spcPct val="50000"/>
              </a:spcBef>
            </a:pPr>
            <a:r>
              <a:rPr lang="en-US" sz="3200" b="1" dirty="0">
                <a:solidFill>
                  <a:srgbClr val="000066"/>
                </a:solidFill>
              </a:rPr>
              <a:t>3. Feelings Modulation:</a:t>
            </a:r>
          </a:p>
        </p:txBody>
      </p:sp>
      <p:sp>
        <p:nvSpPr>
          <p:cNvPr id="9" name="Title 1">
            <a:extLst>
              <a:ext uri="{FF2B5EF4-FFF2-40B4-BE49-F238E27FC236}">
                <a16:creationId xmlns:a16="http://schemas.microsoft.com/office/drawing/2014/main" id="{C2B0AFDF-F41A-480A-BE5A-F19BC18EB6CE}"/>
              </a:ext>
            </a:extLst>
          </p:cNvPr>
          <p:cNvSpPr>
            <a:spLocks noGrp="1"/>
          </p:cNvSpPr>
          <p:nvPr>
            <p:ph type="title"/>
          </p:nvPr>
        </p:nvSpPr>
        <p:spPr>
          <a:xfrm>
            <a:off x="152400" y="336210"/>
            <a:ext cx="8839200" cy="1143000"/>
          </a:xfrm>
        </p:spPr>
        <p:txBody>
          <a:bodyPr/>
          <a:lstStyle/>
          <a:p>
            <a:r>
              <a:rPr lang="en-US" sz="3600" dirty="0"/>
              <a:t>Feelings Skills: Strengthening Ability to Soothe Strong Feelings</a:t>
            </a:r>
          </a:p>
        </p:txBody>
      </p:sp>
    </p:spTree>
    <p:extLst>
      <p:ext uri="{BB962C8B-B14F-4D97-AF65-F5344CB8AC3E}">
        <p14:creationId xmlns:p14="http://schemas.microsoft.com/office/powerpoint/2010/main" val="21724119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p:cNvSpPr>
            <a:spLocks noGrp="1"/>
          </p:cNvSpPr>
          <p:nvPr>
            <p:ph type="sldNum" sz="quarter" idx="10"/>
          </p:nvPr>
        </p:nvSpPr>
        <p:spPr>
          <a:noFill/>
        </p:spPr>
        <p:txBody>
          <a:bodyPr/>
          <a:lstStyle/>
          <a:p>
            <a:fld id="{9F35B822-748C-4331-BC0A-2BE8728BF57F}" type="slidenum">
              <a:rPr lang="en-US" smtClean="0"/>
              <a:pPr/>
              <a:t>122</a:t>
            </a:fld>
            <a:endParaRPr lang="en-US"/>
          </a:p>
        </p:txBody>
      </p:sp>
      <p:sp>
        <p:nvSpPr>
          <p:cNvPr id="32772" name="Rectangle 3"/>
          <p:cNvSpPr>
            <a:spLocks noGrp="1" noChangeArrowheads="1"/>
          </p:cNvSpPr>
          <p:nvPr>
            <p:ph type="body" idx="1"/>
          </p:nvPr>
        </p:nvSpPr>
        <p:spPr>
          <a:xfrm>
            <a:off x="685800" y="2286000"/>
            <a:ext cx="7924800" cy="3462338"/>
          </a:xfrm>
        </p:spPr>
        <p:txBody>
          <a:bodyPr/>
          <a:lstStyle/>
          <a:p>
            <a:pPr marL="361950" indent="-361950" defTabSz="963613" eaLnBrk="1" hangingPunct="1">
              <a:buFontTx/>
              <a:buNone/>
            </a:pPr>
            <a:r>
              <a:rPr lang="en-US" dirty="0"/>
              <a:t>Help children to use words, not actions, to express their feelings</a:t>
            </a:r>
          </a:p>
          <a:p>
            <a:pPr marL="361950" indent="-361950" defTabSz="963613" eaLnBrk="1" hangingPunct="1">
              <a:buFontTx/>
              <a:buNone/>
            </a:pPr>
            <a:r>
              <a:rPr lang="en-US" dirty="0"/>
              <a:t>Teach child the difference between constructive and destructive expression of feelings</a:t>
            </a:r>
          </a:p>
          <a:p>
            <a:pPr marL="361950" indent="-361950" defTabSz="963613" eaLnBrk="1" hangingPunct="1">
              <a:buFontTx/>
              <a:buNone/>
            </a:pPr>
            <a:r>
              <a:rPr lang="en-US" dirty="0"/>
              <a:t>Help the child to use “I” statements</a:t>
            </a:r>
          </a:p>
          <a:p>
            <a:pPr marL="361950" indent="-361950" defTabSz="963613" eaLnBrk="1" hangingPunct="1">
              <a:buFontTx/>
              <a:buNone/>
            </a:pPr>
            <a:endParaRPr lang="en-US" dirty="0"/>
          </a:p>
        </p:txBody>
      </p:sp>
      <p:sp>
        <p:nvSpPr>
          <p:cNvPr id="32773" name="Text Box 4"/>
          <p:cNvSpPr txBox="1">
            <a:spLocks noChangeArrowheads="1"/>
          </p:cNvSpPr>
          <p:nvPr/>
        </p:nvSpPr>
        <p:spPr bwMode="auto">
          <a:xfrm>
            <a:off x="533400" y="1600200"/>
            <a:ext cx="5105400" cy="579438"/>
          </a:xfrm>
          <a:prstGeom prst="rect">
            <a:avLst/>
          </a:prstGeom>
          <a:noFill/>
          <a:ln w="9525">
            <a:noFill/>
            <a:miter lim="800000"/>
            <a:headEnd/>
            <a:tailEnd/>
          </a:ln>
        </p:spPr>
        <p:txBody>
          <a:bodyPr>
            <a:spAutoFit/>
          </a:bodyPr>
          <a:lstStyle/>
          <a:p>
            <a:pPr>
              <a:spcBef>
                <a:spcPct val="50000"/>
              </a:spcBef>
            </a:pPr>
            <a:r>
              <a:rPr lang="en-US" sz="3200" b="1" dirty="0">
                <a:solidFill>
                  <a:srgbClr val="000066"/>
                </a:solidFill>
              </a:rPr>
              <a:t>4. Feelings Expression</a:t>
            </a:r>
          </a:p>
        </p:txBody>
      </p:sp>
      <p:sp>
        <p:nvSpPr>
          <p:cNvPr id="12" name="Title 1">
            <a:extLst>
              <a:ext uri="{FF2B5EF4-FFF2-40B4-BE49-F238E27FC236}">
                <a16:creationId xmlns:a16="http://schemas.microsoft.com/office/drawing/2014/main" id="{BF74DE6B-F716-41AD-B158-6625F3896291}"/>
              </a:ext>
            </a:extLst>
          </p:cNvPr>
          <p:cNvSpPr>
            <a:spLocks noGrp="1"/>
          </p:cNvSpPr>
          <p:nvPr>
            <p:ph type="title"/>
          </p:nvPr>
        </p:nvSpPr>
        <p:spPr>
          <a:xfrm>
            <a:off x="152400" y="336210"/>
            <a:ext cx="8839200" cy="1143000"/>
          </a:xfrm>
        </p:spPr>
        <p:txBody>
          <a:bodyPr/>
          <a:lstStyle/>
          <a:p>
            <a:r>
              <a:rPr lang="en-US" sz="3600" dirty="0"/>
              <a:t>Feelings Skills: Strengthening Ability to Soothe Strong Feelings</a:t>
            </a:r>
          </a:p>
        </p:txBody>
      </p:sp>
    </p:spTree>
    <p:extLst>
      <p:ext uri="{BB962C8B-B14F-4D97-AF65-F5344CB8AC3E}">
        <p14:creationId xmlns:p14="http://schemas.microsoft.com/office/powerpoint/2010/main" val="157418182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B1FB7B-3785-4CC6-951C-A31D94FEECF3}"/>
              </a:ext>
            </a:extLst>
          </p:cNvPr>
          <p:cNvSpPr>
            <a:spLocks noGrp="1"/>
          </p:cNvSpPr>
          <p:nvPr>
            <p:ph type="title"/>
          </p:nvPr>
        </p:nvSpPr>
        <p:spPr/>
        <p:txBody>
          <a:bodyPr/>
          <a:lstStyle/>
          <a:p>
            <a:r>
              <a:rPr lang="en-US" dirty="0"/>
              <a:t>Your Turn!</a:t>
            </a:r>
          </a:p>
        </p:txBody>
      </p:sp>
      <p:sp>
        <p:nvSpPr>
          <p:cNvPr id="6" name="Content Placeholder 5">
            <a:extLst>
              <a:ext uri="{FF2B5EF4-FFF2-40B4-BE49-F238E27FC236}">
                <a16:creationId xmlns:a16="http://schemas.microsoft.com/office/drawing/2014/main" id="{5BAFC41B-8165-4BCE-A38E-C480B874ADF6}"/>
              </a:ext>
            </a:extLst>
          </p:cNvPr>
          <p:cNvSpPr>
            <a:spLocks noGrp="1"/>
          </p:cNvSpPr>
          <p:nvPr>
            <p:ph idx="1"/>
          </p:nvPr>
        </p:nvSpPr>
        <p:spPr>
          <a:xfrm>
            <a:off x="228600" y="2122433"/>
            <a:ext cx="8686800" cy="3124200"/>
          </a:xfrm>
        </p:spPr>
        <p:txBody>
          <a:bodyPr/>
          <a:lstStyle/>
          <a:p>
            <a:pPr marL="0" indent="0">
              <a:buNone/>
            </a:pPr>
            <a:r>
              <a:rPr lang="en-US" dirty="0"/>
              <a:t>Exercise: Assessing and Strengthening Feelings Skills.</a:t>
            </a:r>
          </a:p>
        </p:txBody>
      </p:sp>
      <p:sp>
        <p:nvSpPr>
          <p:cNvPr id="4" name="Slide Number Placeholder 3">
            <a:extLst>
              <a:ext uri="{FF2B5EF4-FFF2-40B4-BE49-F238E27FC236}">
                <a16:creationId xmlns:a16="http://schemas.microsoft.com/office/drawing/2014/main" id="{877F0AFE-F465-4144-A41B-37D704385C2B}"/>
              </a:ext>
            </a:extLst>
          </p:cNvPr>
          <p:cNvSpPr>
            <a:spLocks noGrp="1"/>
          </p:cNvSpPr>
          <p:nvPr>
            <p:ph type="sldNum" sz="quarter" idx="10"/>
          </p:nvPr>
        </p:nvSpPr>
        <p:spPr/>
        <p:txBody>
          <a:bodyPr/>
          <a:lstStyle/>
          <a:p>
            <a:pPr>
              <a:defRPr/>
            </a:pPr>
            <a:fld id="{E991A51E-40D1-4D67-9573-5CE7A50CA908}" type="slidenum">
              <a:rPr lang="en-US" smtClean="0">
                <a:solidFill>
                  <a:srgbClr val="FFFFFF"/>
                </a:solidFill>
              </a:rPr>
              <a:pPr>
                <a:defRPr/>
              </a:pPr>
              <a:t>123</a:t>
            </a:fld>
            <a:endParaRPr lang="en-US">
              <a:solidFill>
                <a:srgbClr val="FFFFFF"/>
              </a:solidFill>
            </a:endParaRPr>
          </a:p>
        </p:txBody>
      </p:sp>
      <p:pic>
        <p:nvPicPr>
          <p:cNvPr id="7" name="Picture 5" descr="MPj04393840000[1]">
            <a:extLst>
              <a:ext uri="{FF2B5EF4-FFF2-40B4-BE49-F238E27FC236}">
                <a16:creationId xmlns:a16="http://schemas.microsoft.com/office/drawing/2014/main" id="{FC8F2CBE-696A-4925-97F2-B7F9E5D37679}"/>
              </a:ext>
            </a:extLst>
          </p:cNvPr>
          <p:cNvPicPr>
            <a:picLocks noChangeAspect="1" noChangeArrowheads="1"/>
          </p:cNvPicPr>
          <p:nvPr/>
        </p:nvPicPr>
        <p:blipFill>
          <a:blip r:embed="rId3" cstate="print"/>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49701594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a:defRPr/>
            </a:pPr>
            <a:fld id="{BD994305-7087-4C50-9C42-82224830BB11}" type="slidenum">
              <a:rPr lang="en-US" smtClean="0">
                <a:solidFill>
                  <a:srgbClr val="FFFFFF"/>
                </a:solidFill>
              </a:rPr>
              <a:pPr>
                <a:defRPr/>
              </a:pPr>
              <a:t>124</a:t>
            </a:fld>
            <a:endParaRPr lang="en-US">
              <a:solidFill>
                <a:srgbClr val="FFFFFF"/>
              </a:solidFill>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9831478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64008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099" name="Rectangle 2"/>
          <p:cNvSpPr>
            <a:spLocks noGrp="1" noChangeArrowheads="1"/>
          </p:cNvSpPr>
          <p:nvPr>
            <p:ph type="title"/>
          </p:nvPr>
        </p:nvSpPr>
        <p:spPr>
          <a:xfrm>
            <a:off x="533400" y="1295400"/>
            <a:ext cx="8229600" cy="3505200"/>
          </a:xfrm>
          <a:solidFill>
            <a:srgbClr val="FFFF00"/>
          </a:solidFill>
        </p:spPr>
        <p:txBody>
          <a:bodyPr/>
          <a:lstStyle/>
          <a:p>
            <a:pPr defTabSz="963613" eaLnBrk="1" hangingPunct="1"/>
            <a:r>
              <a:rPr lang="en-US" sz="5400" dirty="0"/>
              <a:t>Module Five</a:t>
            </a:r>
            <a:br>
              <a:rPr lang="en-US" dirty="0"/>
            </a:br>
            <a:br>
              <a:rPr lang="en-US" dirty="0"/>
            </a:br>
            <a:r>
              <a:rPr lang="en-US" dirty="0"/>
              <a:t>Symptoms as Adaptations</a:t>
            </a:r>
            <a:br>
              <a:rPr lang="en-US" dirty="0"/>
            </a:b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3635651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0200"/>
            <a:ext cx="8686800" cy="3733800"/>
          </a:xfrm>
        </p:spPr>
        <p:txBody>
          <a:bodyPr/>
          <a:lstStyle/>
          <a:p>
            <a:r>
              <a:rPr lang="en-US" dirty="0">
                <a:solidFill>
                  <a:srgbClr val="002060"/>
                </a:solidFill>
              </a:rPr>
              <a:t>Welcome</a:t>
            </a:r>
          </a:p>
          <a:p>
            <a:r>
              <a:rPr lang="en-US" dirty="0">
                <a:solidFill>
                  <a:srgbClr val="002060"/>
                </a:solidFill>
              </a:rPr>
              <a:t>Introductions</a:t>
            </a:r>
          </a:p>
          <a:p>
            <a:pPr lvl="1"/>
            <a:r>
              <a:rPr lang="en-US" dirty="0">
                <a:solidFill>
                  <a:srgbClr val="002060"/>
                </a:solidFill>
              </a:rPr>
              <a:t>Name</a:t>
            </a:r>
          </a:p>
          <a:p>
            <a:pPr lvl="1"/>
            <a:r>
              <a:rPr lang="en-US" dirty="0">
                <a:solidFill>
                  <a:srgbClr val="002060"/>
                </a:solidFill>
              </a:rPr>
              <a:t>Opening Activity</a:t>
            </a:r>
          </a:p>
          <a:p>
            <a:r>
              <a:rPr lang="en-US" dirty="0">
                <a:solidFill>
                  <a:srgbClr val="002060"/>
                </a:solidFill>
              </a:rPr>
              <a:t>Review Agreements</a:t>
            </a:r>
          </a:p>
          <a:p>
            <a:r>
              <a:rPr lang="en-US" dirty="0">
                <a:solidFill>
                  <a:srgbClr val="002060"/>
                </a:solidFill>
              </a:rPr>
              <a:t>Agenda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3074" name="Picture 2" descr="Image result for Pictures of children holding welcome signs">
            <a:extLst>
              <a:ext uri="{FF2B5EF4-FFF2-40B4-BE49-F238E27FC236}">
                <a16:creationId xmlns:a16="http://schemas.microsoft.com/office/drawing/2014/main" id="{386A04D3-1A86-4724-8001-DBF0CC04BC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638638"/>
            <a:ext cx="4251960" cy="2834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03122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18117" y="60960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68008F-A353-466F-8618-47E031AC73D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Disrupted Development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Body and Brain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Attachment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Feelings Skills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TextBox 29"/>
          <p:cNvSpPr txBox="1"/>
          <p:nvPr/>
        </p:nvSpPr>
        <p:spPr>
          <a:xfrm>
            <a:off x="228600" y="3200400"/>
            <a:ext cx="207392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rial"/>
                <a:ea typeface="+mn-ea"/>
                <a:cs typeface="+mn-cs"/>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Retreats, hurts self, or hurts others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TextBox 34"/>
          <p:cNvSpPr txBox="1"/>
          <p:nvPr/>
        </p:nvSpPr>
        <p:spPr>
          <a:xfrm>
            <a:off x="4572000" y="5562600"/>
            <a:ext cx="4259267"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Adaptive: Helps in the moment, hurts in the long run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Rounded Rectangle 42"/>
          <p:cNvSpPr/>
          <p:nvPr/>
        </p:nvSpPr>
        <p:spPr>
          <a:xfrm>
            <a:off x="384967" y="55887"/>
            <a:ext cx="837406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a:ea typeface="+mn-ea"/>
                <a:cs typeface="+mn-cs"/>
              </a:rPr>
              <a:t>RC® Trauma Framework - HURT</a:t>
            </a:r>
          </a:p>
        </p:txBody>
      </p:sp>
    </p:spTree>
    <p:extLst>
      <p:ext uri="{BB962C8B-B14F-4D97-AF65-F5344CB8AC3E}">
        <p14:creationId xmlns:p14="http://schemas.microsoft.com/office/powerpoint/2010/main" val="62673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3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2" name="Rounded Rectangle 31"/>
          <p:cNvSpPr/>
          <p:nvPr/>
        </p:nvSpPr>
        <p:spPr>
          <a:xfrm>
            <a:off x="2712679" y="3734260"/>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rial"/>
                <a:ea typeface="+mn-ea"/>
                <a:cs typeface="+mn-cs"/>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68008F-A353-466F-8618-47E031AC73D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Arial"/>
                <a:ea typeface="+mn-ea"/>
                <a:cs typeface="+mn-cs"/>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Disrupted Development </a:t>
            </a:r>
            <a:r>
              <a:rPr lang="en-US" sz="2200" b="1" dirty="0">
                <a:solidFill>
                  <a:srgbClr val="0070C0"/>
                </a:solidFill>
                <a:latin typeface="Arial"/>
              </a:rPr>
              <a:t>b</a:t>
            </a:r>
            <a:r>
              <a:rPr kumimoji="0" lang="en-US" sz="2200" b="1" i="0" u="none" strike="noStrike" kern="1200" cap="none" spc="0" normalizeH="0" baseline="0" noProof="0" dirty="0" err="1">
                <a:ln>
                  <a:noFill/>
                </a:ln>
                <a:solidFill>
                  <a:srgbClr val="0070C0"/>
                </a:solidFill>
                <a:effectLst/>
                <a:uLnTx/>
                <a:uFillTx/>
                <a:latin typeface="Arial"/>
                <a:ea typeface="+mn-ea"/>
                <a:cs typeface="+mn-cs"/>
              </a:rPr>
              <a:t>ut</a:t>
            </a:r>
            <a:r>
              <a:rPr kumimoji="0" lang="en-US" sz="2200" b="1" i="0" u="none" strike="noStrike" kern="1200" cap="none" spc="0" normalizeH="0" baseline="0" noProof="0" dirty="0">
                <a:ln>
                  <a:noFill/>
                </a:ln>
                <a:solidFill>
                  <a:srgbClr val="0070C0"/>
                </a:solidFill>
                <a:effectLst/>
                <a:uLnTx/>
                <a:uFillTx/>
                <a:latin typeface="Arial"/>
                <a:ea typeface="+mn-ea"/>
                <a:cs typeface="+mn-cs"/>
              </a:rPr>
              <a:t> Healing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Body and Brain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Attachment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Feelings Skills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TextBox 29"/>
          <p:cNvSpPr txBox="1"/>
          <p:nvPr/>
        </p:nvSpPr>
        <p:spPr>
          <a:xfrm>
            <a:off x="228600" y="3200400"/>
            <a:ext cx="207392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rial"/>
                <a:ea typeface="+mn-ea"/>
                <a:cs typeface="+mn-cs"/>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rial"/>
                <a:ea typeface="+mn-ea"/>
                <a:cs typeface="+mn-cs"/>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a:ea typeface="+mn-ea"/>
                <a:cs typeface="+mn-cs"/>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TextBox 34"/>
          <p:cNvSpPr txBox="1"/>
          <p:nvPr/>
        </p:nvSpPr>
        <p:spPr>
          <a:xfrm>
            <a:off x="4457699" y="5562600"/>
            <a:ext cx="4259267"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a:ea typeface="+mn-ea"/>
                <a:cs typeface="+mn-cs"/>
              </a:rPr>
              <a:t>Adaptive: Helps in the moment AND in the long run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0513498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4"/>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38F8F8-767E-4BB8-92D9-C8BA915211E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62467" name="Rectangle 2"/>
          <p:cNvSpPr>
            <a:spLocks noGrp="1" noChangeArrowheads="1"/>
          </p:cNvSpPr>
          <p:nvPr>
            <p:ph type="title"/>
          </p:nvPr>
        </p:nvSpPr>
        <p:spPr>
          <a:xfrm>
            <a:off x="457200" y="284999"/>
            <a:ext cx="8229600" cy="1143000"/>
          </a:xfrm>
        </p:spPr>
        <p:txBody>
          <a:bodyPr/>
          <a:lstStyle/>
          <a:p>
            <a:pPr defTabSz="963613" eaLnBrk="1" hangingPunct="1"/>
            <a:r>
              <a:rPr lang="en-US" sz="4000" dirty="0"/>
              <a:t>Symptoms/Behaviors as</a:t>
            </a:r>
            <a:br>
              <a:rPr lang="en-US" sz="4000" dirty="0"/>
            </a:br>
            <a:r>
              <a:rPr lang="en-US" sz="4000" dirty="0"/>
              <a:t>Adaptations</a:t>
            </a:r>
            <a:endParaRPr lang="en-US" dirty="0"/>
          </a:p>
        </p:txBody>
      </p:sp>
      <p:sp>
        <p:nvSpPr>
          <p:cNvPr id="62468" name="Rectangle 3"/>
          <p:cNvSpPr>
            <a:spLocks noGrp="1" noChangeArrowheads="1"/>
          </p:cNvSpPr>
          <p:nvPr>
            <p:ph type="body" sz="half" idx="1"/>
          </p:nvPr>
        </p:nvSpPr>
        <p:spPr>
          <a:xfrm>
            <a:off x="304800" y="1676400"/>
            <a:ext cx="4495800" cy="2590800"/>
          </a:xfrm>
        </p:spPr>
        <p:txBody>
          <a:bodyPr/>
          <a:lstStyle/>
          <a:p>
            <a:pPr marL="361950" indent="-361950" defTabSz="963613" eaLnBrk="1" hangingPunct="1">
              <a:buFontTx/>
              <a:buNone/>
            </a:pPr>
            <a:r>
              <a:rPr lang="en-US" sz="2600" dirty="0"/>
              <a:t>Symptoms/behaviors are ways youth have learned to adapt to (survive) intolerable feelings and  memories.</a:t>
            </a:r>
            <a:endParaRPr lang="en-US" sz="2800" dirty="0"/>
          </a:p>
        </p:txBody>
      </p:sp>
      <p:sp>
        <p:nvSpPr>
          <p:cNvPr id="62469" name="Text Box 6"/>
          <p:cNvSpPr txBox="1">
            <a:spLocks noChangeArrowheads="1"/>
          </p:cNvSpPr>
          <p:nvPr/>
        </p:nvSpPr>
        <p:spPr bwMode="auto">
          <a:xfrm>
            <a:off x="304800" y="5029200"/>
            <a:ext cx="8534400" cy="158750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20000"/>
              </a:spcBef>
              <a:spcAft>
                <a:spcPts val="0"/>
              </a:spcAft>
              <a:buClr>
                <a:srgbClr val="000066"/>
              </a:buClr>
              <a:buSzTx/>
              <a:buFontTx/>
              <a:buNone/>
              <a:tabLst/>
              <a:defRPr/>
            </a:pPr>
            <a:r>
              <a:rPr kumimoji="0" lang="en-US" sz="2800" b="0" i="0" u="none" strike="noStrike" kern="1200" cap="none" spc="0" normalizeH="0" baseline="0" noProof="0" dirty="0">
                <a:ln>
                  <a:noFill/>
                </a:ln>
                <a:solidFill>
                  <a:srgbClr val="000066"/>
                </a:solidFill>
                <a:effectLst/>
                <a:uLnTx/>
                <a:uFillTx/>
                <a:latin typeface="Arial"/>
                <a:ea typeface="+mn-ea"/>
                <a:cs typeface="+mn-cs"/>
              </a:rPr>
              <a:t>Symptoms/behaviors help the person in the moment -- despite long-term negative consequences.</a:t>
            </a:r>
          </a:p>
          <a:p>
            <a:pPr marL="457200" marR="0" lvl="1" indent="0" algn="l" defTabSz="914400" rtl="0" eaLnBrk="1" fontAlgn="auto" latinLnBrk="0" hangingPunct="1">
              <a:lnSpc>
                <a:spcPct val="100000"/>
              </a:lnSpc>
              <a:spcBef>
                <a:spcPct val="5000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53000" y="1676400"/>
            <a:ext cx="3591199" cy="2162175"/>
          </a:xfrm>
        </p:spPr>
      </p:pic>
    </p:spTree>
    <p:extLst>
      <p:ext uri="{BB962C8B-B14F-4D97-AF65-F5344CB8AC3E}">
        <p14:creationId xmlns:p14="http://schemas.microsoft.com/office/powerpoint/2010/main" val="419006174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4"/>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A5A395-62A2-4E6A-AF40-575C9950668F}"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5123" name="Rectangle 2"/>
          <p:cNvSpPr>
            <a:spLocks noGrp="1" noChangeArrowheads="1"/>
          </p:cNvSpPr>
          <p:nvPr>
            <p:ph type="title"/>
          </p:nvPr>
        </p:nvSpPr>
        <p:spPr>
          <a:xfrm>
            <a:off x="228600" y="152400"/>
            <a:ext cx="8686800" cy="838200"/>
          </a:xfrm>
        </p:spPr>
        <p:txBody>
          <a:bodyPr/>
          <a:lstStyle/>
          <a:p>
            <a:pPr defTabSz="963613" eaLnBrk="1" hangingPunct="1"/>
            <a:r>
              <a:rPr lang="en-US" sz="4000" dirty="0">
                <a:solidFill>
                  <a:schemeClr val="accent2">
                    <a:lumMod val="50000"/>
                  </a:schemeClr>
                </a:solidFill>
              </a:rPr>
              <a:t>Behavior as Adaptation</a:t>
            </a:r>
            <a:endParaRPr lang="en-US" dirty="0">
              <a:solidFill>
                <a:schemeClr val="accent2">
                  <a:lumMod val="50000"/>
                </a:schemeClr>
              </a:solidFill>
            </a:endParaRPr>
          </a:p>
        </p:txBody>
      </p:sp>
      <p:sp>
        <p:nvSpPr>
          <p:cNvPr id="5124" name="Rectangle 3"/>
          <p:cNvSpPr>
            <a:spLocks noGrp="1" noChangeArrowheads="1"/>
          </p:cNvSpPr>
          <p:nvPr>
            <p:ph type="body" sz="half" idx="1"/>
          </p:nvPr>
        </p:nvSpPr>
        <p:spPr>
          <a:xfrm>
            <a:off x="457200" y="1600200"/>
            <a:ext cx="8534400" cy="4495800"/>
          </a:xfrm>
        </p:spPr>
        <p:txBody>
          <a:bodyPr/>
          <a:lstStyle/>
          <a:p>
            <a:pPr marL="361950" indent="-361950" defTabSz="963613" eaLnBrk="1" hangingPunct="1">
              <a:spcBef>
                <a:spcPts val="1200"/>
              </a:spcBef>
              <a:buFontTx/>
              <a:buNone/>
            </a:pPr>
            <a:r>
              <a:rPr lang="en-US" sz="2600" dirty="0">
                <a:solidFill>
                  <a:srgbClr val="002060"/>
                </a:solidFill>
              </a:rPr>
              <a:t>Children respond to intolerable feelings, memories, and</a:t>
            </a:r>
          </a:p>
          <a:p>
            <a:pPr marL="361950" indent="-361950" defTabSz="963613" eaLnBrk="1" hangingPunct="1">
              <a:spcBef>
                <a:spcPts val="600"/>
              </a:spcBef>
              <a:buFontTx/>
              <a:buNone/>
            </a:pPr>
            <a:r>
              <a:rPr lang="en-US" sz="2600" dirty="0">
                <a:solidFill>
                  <a:srgbClr val="002060"/>
                </a:solidFill>
              </a:rPr>
              <a:t> situations with behavior that does three things:</a:t>
            </a:r>
          </a:p>
          <a:p>
            <a:pPr marL="514350" indent="-514350" defTabSz="963613" eaLnBrk="1" hangingPunct="1">
              <a:spcBef>
                <a:spcPts val="600"/>
              </a:spcBef>
              <a:buFont typeface="+mj-lt"/>
              <a:buAutoNum type="arabicPeriod"/>
            </a:pPr>
            <a:r>
              <a:rPr lang="en-US" sz="2600" dirty="0">
                <a:solidFill>
                  <a:srgbClr val="002060"/>
                </a:solidFill>
              </a:rPr>
              <a:t>Helps them relieve the</a:t>
            </a:r>
            <a:br>
              <a:rPr lang="en-US" sz="2600" dirty="0">
                <a:solidFill>
                  <a:srgbClr val="002060"/>
                </a:solidFill>
              </a:rPr>
            </a:br>
            <a:r>
              <a:rPr lang="en-US" sz="2600" dirty="0">
                <a:solidFill>
                  <a:srgbClr val="002060"/>
                </a:solidFill>
              </a:rPr>
              <a:t>intolerable feelings </a:t>
            </a:r>
          </a:p>
          <a:p>
            <a:pPr marL="514350" indent="-514350" defTabSz="963613" eaLnBrk="1" hangingPunct="1">
              <a:spcBef>
                <a:spcPts val="600"/>
              </a:spcBef>
              <a:buFont typeface="+mj-lt"/>
              <a:buAutoNum type="arabicPeriod" startAt="2"/>
            </a:pPr>
            <a:r>
              <a:rPr lang="en-US" sz="2600" dirty="0">
                <a:solidFill>
                  <a:srgbClr val="002060"/>
                </a:solidFill>
              </a:rPr>
              <a:t>Gets their needs met</a:t>
            </a:r>
          </a:p>
          <a:p>
            <a:pPr marL="514350" indent="-514350" defTabSz="963613" eaLnBrk="1" hangingPunct="1">
              <a:spcBef>
                <a:spcPts val="600"/>
              </a:spcBef>
              <a:buFont typeface="+mj-lt"/>
              <a:buAutoNum type="arabicPeriod" startAt="2"/>
            </a:pPr>
            <a:r>
              <a:rPr lang="en-US" sz="2600" dirty="0">
                <a:solidFill>
                  <a:srgbClr val="002060"/>
                </a:solidFill>
              </a:rPr>
              <a:t>Provides short term relief</a:t>
            </a:r>
            <a:br>
              <a:rPr lang="en-US" sz="2600" dirty="0">
                <a:solidFill>
                  <a:srgbClr val="002060"/>
                </a:solidFill>
              </a:rPr>
            </a:br>
            <a:r>
              <a:rPr lang="en-US" sz="2600" dirty="0">
                <a:solidFill>
                  <a:srgbClr val="002060"/>
                </a:solidFill>
              </a:rPr>
              <a:t>often with longer-</a:t>
            </a:r>
            <a:br>
              <a:rPr lang="en-US" sz="2600" dirty="0">
                <a:solidFill>
                  <a:srgbClr val="002060"/>
                </a:solidFill>
              </a:rPr>
            </a:br>
            <a:r>
              <a:rPr lang="en-US" sz="2600" dirty="0">
                <a:solidFill>
                  <a:srgbClr val="002060"/>
                </a:solidFill>
              </a:rPr>
              <a:t>term  negative consequences </a:t>
            </a:r>
          </a:p>
        </p:txBody>
      </p:sp>
      <p:pic>
        <p:nvPicPr>
          <p:cNvPr id="5126" name="Picture 8" descr="AbusiveGirfriend1"/>
          <p:cNvPicPr>
            <a:picLocks noGrp="1" noChangeAspect="1" noChangeArrowheads="1"/>
          </p:cNvPicPr>
          <p:nvPr>
            <p:ph sz="half" idx="2"/>
          </p:nvPr>
        </p:nvPicPr>
        <p:blipFill>
          <a:blip r:embed="rId3" cstate="print"/>
          <a:srcRect/>
          <a:stretch>
            <a:fillRect/>
          </a:stretch>
        </p:blipFill>
        <p:spPr>
          <a:xfrm>
            <a:off x="5579757" y="2743200"/>
            <a:ext cx="3373743" cy="2286000"/>
          </a:xfrm>
        </p:spPr>
      </p:pic>
    </p:spTree>
    <p:extLst>
      <p:ext uri="{BB962C8B-B14F-4D97-AF65-F5344CB8AC3E}">
        <p14:creationId xmlns:p14="http://schemas.microsoft.com/office/powerpoint/2010/main" val="52229441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2"/>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E2FF48-97AB-40BB-9B12-0D050F278DA0}"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63491" name="Picture 2" descr="32785"/>
          <p:cNvPicPr>
            <a:picLocks noGrp="1" noChangeAspect="1" noChangeArrowheads="1"/>
          </p:cNvPicPr>
          <p:nvPr>
            <p:ph/>
          </p:nvPr>
        </p:nvPicPr>
        <p:blipFill>
          <a:blip r:embed="rId3" cstate="print"/>
          <a:srcRect/>
          <a:stretch>
            <a:fillRect/>
          </a:stretch>
        </p:blipFill>
        <p:spPr>
          <a:xfrm>
            <a:off x="1524000" y="1371600"/>
            <a:ext cx="6096000" cy="4448175"/>
          </a:xfrm>
        </p:spPr>
      </p:pic>
    </p:spTree>
    <p:extLst>
      <p:ext uri="{BB962C8B-B14F-4D97-AF65-F5344CB8AC3E}">
        <p14:creationId xmlns:p14="http://schemas.microsoft.com/office/powerpoint/2010/main" val="241435383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254C6F-705A-45C3-A07E-3945526685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7171" name="Rectangle 2"/>
          <p:cNvSpPr>
            <a:spLocks noGrp="1" noChangeArrowheads="1"/>
          </p:cNvSpPr>
          <p:nvPr>
            <p:ph type="title"/>
          </p:nvPr>
        </p:nvSpPr>
        <p:spPr>
          <a:xfrm>
            <a:off x="152400" y="326335"/>
            <a:ext cx="8839200" cy="1143000"/>
          </a:xfrm>
        </p:spPr>
        <p:txBody>
          <a:bodyPr/>
          <a:lstStyle/>
          <a:p>
            <a:pPr defTabSz="963613" eaLnBrk="1" hangingPunct="1"/>
            <a:r>
              <a:rPr lang="en-US" dirty="0">
                <a:solidFill>
                  <a:schemeClr val="accent2">
                    <a:lumMod val="50000"/>
                  </a:schemeClr>
                </a:solidFill>
              </a:rPr>
              <a:t>Why We View </a:t>
            </a:r>
            <a:br>
              <a:rPr lang="en-US" dirty="0">
                <a:solidFill>
                  <a:schemeClr val="accent2">
                    <a:lumMod val="50000"/>
                  </a:schemeClr>
                </a:solidFill>
              </a:rPr>
            </a:br>
            <a:r>
              <a:rPr lang="en-US" dirty="0">
                <a:solidFill>
                  <a:schemeClr val="accent2">
                    <a:lumMod val="50000"/>
                  </a:schemeClr>
                </a:solidFill>
              </a:rPr>
              <a:t>Symptoms as Adaptations</a:t>
            </a:r>
          </a:p>
        </p:txBody>
      </p:sp>
      <p:sp>
        <p:nvSpPr>
          <p:cNvPr id="7172" name="Rectangle 3"/>
          <p:cNvSpPr>
            <a:spLocks noGrp="1" noChangeArrowheads="1"/>
          </p:cNvSpPr>
          <p:nvPr>
            <p:ph type="body" idx="1"/>
          </p:nvPr>
        </p:nvSpPr>
        <p:spPr>
          <a:xfrm>
            <a:off x="381000" y="2209800"/>
            <a:ext cx="8382000" cy="4038600"/>
          </a:xfrm>
        </p:spPr>
        <p:txBody>
          <a:bodyPr/>
          <a:lstStyle/>
          <a:p>
            <a:pPr marL="361950" indent="-361950" defTabSz="963613" eaLnBrk="1" hangingPunct="1">
              <a:spcAft>
                <a:spcPct val="15000"/>
              </a:spcAft>
            </a:pPr>
            <a:r>
              <a:rPr lang="en-US" sz="3400" dirty="0">
                <a:solidFill>
                  <a:srgbClr val="002060"/>
                </a:solidFill>
              </a:rPr>
              <a:t>Assumes child is doing the best they can</a:t>
            </a:r>
          </a:p>
          <a:p>
            <a:pPr marL="361950" indent="-361950" defTabSz="963613" eaLnBrk="1" hangingPunct="1">
              <a:spcAft>
                <a:spcPct val="15000"/>
              </a:spcAft>
            </a:pPr>
            <a:r>
              <a:rPr lang="en-US" sz="3400" dirty="0">
                <a:solidFill>
                  <a:srgbClr val="002060"/>
                </a:solidFill>
              </a:rPr>
              <a:t>Reduces risk of taking problem behaviors personally</a:t>
            </a:r>
          </a:p>
          <a:p>
            <a:pPr marL="361950" indent="-361950" defTabSz="963613" eaLnBrk="1" hangingPunct="1">
              <a:spcAft>
                <a:spcPct val="15000"/>
              </a:spcAft>
            </a:pPr>
            <a:r>
              <a:rPr lang="en-US" sz="3400" dirty="0">
                <a:solidFill>
                  <a:srgbClr val="002060"/>
                </a:solidFill>
              </a:rPr>
              <a:t>Connects you and child</a:t>
            </a:r>
          </a:p>
          <a:p>
            <a:pPr marL="361950" indent="-361950" defTabSz="963613" eaLnBrk="1" hangingPunct="1">
              <a:spcAft>
                <a:spcPct val="15000"/>
              </a:spcAft>
            </a:pPr>
            <a:r>
              <a:rPr lang="en-US" sz="3400" dirty="0">
                <a:solidFill>
                  <a:srgbClr val="002060"/>
                </a:solidFill>
              </a:rPr>
              <a:t>Reduces shame / blame</a:t>
            </a:r>
          </a:p>
          <a:p>
            <a:pPr marL="361950" indent="-361950" defTabSz="963613" eaLnBrk="1" hangingPunct="1">
              <a:spcAft>
                <a:spcPct val="15000"/>
              </a:spcAft>
            </a:pPr>
            <a:r>
              <a:rPr lang="en-US" sz="3400" dirty="0">
                <a:solidFill>
                  <a:srgbClr val="002060"/>
                </a:solidFill>
              </a:rPr>
              <a:t>Strength-based</a:t>
            </a:r>
            <a:endParaRPr lang="en-US" sz="3600" dirty="0">
              <a:solidFill>
                <a:srgbClr val="002060"/>
              </a:solidFill>
            </a:endParaRPr>
          </a:p>
        </p:txBody>
      </p:sp>
      <p:pic>
        <p:nvPicPr>
          <p:cNvPr id="5" name="Picture 4" descr="son-talking-distressed"/>
          <p:cNvPicPr>
            <a:picLocks noChangeAspect="1" noChangeArrowheads="1"/>
          </p:cNvPicPr>
          <p:nvPr/>
        </p:nvPicPr>
        <p:blipFill>
          <a:blip r:embed="rId3" cstate="print"/>
          <a:srcRect/>
          <a:stretch>
            <a:fillRect/>
          </a:stretch>
        </p:blipFill>
        <p:spPr>
          <a:xfrm>
            <a:off x="5638800" y="3657600"/>
            <a:ext cx="3352800" cy="2235200"/>
          </a:xfrm>
          <a:prstGeom prst="rect">
            <a:avLst/>
          </a:prstGeom>
        </p:spPr>
      </p:pic>
    </p:spTree>
    <p:extLst>
      <p:ext uri="{BB962C8B-B14F-4D97-AF65-F5344CB8AC3E}">
        <p14:creationId xmlns:p14="http://schemas.microsoft.com/office/powerpoint/2010/main" val="33015684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5867400" cy="1143000"/>
          </a:xfrm>
        </p:spPr>
        <p:txBody>
          <a:bodyPr/>
          <a:lstStyle/>
          <a:p>
            <a:r>
              <a:rPr lang="en-US" dirty="0">
                <a:solidFill>
                  <a:schemeClr val="accent2">
                    <a:lumMod val="50000"/>
                  </a:schemeClr>
                </a:solidFill>
              </a:rPr>
              <a:t>Your Turn!</a:t>
            </a:r>
          </a:p>
        </p:txBody>
      </p:sp>
      <p:sp>
        <p:nvSpPr>
          <p:cNvPr id="3" name="Content Placeholder 2"/>
          <p:cNvSpPr>
            <a:spLocks noGrp="1"/>
          </p:cNvSpPr>
          <p:nvPr>
            <p:ph idx="1"/>
          </p:nvPr>
        </p:nvSpPr>
        <p:spPr>
          <a:xfrm>
            <a:off x="211455" y="2209800"/>
            <a:ext cx="8686800" cy="3124200"/>
          </a:xfrm>
        </p:spPr>
        <p:txBody>
          <a:bodyPr/>
          <a:lstStyle/>
          <a:p>
            <a:pPr marL="0" indent="0">
              <a:buNone/>
            </a:pPr>
            <a:br>
              <a:rPr lang="en-US" dirty="0">
                <a:solidFill>
                  <a:schemeClr val="tx1"/>
                </a:solidFill>
              </a:rPr>
            </a:br>
            <a:r>
              <a:rPr lang="en-US" b="1" dirty="0">
                <a:solidFill>
                  <a:schemeClr val="tx1"/>
                </a:solidFill>
              </a:rPr>
              <a:t> </a:t>
            </a:r>
            <a:r>
              <a:rPr lang="en-US" b="1" dirty="0">
                <a:solidFill>
                  <a:srgbClr val="002060"/>
                </a:solidFill>
              </a:rPr>
              <a:t>Worksheet: Symptoms as Adaptations #1</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C18CC8-E202-40B1-B25A-F795D778D29E}"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5" descr="MPj04393840000[1]"/>
          <p:cNvPicPr>
            <a:picLocks noChangeAspect="1" noChangeArrowheads="1"/>
          </p:cNvPicPr>
          <p:nvPr/>
        </p:nvPicPr>
        <p:blipFill>
          <a:blip r:embed="rId3" cstate="print"/>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64934817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Video…</a:t>
            </a:r>
          </a:p>
        </p:txBody>
      </p:sp>
      <p:sp>
        <p:nvSpPr>
          <p:cNvPr id="3" name="Content Placeholder 2"/>
          <p:cNvSpPr>
            <a:spLocks noGrp="1"/>
          </p:cNvSpPr>
          <p:nvPr>
            <p:ph idx="1"/>
          </p:nvPr>
        </p:nvSpPr>
        <p:spPr>
          <a:xfrm>
            <a:off x="609600" y="3048000"/>
            <a:ext cx="8229600" cy="1981200"/>
          </a:xfrm>
        </p:spPr>
        <p:txBody>
          <a:bodyPr/>
          <a:lstStyle/>
          <a:p>
            <a:pPr>
              <a:spcBef>
                <a:spcPts val="1800"/>
              </a:spcBef>
            </a:pPr>
            <a:r>
              <a:rPr lang="en-US" b="1" dirty="0">
                <a:solidFill>
                  <a:srgbClr val="002060"/>
                </a:solidFill>
              </a:rPr>
              <a:t>Intense content</a:t>
            </a:r>
            <a:r>
              <a:rPr lang="en-US" dirty="0">
                <a:solidFill>
                  <a:srgbClr val="002060"/>
                </a:solidFill>
              </a:rPr>
              <a:t>: take care of yourself</a:t>
            </a:r>
          </a:p>
          <a:p>
            <a:pPr>
              <a:spcBef>
                <a:spcPts val="1800"/>
              </a:spcBef>
            </a:pPr>
            <a:r>
              <a:rPr lang="en-US" dirty="0">
                <a:solidFill>
                  <a:srgbClr val="002060"/>
                </a:solidFill>
              </a:rPr>
              <a:t>Activity for self-soothing</a:t>
            </a:r>
          </a:p>
          <a:p>
            <a:pPr>
              <a:spcBef>
                <a:spcPts val="1800"/>
              </a:spcBef>
            </a:pPr>
            <a:r>
              <a:rPr lang="en-US" dirty="0">
                <a:solidFill>
                  <a:srgbClr val="002060"/>
                </a:solidFill>
              </a:rPr>
              <a:t>Debrief</a:t>
            </a:r>
          </a:p>
          <a:p>
            <a:pPr>
              <a:buNone/>
            </a:pPr>
            <a:endParaRPr lang="en-US" dirty="0"/>
          </a:p>
          <a:p>
            <a:pPr>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C18CC8-E202-40B1-B25A-F795D778D29E}"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p:cNvSpPr txBox="1"/>
          <p:nvPr/>
        </p:nvSpPr>
        <p:spPr>
          <a:xfrm>
            <a:off x="685800" y="1371600"/>
            <a:ext cx="7772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2060"/>
                </a:solidFill>
                <a:effectLst/>
                <a:uLnTx/>
                <a:uFillTx/>
                <a:latin typeface="Arial"/>
                <a:ea typeface="+mn-ea"/>
                <a:cs typeface="+mn-cs"/>
              </a:rPr>
              <a:t>ReMoved</a:t>
            </a:r>
            <a:endParaRPr kumimoji="0" lang="en-US" sz="3200" b="0" i="0" u="none" strike="noStrike" kern="1200" cap="none" spc="0" normalizeH="0" baseline="0" noProof="0" dirty="0">
              <a:ln>
                <a:noFill/>
              </a:ln>
              <a:solidFill>
                <a:srgbClr val="002060"/>
              </a:solidFill>
              <a:effectLst/>
              <a:uLnTx/>
              <a:uFillTx/>
              <a:latin typeface="Arial"/>
              <a:ea typeface="+mn-ea"/>
              <a:cs typeface="+mn-cs"/>
            </a:endParaRPr>
          </a:p>
        </p:txBody>
      </p:sp>
      <p:pic>
        <p:nvPicPr>
          <p:cNvPr id="10244" name="Picture 4" descr="Image result for picture of old fashioned movie camera">
            <a:extLst>
              <a:ext uri="{FF2B5EF4-FFF2-40B4-BE49-F238E27FC236}">
                <a16:creationId xmlns:a16="http://schemas.microsoft.com/office/drawing/2014/main" id="{336606BB-7624-462F-99C5-D8CA0BC5A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602567"/>
            <a:ext cx="2103120" cy="2122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9140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229600" cy="762000"/>
          </a:xfrm>
        </p:spPr>
        <p:txBody>
          <a:bodyPr/>
          <a:lstStyle/>
          <a:p>
            <a:r>
              <a:rPr lang="en-US" dirty="0">
                <a:solidFill>
                  <a:schemeClr val="accent2">
                    <a:lumMod val="50000"/>
                  </a:schemeClr>
                </a:solidFill>
              </a:rPr>
              <a:t>Your Turn!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C18CC8-E202-40B1-B25A-F795D778D29E}"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5" descr="MPj04393840000[1]"/>
          <p:cNvPicPr>
            <a:picLocks noChangeAspect="1" noChangeArrowheads="1"/>
          </p:cNvPicPr>
          <p:nvPr/>
        </p:nvPicPr>
        <p:blipFill>
          <a:blip r:embed="rId3" cstate="print"/>
          <a:srcRect/>
          <a:stretch>
            <a:fillRect/>
          </a:stretch>
        </p:blipFill>
        <p:spPr bwMode="auto">
          <a:xfrm>
            <a:off x="7107555" y="216758"/>
            <a:ext cx="1600200" cy="1504950"/>
          </a:xfrm>
          <a:prstGeom prst="rect">
            <a:avLst/>
          </a:prstGeom>
          <a:noFill/>
          <a:ln w="9525">
            <a:noFill/>
            <a:miter lim="800000"/>
            <a:headEnd/>
            <a:tailEnd/>
          </a:ln>
        </p:spPr>
      </p:pic>
      <p:sp>
        <p:nvSpPr>
          <p:cNvPr id="6" name="Content Placeholder 5"/>
          <p:cNvSpPr>
            <a:spLocks noGrp="1"/>
          </p:cNvSpPr>
          <p:nvPr>
            <p:ph idx="1"/>
          </p:nvPr>
        </p:nvSpPr>
        <p:spPr>
          <a:xfrm>
            <a:off x="436245" y="1295400"/>
            <a:ext cx="8229600" cy="2971800"/>
          </a:xfrm>
        </p:spPr>
        <p:txBody>
          <a:bodyPr/>
          <a:lstStyle/>
          <a:p>
            <a:pPr marL="0" indent="0">
              <a:buNone/>
            </a:pPr>
            <a:r>
              <a:rPr lang="en-US" b="1" dirty="0"/>
              <a:t>…Video Debrief</a:t>
            </a:r>
          </a:p>
          <a:p>
            <a:pPr marL="0" indent="0">
              <a:buNone/>
            </a:pPr>
            <a:endParaRPr lang="en-US" b="1" dirty="0"/>
          </a:p>
          <a:p>
            <a:r>
              <a:rPr lang="en-US" sz="2800" dirty="0"/>
              <a:t>What struck you that you had not thought of before?</a:t>
            </a:r>
          </a:p>
          <a:p>
            <a:r>
              <a:rPr lang="en-US" sz="2800" dirty="0"/>
              <a:t>Were there kids that you had worked with that came to your mind?</a:t>
            </a:r>
          </a:p>
          <a:p>
            <a:r>
              <a:rPr lang="en-US" sz="2800" dirty="0"/>
              <a:t>How do we understand Zoe’s behavior as adaptive? </a:t>
            </a:r>
          </a:p>
          <a:p>
            <a:r>
              <a:rPr lang="en-US" sz="2800" dirty="0"/>
              <a:t>What implications are there for what we do as foster parents?</a:t>
            </a:r>
          </a:p>
          <a:p>
            <a:endParaRPr lang="en-US" dirty="0"/>
          </a:p>
        </p:txBody>
      </p:sp>
    </p:spTree>
    <p:extLst>
      <p:ext uri="{BB962C8B-B14F-4D97-AF65-F5344CB8AC3E}">
        <p14:creationId xmlns:p14="http://schemas.microsoft.com/office/powerpoint/2010/main" val="210280712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a:solidFill>
                  <a:schemeClr val="accent2">
                    <a:lumMod val="50000"/>
                  </a:schemeClr>
                </a:solidFill>
              </a:rPr>
              <a:t>When Children’s Behavior is Problematic</a:t>
            </a:r>
          </a:p>
        </p:txBody>
      </p:sp>
      <p:sp>
        <p:nvSpPr>
          <p:cNvPr id="9219" name="Content Placeholder 3"/>
          <p:cNvSpPr>
            <a:spLocks noGrp="1"/>
          </p:cNvSpPr>
          <p:nvPr>
            <p:ph sz="half" idx="2"/>
          </p:nvPr>
        </p:nvSpPr>
        <p:spPr>
          <a:xfrm>
            <a:off x="381000" y="1371600"/>
            <a:ext cx="7239000" cy="4114800"/>
          </a:xfrm>
        </p:spPr>
        <p:txBody>
          <a:bodyPr/>
          <a:lstStyle/>
          <a:p>
            <a:pPr>
              <a:spcBef>
                <a:spcPts val="1800"/>
              </a:spcBef>
              <a:buFontTx/>
              <a:buNone/>
            </a:pPr>
            <a:r>
              <a:rPr lang="en-US" b="1" dirty="0">
                <a:solidFill>
                  <a:srgbClr val="002060"/>
                </a:solidFill>
              </a:rPr>
              <a:t>Ask yourself and your support team</a:t>
            </a:r>
            <a:r>
              <a:rPr lang="en-US" dirty="0">
                <a:solidFill>
                  <a:srgbClr val="002060"/>
                </a:solidFill>
              </a:rPr>
              <a:t>:</a:t>
            </a:r>
          </a:p>
          <a:p>
            <a:pPr marL="341313" indent="-341313">
              <a:spcBef>
                <a:spcPts val="1800"/>
              </a:spcBef>
            </a:pPr>
            <a:r>
              <a:rPr lang="en-US" sz="3100" dirty="0">
                <a:solidFill>
                  <a:srgbClr val="002060"/>
                </a:solidFill>
              </a:rPr>
              <a:t>What problem might this </a:t>
            </a:r>
            <a:br>
              <a:rPr lang="en-US" sz="3100" dirty="0">
                <a:solidFill>
                  <a:srgbClr val="002060"/>
                </a:solidFill>
              </a:rPr>
            </a:br>
            <a:r>
              <a:rPr lang="en-US" sz="3100" dirty="0">
                <a:solidFill>
                  <a:srgbClr val="002060"/>
                </a:solidFill>
              </a:rPr>
              <a:t>behavior solve?</a:t>
            </a:r>
          </a:p>
          <a:p>
            <a:pPr marL="341313" indent="-341313">
              <a:spcBef>
                <a:spcPts val="1800"/>
              </a:spcBef>
            </a:pPr>
            <a:r>
              <a:rPr lang="en-US" sz="3100" dirty="0">
                <a:solidFill>
                  <a:srgbClr val="002060"/>
                </a:solidFill>
              </a:rPr>
              <a:t>How does this behavior </a:t>
            </a:r>
            <a:br>
              <a:rPr lang="en-US" sz="3100" dirty="0">
                <a:solidFill>
                  <a:srgbClr val="002060"/>
                </a:solidFill>
              </a:rPr>
            </a:br>
            <a:r>
              <a:rPr lang="en-US" sz="3100" dirty="0">
                <a:solidFill>
                  <a:srgbClr val="002060"/>
                </a:solidFill>
              </a:rPr>
              <a:t>serve or help the child in the moment?</a:t>
            </a:r>
          </a:p>
          <a:p>
            <a:pPr marL="341313" indent="-341313">
              <a:spcBef>
                <a:spcPts val="1800"/>
              </a:spcBef>
            </a:pPr>
            <a:r>
              <a:rPr lang="en-US" sz="3100" dirty="0">
                <a:solidFill>
                  <a:srgbClr val="002060"/>
                </a:solidFill>
              </a:rPr>
              <a:t>How can I help this child solve problems like this one (or meet their needs) in a more positive way?</a:t>
            </a:r>
            <a:br>
              <a:rPr lang="en-US" dirty="0"/>
            </a:br>
            <a:endParaRPr lang="en-US" dirty="0"/>
          </a:p>
        </p:txBody>
      </p:sp>
      <p:sp>
        <p:nvSpPr>
          <p:cNvPr id="9220" name="Slide Number Placeholder 4"/>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AF2999-0DD1-4716-A7D1-EF3782A0CC53}"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5" descr="Fight on beach.jpg"/>
          <p:cNvPicPr>
            <a:picLocks noChangeAspect="1"/>
          </p:cNvPicPr>
          <p:nvPr/>
        </p:nvPicPr>
        <p:blipFill>
          <a:blip r:embed="rId3" cstate="print"/>
          <a:srcRect/>
          <a:stretch>
            <a:fillRect/>
          </a:stretch>
        </p:blipFill>
        <p:spPr bwMode="auto">
          <a:xfrm>
            <a:off x="5770114" y="1981200"/>
            <a:ext cx="2971800" cy="2228850"/>
          </a:xfrm>
          <a:prstGeom prst="rect">
            <a:avLst/>
          </a:prstGeom>
          <a:noFill/>
          <a:ln w="9525">
            <a:noFill/>
            <a:miter lim="800000"/>
            <a:headEnd/>
            <a:tailEnd/>
          </a:ln>
        </p:spPr>
      </p:pic>
    </p:spTree>
    <p:extLst>
      <p:ext uri="{BB962C8B-B14F-4D97-AF65-F5344CB8AC3E}">
        <p14:creationId xmlns:p14="http://schemas.microsoft.com/office/powerpoint/2010/main" val="26024041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15400" cy="1143000"/>
          </a:xfrm>
        </p:spPr>
        <p:txBody>
          <a:bodyPr/>
          <a:lstStyle/>
          <a:p>
            <a:r>
              <a:rPr lang="en-US" dirty="0">
                <a:solidFill>
                  <a:schemeClr val="accent2">
                    <a:lumMod val="50000"/>
                  </a:schemeClr>
                </a:solidFill>
              </a:rPr>
              <a:t>Your Turn!</a:t>
            </a:r>
          </a:p>
        </p:txBody>
      </p:sp>
      <p:sp>
        <p:nvSpPr>
          <p:cNvPr id="3" name="Text Placeholder 2"/>
          <p:cNvSpPr>
            <a:spLocks noGrp="1"/>
          </p:cNvSpPr>
          <p:nvPr>
            <p:ph type="body" sz="half" idx="1"/>
          </p:nvPr>
        </p:nvSpPr>
        <p:spPr>
          <a:xfrm>
            <a:off x="370522" y="2380593"/>
            <a:ext cx="8174355" cy="4267200"/>
          </a:xfrm>
        </p:spPr>
        <p:txBody>
          <a:bodyPr/>
          <a:lstStyle/>
          <a:p>
            <a:pPr marL="0" indent="0">
              <a:buNone/>
            </a:pPr>
            <a:r>
              <a:rPr lang="en-US" b="1" dirty="0">
                <a:solidFill>
                  <a:srgbClr val="002060"/>
                </a:solidFill>
              </a:rPr>
              <a:t>Worksheet: Symptoms as Adaptations #</a:t>
            </a:r>
            <a:r>
              <a:rPr lang="en-US" b="1" dirty="0">
                <a:solidFill>
                  <a:schemeClr val="tx1"/>
                </a:solidFill>
              </a:rPr>
              <a:t>2</a:t>
            </a:r>
          </a:p>
          <a:p>
            <a:pPr marL="0" indent="0">
              <a:buNone/>
            </a:pPr>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E6366B-5D2F-425B-908E-63BADFDF0BBD}"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6" name="Picture 5" descr="MPj04393840000[1]"/>
          <p:cNvPicPr>
            <a:picLocks noChangeAspect="1" noChangeArrowheads="1"/>
          </p:cNvPicPr>
          <p:nvPr/>
        </p:nvPicPr>
        <p:blipFill>
          <a:blip r:embed="rId3" cstate="print"/>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10414901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1">
            <a:lumMod val="90000"/>
          </a:schemeClr>
        </a:solidFill>
        <a:effectLst/>
      </p:bgPr>
    </p:bg>
    <p:spTree>
      <p:nvGrpSpPr>
        <p:cNvPr id="1" name=""/>
        <p:cNvGrpSpPr/>
        <p:nvPr/>
      </p:nvGrpSpPr>
      <p:grpSpPr>
        <a:xfrm>
          <a:off x="0" y="0"/>
          <a:ext cx="0" cy="0"/>
          <a:chOff x="0" y="0"/>
          <a:chExt cx="0" cy="0"/>
        </a:xfrm>
      </p:grpSpPr>
      <p:sp>
        <p:nvSpPr>
          <p:cNvPr id="67586"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DC78CB-CA75-4CB7-9896-A91A5A412369}"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67587" name="Rectangle 2"/>
          <p:cNvSpPr>
            <a:spLocks noGrp="1" noChangeArrowheads="1"/>
          </p:cNvSpPr>
          <p:nvPr>
            <p:ph type="body" idx="1"/>
          </p:nvPr>
        </p:nvSpPr>
        <p:spPr>
          <a:xfrm>
            <a:off x="381000" y="2057400"/>
            <a:ext cx="8229600" cy="1371600"/>
          </a:xfrm>
        </p:spPr>
        <p:txBody>
          <a:bodyPr/>
          <a:lstStyle/>
          <a:p>
            <a:pPr marL="361950" indent="-361950" algn="ctr" defTabSz="963613">
              <a:buFontTx/>
              <a:buNone/>
            </a:pPr>
            <a:r>
              <a:rPr lang="en-US" sz="5100" b="1" dirty="0"/>
              <a:t>Rethinking Manipulation</a:t>
            </a:r>
          </a:p>
        </p:txBody>
      </p:sp>
    </p:spTree>
    <p:extLst>
      <p:ext uri="{BB962C8B-B14F-4D97-AF65-F5344CB8AC3E}">
        <p14:creationId xmlns:p14="http://schemas.microsoft.com/office/powerpoint/2010/main" val="155583493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Rethinking Manipulation</a:t>
            </a:r>
          </a:p>
        </p:txBody>
      </p:sp>
      <p:sp>
        <p:nvSpPr>
          <p:cNvPr id="3" name="Content Placeholder 2"/>
          <p:cNvSpPr>
            <a:spLocks noGrp="1"/>
          </p:cNvSpPr>
          <p:nvPr>
            <p:ph idx="1"/>
          </p:nvPr>
        </p:nvSpPr>
        <p:spPr>
          <a:xfrm>
            <a:off x="482600" y="1600200"/>
            <a:ext cx="8229600" cy="4419600"/>
          </a:xfrm>
        </p:spPr>
        <p:txBody>
          <a:bodyPr/>
          <a:lstStyle/>
          <a:p>
            <a:pPr marL="400050" lvl="1" indent="-457200">
              <a:buNone/>
            </a:pPr>
            <a:r>
              <a:rPr lang="en-US" sz="3200" dirty="0"/>
              <a:t>What distinguishes manipulative behavior from other behavior?</a:t>
            </a:r>
          </a:p>
          <a:p>
            <a:pPr lvl="2">
              <a:lnSpc>
                <a:spcPct val="150000"/>
              </a:lnSpc>
              <a:buFontTx/>
              <a:buNone/>
            </a:pPr>
            <a:r>
              <a:rPr lang="en-US" sz="2800" dirty="0"/>
              <a:t>Trying to get what you want… </a:t>
            </a:r>
          </a:p>
          <a:p>
            <a:pPr lvl="2">
              <a:lnSpc>
                <a:spcPct val="150000"/>
              </a:lnSpc>
              <a:buFontTx/>
              <a:buNone/>
            </a:pPr>
            <a:r>
              <a:rPr lang="en-US" sz="2800" dirty="0"/>
              <a:t>In an indirect, deceitful or dishonest way…</a:t>
            </a:r>
          </a:p>
          <a:p>
            <a:pPr lvl="2">
              <a:lnSpc>
                <a:spcPct val="150000"/>
              </a:lnSpc>
              <a:buFontTx/>
              <a:buNone/>
            </a:pPr>
            <a:r>
              <a:rPr lang="en-US" sz="2800" dirty="0"/>
              <a:t>Without regard for the needs or feelings of the other person.</a:t>
            </a:r>
          </a:p>
          <a:p>
            <a:pPr marL="400050" lvl="1" indent="-457200">
              <a:buNone/>
            </a:pPr>
            <a:endParaRPr lang="en-US" sz="3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831F30-A480-4BB9-A3A4-6FA846012783}"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1587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DABCC6-7A79-445A-B8D9-19DC78A023A3}"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69635" name="Rectangle 2"/>
          <p:cNvSpPr>
            <a:spLocks noGrp="1" noChangeArrowheads="1"/>
          </p:cNvSpPr>
          <p:nvPr>
            <p:ph type="title"/>
          </p:nvPr>
        </p:nvSpPr>
        <p:spPr/>
        <p:txBody>
          <a:bodyPr/>
          <a:lstStyle/>
          <a:p>
            <a:r>
              <a:rPr lang="en-US" dirty="0"/>
              <a:t>Rethinking Manipulation</a:t>
            </a:r>
            <a:endParaRPr lang="en-US" sz="1800" b="0" dirty="0"/>
          </a:p>
        </p:txBody>
      </p:sp>
      <p:sp>
        <p:nvSpPr>
          <p:cNvPr id="69636" name="Rectangle 3"/>
          <p:cNvSpPr>
            <a:spLocks noGrp="1" noChangeArrowheads="1"/>
          </p:cNvSpPr>
          <p:nvPr>
            <p:ph type="body" idx="1"/>
          </p:nvPr>
        </p:nvSpPr>
        <p:spPr>
          <a:xfrm>
            <a:off x="685800" y="1600200"/>
            <a:ext cx="8077200" cy="4038600"/>
          </a:xfrm>
        </p:spPr>
        <p:txBody>
          <a:bodyPr/>
          <a:lstStyle/>
          <a:p>
            <a:pPr>
              <a:lnSpc>
                <a:spcPct val="90000"/>
              </a:lnSpc>
              <a:buFontTx/>
              <a:buNone/>
            </a:pPr>
            <a:r>
              <a:rPr lang="en-US" dirty="0"/>
              <a:t>How do we feel when we have been successfully manipulated- especially if it is public?</a:t>
            </a:r>
          </a:p>
          <a:p>
            <a:pPr>
              <a:lnSpc>
                <a:spcPct val="90000"/>
              </a:lnSpc>
              <a:buFontTx/>
              <a:buNone/>
            </a:pPr>
            <a:endParaRPr lang="en-US" dirty="0"/>
          </a:p>
          <a:p>
            <a:pPr>
              <a:lnSpc>
                <a:spcPct val="90000"/>
              </a:lnSpc>
              <a:buFontTx/>
              <a:buNone/>
            </a:pPr>
            <a:endParaRPr lang="en-US" dirty="0"/>
          </a:p>
          <a:p>
            <a:pPr>
              <a:lnSpc>
                <a:spcPct val="90000"/>
              </a:lnSpc>
              <a:buFontTx/>
              <a:buNone/>
            </a:pPr>
            <a:endParaRPr lang="en-US" dirty="0"/>
          </a:p>
          <a:p>
            <a:pPr>
              <a:lnSpc>
                <a:spcPct val="90000"/>
              </a:lnSpc>
              <a:buFontTx/>
              <a:buNone/>
            </a:pPr>
            <a:endParaRPr lang="en-US" dirty="0"/>
          </a:p>
          <a:p>
            <a:pPr>
              <a:lnSpc>
                <a:spcPct val="90000"/>
              </a:lnSpc>
              <a:buFontTx/>
              <a:buNone/>
            </a:pPr>
            <a:endParaRPr lang="en-US" dirty="0"/>
          </a:p>
          <a:p>
            <a:pPr>
              <a:lnSpc>
                <a:spcPct val="90000"/>
              </a:lnSpc>
              <a:buFontTx/>
              <a:buNone/>
            </a:pPr>
            <a:endParaRPr lang="en-US" dirty="0"/>
          </a:p>
        </p:txBody>
      </p:sp>
      <p:sp>
        <p:nvSpPr>
          <p:cNvPr id="69642" name="Text Box 9"/>
          <p:cNvSpPr txBox="1">
            <a:spLocks noChangeArrowheads="1"/>
          </p:cNvSpPr>
          <p:nvPr/>
        </p:nvSpPr>
        <p:spPr bwMode="auto">
          <a:xfrm>
            <a:off x="952500" y="5251023"/>
            <a:ext cx="7848600" cy="52322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25000"/>
              </a:spcBef>
              <a:spcAft>
                <a:spcPts val="0"/>
              </a:spcAft>
              <a:buClrTx/>
              <a:buSzTx/>
              <a:buFontTx/>
              <a:buNone/>
              <a:tabLst/>
              <a:defRPr/>
            </a:pPr>
            <a:r>
              <a:rPr kumimoji="0" lang="en-US" sz="2800" b="0" i="0" u="none" strike="noStrike" kern="1200" cap="none" spc="0" normalizeH="0" baseline="0" noProof="0" dirty="0">
                <a:ln>
                  <a:noFill/>
                </a:ln>
                <a:solidFill>
                  <a:srgbClr val="000066"/>
                </a:solidFill>
                <a:effectLst/>
                <a:uLnTx/>
                <a:uFillTx/>
                <a:latin typeface="Arial"/>
                <a:ea typeface="+mn-ea"/>
                <a:cs typeface="+mn-cs"/>
              </a:rPr>
              <a:t>Who else feels that way much of the time?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3462533"/>
            <a:ext cx="3248025" cy="1409700"/>
          </a:xfrm>
          <a:prstGeom prst="rect">
            <a:avLst/>
          </a:prstGeom>
        </p:spPr>
      </p:pic>
      <p:sp>
        <p:nvSpPr>
          <p:cNvPr id="3" name="TextBox 2"/>
          <p:cNvSpPr txBox="1"/>
          <p:nvPr/>
        </p:nvSpPr>
        <p:spPr>
          <a:xfrm>
            <a:off x="1016000" y="3733418"/>
            <a:ext cx="3860800" cy="867930"/>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Arial"/>
                <a:ea typeface="+mn-ea"/>
                <a:cs typeface="+mn-cs"/>
              </a:rPr>
              <a:t>Angry! Stupid! Foolish!  Played!  Never again!</a:t>
            </a:r>
          </a:p>
        </p:txBody>
      </p:sp>
    </p:spTree>
    <p:extLst>
      <p:ext uri="{BB962C8B-B14F-4D97-AF65-F5344CB8AC3E}">
        <p14:creationId xmlns:p14="http://schemas.microsoft.com/office/powerpoint/2010/main" val="61162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96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42" grpId="0"/>
      <p:bldP spid="3"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40CAC3-E045-4D9A-8BD9-0BB2BF4EACB1}"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70659" name="Rectangle 2"/>
          <p:cNvSpPr>
            <a:spLocks noGrp="1" noChangeArrowheads="1"/>
          </p:cNvSpPr>
          <p:nvPr>
            <p:ph type="title"/>
          </p:nvPr>
        </p:nvSpPr>
        <p:spPr/>
        <p:txBody>
          <a:bodyPr/>
          <a:lstStyle/>
          <a:p>
            <a:r>
              <a:rPr lang="en-US" dirty="0"/>
              <a:t>Rethinking Manipulation </a:t>
            </a:r>
            <a:endParaRPr lang="en-US" sz="1800" b="0" dirty="0"/>
          </a:p>
        </p:txBody>
      </p:sp>
      <p:sp>
        <p:nvSpPr>
          <p:cNvPr id="70660" name="Rectangle 3"/>
          <p:cNvSpPr>
            <a:spLocks noGrp="1" noChangeArrowheads="1"/>
          </p:cNvSpPr>
          <p:nvPr>
            <p:ph type="body" idx="1"/>
          </p:nvPr>
        </p:nvSpPr>
        <p:spPr>
          <a:xfrm>
            <a:off x="381000" y="1600200"/>
            <a:ext cx="7848600" cy="1219200"/>
          </a:xfrm>
        </p:spPr>
        <p:txBody>
          <a:bodyPr/>
          <a:lstStyle/>
          <a:p>
            <a:pPr>
              <a:buFontTx/>
              <a:buNone/>
            </a:pPr>
            <a:r>
              <a:rPr lang="en-US" dirty="0"/>
              <a:t>Why can it be difficult for youth to ask directly for what they want?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1394" y="2628900"/>
            <a:ext cx="3435246" cy="2286000"/>
          </a:xfrm>
          <a:prstGeom prst="rect">
            <a:avLst/>
          </a:prstGeom>
        </p:spPr>
      </p:pic>
      <p:sp>
        <p:nvSpPr>
          <p:cNvPr id="3" name="TextBox 2"/>
          <p:cNvSpPr txBox="1"/>
          <p:nvPr/>
        </p:nvSpPr>
        <p:spPr>
          <a:xfrm>
            <a:off x="802221" y="3037840"/>
            <a:ext cx="4127006" cy="3010055"/>
          </a:xfrm>
          <a:prstGeom prst="rect">
            <a:avLst/>
          </a:prstGeom>
          <a:noFill/>
        </p:spPr>
        <p:txBody>
          <a:bodyPr wrap="square" rtlCol="0">
            <a:spAutoFit/>
          </a:bodyPr>
          <a:lstStyle/>
          <a:p>
            <a:pPr marL="0" marR="0" lvl="0" indent="0" algn="l" defTabSz="914400" rtl="0" eaLnBrk="0" fontAlgn="auto" latinLnBrk="0" hangingPunct="0">
              <a:lnSpc>
                <a:spcPct val="100000"/>
              </a:lnSpc>
              <a:spcBef>
                <a:spcPct val="30000"/>
              </a:spcBef>
              <a:spcAft>
                <a:spcPts val="0"/>
              </a:spcAft>
              <a:buClrTx/>
              <a:buSzTx/>
              <a:buFontTx/>
              <a:buNone/>
              <a:tabLst/>
              <a:defRPr/>
            </a:pPr>
            <a:r>
              <a:rPr kumimoji="0" lang="en-US" sz="2400" b="0" i="0" u="none" strike="noStrike" kern="1200" cap="none" spc="0" normalizeH="0" baseline="0" noProof="0" dirty="0">
                <a:ln>
                  <a:noFill/>
                </a:ln>
                <a:solidFill>
                  <a:srgbClr val="000066"/>
                </a:solidFill>
                <a:effectLst/>
                <a:uLnTx/>
                <a:uFillTx/>
                <a:latin typeface="Arial"/>
                <a:ea typeface="+mn-ea"/>
                <a:cs typeface="+mn-cs"/>
              </a:rPr>
              <a:t>It hasn’t worked in the past.</a:t>
            </a:r>
          </a:p>
          <a:p>
            <a:pPr marL="0" marR="0" lvl="0" indent="0" algn="l" defTabSz="914400" rtl="0" eaLnBrk="0" fontAlgn="auto" latinLnBrk="0" hangingPunct="0">
              <a:lnSpc>
                <a:spcPct val="100000"/>
              </a:lnSpc>
              <a:spcBef>
                <a:spcPct val="30000"/>
              </a:spcBef>
              <a:spcAft>
                <a:spcPts val="0"/>
              </a:spcAft>
              <a:buClrTx/>
              <a:buSzTx/>
              <a:buFontTx/>
              <a:buNone/>
              <a:tabLst/>
              <a:defRPr/>
            </a:pPr>
            <a:r>
              <a:rPr kumimoji="0" lang="en-US" sz="2400" b="0" i="0" u="none" strike="noStrike" kern="1200" cap="none" spc="0" normalizeH="0" baseline="0" noProof="0" dirty="0">
                <a:ln>
                  <a:noFill/>
                </a:ln>
                <a:solidFill>
                  <a:srgbClr val="000066"/>
                </a:solidFill>
                <a:effectLst/>
                <a:uLnTx/>
                <a:uFillTx/>
                <a:latin typeface="Arial"/>
                <a:ea typeface="+mn-ea"/>
                <a:cs typeface="+mn-cs"/>
              </a:rPr>
              <a:t>Our programs/systems often say “no” to reasonable, direct requests.</a:t>
            </a:r>
          </a:p>
          <a:p>
            <a:pPr marL="0" marR="0" lvl="0" indent="0" algn="l" defTabSz="914400" rtl="0" eaLnBrk="0" fontAlgn="auto" latinLnBrk="0" hangingPunct="0">
              <a:lnSpc>
                <a:spcPct val="100000"/>
              </a:lnSpc>
              <a:spcBef>
                <a:spcPct val="30000"/>
              </a:spcBef>
              <a:spcAft>
                <a:spcPts val="0"/>
              </a:spcAft>
              <a:buClrTx/>
              <a:buSzTx/>
              <a:buFontTx/>
              <a:buNone/>
              <a:tabLst/>
              <a:defRPr/>
            </a:pPr>
            <a:r>
              <a:rPr kumimoji="0" lang="en-US" sz="2400" b="0" i="0" u="none" strike="noStrike" kern="1200" cap="none" spc="0" normalizeH="0" baseline="0" noProof="0" dirty="0">
                <a:ln>
                  <a:noFill/>
                </a:ln>
                <a:solidFill>
                  <a:srgbClr val="000066"/>
                </a:solidFill>
                <a:effectLst/>
                <a:uLnTx/>
                <a:uFillTx/>
                <a:latin typeface="Arial"/>
                <a:ea typeface="+mn-ea"/>
                <a:cs typeface="+mn-cs"/>
              </a:rPr>
              <a:t>It feels vulnerable and weak.</a:t>
            </a:r>
          </a:p>
          <a:p>
            <a:pPr marL="0" marR="0" lvl="0" indent="0" algn="l" defTabSz="914400" rtl="0" eaLnBrk="0" fontAlgn="auto" latinLnBrk="0" hangingPunct="0">
              <a:lnSpc>
                <a:spcPct val="100000"/>
              </a:lnSpc>
              <a:spcBef>
                <a:spcPct val="30000"/>
              </a:spcBef>
              <a:spcAft>
                <a:spcPts val="0"/>
              </a:spcAft>
              <a:buClrTx/>
              <a:buSzTx/>
              <a:buFontTx/>
              <a:buNone/>
              <a:tabLst/>
              <a:defRPr/>
            </a:pPr>
            <a:r>
              <a:rPr kumimoji="0" lang="en-US" sz="2400" b="0" i="0" u="none" strike="noStrike" kern="1200" cap="none" spc="0" normalizeH="0" baseline="0" noProof="0" dirty="0">
                <a:ln>
                  <a:noFill/>
                </a:ln>
                <a:solidFill>
                  <a:srgbClr val="000066"/>
                </a:solidFill>
                <a:effectLst/>
                <a:uLnTx/>
                <a:uFillTx/>
                <a:latin typeface="Arial"/>
                <a:ea typeface="+mn-ea"/>
                <a:cs typeface="+mn-cs"/>
              </a:rPr>
              <a:t>You have to trust the other person.</a:t>
            </a:r>
          </a:p>
        </p:txBody>
      </p:sp>
    </p:spTree>
    <p:extLst>
      <p:ext uri="{BB962C8B-B14F-4D97-AF65-F5344CB8AC3E}">
        <p14:creationId xmlns:p14="http://schemas.microsoft.com/office/powerpoint/2010/main" val="9009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63F2D9-D897-4D1E-8073-BB4135E5A399}"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71683" name="Rectangle 2"/>
          <p:cNvSpPr>
            <a:spLocks noGrp="1" noChangeArrowheads="1"/>
          </p:cNvSpPr>
          <p:nvPr>
            <p:ph type="title"/>
          </p:nvPr>
        </p:nvSpPr>
        <p:spPr/>
        <p:txBody>
          <a:bodyPr/>
          <a:lstStyle/>
          <a:p>
            <a:r>
              <a:rPr lang="en-US" dirty="0"/>
              <a:t>Rethinking Manipulation</a:t>
            </a:r>
            <a:endParaRPr lang="en-US" sz="1800" b="0" dirty="0"/>
          </a:p>
        </p:txBody>
      </p:sp>
      <p:sp>
        <p:nvSpPr>
          <p:cNvPr id="71684" name="Rectangle 3"/>
          <p:cNvSpPr>
            <a:spLocks noGrp="1" noChangeArrowheads="1"/>
          </p:cNvSpPr>
          <p:nvPr>
            <p:ph type="body" idx="1"/>
          </p:nvPr>
        </p:nvSpPr>
        <p:spPr>
          <a:xfrm>
            <a:off x="304800" y="1600200"/>
            <a:ext cx="8229600" cy="762000"/>
          </a:xfrm>
        </p:spPr>
        <p:txBody>
          <a:bodyPr/>
          <a:lstStyle/>
          <a:p>
            <a:pPr>
              <a:buFontTx/>
              <a:buNone/>
            </a:pPr>
            <a:r>
              <a:rPr lang="en-US" dirty="0"/>
              <a:t>What can we do when we feel manipulated?</a:t>
            </a:r>
          </a:p>
        </p:txBody>
      </p:sp>
      <p:sp>
        <p:nvSpPr>
          <p:cNvPr id="71686" name="Text Box 5"/>
          <p:cNvSpPr txBox="1">
            <a:spLocks noChangeArrowheads="1"/>
          </p:cNvSpPr>
          <p:nvPr/>
        </p:nvSpPr>
        <p:spPr bwMode="auto">
          <a:xfrm>
            <a:off x="800100" y="2660531"/>
            <a:ext cx="4953000" cy="375487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800" b="0" i="0" u="none" strike="noStrike" kern="1200" cap="none" spc="0" normalizeH="0" baseline="0" noProof="0" dirty="0">
                <a:ln>
                  <a:noFill/>
                </a:ln>
                <a:solidFill>
                  <a:srgbClr val="000066"/>
                </a:solidFill>
                <a:effectLst/>
                <a:uLnTx/>
                <a:uFillTx/>
                <a:latin typeface="Arial"/>
                <a:ea typeface="+mn-ea"/>
                <a:cs typeface="+mn-cs"/>
              </a:rPr>
              <a:t>Talk over our feelings with another adult.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800" b="0" i="0" u="none" strike="noStrike" kern="1200" cap="none" spc="0" normalizeH="0" baseline="0" noProof="0" dirty="0">
                <a:ln>
                  <a:noFill/>
                </a:ln>
                <a:solidFill>
                  <a:srgbClr val="000066"/>
                </a:solidFill>
                <a:effectLst/>
                <a:uLnTx/>
                <a:uFillTx/>
                <a:latin typeface="Arial"/>
                <a:ea typeface="+mn-ea"/>
                <a:cs typeface="+mn-cs"/>
              </a:rPr>
              <a:t>What needs was the survivor trying to meet?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2800" b="0" i="0" u="none" strike="noStrike" kern="1200" cap="none" spc="0" normalizeH="0" baseline="0" noProof="0" dirty="0">
                <a:ln>
                  <a:noFill/>
                </a:ln>
                <a:solidFill>
                  <a:srgbClr val="000066"/>
                </a:solidFill>
                <a:effectLst/>
                <a:uLnTx/>
                <a:uFillTx/>
                <a:latin typeface="Arial"/>
                <a:ea typeface="+mn-ea"/>
                <a:cs typeface="+mn-cs"/>
              </a:rPr>
              <a:t>Use </a:t>
            </a:r>
            <a:r>
              <a:rPr kumimoji="0" lang="en-US" sz="2800" b="1" i="0" u="none" strike="noStrike" kern="1200" cap="none" spc="0" normalizeH="0" baseline="0" noProof="0" dirty="0">
                <a:ln>
                  <a:noFill/>
                </a:ln>
                <a:solidFill>
                  <a:srgbClr val="000066"/>
                </a:solidFill>
                <a:effectLst/>
                <a:uLnTx/>
                <a:uFillTx/>
                <a:latin typeface="Arial"/>
                <a:ea typeface="+mn-ea"/>
                <a:cs typeface="+mn-cs"/>
              </a:rPr>
              <a:t>RICH</a:t>
            </a:r>
            <a:r>
              <a:rPr kumimoji="0" lang="en-US" sz="2800" b="1" i="0" u="none" strike="noStrike" kern="1200" cap="none" spc="0" normalizeH="0" baseline="38000" noProof="0" dirty="0">
                <a:ln>
                  <a:noFill/>
                </a:ln>
                <a:solidFill>
                  <a:srgbClr val="000066"/>
                </a:solidFill>
                <a:effectLst/>
                <a:uLnTx/>
                <a:uFillTx/>
                <a:latin typeface="Arial"/>
                <a:ea typeface="+mn-ea"/>
                <a:cs typeface="+mn-cs"/>
              </a:rPr>
              <a:t>®</a:t>
            </a:r>
            <a:r>
              <a:rPr kumimoji="0" lang="en-US" sz="2800" b="0" i="0" u="none" strike="noStrike" kern="1200" cap="none" spc="0" normalizeH="0" baseline="0" noProof="0" dirty="0">
                <a:ln>
                  <a:noFill/>
                </a:ln>
                <a:solidFill>
                  <a:srgbClr val="000066"/>
                </a:solidFill>
                <a:effectLst/>
                <a:uLnTx/>
                <a:uFillTx/>
                <a:latin typeface="Arial"/>
                <a:ea typeface="+mn-ea"/>
                <a:cs typeface="+mn-cs"/>
              </a:rPr>
              <a:t> to talk with the client.</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sz="2800" b="0" i="0" u="none" strike="noStrike" kern="1200" cap="none" spc="0" normalizeH="0" baseline="0" noProof="0" dirty="0">
              <a:ln>
                <a:noFill/>
              </a:ln>
              <a:solidFill>
                <a:srgbClr val="000066"/>
              </a:solidFill>
              <a:effectLst/>
              <a:uLnTx/>
              <a:uFillTx/>
              <a:latin typeface="Arial"/>
              <a:ea typeface="+mn-ea"/>
              <a:cs typeface="+mn-cs"/>
            </a:endParaRPr>
          </a:p>
        </p:txBody>
      </p:sp>
      <p:sp>
        <p:nvSpPr>
          <p:cNvPr id="71687" name="Text Box 6"/>
          <p:cNvSpPr txBox="1">
            <a:spLocks noChangeArrowheads="1"/>
          </p:cNvSpPr>
          <p:nvPr/>
        </p:nvSpPr>
        <p:spPr bwMode="auto">
          <a:xfrm>
            <a:off x="533400" y="4343400"/>
            <a:ext cx="7772400" cy="366713"/>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1050" y="3229927"/>
            <a:ext cx="2286000" cy="2286000"/>
          </a:xfrm>
          <a:prstGeom prst="rect">
            <a:avLst/>
          </a:prstGeom>
        </p:spPr>
      </p:pic>
    </p:spTree>
    <p:extLst>
      <p:ext uri="{BB962C8B-B14F-4D97-AF65-F5344CB8AC3E}">
        <p14:creationId xmlns:p14="http://schemas.microsoft.com/office/powerpoint/2010/main" val="396640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6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6"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94305-7087-4C50-9C42-82224830BB11}"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26072015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5" name="Title 1"/>
          <p:cNvSpPr>
            <a:spLocks noGrp="1"/>
          </p:cNvSpPr>
          <p:nvPr>
            <p:ph type="title"/>
          </p:nvPr>
        </p:nvSpPr>
        <p:spPr>
          <a:xfrm>
            <a:off x="1219200" y="1524000"/>
            <a:ext cx="6858000" cy="1981200"/>
          </a:xfrm>
        </p:spPr>
        <p:txBody>
          <a:bodyPr>
            <a:noAutofit/>
          </a:bodyPr>
          <a:lstStyle/>
          <a:p>
            <a:r>
              <a:rPr lang="en-US" sz="5400" dirty="0"/>
              <a:t>Module Six</a:t>
            </a:r>
            <a:br>
              <a:rPr lang="en-US" sz="5400" dirty="0"/>
            </a:br>
            <a:br>
              <a:rPr lang="en-US" sz="4000" dirty="0"/>
            </a:br>
            <a:r>
              <a:rPr lang="en-US" dirty="0"/>
              <a:t>Collaborative Crisis Management</a:t>
            </a:r>
          </a:p>
        </p:txBody>
      </p:sp>
    </p:spTree>
    <p:extLst>
      <p:ext uri="{BB962C8B-B14F-4D97-AF65-F5344CB8AC3E}">
        <p14:creationId xmlns:p14="http://schemas.microsoft.com/office/powerpoint/2010/main" val="153200953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solidFill>
                  <a:srgbClr val="002060"/>
                </a:solidFill>
                <a:cs typeface="Calibri" panose="020F0502020204030204" pitchFamily="34" charset="0"/>
              </a:rPr>
              <a:t>Welcome</a:t>
            </a:r>
          </a:p>
          <a:p>
            <a:r>
              <a:rPr lang="en-US" dirty="0">
                <a:solidFill>
                  <a:srgbClr val="002060"/>
                </a:solidFill>
                <a:cs typeface="Calibri" panose="020F0502020204030204" pitchFamily="34" charset="0"/>
              </a:rPr>
              <a:t>Introductions</a:t>
            </a:r>
          </a:p>
          <a:p>
            <a:pPr lvl="1"/>
            <a:r>
              <a:rPr lang="en-US" dirty="0">
                <a:solidFill>
                  <a:srgbClr val="002060"/>
                </a:solidFill>
                <a:cs typeface="Calibri" panose="020F0502020204030204" pitchFamily="34" charset="0"/>
              </a:rPr>
              <a:t>Name</a:t>
            </a:r>
          </a:p>
          <a:p>
            <a:pPr lvl="1"/>
            <a:r>
              <a:rPr lang="en-US" dirty="0">
                <a:solidFill>
                  <a:srgbClr val="002060"/>
                </a:solidFill>
                <a:cs typeface="Calibri" panose="020F0502020204030204" pitchFamily="34" charset="0"/>
              </a:rPr>
              <a:t>Opening Activity</a:t>
            </a:r>
          </a:p>
          <a:p>
            <a:r>
              <a:rPr lang="en-US" dirty="0">
                <a:solidFill>
                  <a:srgbClr val="002060"/>
                </a:solidFill>
                <a:cs typeface="Calibri" panose="020F0502020204030204" pitchFamily="34" charset="0"/>
              </a:rPr>
              <a:t>Review Agreements</a:t>
            </a:r>
          </a:p>
          <a:p>
            <a:r>
              <a:rPr lang="en-US" dirty="0">
                <a:solidFill>
                  <a:srgbClr val="002060"/>
                </a:solidFill>
                <a:cs typeface="Calibri" panose="020F0502020204030204" pitchFamily="34" charset="0"/>
              </a:rPr>
              <a:t>Agenda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4098" name="Picture 2" descr="Image result for Pictures of children holding welcome signs">
            <a:extLst>
              <a:ext uri="{FF2B5EF4-FFF2-40B4-BE49-F238E27FC236}">
                <a16:creationId xmlns:a16="http://schemas.microsoft.com/office/drawing/2014/main" id="{41AE7450-9AE3-4404-AB3A-5C875541AC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914400"/>
            <a:ext cx="4435729" cy="2103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5894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915400" cy="1143000"/>
          </a:xfrm>
        </p:spPr>
        <p:txBody>
          <a:bodyPr/>
          <a:lstStyle/>
          <a:p>
            <a:r>
              <a:rPr lang="en-US" dirty="0"/>
              <a:t>Crisis Management</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Picture 4" descr="http://www.star.nesdis.noaa.gov/star/images/Best2006/CoralReefEduc.png"/>
          <p:cNvPicPr>
            <a:picLocks noChangeAspect="1" noChangeArrowheads="1"/>
          </p:cNvPicPr>
          <p:nvPr/>
        </p:nvPicPr>
        <p:blipFill>
          <a:blip r:embed="rId3" cstate="print"/>
          <a:srcRect/>
          <a:stretch>
            <a:fillRect/>
          </a:stretch>
        </p:blipFill>
        <p:spPr bwMode="auto">
          <a:xfrm>
            <a:off x="2286000" y="1676400"/>
            <a:ext cx="4419600" cy="2929565"/>
          </a:xfrm>
          <a:prstGeom prst="rect">
            <a:avLst/>
          </a:prstGeom>
          <a:noFill/>
        </p:spPr>
      </p:pic>
      <p:sp>
        <p:nvSpPr>
          <p:cNvPr id="7" name="Rectangle 6"/>
          <p:cNvSpPr/>
          <p:nvPr/>
        </p:nvSpPr>
        <p:spPr>
          <a:xfrm>
            <a:off x="1295400" y="4876800"/>
            <a:ext cx="624840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66"/>
                </a:solidFill>
                <a:effectLst/>
                <a:uLnTx/>
                <a:uFillTx/>
                <a:latin typeface="Arial"/>
                <a:ea typeface="+mn-ea"/>
                <a:cs typeface="+mn-cs"/>
              </a:rPr>
              <a:t>Though the sea be deep and rough, the coral rock remains standing..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000066"/>
              </a:solidFill>
              <a:effectLst/>
              <a:uLnTx/>
              <a:uFillTx/>
              <a:latin typeface="Arial"/>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66"/>
                </a:solidFill>
                <a:effectLst/>
                <a:uLnTx/>
                <a:uFillTx/>
                <a:latin typeface="Arial"/>
                <a:ea typeface="+mn-ea"/>
                <a:cs typeface="+mn-cs"/>
              </a:rPr>
              <a:t>~Hawaiian Proverb</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46104256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6749A4-2960-43F8-B6E3-B0DA2B2DA477}"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34819" name="Rectangle 2"/>
          <p:cNvSpPr>
            <a:spLocks noGrp="1" noChangeArrowheads="1"/>
          </p:cNvSpPr>
          <p:nvPr>
            <p:ph type="title"/>
          </p:nvPr>
        </p:nvSpPr>
        <p:spPr>
          <a:xfrm>
            <a:off x="685800" y="609600"/>
            <a:ext cx="7599363" cy="1033463"/>
          </a:xfrm>
        </p:spPr>
        <p:txBody>
          <a:bodyPr/>
          <a:lstStyle/>
          <a:p>
            <a:pPr defTabSz="963613" eaLnBrk="1" hangingPunct="1"/>
            <a:r>
              <a:rPr lang="en-US" sz="4000"/>
              <a:t>A Collaborative Model for Crisis Management</a:t>
            </a:r>
          </a:p>
        </p:txBody>
      </p:sp>
      <p:sp>
        <p:nvSpPr>
          <p:cNvPr id="34820" name="Rectangle 3"/>
          <p:cNvSpPr>
            <a:spLocks noGrp="1" noChangeArrowheads="1"/>
          </p:cNvSpPr>
          <p:nvPr>
            <p:ph type="body" idx="1"/>
          </p:nvPr>
        </p:nvSpPr>
        <p:spPr>
          <a:xfrm>
            <a:off x="674688" y="2005013"/>
            <a:ext cx="7859712" cy="3676650"/>
          </a:xfrm>
        </p:spPr>
        <p:txBody>
          <a:bodyPr/>
          <a:lstStyle/>
          <a:p>
            <a:pPr marL="361950" indent="-361950" defTabSz="963613" eaLnBrk="1" hangingPunct="1">
              <a:lnSpc>
                <a:spcPct val="80000"/>
              </a:lnSpc>
              <a:buFontTx/>
              <a:buNone/>
            </a:pPr>
            <a:r>
              <a:rPr lang="en-US" sz="3800" dirty="0"/>
              <a:t>Many of the major failures in services with youth occur in our responses to crises.</a:t>
            </a:r>
          </a:p>
          <a:p>
            <a:pPr marL="361950" indent="-361950" defTabSz="963613" eaLnBrk="1" hangingPunct="1">
              <a:lnSpc>
                <a:spcPct val="70000"/>
              </a:lnSpc>
              <a:buFontTx/>
              <a:buNone/>
            </a:pPr>
            <a:endParaRPr lang="en-US" sz="3800" dirty="0"/>
          </a:p>
          <a:p>
            <a:pPr marL="361950" indent="-361950" defTabSz="963613" eaLnBrk="1" hangingPunct="1">
              <a:lnSpc>
                <a:spcPct val="80000"/>
              </a:lnSpc>
              <a:buFontTx/>
              <a:buNone/>
            </a:pPr>
            <a:r>
              <a:rPr lang="en-US" sz="3800" dirty="0"/>
              <a:t>The youth’s participation in -- and anticipation of -- crisis is essential.</a:t>
            </a:r>
            <a:r>
              <a:rPr lang="en-US" sz="3000" b="1" dirty="0"/>
              <a:t>  </a:t>
            </a:r>
          </a:p>
          <a:p>
            <a:pPr marL="361950" indent="-361950" defTabSz="963613" eaLnBrk="1" hangingPunct="1">
              <a:lnSpc>
                <a:spcPct val="70000"/>
              </a:lnSpc>
              <a:buFontTx/>
              <a:buNone/>
            </a:pPr>
            <a:endParaRPr lang="en-US" sz="3000" b="1"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2" name="Rounded Rectangle 31"/>
          <p:cNvSpPr/>
          <p:nvPr/>
        </p:nvSpPr>
        <p:spPr>
          <a:xfrm rot="21162285">
            <a:off x="2302861" y="3859844"/>
            <a:ext cx="3215393" cy="470522"/>
          </a:xfrm>
          <a:prstGeom prst="roundRect">
            <a:avLst/>
          </a:prstGeom>
          <a:solidFill>
            <a:srgbClr val="FF0000"/>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Intolerable Feelings</a:t>
            </a:r>
          </a:p>
        </p:txBody>
      </p:sp>
      <p:sp>
        <p:nvSpPr>
          <p:cNvPr id="31" name="Lightning Bolt 30"/>
          <p:cNvSpPr/>
          <p:nvPr/>
        </p:nvSpPr>
        <p:spPr>
          <a:xfrm rot="21150832">
            <a:off x="2093372" y="3552549"/>
            <a:ext cx="766255" cy="602341"/>
          </a:xfrm>
          <a:prstGeom prst="lightningBol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28" name="Straight Arrow Connector 27"/>
          <p:cNvCxnSpPr/>
          <p:nvPr/>
        </p:nvCxnSpPr>
        <p:spPr>
          <a:xfrm flipH="1">
            <a:off x="1981200" y="1905000"/>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18117" y="60960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68008F-A353-466F-8618-47E031AC73D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6" name="Rounded Rectangle 5"/>
          <p:cNvSpPr/>
          <p:nvPr/>
        </p:nvSpPr>
        <p:spPr>
          <a:xfrm>
            <a:off x="2514600" y="1600200"/>
            <a:ext cx="4160103" cy="4165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Disrupted Development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Body and Brain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4" name="Rounded Rectangle 23"/>
          <p:cNvSpPr/>
          <p:nvPr/>
        </p:nvSpPr>
        <p:spPr>
          <a:xfrm>
            <a:off x="580485" y="2230306"/>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Attachment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Feelings Skills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TextBox 29"/>
          <p:cNvSpPr txBox="1"/>
          <p:nvPr/>
        </p:nvSpPr>
        <p:spPr>
          <a:xfrm>
            <a:off x="228600" y="3200400"/>
            <a:ext cx="207392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rial"/>
                <a:ea typeface="+mn-ea"/>
                <a:cs typeface="+mn-cs"/>
              </a:rPr>
              <a:t>Current Stressor</a:t>
            </a:r>
          </a:p>
        </p:txBody>
      </p:sp>
      <p:sp>
        <p:nvSpPr>
          <p:cNvPr id="33" name="Rounded Rectangle 32"/>
          <p:cNvSpPr/>
          <p:nvPr/>
        </p:nvSpPr>
        <p:spPr>
          <a:xfrm>
            <a:off x="685800" y="4706888"/>
            <a:ext cx="3555642" cy="398587"/>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rPr>
              <a:t>Acts to Relieve Feelings</a:t>
            </a:r>
          </a:p>
        </p:txBody>
      </p:sp>
      <p:sp>
        <p:nvSpPr>
          <p:cNvPr id="34" name="Rounded Rectangle 33"/>
          <p:cNvSpPr/>
          <p:nvPr/>
        </p:nvSpPr>
        <p:spPr>
          <a:xfrm>
            <a:off x="685800" y="5486400"/>
            <a:ext cx="2848925"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Retreats, hurts self, or hurts others</a:t>
            </a:r>
          </a:p>
        </p:txBody>
      </p:sp>
      <p:sp>
        <p:nvSpPr>
          <p:cNvPr id="36" name="Rounded Rectangle 35"/>
          <p:cNvSpPr/>
          <p:nvPr/>
        </p:nvSpPr>
        <p:spPr>
          <a:xfrm>
            <a:off x="4572000" y="5486400"/>
            <a:ext cx="4030667" cy="81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TextBox 34"/>
          <p:cNvSpPr txBox="1"/>
          <p:nvPr/>
        </p:nvSpPr>
        <p:spPr>
          <a:xfrm>
            <a:off x="4572000" y="5562600"/>
            <a:ext cx="4259267"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Adaptive: Helps in the moment, hurts in the long run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Rounded Rectangle 42"/>
          <p:cNvSpPr/>
          <p:nvPr/>
        </p:nvSpPr>
        <p:spPr>
          <a:xfrm>
            <a:off x="409245" y="35574"/>
            <a:ext cx="837406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a:ea typeface="+mn-ea"/>
                <a:cs typeface="+mn-cs"/>
              </a:rPr>
              <a:t>RC® Trauma Framework - HURT</a:t>
            </a:r>
          </a:p>
        </p:txBody>
      </p:sp>
    </p:spTree>
    <p:extLst>
      <p:ext uri="{BB962C8B-B14F-4D97-AF65-F5344CB8AC3E}">
        <p14:creationId xmlns:p14="http://schemas.microsoft.com/office/powerpoint/2010/main" val="357521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2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ight Arrow 36"/>
          <p:cNvSpPr/>
          <p:nvPr/>
        </p:nvSpPr>
        <p:spPr>
          <a:xfrm rot="5152053">
            <a:off x="1645164" y="4943321"/>
            <a:ext cx="55874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1" name="Right Arrow 40"/>
          <p:cNvSpPr/>
          <p:nvPr/>
        </p:nvSpPr>
        <p:spPr>
          <a:xfrm rot="5400000">
            <a:off x="3418743" y="4277457"/>
            <a:ext cx="47771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2" name="Rounded Rectangle 31"/>
          <p:cNvSpPr/>
          <p:nvPr/>
        </p:nvSpPr>
        <p:spPr>
          <a:xfrm>
            <a:off x="2712679" y="3734260"/>
            <a:ext cx="3215393" cy="470522"/>
          </a:xfrm>
          <a:prstGeom prst="roundRect">
            <a:avLst/>
          </a:prstGeom>
          <a:solidFill>
            <a:srgbClr val="95D153"/>
          </a:solidFill>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Arial"/>
                <a:ea typeface="+mn-ea"/>
                <a:cs typeface="+mn-cs"/>
              </a:rPr>
              <a:t>Tolerable Feelings</a:t>
            </a:r>
          </a:p>
        </p:txBody>
      </p:sp>
      <p:sp>
        <p:nvSpPr>
          <p:cNvPr id="31" name="Lightning Bolt 30"/>
          <p:cNvSpPr/>
          <p:nvPr/>
        </p:nvSpPr>
        <p:spPr>
          <a:xfrm rot="21150832">
            <a:off x="2093372" y="3552549"/>
            <a:ext cx="766255" cy="602341"/>
          </a:xfrm>
          <a:prstGeom prst="lightningBolt">
            <a:avLst/>
          </a:prstGeom>
          <a:solidFill>
            <a:srgbClr val="FF0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28" name="Straight Arrow Connector 27"/>
          <p:cNvCxnSpPr/>
          <p:nvPr/>
        </p:nvCxnSpPr>
        <p:spPr>
          <a:xfrm flipH="1">
            <a:off x="1674370" y="2088867"/>
            <a:ext cx="383029" cy="22860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019967" y="2119784"/>
            <a:ext cx="609433" cy="1662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0"/>
          </p:nvPr>
        </p:nvSpPr>
        <p:spPr>
          <a:xfrm>
            <a:off x="6807995" y="6219793"/>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68008F-A353-466F-8618-47E031AC73D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4" name="Rounded Rectangle 3"/>
          <p:cNvSpPr/>
          <p:nvPr/>
        </p:nvSpPr>
        <p:spPr>
          <a:xfrm>
            <a:off x="503830" y="0"/>
            <a:ext cx="8213136" cy="9144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2060"/>
                </a:solidFill>
                <a:effectLst/>
                <a:uLnTx/>
                <a:uFillTx/>
                <a:latin typeface="Arial"/>
                <a:ea typeface="+mn-ea"/>
                <a:cs typeface="+mn-cs"/>
              </a:rPr>
              <a:t>RC® Trauma Framework - HEALING</a:t>
            </a:r>
          </a:p>
        </p:txBody>
      </p:sp>
      <p:sp>
        <p:nvSpPr>
          <p:cNvPr id="6" name="Rounded Rectangle 5"/>
          <p:cNvSpPr/>
          <p:nvPr/>
        </p:nvSpPr>
        <p:spPr>
          <a:xfrm>
            <a:off x="2057399" y="1600200"/>
            <a:ext cx="5334001" cy="416573"/>
          </a:xfrm>
          <a:prstGeom prst="round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Disrupted Development </a:t>
            </a:r>
            <a:r>
              <a:rPr lang="en-US" sz="2200" b="1" dirty="0">
                <a:solidFill>
                  <a:srgbClr val="0070C0"/>
                </a:solidFill>
                <a:latin typeface="Arial"/>
              </a:rPr>
              <a:t>b</a:t>
            </a:r>
            <a:r>
              <a:rPr kumimoji="0" lang="en-US" sz="2200" b="1" i="0" u="none" strike="noStrike" kern="1200" cap="none" spc="0" normalizeH="0" baseline="0" noProof="0" dirty="0" err="1">
                <a:ln>
                  <a:noFill/>
                </a:ln>
                <a:solidFill>
                  <a:srgbClr val="0070C0"/>
                </a:solidFill>
                <a:effectLst/>
                <a:uLnTx/>
                <a:uFillTx/>
                <a:latin typeface="Arial"/>
                <a:ea typeface="+mn-ea"/>
                <a:cs typeface="+mn-cs"/>
              </a:rPr>
              <a:t>ut</a:t>
            </a:r>
            <a:r>
              <a:rPr kumimoji="0" lang="en-US" sz="2200" b="1" i="0" u="none" strike="noStrike" kern="1200" cap="none" spc="0" normalizeH="0" baseline="0" noProof="0" dirty="0">
                <a:ln>
                  <a:noFill/>
                </a:ln>
                <a:solidFill>
                  <a:srgbClr val="0070C0"/>
                </a:solidFill>
                <a:effectLst/>
                <a:uLnTx/>
                <a:uFillTx/>
                <a:latin typeface="Arial"/>
                <a:ea typeface="+mn-ea"/>
                <a:cs typeface="+mn-cs"/>
              </a:rPr>
              <a:t> Healing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12" name="Rounded Rectangle 11"/>
          <p:cNvSpPr/>
          <p:nvPr/>
        </p:nvSpPr>
        <p:spPr>
          <a:xfrm>
            <a:off x="2362200" y="914400"/>
            <a:ext cx="4445795" cy="4165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Childhood Traumatic Events/ACEs</a:t>
            </a:r>
          </a:p>
        </p:txBody>
      </p:sp>
      <p:cxnSp>
        <p:nvCxnSpPr>
          <p:cNvPr id="19" name="Straight Arrow Connector 18"/>
          <p:cNvCxnSpPr/>
          <p:nvPr/>
        </p:nvCxnSpPr>
        <p:spPr>
          <a:xfrm>
            <a:off x="3352800" y="1371600"/>
            <a:ext cx="106762" cy="2354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2895600" y="2362200"/>
            <a:ext cx="2849552" cy="416573"/>
          </a:xfrm>
          <a:prstGeom prst="roundRect">
            <a:avLst/>
          </a:prstGeom>
          <a:solidFill>
            <a:srgbClr val="C386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Body and Brain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4" name="Rounded Rectangle 23"/>
          <p:cNvSpPr/>
          <p:nvPr/>
        </p:nvSpPr>
        <p:spPr>
          <a:xfrm>
            <a:off x="503830" y="2440927"/>
            <a:ext cx="2080052" cy="416573"/>
          </a:xfrm>
          <a:prstGeom prst="roundRect">
            <a:avLst/>
          </a:prstGeom>
          <a:solidFill>
            <a:srgbClr val="FF66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Attachment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sp>
        <p:nvSpPr>
          <p:cNvPr id="25" name="Rounded Rectangle 24"/>
          <p:cNvSpPr/>
          <p:nvPr/>
        </p:nvSpPr>
        <p:spPr>
          <a:xfrm>
            <a:off x="6019800" y="2362200"/>
            <a:ext cx="2514600" cy="416573"/>
          </a:xfrm>
          <a:prstGeom prst="roundRect">
            <a:avLst/>
          </a:prstGeom>
          <a:solidFill>
            <a:srgbClr val="D0F4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Feelings Skills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2D2D8A">
                  <a:lumMod val="60000"/>
                  <a:lumOff val="40000"/>
                </a:srgbClr>
              </a:solidFill>
              <a:effectLst/>
              <a:uLnTx/>
              <a:uFillTx/>
              <a:latin typeface="Arial"/>
              <a:ea typeface="+mn-ea"/>
              <a:cs typeface="+mn-cs"/>
            </a:endParaRPr>
          </a:p>
        </p:txBody>
      </p:sp>
      <p:cxnSp>
        <p:nvCxnSpPr>
          <p:cNvPr id="27" name="Straight Arrow Connector 26"/>
          <p:cNvCxnSpPr/>
          <p:nvPr/>
        </p:nvCxnSpPr>
        <p:spPr>
          <a:xfrm>
            <a:off x="4343400" y="2057400"/>
            <a:ext cx="0" cy="2432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Cloud 28"/>
          <p:cNvSpPr/>
          <p:nvPr/>
        </p:nvSpPr>
        <p:spPr>
          <a:xfrm>
            <a:off x="304800" y="3124200"/>
            <a:ext cx="1911159" cy="1143001"/>
          </a:xfrm>
          <a:prstGeom prst="cloud">
            <a:avLst/>
          </a:prstGeom>
          <a:solidFill>
            <a:srgbClr val="95D153"/>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TextBox 29"/>
          <p:cNvSpPr txBox="1"/>
          <p:nvPr/>
        </p:nvSpPr>
        <p:spPr>
          <a:xfrm>
            <a:off x="228600" y="3200400"/>
            <a:ext cx="2073928"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Arial"/>
                <a:ea typeface="+mn-ea"/>
                <a:cs typeface="+mn-cs"/>
              </a:rPr>
              <a:t>Current Stressor</a:t>
            </a:r>
          </a:p>
        </p:txBody>
      </p:sp>
      <p:sp>
        <p:nvSpPr>
          <p:cNvPr id="33" name="Rounded Rectangle 32"/>
          <p:cNvSpPr/>
          <p:nvPr/>
        </p:nvSpPr>
        <p:spPr>
          <a:xfrm>
            <a:off x="381000" y="4706888"/>
            <a:ext cx="5638800" cy="398587"/>
          </a:xfrm>
          <a:prstGeom prst="roundRect">
            <a:avLst/>
          </a:prstGeom>
          <a:solidFill>
            <a:srgbClr val="95D153"/>
          </a:solidFill>
          <a:ln>
            <a:solidFill>
              <a:srgbClr val="95D1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Arial"/>
                <a:ea typeface="+mn-ea"/>
                <a:cs typeface="+mn-cs"/>
              </a:rPr>
              <a:t>Fewer Extreme Acts to Relieve Feelings</a:t>
            </a:r>
          </a:p>
        </p:txBody>
      </p:sp>
      <p:sp>
        <p:nvSpPr>
          <p:cNvPr id="34" name="Rounded Rectangle 33"/>
          <p:cNvSpPr/>
          <p:nvPr/>
        </p:nvSpPr>
        <p:spPr>
          <a:xfrm>
            <a:off x="685800" y="5467043"/>
            <a:ext cx="2848925" cy="833139"/>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a:ea typeface="+mn-ea"/>
                <a:cs typeface="+mn-cs"/>
              </a:rPr>
              <a:t>Calm down, ground, lower distress</a:t>
            </a:r>
          </a:p>
        </p:txBody>
      </p:sp>
      <p:sp>
        <p:nvSpPr>
          <p:cNvPr id="36" name="Rounded Rectangle 35"/>
          <p:cNvSpPr/>
          <p:nvPr/>
        </p:nvSpPr>
        <p:spPr>
          <a:xfrm>
            <a:off x="4572000" y="5486400"/>
            <a:ext cx="4030667" cy="813782"/>
          </a:xfrm>
          <a:prstGeom prst="roundRect">
            <a:avLst/>
          </a:prstGeom>
          <a:solidFill>
            <a:srgbClr val="95D1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5" name="TextBox 34"/>
          <p:cNvSpPr txBox="1"/>
          <p:nvPr/>
        </p:nvSpPr>
        <p:spPr>
          <a:xfrm>
            <a:off x="4457699" y="5562600"/>
            <a:ext cx="4259267"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a:ea typeface="+mn-ea"/>
                <a:cs typeface="+mn-cs"/>
              </a:rPr>
              <a:t>Adaptive: Helps in the moment AND in the long run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42" name="Right Arrow 41"/>
          <p:cNvSpPr/>
          <p:nvPr/>
        </p:nvSpPr>
        <p:spPr>
          <a:xfrm>
            <a:off x="3581400" y="5562600"/>
            <a:ext cx="955423"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40051100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1">
            <a:lumMod val="90000"/>
          </a:schemeClr>
        </a:solidFill>
        <a:effectLst/>
      </p:bgPr>
    </p:bg>
    <p:spTree>
      <p:nvGrpSpPr>
        <p:cNvPr id="1" name=""/>
        <p:cNvGrpSpPr/>
        <p:nvPr/>
      </p:nvGrpSpPr>
      <p:grpSpPr>
        <a:xfrm>
          <a:off x="0" y="0"/>
          <a:ext cx="0" cy="0"/>
          <a:chOff x="0" y="0"/>
          <a:chExt cx="0" cy="0"/>
        </a:xfrm>
      </p:grpSpPr>
      <p:sp>
        <p:nvSpPr>
          <p:cNvPr id="7" name="Rectangle 6"/>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76200" y="1990725"/>
            <a:ext cx="8915400" cy="3200400"/>
          </a:xfrm>
          <a:noFill/>
        </p:spPr>
        <p:txBody>
          <a:bodyPr/>
          <a:lstStyle/>
          <a:p>
            <a:r>
              <a:rPr lang="en-US" sz="4000" dirty="0"/>
              <a:t>Collaborative Crisis Management: Before the Storm</a:t>
            </a:r>
            <a:br>
              <a:rPr lang="en-US" dirty="0"/>
            </a:br>
            <a:br>
              <a:rPr lang="en-US" dirty="0"/>
            </a:br>
            <a:endParaRPr lang="en-US" dirty="0"/>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52034111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1143000"/>
          </a:xfrm>
        </p:spPr>
        <p:txBody>
          <a:bodyPr/>
          <a:lstStyle/>
          <a:p>
            <a:r>
              <a:rPr lang="en-US" sz="4000" dirty="0"/>
              <a:t>Collaborative Crisis Management:</a:t>
            </a:r>
            <a:br>
              <a:rPr lang="en-US" sz="4000" dirty="0"/>
            </a:br>
            <a:r>
              <a:rPr lang="en-US" sz="4000" dirty="0"/>
              <a:t>Including the Child</a:t>
            </a:r>
          </a:p>
        </p:txBody>
      </p:sp>
      <p:sp>
        <p:nvSpPr>
          <p:cNvPr id="3" name="Content Placeholder 2"/>
          <p:cNvSpPr>
            <a:spLocks noGrp="1"/>
          </p:cNvSpPr>
          <p:nvPr>
            <p:ph idx="1"/>
          </p:nvPr>
        </p:nvSpPr>
        <p:spPr>
          <a:xfrm>
            <a:off x="228600" y="1600200"/>
            <a:ext cx="8686800" cy="4800600"/>
          </a:xfrm>
        </p:spPr>
        <p:txBody>
          <a:bodyPr/>
          <a:lstStyle/>
          <a:p>
            <a:r>
              <a:rPr lang="en-US" dirty="0"/>
              <a:t>People respond best to what they help create</a:t>
            </a:r>
          </a:p>
          <a:p>
            <a:pPr>
              <a:spcBef>
                <a:spcPts val="1800"/>
              </a:spcBef>
            </a:pPr>
            <a:r>
              <a:rPr lang="en-US" dirty="0"/>
              <a:t>Including the child demonstrates and supports feelings of worthiness</a:t>
            </a:r>
          </a:p>
          <a:p>
            <a:pPr>
              <a:spcBef>
                <a:spcPts val="1800"/>
              </a:spcBef>
            </a:pPr>
            <a:r>
              <a:rPr lang="en-US" dirty="0"/>
              <a:t>Shows you believe the child wants to and can over time manage stronger feelings</a:t>
            </a:r>
          </a:p>
          <a:p>
            <a:pPr>
              <a:spcBef>
                <a:spcPts val="1800"/>
              </a:spcBef>
            </a:pPr>
            <a:r>
              <a:rPr lang="en-US" dirty="0"/>
              <a:t>Begins to help child internalize adults as helpful and supportive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5963730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76200" y="152400"/>
            <a:ext cx="8915400" cy="1143000"/>
          </a:xfrm>
        </p:spPr>
        <p:txBody>
          <a:bodyPr/>
          <a:lstStyle/>
          <a:p>
            <a:pPr defTabSz="963613" eaLnBrk="1" hangingPunct="1"/>
            <a:r>
              <a:rPr lang="en-US" sz="4000" dirty="0"/>
              <a:t>Before the Crisis: </a:t>
            </a:r>
            <a:br>
              <a:rPr lang="en-US" sz="4000" dirty="0"/>
            </a:br>
            <a:r>
              <a:rPr lang="en-US" sz="4000" dirty="0"/>
              <a:t>Collaborative Crisis Prevention</a:t>
            </a:r>
          </a:p>
        </p:txBody>
      </p:sp>
      <p:sp>
        <p:nvSpPr>
          <p:cNvPr id="32770" name="Rectangle 3"/>
          <p:cNvSpPr>
            <a:spLocks noGrp="1" noChangeArrowheads="1"/>
          </p:cNvSpPr>
          <p:nvPr>
            <p:ph type="body" idx="1"/>
          </p:nvPr>
        </p:nvSpPr>
        <p:spPr>
          <a:xfrm>
            <a:off x="304800" y="1612900"/>
            <a:ext cx="8534400" cy="5245100"/>
          </a:xfrm>
        </p:spPr>
        <p:txBody>
          <a:bodyPr/>
          <a:lstStyle/>
          <a:p>
            <a:pPr marL="361950" indent="-361950" defTabSz="963613" eaLnBrk="1" hangingPunct="1">
              <a:lnSpc>
                <a:spcPct val="90000"/>
              </a:lnSpc>
              <a:spcBef>
                <a:spcPct val="0"/>
              </a:spcBef>
              <a:buFontTx/>
              <a:buNone/>
            </a:pPr>
            <a:r>
              <a:rPr lang="en-US" sz="3600" b="1" dirty="0"/>
              <a:t>Crisis Plans ask:</a:t>
            </a:r>
          </a:p>
          <a:p>
            <a:pPr marL="361950" indent="-361950" defTabSz="963613" eaLnBrk="1" hangingPunct="1">
              <a:lnSpc>
                <a:spcPct val="90000"/>
              </a:lnSpc>
              <a:spcBef>
                <a:spcPct val="0"/>
              </a:spcBef>
              <a:buFontTx/>
              <a:buNone/>
            </a:pPr>
            <a:endParaRPr lang="en-US" sz="1000" dirty="0"/>
          </a:p>
          <a:p>
            <a:pPr marL="382588" indent="-300038" defTabSz="963613" eaLnBrk="1" hangingPunct="1">
              <a:lnSpc>
                <a:spcPct val="90000"/>
              </a:lnSpc>
              <a:spcBef>
                <a:spcPct val="0"/>
              </a:spcBef>
            </a:pPr>
            <a:r>
              <a:rPr lang="en-US" dirty="0"/>
              <a:t>What upsets you?</a:t>
            </a:r>
          </a:p>
          <a:p>
            <a:pPr marL="382588" indent="-300038" defTabSz="963613" eaLnBrk="1" hangingPunct="1">
              <a:lnSpc>
                <a:spcPct val="90000"/>
              </a:lnSpc>
              <a:spcBef>
                <a:spcPct val="0"/>
              </a:spcBef>
            </a:pPr>
            <a:r>
              <a:rPr lang="en-US" dirty="0"/>
              <a:t>What are the first signs that you are getting upset? </a:t>
            </a:r>
          </a:p>
          <a:p>
            <a:pPr marL="382588" indent="-300038" defTabSz="963613" eaLnBrk="1" hangingPunct="1">
              <a:lnSpc>
                <a:spcPct val="90000"/>
              </a:lnSpc>
              <a:spcBef>
                <a:spcPct val="0"/>
              </a:spcBef>
            </a:pPr>
            <a:r>
              <a:rPr lang="en-US" dirty="0"/>
              <a:t>What helps you when you’re upset?</a:t>
            </a:r>
          </a:p>
          <a:p>
            <a:pPr marL="382588" indent="-300038" defTabSz="963613" eaLnBrk="1" hangingPunct="1">
              <a:lnSpc>
                <a:spcPct val="90000"/>
              </a:lnSpc>
              <a:spcBef>
                <a:spcPct val="0"/>
              </a:spcBef>
            </a:pPr>
            <a:r>
              <a:rPr lang="en-US" dirty="0"/>
              <a:t>What doesn’t help?  </a:t>
            </a:r>
          </a:p>
          <a:p>
            <a:pPr marL="361950" indent="-361950" defTabSz="963613" eaLnBrk="1" hangingPunct="1">
              <a:lnSpc>
                <a:spcPct val="90000"/>
              </a:lnSpc>
              <a:spcBef>
                <a:spcPct val="0"/>
              </a:spcBef>
              <a:buFontTx/>
              <a:buNone/>
            </a:pPr>
            <a:endParaRPr lang="en-US" sz="2800" dirty="0"/>
          </a:p>
          <a:p>
            <a:pPr marL="361950" indent="-361950" defTabSz="963613" eaLnBrk="1" hangingPunct="1">
              <a:lnSpc>
                <a:spcPct val="90000"/>
              </a:lnSpc>
              <a:buFontTx/>
              <a:buNone/>
            </a:pPr>
            <a:r>
              <a:rPr lang="en-US" dirty="0"/>
              <a:t>Crisis Prevention Plans are </a:t>
            </a:r>
            <a:r>
              <a:rPr lang="en-US" b="1" u="sng" dirty="0"/>
              <a:t>living</a:t>
            </a:r>
            <a:r>
              <a:rPr lang="en-US" dirty="0"/>
              <a:t> documents,</a:t>
            </a:r>
          </a:p>
          <a:p>
            <a:pPr marL="361950" indent="-361950" defTabSz="963613" eaLnBrk="1" hangingPunct="1">
              <a:lnSpc>
                <a:spcPct val="90000"/>
              </a:lnSpc>
              <a:buFontTx/>
              <a:buNone/>
            </a:pPr>
            <a:r>
              <a:rPr lang="en-US" dirty="0"/>
              <a:t>continually reviewed and modified </a:t>
            </a:r>
            <a:r>
              <a:rPr lang="en-US" b="1" u="sng" dirty="0"/>
              <a:t>with</a:t>
            </a:r>
            <a:r>
              <a:rPr lang="en-US" dirty="0"/>
              <a:t> the</a:t>
            </a:r>
          </a:p>
          <a:p>
            <a:pPr marL="361950" indent="-361950" defTabSz="963613" eaLnBrk="1" hangingPunct="1">
              <a:lnSpc>
                <a:spcPct val="90000"/>
              </a:lnSpc>
              <a:buFontTx/>
              <a:buNone/>
            </a:pPr>
            <a:r>
              <a:rPr lang="en-US" dirty="0"/>
              <a:t> child.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9498669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76200" y="152400"/>
            <a:ext cx="8915400" cy="1143000"/>
          </a:xfrm>
        </p:spPr>
        <p:txBody>
          <a:bodyPr/>
          <a:lstStyle/>
          <a:p>
            <a:pPr defTabSz="963613" eaLnBrk="1" hangingPunct="1"/>
            <a:r>
              <a:rPr lang="en-US" sz="4000" dirty="0"/>
              <a:t>Before the Crisis: </a:t>
            </a:r>
            <a:br>
              <a:rPr lang="en-US" sz="4000" dirty="0"/>
            </a:br>
            <a:r>
              <a:rPr lang="en-US" sz="4000" dirty="0"/>
              <a:t>Collaborative Crisis Prevention</a:t>
            </a:r>
          </a:p>
        </p:txBody>
      </p:sp>
      <p:sp>
        <p:nvSpPr>
          <p:cNvPr id="28674" name="Rectangle 3"/>
          <p:cNvSpPr>
            <a:spLocks noGrp="1" noChangeArrowheads="1"/>
          </p:cNvSpPr>
          <p:nvPr>
            <p:ph type="body" idx="1"/>
          </p:nvPr>
        </p:nvSpPr>
        <p:spPr>
          <a:xfrm>
            <a:off x="304800" y="1655763"/>
            <a:ext cx="8839200" cy="4821237"/>
          </a:xfrm>
        </p:spPr>
        <p:txBody>
          <a:bodyPr/>
          <a:lstStyle/>
          <a:p>
            <a:pPr marL="361950" indent="-361950" defTabSz="963613" eaLnBrk="1" hangingPunct="1">
              <a:lnSpc>
                <a:spcPct val="90000"/>
              </a:lnSpc>
              <a:spcBef>
                <a:spcPct val="0"/>
              </a:spcBef>
              <a:buNone/>
            </a:pPr>
            <a:r>
              <a:rPr lang="en-US" sz="2800" b="1" dirty="0"/>
              <a:t>To reduce crises, build feelings skills</a:t>
            </a:r>
          </a:p>
          <a:p>
            <a:pPr marL="361950" indent="-361950" defTabSz="963613" eaLnBrk="1" hangingPunct="1">
              <a:lnSpc>
                <a:spcPct val="90000"/>
              </a:lnSpc>
              <a:spcBef>
                <a:spcPct val="0"/>
              </a:spcBef>
              <a:buNone/>
            </a:pPr>
            <a:r>
              <a:rPr lang="en-US" sz="2800" b="1" dirty="0"/>
              <a:t>when life is calm</a:t>
            </a:r>
            <a:r>
              <a:rPr lang="en-US" sz="3600" b="1" dirty="0"/>
              <a:t>:</a:t>
            </a:r>
          </a:p>
          <a:p>
            <a:pPr marL="361950" indent="-361950" defTabSz="963613" eaLnBrk="1" hangingPunct="1">
              <a:lnSpc>
                <a:spcPct val="90000"/>
              </a:lnSpc>
              <a:spcBef>
                <a:spcPts val="1200"/>
              </a:spcBef>
            </a:pPr>
            <a:r>
              <a:rPr lang="en-US" sz="3000" dirty="0"/>
              <a:t>Model and teach managing </a:t>
            </a:r>
            <a:br>
              <a:rPr lang="en-US" sz="3000" dirty="0"/>
            </a:br>
            <a:r>
              <a:rPr lang="en-US" sz="3000" dirty="0"/>
              <a:t>feelings</a:t>
            </a:r>
          </a:p>
          <a:p>
            <a:pPr marL="361950" indent="-361950" defTabSz="963613" eaLnBrk="1" hangingPunct="1">
              <a:lnSpc>
                <a:spcPct val="90000"/>
              </a:lnSpc>
              <a:spcBef>
                <a:spcPts val="1200"/>
              </a:spcBef>
            </a:pPr>
            <a:r>
              <a:rPr lang="en-US" sz="3000" dirty="0"/>
              <a:t>Reinforce the child’s strengths </a:t>
            </a:r>
            <a:br>
              <a:rPr lang="en-US" sz="3000" dirty="0"/>
            </a:br>
            <a:r>
              <a:rPr lang="en-US" sz="3000" dirty="0"/>
              <a:t>and positive contributions</a:t>
            </a:r>
          </a:p>
          <a:p>
            <a:pPr marL="361950" indent="-361950" defTabSz="963613" eaLnBrk="1" hangingPunct="1">
              <a:lnSpc>
                <a:spcPct val="90000"/>
              </a:lnSpc>
              <a:spcBef>
                <a:spcPts val="1200"/>
              </a:spcBef>
            </a:pPr>
            <a:r>
              <a:rPr lang="en-US" sz="3000" dirty="0"/>
              <a:t>Identify and use tools to help the </a:t>
            </a:r>
            <a:br>
              <a:rPr lang="en-US" sz="3000" dirty="0"/>
            </a:br>
            <a:r>
              <a:rPr lang="en-US" sz="3000" dirty="0"/>
              <a:t>child remember positive connections </a:t>
            </a:r>
            <a:br>
              <a:rPr lang="en-US" sz="3000" dirty="0"/>
            </a:br>
            <a:r>
              <a:rPr lang="en-US" sz="3000" dirty="0"/>
              <a:t>even when separated from them</a:t>
            </a:r>
          </a:p>
          <a:p>
            <a:pPr marL="361950" indent="-361950" defTabSz="963613" eaLnBrk="1" hangingPunct="1">
              <a:lnSpc>
                <a:spcPct val="90000"/>
              </a:lnSpc>
              <a:spcBef>
                <a:spcPts val="1200"/>
              </a:spcBef>
              <a:buNone/>
            </a:pPr>
            <a:endParaRPr lang="en-US" sz="3000" dirty="0"/>
          </a:p>
          <a:p>
            <a:pPr marL="361950" indent="-361950" defTabSz="963613" eaLnBrk="1" hangingPunct="1">
              <a:lnSpc>
                <a:spcPct val="90000"/>
              </a:lnSpc>
              <a:spcBef>
                <a:spcPct val="0"/>
              </a:spcBef>
              <a:buNone/>
            </a:pPr>
            <a:endParaRPr lang="en-US" dirty="0"/>
          </a:p>
          <a:p>
            <a:pPr marL="762000" lvl="1" indent="-361950" defTabSz="963613" eaLnBrk="1" hangingPunct="1">
              <a:lnSpc>
                <a:spcPct val="90000"/>
              </a:lnSpc>
              <a:spcBef>
                <a:spcPct val="0"/>
              </a:spcBef>
            </a:pPr>
            <a:endParaRPr lang="en-US" dirty="0"/>
          </a:p>
          <a:p>
            <a:pPr marL="361950" indent="-361950" defTabSz="963613" eaLnBrk="1" hangingPunct="1">
              <a:lnSpc>
                <a:spcPct val="90000"/>
              </a:lnSpc>
              <a:buFontTx/>
              <a:buNone/>
            </a:pPr>
            <a:endParaRPr lang="en-US" sz="2000" b="1" dirty="0"/>
          </a:p>
        </p:txBody>
      </p:sp>
      <p:pic>
        <p:nvPicPr>
          <p:cNvPr id="1026" name="Picture 2" descr="D:\Pictures\training-web\RC-com images\PH03117I.jpg"/>
          <p:cNvPicPr>
            <a:picLocks noChangeAspect="1" noChangeArrowheads="1"/>
          </p:cNvPicPr>
          <p:nvPr/>
        </p:nvPicPr>
        <p:blipFill>
          <a:blip r:embed="rId3" cstate="screen"/>
          <a:srcRect/>
          <a:stretch>
            <a:fillRect/>
          </a:stretch>
        </p:blipFill>
        <p:spPr bwMode="auto">
          <a:xfrm>
            <a:off x="6834564" y="1981200"/>
            <a:ext cx="2070100" cy="3089061"/>
          </a:xfrm>
          <a:prstGeom prst="rect">
            <a:avLst/>
          </a:prstGeom>
          <a:noFill/>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1371161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0"/>
            <a:ext cx="8229600" cy="1143000"/>
          </a:xfrm>
        </p:spPr>
        <p:txBody>
          <a:bodyPr/>
          <a:lstStyle/>
          <a:p>
            <a:r>
              <a:rPr lang="en-US" dirty="0"/>
              <a:t>Your Turn!</a:t>
            </a:r>
          </a:p>
        </p:txBody>
      </p:sp>
      <p:sp>
        <p:nvSpPr>
          <p:cNvPr id="13315" name="Content Placeholder 2"/>
          <p:cNvSpPr>
            <a:spLocks noGrp="1"/>
          </p:cNvSpPr>
          <p:nvPr>
            <p:ph idx="1"/>
          </p:nvPr>
        </p:nvSpPr>
        <p:spPr>
          <a:xfrm>
            <a:off x="492265" y="2469419"/>
            <a:ext cx="8458200" cy="4267200"/>
          </a:xfrm>
        </p:spPr>
        <p:txBody>
          <a:bodyPr/>
          <a:lstStyle/>
          <a:p>
            <a:pPr marL="514350" indent="-514350">
              <a:buNone/>
            </a:pPr>
            <a:r>
              <a:rPr lang="en-US" b="1" dirty="0"/>
              <a:t>Sample Crisis Management Plan</a:t>
            </a:r>
          </a:p>
        </p:txBody>
      </p:sp>
      <p:pic>
        <p:nvPicPr>
          <p:cNvPr id="13316" name="Picture 5" descr="MPj04393840000[1]"/>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7827490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200" y="762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152400" y="2438400"/>
            <a:ext cx="8915400" cy="1524000"/>
          </a:xfrm>
        </p:spPr>
        <p:txBody>
          <a:bodyPr/>
          <a:lstStyle/>
          <a:p>
            <a:r>
              <a:rPr lang="en-US" sz="4000" dirty="0"/>
              <a:t>Collaborative Crisis Management:</a:t>
            </a:r>
            <a:br>
              <a:rPr lang="en-US" sz="4000" dirty="0"/>
            </a:br>
            <a:r>
              <a:rPr lang="en-US" dirty="0"/>
              <a:t>During The Storm</a:t>
            </a:r>
            <a:endParaRPr lang="en-US" sz="4000" dirty="0"/>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9793458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0" y="228600"/>
            <a:ext cx="9144000" cy="1143000"/>
          </a:xfrm>
        </p:spPr>
        <p:txBody>
          <a:bodyPr/>
          <a:lstStyle/>
          <a:p>
            <a:pPr defTabSz="963613" eaLnBrk="1" hangingPunct="1"/>
            <a:r>
              <a:rPr lang="en-US" sz="4000" dirty="0"/>
              <a:t>During the Crisis:</a:t>
            </a:r>
            <a:br>
              <a:rPr lang="en-US" sz="4000" dirty="0"/>
            </a:br>
            <a:r>
              <a:rPr lang="en-US" sz="4000" dirty="0"/>
              <a:t>Four Principles</a:t>
            </a:r>
          </a:p>
        </p:txBody>
      </p:sp>
      <p:sp>
        <p:nvSpPr>
          <p:cNvPr id="36866" name="Rectangle 3"/>
          <p:cNvSpPr>
            <a:spLocks noGrp="1" noChangeArrowheads="1"/>
          </p:cNvSpPr>
          <p:nvPr>
            <p:ph type="body" idx="1"/>
          </p:nvPr>
        </p:nvSpPr>
        <p:spPr>
          <a:xfrm>
            <a:off x="304800" y="1936750"/>
            <a:ext cx="8534400" cy="3473450"/>
          </a:xfrm>
        </p:spPr>
        <p:txBody>
          <a:bodyPr/>
          <a:lstStyle/>
          <a:p>
            <a:pPr marL="647700" indent="-647700" defTabSz="963613" eaLnBrk="1" hangingPunct="1">
              <a:lnSpc>
                <a:spcPct val="80000"/>
              </a:lnSpc>
              <a:spcBef>
                <a:spcPct val="0"/>
              </a:spcBef>
              <a:buFontTx/>
              <a:buAutoNum type="arabicPeriod"/>
            </a:pPr>
            <a:r>
              <a:rPr lang="en-US" sz="3700" dirty="0"/>
              <a:t>Remember Symptoms are Adaptations</a:t>
            </a:r>
          </a:p>
          <a:p>
            <a:pPr marL="647700" indent="-647700" defTabSz="963613" eaLnBrk="1" hangingPunct="1">
              <a:lnSpc>
                <a:spcPct val="80000"/>
              </a:lnSpc>
              <a:spcBef>
                <a:spcPct val="0"/>
              </a:spcBef>
              <a:buFontTx/>
              <a:buAutoNum type="arabicPeriod"/>
            </a:pPr>
            <a:endParaRPr lang="en-US" sz="2200" dirty="0"/>
          </a:p>
          <a:p>
            <a:pPr marL="647700" indent="-647700" defTabSz="963613" eaLnBrk="1" hangingPunct="1">
              <a:lnSpc>
                <a:spcPct val="80000"/>
              </a:lnSpc>
              <a:spcBef>
                <a:spcPct val="0"/>
              </a:spcBef>
              <a:buFontTx/>
              <a:buAutoNum type="arabicPeriod"/>
            </a:pPr>
            <a:r>
              <a:rPr lang="en-US" sz="3700" dirty="0"/>
              <a:t>Stay </a:t>
            </a:r>
            <a:r>
              <a:rPr lang="en-US" sz="3700" b="1" dirty="0"/>
              <a:t>RICH</a:t>
            </a:r>
            <a:r>
              <a:rPr lang="en-US" sz="3600" baseline="34000" dirty="0">
                <a:cs typeface="Arial" charset="0"/>
              </a:rPr>
              <a:t>®</a:t>
            </a:r>
            <a:endParaRPr lang="en-US" sz="3600" baseline="34000" dirty="0"/>
          </a:p>
          <a:p>
            <a:pPr marL="647700" indent="-647700" defTabSz="963613" eaLnBrk="1" hangingPunct="1">
              <a:lnSpc>
                <a:spcPct val="80000"/>
              </a:lnSpc>
              <a:spcBef>
                <a:spcPct val="0"/>
              </a:spcBef>
              <a:buFontTx/>
              <a:buAutoNum type="arabicPeriod"/>
            </a:pPr>
            <a:endParaRPr lang="en-US" sz="3000" dirty="0"/>
          </a:p>
          <a:p>
            <a:pPr marL="647700" indent="-647700" defTabSz="963613" eaLnBrk="1" hangingPunct="1">
              <a:lnSpc>
                <a:spcPct val="80000"/>
              </a:lnSpc>
              <a:spcBef>
                <a:spcPct val="0"/>
              </a:spcBef>
              <a:buFontTx/>
              <a:buAutoNum type="arabicPeriod"/>
            </a:pPr>
            <a:r>
              <a:rPr lang="en-US" sz="3700" dirty="0"/>
              <a:t>Stay Calm</a:t>
            </a:r>
          </a:p>
          <a:p>
            <a:pPr marL="647700" indent="-647700" defTabSz="963613" eaLnBrk="1" hangingPunct="1">
              <a:lnSpc>
                <a:spcPct val="80000"/>
              </a:lnSpc>
              <a:buFontTx/>
              <a:buAutoNum type="arabicPeriod"/>
            </a:pPr>
            <a:endParaRPr lang="en-US" sz="1700" dirty="0"/>
          </a:p>
          <a:p>
            <a:pPr marL="647700" indent="-647700" defTabSz="963613" eaLnBrk="1" hangingPunct="1">
              <a:lnSpc>
                <a:spcPct val="80000"/>
              </a:lnSpc>
              <a:buFontTx/>
              <a:buAutoNum type="arabicPeriod"/>
            </a:pPr>
            <a:r>
              <a:rPr lang="en-US" sz="3700" dirty="0"/>
              <a:t>Focus </a:t>
            </a:r>
            <a:r>
              <a:rPr lang="en-US" sz="3700" u="sng" dirty="0"/>
              <a:t>only</a:t>
            </a:r>
            <a:r>
              <a:rPr lang="en-US" sz="3700" dirty="0"/>
              <a:t> on resolving the crisis</a:t>
            </a:r>
          </a:p>
          <a:p>
            <a:pPr marL="647700" indent="-647700" defTabSz="963613" eaLnBrk="1" hangingPunct="1">
              <a:lnSpc>
                <a:spcPct val="80000"/>
              </a:lnSpc>
              <a:buFontTx/>
              <a:buNone/>
            </a:pPr>
            <a:endParaRPr lang="en-US" dirty="0"/>
          </a:p>
          <a:p>
            <a:pPr marL="647700" indent="-647700" defTabSz="963613" eaLnBrk="1" hangingPunct="1">
              <a:lnSpc>
                <a:spcPct val="80000"/>
              </a:lnSpc>
              <a:buFontTx/>
              <a:buNone/>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003188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304800" y="152400"/>
            <a:ext cx="8458200" cy="1219200"/>
          </a:xfrm>
        </p:spPr>
        <p:txBody>
          <a:bodyPr/>
          <a:lstStyle/>
          <a:p>
            <a:pPr defTabSz="963613" eaLnBrk="1" hangingPunct="1"/>
            <a:r>
              <a:rPr lang="en-US" sz="4000" dirty="0"/>
              <a:t>During the Crisis:</a:t>
            </a:r>
            <a:br>
              <a:rPr lang="en-US" sz="4000" dirty="0"/>
            </a:br>
            <a:r>
              <a:rPr lang="en-US" sz="4000" dirty="0"/>
              <a:t>Principle 1 </a:t>
            </a:r>
            <a:endParaRPr lang="en-US" sz="4000" b="0" dirty="0"/>
          </a:p>
        </p:txBody>
      </p:sp>
      <p:sp>
        <p:nvSpPr>
          <p:cNvPr id="38914" name="Rectangle 3"/>
          <p:cNvSpPr>
            <a:spLocks noGrp="1" noChangeArrowheads="1"/>
          </p:cNvSpPr>
          <p:nvPr>
            <p:ph type="body" idx="1"/>
          </p:nvPr>
        </p:nvSpPr>
        <p:spPr>
          <a:xfrm>
            <a:off x="304800" y="1600200"/>
            <a:ext cx="8382000" cy="4664075"/>
          </a:xfrm>
        </p:spPr>
        <p:txBody>
          <a:bodyPr/>
          <a:lstStyle/>
          <a:p>
            <a:pPr marL="514350" indent="-514350" defTabSz="963613" eaLnBrk="1" hangingPunct="1">
              <a:lnSpc>
                <a:spcPct val="80000"/>
              </a:lnSpc>
              <a:spcBef>
                <a:spcPct val="0"/>
              </a:spcBef>
              <a:buNone/>
            </a:pPr>
            <a:r>
              <a:rPr lang="en-US" sz="4000" b="1" dirty="0"/>
              <a:t>Remember Symptoms are</a:t>
            </a:r>
          </a:p>
          <a:p>
            <a:pPr marL="514350" indent="-514350" defTabSz="963613" eaLnBrk="1" hangingPunct="1">
              <a:lnSpc>
                <a:spcPct val="80000"/>
              </a:lnSpc>
              <a:spcBef>
                <a:spcPct val="0"/>
              </a:spcBef>
              <a:buNone/>
            </a:pPr>
            <a:r>
              <a:rPr lang="en-US" sz="4000" b="1" dirty="0"/>
              <a:t>Adaptations</a:t>
            </a:r>
          </a:p>
          <a:p>
            <a:pPr marL="1025525" indent="-512763" defTabSz="963613" eaLnBrk="1" hangingPunct="1">
              <a:lnSpc>
                <a:spcPct val="90000"/>
              </a:lnSpc>
              <a:spcBef>
                <a:spcPts val="1800"/>
              </a:spcBef>
            </a:pPr>
            <a:r>
              <a:rPr lang="en-US" dirty="0"/>
              <a:t>If you </a:t>
            </a:r>
            <a:r>
              <a:rPr lang="en-US" b="1" dirty="0"/>
              <a:t>don’t</a:t>
            </a:r>
            <a:r>
              <a:rPr lang="en-US" dirty="0"/>
              <a:t> truly believe that problematic behaviors are adaptive, you’re more likely to:</a:t>
            </a:r>
          </a:p>
          <a:p>
            <a:pPr marL="1428750" indent="-514350" defTabSz="963613" eaLnBrk="1" hangingPunct="1">
              <a:lnSpc>
                <a:spcPct val="90000"/>
              </a:lnSpc>
              <a:spcBef>
                <a:spcPts val="600"/>
              </a:spcBef>
            </a:pPr>
            <a:r>
              <a:rPr lang="en-US" sz="2800" dirty="0"/>
              <a:t>Personalize the child’s behavior</a:t>
            </a:r>
          </a:p>
          <a:p>
            <a:pPr marL="1428750" indent="-514350" defTabSz="963613" eaLnBrk="1" hangingPunct="1">
              <a:lnSpc>
                <a:spcPct val="90000"/>
              </a:lnSpc>
              <a:spcBef>
                <a:spcPts val="600"/>
              </a:spcBef>
            </a:pPr>
            <a:r>
              <a:rPr lang="en-US" sz="2800" dirty="0"/>
              <a:t>Engage in an avoidable power struggle</a:t>
            </a:r>
          </a:p>
          <a:p>
            <a:pPr marL="66675" indent="-22225" defTabSz="963613" eaLnBrk="1" hangingPunct="1">
              <a:lnSpc>
                <a:spcPct val="90000"/>
              </a:lnSpc>
              <a:spcBef>
                <a:spcPts val="1800"/>
              </a:spcBef>
              <a:buNone/>
            </a:pPr>
            <a:r>
              <a:rPr lang="en-US" b="1" dirty="0"/>
              <a:t>Do whatever it takes to hold this belief during a crisis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9716042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76200" y="304800"/>
            <a:ext cx="8915400" cy="1371600"/>
          </a:xfrm>
        </p:spPr>
        <p:txBody>
          <a:bodyPr/>
          <a:lstStyle/>
          <a:p>
            <a:pPr defTabSz="963613" eaLnBrk="1" hangingPunct="1"/>
            <a:r>
              <a:rPr lang="en-US" dirty="0"/>
              <a:t>During the Crisis:</a:t>
            </a:r>
            <a:br>
              <a:rPr lang="en-US" dirty="0"/>
            </a:br>
            <a:r>
              <a:rPr lang="en-US" dirty="0"/>
              <a:t>Principle 2 </a:t>
            </a:r>
            <a:br>
              <a:rPr lang="en-US" dirty="0"/>
            </a:br>
            <a:endParaRPr lang="en-US" sz="1800" b="0" dirty="0"/>
          </a:p>
        </p:txBody>
      </p:sp>
      <p:sp>
        <p:nvSpPr>
          <p:cNvPr id="40962" name="Rectangle 3"/>
          <p:cNvSpPr>
            <a:spLocks noGrp="1" noChangeArrowheads="1"/>
          </p:cNvSpPr>
          <p:nvPr>
            <p:ph type="body" idx="1"/>
          </p:nvPr>
        </p:nvSpPr>
        <p:spPr>
          <a:xfrm>
            <a:off x="287337" y="1905000"/>
            <a:ext cx="8475663" cy="4648200"/>
          </a:xfrm>
        </p:spPr>
        <p:txBody>
          <a:bodyPr/>
          <a:lstStyle/>
          <a:p>
            <a:pPr marL="361950" indent="-361950" defTabSz="963613" eaLnBrk="1" hangingPunct="1">
              <a:spcBef>
                <a:spcPct val="0"/>
              </a:spcBef>
              <a:buNone/>
            </a:pPr>
            <a:r>
              <a:rPr lang="en-US" sz="4000" b="1" dirty="0"/>
              <a:t>Stay RICH</a:t>
            </a:r>
            <a:r>
              <a:rPr lang="en-US" sz="4000" b="1" baseline="36000" dirty="0"/>
              <a:t>®</a:t>
            </a:r>
          </a:p>
          <a:p>
            <a:pPr marL="361950" indent="-361950" defTabSz="963613" eaLnBrk="1" hangingPunct="1">
              <a:lnSpc>
                <a:spcPct val="90000"/>
              </a:lnSpc>
              <a:spcBef>
                <a:spcPts val="600"/>
              </a:spcBef>
            </a:pPr>
            <a:r>
              <a:rPr lang="en-US" sz="2800" dirty="0"/>
              <a:t>Demonstrate</a:t>
            </a:r>
            <a:r>
              <a:rPr lang="en-US" sz="2800" b="1" dirty="0"/>
              <a:t> Respect:</a:t>
            </a:r>
            <a:r>
              <a:rPr lang="en-US" sz="2800" dirty="0"/>
              <a:t> </a:t>
            </a:r>
          </a:p>
          <a:p>
            <a:pPr marL="762000" lvl="1" indent="-361950" defTabSz="963613" eaLnBrk="1" hangingPunct="1">
              <a:lnSpc>
                <a:spcPct val="90000"/>
              </a:lnSpc>
              <a:spcBef>
                <a:spcPts val="600"/>
              </a:spcBef>
            </a:pPr>
            <a:r>
              <a:rPr lang="en-US" sz="2400" dirty="0"/>
              <a:t>Validate the child’s feeling; </a:t>
            </a:r>
          </a:p>
          <a:p>
            <a:pPr marL="762000" lvl="1" indent="-361950" defTabSz="963613" eaLnBrk="1" hangingPunct="1">
              <a:lnSpc>
                <a:spcPct val="90000"/>
              </a:lnSpc>
              <a:spcBef>
                <a:spcPts val="600"/>
              </a:spcBef>
            </a:pPr>
            <a:r>
              <a:rPr lang="en-US" sz="2400" dirty="0"/>
              <a:t>Watch your tone, inflection, posture, eye contact, etc.</a:t>
            </a:r>
          </a:p>
          <a:p>
            <a:pPr marL="361950" indent="-361950" defTabSz="963613" eaLnBrk="1" hangingPunct="1">
              <a:lnSpc>
                <a:spcPct val="90000"/>
              </a:lnSpc>
              <a:spcBef>
                <a:spcPts val="1800"/>
              </a:spcBef>
            </a:pPr>
            <a:r>
              <a:rPr lang="en-US" sz="2800" dirty="0"/>
              <a:t>Seek and Offer </a:t>
            </a:r>
            <a:r>
              <a:rPr lang="en-US" sz="2800" b="1" dirty="0"/>
              <a:t>Information:</a:t>
            </a:r>
            <a:r>
              <a:rPr lang="en-US" sz="2800" dirty="0"/>
              <a:t> </a:t>
            </a:r>
          </a:p>
          <a:p>
            <a:pPr marL="762000" lvl="1" indent="-361950" defTabSz="963613" eaLnBrk="1" hangingPunct="1">
              <a:lnSpc>
                <a:spcPct val="90000"/>
              </a:lnSpc>
              <a:spcBef>
                <a:spcPts val="600"/>
              </a:spcBef>
            </a:pPr>
            <a:r>
              <a:rPr lang="en-US" sz="2400" dirty="0"/>
              <a:t>Offer the child assurances that you are there </a:t>
            </a:r>
          </a:p>
          <a:p>
            <a:pPr marL="762000" lvl="1" indent="-361950" defTabSz="963613" eaLnBrk="1" hangingPunct="1">
              <a:lnSpc>
                <a:spcPct val="90000"/>
              </a:lnSpc>
              <a:spcBef>
                <a:spcPts val="600"/>
              </a:spcBef>
            </a:pPr>
            <a:r>
              <a:rPr lang="en-US" sz="2400" dirty="0"/>
              <a:t>State your intentions </a:t>
            </a:r>
          </a:p>
          <a:p>
            <a:pPr marL="762000" lvl="1" indent="-361950" defTabSz="963613" eaLnBrk="1" hangingPunct="1">
              <a:lnSpc>
                <a:spcPct val="90000"/>
              </a:lnSpc>
              <a:spcBef>
                <a:spcPts val="600"/>
              </a:spcBef>
            </a:pPr>
            <a:r>
              <a:rPr lang="en-US" sz="2400" dirty="0"/>
              <a:t>Offer choices and ideas for self-soothing </a:t>
            </a:r>
          </a:p>
          <a:p>
            <a:pPr marL="762000" lvl="1" indent="-361950" defTabSz="963613" eaLnBrk="1" hangingPunct="1">
              <a:lnSpc>
                <a:spcPct val="90000"/>
              </a:lnSpc>
              <a:spcBef>
                <a:spcPts val="600"/>
              </a:spcBef>
            </a:pPr>
            <a:r>
              <a:rPr lang="en-US" sz="2400" dirty="0"/>
              <a:t>Seek information as the child calms</a:t>
            </a:r>
          </a:p>
          <a:p>
            <a:pPr marL="361950" indent="-361950" defTabSz="963613" eaLnBrk="1" hangingPunct="1">
              <a:spcBef>
                <a:spcPct val="0"/>
              </a:spcBef>
            </a:pPr>
            <a:endParaRPr lang="en-US" sz="28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9735922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0" y="266700"/>
            <a:ext cx="8915400" cy="1143000"/>
          </a:xfrm>
        </p:spPr>
        <p:txBody>
          <a:bodyPr/>
          <a:lstStyle/>
          <a:p>
            <a:pPr defTabSz="963613" eaLnBrk="1" hangingPunct="1"/>
            <a:r>
              <a:rPr lang="en-US" dirty="0"/>
              <a:t>During the Crisis:</a:t>
            </a:r>
            <a:br>
              <a:rPr lang="en-US" dirty="0"/>
            </a:br>
            <a:r>
              <a:rPr lang="en-US" dirty="0"/>
              <a:t>Principle 2</a:t>
            </a:r>
            <a:endParaRPr lang="en-US" sz="1800" b="0" dirty="0"/>
          </a:p>
        </p:txBody>
      </p:sp>
      <p:sp>
        <p:nvSpPr>
          <p:cNvPr id="43010" name="Rectangle 3"/>
          <p:cNvSpPr>
            <a:spLocks noGrp="1" noChangeArrowheads="1"/>
          </p:cNvSpPr>
          <p:nvPr>
            <p:ph type="body" sz="half" idx="1"/>
          </p:nvPr>
        </p:nvSpPr>
        <p:spPr>
          <a:xfrm>
            <a:off x="457200" y="1676400"/>
            <a:ext cx="8229600" cy="5181600"/>
          </a:xfrm>
        </p:spPr>
        <p:txBody>
          <a:bodyPr/>
          <a:lstStyle/>
          <a:p>
            <a:pPr marL="361950" indent="-361950" algn="ctr" defTabSz="963613" eaLnBrk="1" hangingPunct="1">
              <a:lnSpc>
                <a:spcPct val="90000"/>
              </a:lnSpc>
              <a:spcBef>
                <a:spcPct val="0"/>
              </a:spcBef>
              <a:buFontTx/>
              <a:buNone/>
            </a:pPr>
            <a:endParaRPr lang="en-US" sz="700" dirty="0"/>
          </a:p>
          <a:p>
            <a:pPr marL="361950" indent="-361950" defTabSz="963613" eaLnBrk="1" hangingPunct="1">
              <a:lnSpc>
                <a:spcPct val="90000"/>
              </a:lnSpc>
              <a:spcBef>
                <a:spcPct val="0"/>
              </a:spcBef>
            </a:pPr>
            <a:endParaRPr lang="en-US" sz="700" dirty="0"/>
          </a:p>
          <a:p>
            <a:pPr marL="361950" indent="-361950" defTabSz="963613" eaLnBrk="1" hangingPunct="1">
              <a:lnSpc>
                <a:spcPct val="90000"/>
              </a:lnSpc>
              <a:spcBef>
                <a:spcPct val="0"/>
              </a:spcBef>
              <a:buNone/>
            </a:pPr>
            <a:r>
              <a:rPr lang="en-US" sz="4000" b="1" dirty="0"/>
              <a:t>Stay RICH</a:t>
            </a:r>
            <a:r>
              <a:rPr lang="en-US" sz="4000" b="1" baseline="36000" dirty="0"/>
              <a:t>®</a:t>
            </a:r>
            <a:r>
              <a:rPr lang="en-US" sz="4000" b="1" dirty="0"/>
              <a:t>, continued</a:t>
            </a:r>
          </a:p>
          <a:p>
            <a:pPr marL="361950" indent="-361950" defTabSz="963613" eaLnBrk="1" hangingPunct="1">
              <a:lnSpc>
                <a:spcPct val="90000"/>
              </a:lnSpc>
              <a:spcBef>
                <a:spcPts val="1200"/>
              </a:spcBef>
            </a:pPr>
            <a:r>
              <a:rPr lang="en-US" sz="2800" dirty="0"/>
              <a:t>Be the Child’s </a:t>
            </a:r>
            <a:r>
              <a:rPr lang="en-US" sz="2800" b="1" dirty="0"/>
              <a:t>Connection: </a:t>
            </a:r>
          </a:p>
          <a:p>
            <a:pPr marL="762000" lvl="1" indent="-361950" defTabSz="963613" eaLnBrk="1" hangingPunct="1">
              <a:lnSpc>
                <a:spcPct val="90000"/>
              </a:lnSpc>
              <a:spcBef>
                <a:spcPts val="600"/>
              </a:spcBef>
            </a:pPr>
            <a:r>
              <a:rPr lang="en-US" sz="2400" dirty="0"/>
              <a:t>Assume the child feels alone</a:t>
            </a:r>
            <a:br>
              <a:rPr lang="en-US" sz="2400" dirty="0"/>
            </a:br>
            <a:r>
              <a:rPr lang="en-US" sz="2400" dirty="0"/>
              <a:t>in her distress. </a:t>
            </a:r>
          </a:p>
          <a:p>
            <a:pPr marL="762000" lvl="1" indent="-361950" defTabSz="963613" eaLnBrk="1" hangingPunct="1">
              <a:lnSpc>
                <a:spcPct val="90000"/>
              </a:lnSpc>
              <a:spcBef>
                <a:spcPts val="600"/>
              </a:spcBef>
            </a:pPr>
            <a:r>
              <a:rPr lang="en-US" sz="2400" dirty="0"/>
              <a:t>Offer yourself as a connection.</a:t>
            </a:r>
          </a:p>
          <a:p>
            <a:pPr marL="762000" lvl="1" indent="-361950" defTabSz="963613" eaLnBrk="1" hangingPunct="1">
              <a:lnSpc>
                <a:spcPct val="90000"/>
              </a:lnSpc>
              <a:spcBef>
                <a:spcPts val="600"/>
              </a:spcBef>
            </a:pPr>
            <a:r>
              <a:rPr lang="en-US" sz="2400" dirty="0"/>
              <a:t>Bring in others who are connected to the child.</a:t>
            </a:r>
          </a:p>
          <a:p>
            <a:pPr marL="361950" indent="-361950" defTabSz="963613" eaLnBrk="1" hangingPunct="1">
              <a:lnSpc>
                <a:spcPct val="90000"/>
              </a:lnSpc>
              <a:spcBef>
                <a:spcPts val="1200"/>
              </a:spcBef>
            </a:pPr>
            <a:r>
              <a:rPr lang="en-US" sz="2800" dirty="0"/>
              <a:t>Offer </a:t>
            </a:r>
            <a:r>
              <a:rPr lang="en-US" sz="2800" b="1" dirty="0"/>
              <a:t>Hope: </a:t>
            </a:r>
          </a:p>
          <a:p>
            <a:pPr marL="762000" lvl="1" indent="-361950" defTabSz="963613" eaLnBrk="1" hangingPunct="1">
              <a:lnSpc>
                <a:spcPct val="90000"/>
              </a:lnSpc>
              <a:spcBef>
                <a:spcPts val="600"/>
              </a:spcBef>
            </a:pPr>
            <a:r>
              <a:rPr lang="en-US" sz="2400" dirty="0"/>
              <a:t>Offer hope that together everyone can get through this. </a:t>
            </a:r>
          </a:p>
          <a:p>
            <a:pPr marL="762000" lvl="1" indent="-361950" defTabSz="963613" eaLnBrk="1" hangingPunct="1">
              <a:lnSpc>
                <a:spcPct val="90000"/>
              </a:lnSpc>
              <a:spcBef>
                <a:spcPts val="600"/>
              </a:spcBef>
            </a:pPr>
            <a:r>
              <a:rPr lang="en-US" sz="2400" dirty="0"/>
              <a:t>Remind of problems successfully solved in the past.</a:t>
            </a:r>
          </a:p>
          <a:p>
            <a:pPr marL="361950" indent="-361950" defTabSz="963613" eaLnBrk="1" hangingPunct="1">
              <a:lnSpc>
                <a:spcPct val="90000"/>
              </a:lnSpc>
              <a:spcBef>
                <a:spcPct val="0"/>
              </a:spcBef>
              <a:buFontTx/>
              <a:buNone/>
            </a:pPr>
            <a:endParaRPr lang="en-US" sz="2400" dirty="0"/>
          </a:p>
        </p:txBody>
      </p:sp>
      <p:pic>
        <p:nvPicPr>
          <p:cNvPr id="43011" name="Picture 4" descr="angry_teen"/>
          <p:cNvPicPr>
            <a:picLocks noGrp="1" noChangeAspect="1" noChangeArrowheads="1"/>
          </p:cNvPicPr>
          <p:nvPr>
            <p:ph sz="half" idx="2"/>
          </p:nvPr>
        </p:nvPicPr>
        <p:blipFill>
          <a:blip r:embed="rId3" cstate="screen"/>
          <a:srcRect/>
          <a:stretch>
            <a:fillRect/>
          </a:stretch>
        </p:blipFill>
        <p:spPr>
          <a:xfrm>
            <a:off x="6248400" y="2286000"/>
            <a:ext cx="2295983" cy="1752600"/>
          </a:xfrm>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395690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0" y="152400"/>
            <a:ext cx="9144000" cy="1371600"/>
          </a:xfrm>
        </p:spPr>
        <p:txBody>
          <a:bodyPr/>
          <a:lstStyle/>
          <a:p>
            <a:pPr defTabSz="963613" eaLnBrk="1" hangingPunct="1"/>
            <a:r>
              <a:rPr lang="en-US" dirty="0"/>
              <a:t>During the Crisis:</a:t>
            </a:r>
            <a:br>
              <a:rPr lang="en-US" dirty="0"/>
            </a:br>
            <a:r>
              <a:rPr lang="en-US" dirty="0"/>
              <a:t>Principle 3</a:t>
            </a:r>
          </a:p>
        </p:txBody>
      </p:sp>
      <p:sp>
        <p:nvSpPr>
          <p:cNvPr id="45058" name="Rectangle 3"/>
          <p:cNvSpPr>
            <a:spLocks noGrp="1" noChangeArrowheads="1"/>
          </p:cNvSpPr>
          <p:nvPr>
            <p:ph type="body" sz="half" idx="1"/>
          </p:nvPr>
        </p:nvSpPr>
        <p:spPr>
          <a:xfrm>
            <a:off x="304800" y="1828800"/>
            <a:ext cx="8610600" cy="5029200"/>
          </a:xfrm>
        </p:spPr>
        <p:txBody>
          <a:bodyPr/>
          <a:lstStyle/>
          <a:p>
            <a:pPr marL="361950" indent="-361950" defTabSz="963613" eaLnBrk="1" hangingPunct="1">
              <a:lnSpc>
                <a:spcPct val="90000"/>
              </a:lnSpc>
              <a:buNone/>
            </a:pPr>
            <a:r>
              <a:rPr lang="en-US" sz="4000" b="1" dirty="0"/>
              <a:t>Stay Calm</a:t>
            </a:r>
          </a:p>
          <a:p>
            <a:pPr marL="361950" indent="-361950" defTabSz="963613" eaLnBrk="1" hangingPunct="1">
              <a:lnSpc>
                <a:spcPct val="90000"/>
              </a:lnSpc>
            </a:pPr>
            <a:r>
              <a:rPr lang="en-US" sz="2800" dirty="0"/>
              <a:t>Use calming techniques </a:t>
            </a:r>
          </a:p>
          <a:p>
            <a:pPr marL="361950" indent="-361950" defTabSz="963613" eaLnBrk="1" hangingPunct="1">
              <a:lnSpc>
                <a:spcPct val="90000"/>
              </a:lnSpc>
            </a:pPr>
            <a:r>
              <a:rPr lang="en-US" sz="2800" dirty="0"/>
              <a:t>Watch your body language</a:t>
            </a:r>
          </a:p>
          <a:p>
            <a:pPr marL="361950" indent="-361950" defTabSz="963613" eaLnBrk="1" hangingPunct="1">
              <a:lnSpc>
                <a:spcPct val="90000"/>
              </a:lnSpc>
            </a:pPr>
            <a:r>
              <a:rPr lang="en-US" sz="2800" dirty="0"/>
              <a:t>If you can’t stay calm, fake it!</a:t>
            </a:r>
          </a:p>
          <a:p>
            <a:pPr marL="361950" indent="-361950" defTabSz="963613" eaLnBrk="1" hangingPunct="1">
              <a:lnSpc>
                <a:spcPct val="90000"/>
              </a:lnSpc>
            </a:pPr>
            <a:r>
              <a:rPr lang="en-US" sz="2800" dirty="0"/>
              <a:t>If you can’t fake it, get help</a:t>
            </a:r>
          </a:p>
          <a:p>
            <a:pPr marL="361950" indent="-361950" defTabSz="963613" eaLnBrk="1" hangingPunct="1">
              <a:lnSpc>
                <a:spcPct val="90000"/>
              </a:lnSpc>
            </a:pPr>
            <a:r>
              <a:rPr lang="en-US" sz="2800" dirty="0"/>
              <a:t>Remember:  Don’t take the behavior personally</a:t>
            </a:r>
          </a:p>
          <a:p>
            <a:pPr marL="361950" indent="-361950" defTabSz="963613" eaLnBrk="1" hangingPunct="1">
              <a:lnSpc>
                <a:spcPct val="90000"/>
              </a:lnSpc>
              <a:spcBef>
                <a:spcPts val="2400"/>
              </a:spcBef>
              <a:buNone/>
            </a:pPr>
            <a:r>
              <a:rPr lang="en-US" b="1" i="1" dirty="0"/>
              <a:t>Children learn to calm by being in the</a:t>
            </a:r>
          </a:p>
          <a:p>
            <a:pPr marL="361950" indent="-361950" defTabSz="963613" eaLnBrk="1" hangingPunct="1">
              <a:lnSpc>
                <a:spcPct val="90000"/>
              </a:lnSpc>
              <a:spcBef>
                <a:spcPts val="0"/>
              </a:spcBef>
              <a:buNone/>
            </a:pPr>
            <a:r>
              <a:rPr lang="en-US" b="1" i="1" dirty="0"/>
              <a:t>presence of adults who can stay calm.</a:t>
            </a:r>
          </a:p>
          <a:p>
            <a:pPr marL="361950" indent="-361950" defTabSz="963613" eaLnBrk="1" hangingPunct="1">
              <a:lnSpc>
                <a:spcPct val="90000"/>
              </a:lnSpc>
            </a:pPr>
            <a:endParaRPr lang="en-US" sz="2400" dirty="0"/>
          </a:p>
          <a:p>
            <a:pPr marL="361950" indent="-361950" defTabSz="963613" eaLnBrk="1" hangingPunct="1">
              <a:lnSpc>
                <a:spcPct val="90000"/>
              </a:lnSpc>
              <a:buFontTx/>
              <a:buNone/>
            </a:pPr>
            <a:endParaRPr lang="en-US" sz="1400" dirty="0"/>
          </a:p>
          <a:p>
            <a:pPr marL="361950" indent="-361950" defTabSz="963613" eaLnBrk="1" hangingPunct="1">
              <a:lnSpc>
                <a:spcPct val="90000"/>
              </a:lnSpc>
              <a:buFontTx/>
              <a:buNone/>
            </a:pPr>
            <a:endParaRPr lang="en-US" sz="1400" dirty="0"/>
          </a:p>
          <a:p>
            <a:pPr marL="361950" indent="-361950" defTabSz="963613" eaLnBrk="1" hangingPunct="1">
              <a:lnSpc>
                <a:spcPct val="90000"/>
              </a:lnSpc>
            </a:pPr>
            <a:endParaRPr lang="en-US" sz="3600" dirty="0">
              <a:solidFill>
                <a:srgbClr val="FF0000"/>
              </a:solidFill>
            </a:endParaRPr>
          </a:p>
        </p:txBody>
      </p:sp>
      <p:pic>
        <p:nvPicPr>
          <p:cNvPr id="45060" name="Picture 5" descr="teen yelling at man2"/>
          <p:cNvPicPr>
            <a:picLocks noGrp="1" noChangeAspect="1" noChangeArrowheads="1"/>
          </p:cNvPicPr>
          <p:nvPr>
            <p:ph sz="half" idx="2"/>
          </p:nvPr>
        </p:nvPicPr>
        <p:blipFill>
          <a:blip r:embed="rId3" cstate="screen"/>
          <a:srcRect/>
          <a:stretch>
            <a:fillRect/>
          </a:stretch>
        </p:blipFill>
        <p:spPr>
          <a:xfrm>
            <a:off x="5638800" y="1981200"/>
            <a:ext cx="3048000" cy="2286000"/>
          </a:xfrm>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6575643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0" y="152400"/>
            <a:ext cx="9144000" cy="1219200"/>
          </a:xfrm>
        </p:spPr>
        <p:txBody>
          <a:bodyPr/>
          <a:lstStyle/>
          <a:p>
            <a:pPr defTabSz="963613" eaLnBrk="1" hangingPunct="1"/>
            <a:br>
              <a:rPr lang="en-US" dirty="0"/>
            </a:br>
            <a:r>
              <a:rPr lang="en-US" dirty="0"/>
              <a:t>During the Crisis:</a:t>
            </a:r>
            <a:br>
              <a:rPr lang="en-US" dirty="0"/>
            </a:br>
            <a:r>
              <a:rPr lang="en-US" dirty="0"/>
              <a:t>Principle 4</a:t>
            </a:r>
            <a:br>
              <a:rPr lang="en-US" sz="3600" dirty="0"/>
            </a:br>
            <a:endParaRPr lang="en-US" sz="3200" dirty="0"/>
          </a:p>
        </p:txBody>
      </p:sp>
      <p:sp>
        <p:nvSpPr>
          <p:cNvPr id="47106" name="Rectangle 3"/>
          <p:cNvSpPr>
            <a:spLocks noGrp="1" noChangeArrowheads="1"/>
          </p:cNvSpPr>
          <p:nvPr>
            <p:ph type="body" idx="1"/>
          </p:nvPr>
        </p:nvSpPr>
        <p:spPr>
          <a:xfrm>
            <a:off x="152400" y="1981200"/>
            <a:ext cx="8839200" cy="4271963"/>
          </a:xfrm>
        </p:spPr>
        <p:txBody>
          <a:bodyPr/>
          <a:lstStyle/>
          <a:p>
            <a:pPr marL="361950" indent="-361950" defTabSz="963613" eaLnBrk="1" hangingPunct="1">
              <a:buNone/>
            </a:pPr>
            <a:r>
              <a:rPr lang="en-US" sz="4000" b="1" dirty="0"/>
              <a:t>Focus </a:t>
            </a:r>
            <a:r>
              <a:rPr lang="en-US" sz="4000" b="1" u="sng" dirty="0"/>
              <a:t>Only</a:t>
            </a:r>
            <a:r>
              <a:rPr lang="en-US" sz="4000" b="1" dirty="0"/>
              <a:t> On Resolving the Crisis</a:t>
            </a:r>
          </a:p>
          <a:p>
            <a:pPr marL="382588" indent="-300038" defTabSz="963613" eaLnBrk="1" hangingPunct="1">
              <a:spcBef>
                <a:spcPts val="1800"/>
              </a:spcBef>
            </a:pPr>
            <a:r>
              <a:rPr lang="en-US" sz="2800" dirty="0"/>
              <a:t>Focus on helping the child </a:t>
            </a:r>
            <a:r>
              <a:rPr lang="en-US" sz="2800" u="sng" dirty="0"/>
              <a:t>calm and self-soothe</a:t>
            </a:r>
          </a:p>
          <a:p>
            <a:pPr marL="382588" indent="-300038" defTabSz="963613" eaLnBrk="1" hangingPunct="1">
              <a:spcBef>
                <a:spcPts val="1800"/>
              </a:spcBef>
            </a:pPr>
            <a:r>
              <a:rPr lang="en-US" sz="2800" dirty="0"/>
              <a:t>Validate! Validate! Validate! (</a:t>
            </a:r>
            <a:r>
              <a:rPr lang="en-US" sz="2800" u="sng" dirty="0"/>
              <a:t>doesn’t</a:t>
            </a:r>
            <a:r>
              <a:rPr lang="en-US" sz="2800" dirty="0"/>
              <a:t> necessarily mean  agreement)</a:t>
            </a:r>
          </a:p>
          <a:p>
            <a:pPr marL="382588" indent="-300038" defTabSz="963613" eaLnBrk="1" hangingPunct="1">
              <a:spcBef>
                <a:spcPts val="1800"/>
              </a:spcBef>
            </a:pPr>
            <a:r>
              <a:rPr lang="en-US" sz="2800" dirty="0"/>
              <a:t>Discuss what happens as a result of the crisis LATER – after the child is calmer and regulated</a:t>
            </a:r>
            <a:endParaRPr lang="en-US" sz="2800"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1191626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457200" y="76200"/>
            <a:ext cx="8229600" cy="1143000"/>
          </a:xfrm>
        </p:spPr>
        <p:txBody>
          <a:bodyPr/>
          <a:lstStyle/>
          <a:p>
            <a:pPr defTabSz="963613" eaLnBrk="1" hangingPunct="1"/>
            <a:br>
              <a:rPr lang="en-US" dirty="0"/>
            </a:br>
            <a:r>
              <a:rPr lang="en-US" dirty="0"/>
              <a:t>During the Crisis:</a:t>
            </a:r>
            <a:br>
              <a:rPr lang="en-US" dirty="0"/>
            </a:br>
            <a:r>
              <a:rPr lang="en-US" dirty="0"/>
              <a:t>Principle 4</a:t>
            </a:r>
            <a:br>
              <a:rPr lang="en-US" sz="3600" dirty="0"/>
            </a:br>
            <a:endParaRPr lang="en-US" sz="3200" dirty="0"/>
          </a:p>
        </p:txBody>
      </p:sp>
      <p:sp>
        <p:nvSpPr>
          <p:cNvPr id="49154" name="Rectangle 3"/>
          <p:cNvSpPr>
            <a:spLocks noGrp="1" noChangeArrowheads="1"/>
          </p:cNvSpPr>
          <p:nvPr>
            <p:ph type="body" idx="1"/>
          </p:nvPr>
        </p:nvSpPr>
        <p:spPr>
          <a:xfrm>
            <a:off x="381000" y="1981200"/>
            <a:ext cx="8686800" cy="4271963"/>
          </a:xfrm>
        </p:spPr>
        <p:txBody>
          <a:bodyPr/>
          <a:lstStyle/>
          <a:p>
            <a:pPr marL="382588" indent="-300038" defTabSz="963613" eaLnBrk="1" hangingPunct="1">
              <a:buNone/>
            </a:pPr>
            <a:r>
              <a:rPr lang="en-US" sz="4000" b="1" dirty="0"/>
              <a:t>Focus </a:t>
            </a:r>
            <a:r>
              <a:rPr lang="en-US" sz="4000" b="1" u="sng" dirty="0"/>
              <a:t>Only</a:t>
            </a:r>
            <a:r>
              <a:rPr lang="en-US" sz="4000" b="1" dirty="0"/>
              <a:t> On Resolving the</a:t>
            </a:r>
          </a:p>
          <a:p>
            <a:pPr marL="382588" indent="-300038" defTabSz="963613" eaLnBrk="1" hangingPunct="1">
              <a:spcBef>
                <a:spcPts val="0"/>
              </a:spcBef>
              <a:buNone/>
            </a:pPr>
            <a:r>
              <a:rPr lang="en-US" sz="4000" b="1" dirty="0"/>
              <a:t>Crisis</a:t>
            </a:r>
          </a:p>
          <a:p>
            <a:pPr marL="382588" indent="-300038" defTabSz="963613" eaLnBrk="1" hangingPunct="1"/>
            <a:r>
              <a:rPr lang="en-US" sz="3700" dirty="0"/>
              <a:t>Offer choices </a:t>
            </a:r>
          </a:p>
          <a:p>
            <a:pPr marL="382588" indent="-300038" defTabSz="963613" eaLnBrk="1" hangingPunct="1"/>
            <a:r>
              <a:rPr lang="en-US" sz="3700" dirty="0"/>
              <a:t>Be as flexible and patient as possible</a:t>
            </a:r>
          </a:p>
          <a:p>
            <a:pPr marL="382588" indent="-300038" defTabSz="963613" eaLnBrk="1" hangingPunct="1"/>
            <a:r>
              <a:rPr lang="en-US" sz="3700" dirty="0"/>
              <a:t>Help the child recall others with whom they have a positive connection</a:t>
            </a:r>
            <a:endParaRPr lang="en-US" sz="3700" u="sng" dirty="0"/>
          </a:p>
          <a:p>
            <a:pPr marL="782638" lvl="1" indent="-300038" defTabSz="963613" eaLnBrk="1" hangingPunct="1">
              <a:buFontTx/>
              <a:buNone/>
            </a:pPr>
            <a:endParaRPr lang="en-US" sz="2900" u="sng"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5993961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0" y="228600"/>
            <a:ext cx="9144000" cy="1143000"/>
          </a:xfrm>
        </p:spPr>
        <p:txBody>
          <a:bodyPr/>
          <a:lstStyle/>
          <a:p>
            <a:pPr defTabSz="963613" eaLnBrk="1" hangingPunct="1"/>
            <a:r>
              <a:rPr lang="en-US" sz="4000" dirty="0"/>
              <a:t>During the Crisis</a:t>
            </a:r>
            <a:br>
              <a:rPr lang="en-US" sz="4000" dirty="0"/>
            </a:br>
            <a:r>
              <a:rPr lang="en-US" sz="4000" dirty="0"/>
              <a:t>Role Play</a:t>
            </a:r>
          </a:p>
        </p:txBody>
      </p:sp>
      <p:sp>
        <p:nvSpPr>
          <p:cNvPr id="36866" name="Rectangle 3"/>
          <p:cNvSpPr>
            <a:spLocks noGrp="1" noChangeArrowheads="1"/>
          </p:cNvSpPr>
          <p:nvPr>
            <p:ph type="body" idx="1"/>
          </p:nvPr>
        </p:nvSpPr>
        <p:spPr>
          <a:xfrm>
            <a:off x="390131" y="1752600"/>
            <a:ext cx="8534400" cy="4159250"/>
          </a:xfrm>
        </p:spPr>
        <p:txBody>
          <a:bodyPr/>
          <a:lstStyle/>
          <a:p>
            <a:pPr marL="0" indent="0" defTabSz="963613" eaLnBrk="1" hangingPunct="1">
              <a:lnSpc>
                <a:spcPct val="80000"/>
              </a:lnSpc>
              <a:spcBef>
                <a:spcPct val="0"/>
              </a:spcBef>
              <a:buNone/>
            </a:pPr>
            <a:r>
              <a:rPr lang="en-US" sz="3700" dirty="0"/>
              <a:t>How well does the foster parent display these 4 principles? </a:t>
            </a:r>
          </a:p>
          <a:p>
            <a:pPr marL="0" indent="0" defTabSz="963613" eaLnBrk="1" hangingPunct="1">
              <a:lnSpc>
                <a:spcPct val="80000"/>
              </a:lnSpc>
              <a:spcBef>
                <a:spcPct val="0"/>
              </a:spcBef>
              <a:buNone/>
            </a:pPr>
            <a:endParaRPr lang="en-US" sz="3700" dirty="0"/>
          </a:p>
          <a:p>
            <a:pPr marL="647700" indent="-647700" defTabSz="963613" eaLnBrk="1" hangingPunct="1">
              <a:lnSpc>
                <a:spcPct val="80000"/>
              </a:lnSpc>
              <a:spcBef>
                <a:spcPct val="0"/>
              </a:spcBef>
              <a:buFontTx/>
              <a:buAutoNum type="arabicPeriod"/>
            </a:pPr>
            <a:r>
              <a:rPr lang="en-US" dirty="0"/>
              <a:t>Remember Symptoms are Adaptations</a:t>
            </a:r>
          </a:p>
          <a:p>
            <a:pPr marL="647700" indent="-647700" defTabSz="963613" eaLnBrk="1" hangingPunct="1">
              <a:lnSpc>
                <a:spcPct val="80000"/>
              </a:lnSpc>
              <a:spcBef>
                <a:spcPct val="0"/>
              </a:spcBef>
              <a:buFontTx/>
              <a:buAutoNum type="arabicPeriod"/>
            </a:pPr>
            <a:endParaRPr lang="en-US" dirty="0"/>
          </a:p>
          <a:p>
            <a:pPr marL="647700" indent="-647700" defTabSz="963613" eaLnBrk="1" hangingPunct="1">
              <a:lnSpc>
                <a:spcPct val="80000"/>
              </a:lnSpc>
              <a:spcBef>
                <a:spcPct val="0"/>
              </a:spcBef>
              <a:buFontTx/>
              <a:buAutoNum type="arabicPeriod"/>
            </a:pPr>
            <a:r>
              <a:rPr lang="en-US" dirty="0"/>
              <a:t>Stay </a:t>
            </a:r>
            <a:r>
              <a:rPr lang="en-US" b="1" dirty="0"/>
              <a:t>RICH</a:t>
            </a:r>
            <a:r>
              <a:rPr lang="en-US" baseline="34000" dirty="0">
                <a:cs typeface="Arial" charset="0"/>
              </a:rPr>
              <a:t>®</a:t>
            </a:r>
            <a:endParaRPr lang="en-US" baseline="34000" dirty="0"/>
          </a:p>
          <a:p>
            <a:pPr marL="647700" indent="-647700" defTabSz="963613" eaLnBrk="1" hangingPunct="1">
              <a:lnSpc>
                <a:spcPct val="80000"/>
              </a:lnSpc>
              <a:spcBef>
                <a:spcPct val="0"/>
              </a:spcBef>
              <a:buFontTx/>
              <a:buAutoNum type="arabicPeriod"/>
            </a:pPr>
            <a:endParaRPr lang="en-US" dirty="0"/>
          </a:p>
          <a:p>
            <a:pPr marL="647700" indent="-647700" defTabSz="963613" eaLnBrk="1" hangingPunct="1">
              <a:lnSpc>
                <a:spcPct val="80000"/>
              </a:lnSpc>
              <a:spcBef>
                <a:spcPct val="0"/>
              </a:spcBef>
              <a:buFontTx/>
              <a:buAutoNum type="arabicPeriod"/>
            </a:pPr>
            <a:r>
              <a:rPr lang="en-US" dirty="0"/>
              <a:t>Stay Calm</a:t>
            </a:r>
          </a:p>
          <a:p>
            <a:pPr marL="647700" indent="-647700" defTabSz="963613" eaLnBrk="1" hangingPunct="1">
              <a:lnSpc>
                <a:spcPct val="80000"/>
              </a:lnSpc>
              <a:buFontTx/>
              <a:buAutoNum type="arabicPeriod"/>
            </a:pPr>
            <a:endParaRPr lang="en-US" dirty="0"/>
          </a:p>
          <a:p>
            <a:pPr marL="647700" indent="-647700" defTabSz="963613" eaLnBrk="1" hangingPunct="1">
              <a:lnSpc>
                <a:spcPct val="80000"/>
              </a:lnSpc>
              <a:buFontTx/>
              <a:buAutoNum type="arabicPeriod"/>
            </a:pPr>
            <a:r>
              <a:rPr lang="en-US" dirty="0"/>
              <a:t>Focus </a:t>
            </a:r>
            <a:r>
              <a:rPr lang="en-US" u="sng" dirty="0"/>
              <a:t>only</a:t>
            </a:r>
            <a:r>
              <a:rPr lang="en-US" dirty="0"/>
              <a:t> on resolving the crisis</a:t>
            </a:r>
          </a:p>
          <a:p>
            <a:pPr marL="647700" indent="-647700" defTabSz="963613" eaLnBrk="1" hangingPunct="1">
              <a:lnSpc>
                <a:spcPct val="80000"/>
              </a:lnSpc>
              <a:buFontTx/>
              <a:buNone/>
            </a:pPr>
            <a:endParaRPr lang="en-US" dirty="0"/>
          </a:p>
          <a:p>
            <a:pPr marL="647700" indent="-647700" defTabSz="963613" eaLnBrk="1" hangingPunct="1">
              <a:lnSpc>
                <a:spcPct val="80000"/>
              </a:lnSpc>
              <a:buFontTx/>
              <a:buNone/>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76784110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0"/>
            <a:ext cx="8229600" cy="1143000"/>
          </a:xfrm>
        </p:spPr>
        <p:txBody>
          <a:bodyPr/>
          <a:lstStyle/>
          <a:p>
            <a:r>
              <a:rPr lang="en-US" dirty="0"/>
              <a:t>Your Turn!</a:t>
            </a:r>
          </a:p>
        </p:txBody>
      </p:sp>
      <p:sp>
        <p:nvSpPr>
          <p:cNvPr id="13315" name="Content Placeholder 2"/>
          <p:cNvSpPr>
            <a:spLocks noGrp="1"/>
          </p:cNvSpPr>
          <p:nvPr>
            <p:ph idx="1"/>
          </p:nvPr>
        </p:nvSpPr>
        <p:spPr>
          <a:xfrm>
            <a:off x="1066800" y="2402660"/>
            <a:ext cx="8229600" cy="4267200"/>
          </a:xfrm>
        </p:spPr>
        <p:txBody>
          <a:bodyPr/>
          <a:lstStyle/>
          <a:p>
            <a:pPr marL="0" indent="0">
              <a:buNone/>
            </a:pPr>
            <a:r>
              <a:rPr lang="en-US" b="1" dirty="0"/>
              <a:t>During the Crisis Role Play</a:t>
            </a:r>
          </a:p>
        </p:txBody>
      </p:sp>
      <p:pic>
        <p:nvPicPr>
          <p:cNvPr id="13316" name="Picture 5" descr="MPj04393840000[1]"/>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6778972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6200" y="762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152400" y="2438400"/>
            <a:ext cx="8915400" cy="1524000"/>
          </a:xfrm>
        </p:spPr>
        <p:txBody>
          <a:bodyPr/>
          <a:lstStyle/>
          <a:p>
            <a:r>
              <a:rPr lang="en-US" sz="4000" dirty="0"/>
              <a:t>Collaborative Crisis Management:</a:t>
            </a:r>
            <a:br>
              <a:rPr lang="en-US" sz="4000" dirty="0"/>
            </a:br>
            <a:r>
              <a:rPr lang="en-US" dirty="0"/>
              <a:t>After The Storm</a:t>
            </a:r>
            <a:br>
              <a:rPr lang="en-US" dirty="0"/>
            </a:br>
            <a:endParaRPr lang="en-US" sz="4000" dirty="0"/>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52242696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the Crisis: Self-Care</a:t>
            </a:r>
          </a:p>
        </p:txBody>
      </p:sp>
      <p:sp>
        <p:nvSpPr>
          <p:cNvPr id="3" name="Text Placeholder 2"/>
          <p:cNvSpPr>
            <a:spLocks noGrp="1"/>
          </p:cNvSpPr>
          <p:nvPr>
            <p:ph type="body" sz="half" idx="1"/>
          </p:nvPr>
        </p:nvSpPr>
        <p:spPr>
          <a:xfrm>
            <a:off x="533400" y="1447800"/>
            <a:ext cx="8153400" cy="5029200"/>
          </a:xfrm>
        </p:spPr>
        <p:txBody>
          <a:bodyPr/>
          <a:lstStyle/>
          <a:p>
            <a:r>
              <a:rPr lang="en-US" sz="2800" dirty="0"/>
              <a:t>Take a “time out”</a:t>
            </a:r>
          </a:p>
          <a:p>
            <a:r>
              <a:rPr lang="en-US" sz="2800" dirty="0"/>
              <a:t>Have a cup of tea</a:t>
            </a:r>
          </a:p>
          <a:p>
            <a:r>
              <a:rPr lang="en-US" sz="2800" dirty="0"/>
              <a:t>Rock, wrap up, compress</a:t>
            </a:r>
          </a:p>
          <a:p>
            <a:r>
              <a:rPr lang="en-US" sz="2800" dirty="0"/>
              <a:t>Read through any documents </a:t>
            </a:r>
            <a:br>
              <a:rPr lang="en-US" sz="2800" dirty="0"/>
            </a:br>
            <a:r>
              <a:rPr lang="en-US" sz="2800" dirty="0"/>
              <a:t>that will help you remember the trauma which the child has  experienced</a:t>
            </a:r>
          </a:p>
          <a:p>
            <a:r>
              <a:rPr lang="en-US" sz="2800" dirty="0"/>
              <a:t>Write about the experience so you can discuss it during the next home visit</a:t>
            </a:r>
          </a:p>
          <a:p>
            <a:r>
              <a:rPr lang="en-US" sz="2800" dirty="0"/>
              <a:t>Call your case manager</a:t>
            </a:r>
          </a:p>
          <a:p>
            <a:r>
              <a:rPr lang="en-US" sz="2800" dirty="0"/>
              <a:t>Talk to your partner or confidante</a:t>
            </a:r>
          </a:p>
        </p:txBody>
      </p:sp>
      <p:pic>
        <p:nvPicPr>
          <p:cNvPr id="5" name="Picture 4" descr="cup of tea.jpg"/>
          <p:cNvPicPr>
            <a:picLocks noChangeAspect="1"/>
          </p:cNvPicPr>
          <p:nvPr/>
        </p:nvPicPr>
        <p:blipFill>
          <a:blip r:embed="rId3" cstate="screen"/>
          <a:srcRect l="16817" r="8709"/>
          <a:stretch>
            <a:fillRect/>
          </a:stretch>
        </p:blipFill>
        <p:spPr>
          <a:xfrm>
            <a:off x="5943600" y="1447800"/>
            <a:ext cx="2862799" cy="1743075"/>
          </a:xfrm>
          <a:prstGeom prst="rect">
            <a:avLst/>
          </a:prstGeom>
        </p:spPr>
      </p:pic>
      <p:sp>
        <p:nvSpPr>
          <p:cNvPr id="6" name="Slide Number Placeholder 5"/>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0092456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457200" y="152400"/>
            <a:ext cx="8229600" cy="990600"/>
          </a:xfrm>
        </p:spPr>
        <p:txBody>
          <a:bodyPr/>
          <a:lstStyle/>
          <a:p>
            <a:pPr defTabSz="963613" eaLnBrk="1" hangingPunct="1"/>
            <a:r>
              <a:rPr lang="en-US" dirty="0"/>
              <a:t>After the Crisis: Reunion</a:t>
            </a:r>
          </a:p>
        </p:txBody>
      </p:sp>
      <p:sp>
        <p:nvSpPr>
          <p:cNvPr id="57346" name="Rectangle 3"/>
          <p:cNvSpPr>
            <a:spLocks noGrp="1" noChangeArrowheads="1"/>
          </p:cNvSpPr>
          <p:nvPr>
            <p:ph type="body" sz="half" idx="1"/>
          </p:nvPr>
        </p:nvSpPr>
        <p:spPr>
          <a:xfrm>
            <a:off x="381000" y="1447800"/>
            <a:ext cx="8305800" cy="4953000"/>
          </a:xfrm>
        </p:spPr>
        <p:txBody>
          <a:bodyPr/>
          <a:lstStyle/>
          <a:p>
            <a:pPr marL="647700" indent="-647700" defTabSz="963613" eaLnBrk="1" hangingPunct="1">
              <a:spcBef>
                <a:spcPct val="0"/>
              </a:spcBef>
              <a:buFontTx/>
              <a:buNone/>
            </a:pPr>
            <a:r>
              <a:rPr lang="en-US" sz="2800" b="1" dirty="0"/>
              <a:t>Repair the relationship:</a:t>
            </a:r>
            <a:endParaRPr lang="en-US" sz="2400" dirty="0"/>
          </a:p>
          <a:p>
            <a:pPr marL="647700" indent="-647700" defTabSz="963613" eaLnBrk="1" hangingPunct="1"/>
            <a:r>
              <a:rPr lang="en-US" sz="2800" dirty="0"/>
              <a:t>Talk about the effect of the </a:t>
            </a:r>
            <a:br>
              <a:rPr lang="en-US" sz="2800" dirty="0"/>
            </a:br>
            <a:r>
              <a:rPr lang="en-US" sz="2800" dirty="0"/>
              <a:t>event on relationships</a:t>
            </a:r>
          </a:p>
          <a:p>
            <a:pPr marL="647700" indent="-647700" defTabSz="963613" eaLnBrk="1" hangingPunct="1"/>
            <a:r>
              <a:rPr lang="en-US" sz="2800" dirty="0"/>
              <a:t>To avoid further damage to </a:t>
            </a:r>
            <a:br>
              <a:rPr lang="en-US" sz="2800" dirty="0"/>
            </a:br>
            <a:r>
              <a:rPr lang="en-US" sz="2800" dirty="0"/>
              <a:t>the relationship, continue to speak to the child, drop grudges and avoid excessive consequences  </a:t>
            </a:r>
          </a:p>
          <a:p>
            <a:pPr marL="647700" indent="-647700" defTabSz="963613" eaLnBrk="1" hangingPunct="1"/>
            <a:r>
              <a:rPr lang="en-US" sz="2800" dirty="0"/>
              <a:t>Work together to fix any damage—this rebuilds the relationship</a:t>
            </a:r>
            <a:endParaRPr lang="en-US" sz="2400" dirty="0"/>
          </a:p>
          <a:p>
            <a:pPr marL="1054100" lvl="1" indent="-571500" defTabSz="963613" eaLnBrk="1" hangingPunct="1">
              <a:buFontTx/>
              <a:buNone/>
            </a:pPr>
            <a:endParaRPr lang="en-US" sz="2000"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784ACC-C4E6-47F3-A8D0-455B6DE8FCF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pic>
        <p:nvPicPr>
          <p:cNvPr id="7" name="Content Placeholder 6" descr="Mom hugging teen.jpg"/>
          <p:cNvPicPr>
            <a:picLocks noGrp="1" noChangeAspect="1"/>
          </p:cNvPicPr>
          <p:nvPr>
            <p:ph sz="half" idx="2"/>
          </p:nvPr>
        </p:nvPicPr>
        <p:blipFill>
          <a:blip r:embed="rId3" cstate="print"/>
          <a:stretch>
            <a:fillRect/>
          </a:stretch>
        </p:blipFill>
        <p:spPr>
          <a:xfrm>
            <a:off x="5715000" y="1524000"/>
            <a:ext cx="2486025" cy="1838325"/>
          </a:xfrm>
        </p:spPr>
      </p:pic>
    </p:spTree>
    <p:extLst>
      <p:ext uri="{BB962C8B-B14F-4D97-AF65-F5344CB8AC3E}">
        <p14:creationId xmlns:p14="http://schemas.microsoft.com/office/powerpoint/2010/main" val="287300871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17D301-CC65-4DD4-AFC7-711B24BBDC7F}"/>
              </a:ext>
            </a:extLst>
          </p:cNvPr>
          <p:cNvSpPr>
            <a:spLocks noGrp="1"/>
          </p:cNvSpPr>
          <p:nvPr>
            <p:ph type="title"/>
          </p:nvPr>
        </p:nvSpPr>
        <p:spPr/>
        <p:txBody>
          <a:bodyPr/>
          <a:lstStyle/>
          <a:p>
            <a:r>
              <a:rPr lang="en-US" dirty="0"/>
              <a:t>Your Turn!</a:t>
            </a:r>
          </a:p>
        </p:txBody>
      </p:sp>
      <p:sp>
        <p:nvSpPr>
          <p:cNvPr id="7" name="Content Placeholder 6">
            <a:extLst>
              <a:ext uri="{FF2B5EF4-FFF2-40B4-BE49-F238E27FC236}">
                <a16:creationId xmlns:a16="http://schemas.microsoft.com/office/drawing/2014/main" id="{9900AA39-0C93-49CB-A49C-7238727F0D53}"/>
              </a:ext>
            </a:extLst>
          </p:cNvPr>
          <p:cNvSpPr>
            <a:spLocks noGrp="1"/>
          </p:cNvSpPr>
          <p:nvPr>
            <p:ph idx="1"/>
          </p:nvPr>
        </p:nvSpPr>
        <p:spPr>
          <a:xfrm>
            <a:off x="311426" y="2352261"/>
            <a:ext cx="8686800" cy="3124200"/>
          </a:xfrm>
        </p:spPr>
        <p:txBody>
          <a:bodyPr/>
          <a:lstStyle/>
          <a:p>
            <a:pPr marL="0" indent="0">
              <a:buNone/>
            </a:pPr>
            <a:r>
              <a:rPr lang="en-US" b="1" dirty="0">
                <a:cs typeface="Calibri" panose="020F0502020204030204" pitchFamily="34" charset="0"/>
              </a:rPr>
              <a:t>After the Crisis – Role Plays</a:t>
            </a:r>
          </a:p>
        </p:txBody>
      </p:sp>
      <p:sp>
        <p:nvSpPr>
          <p:cNvPr id="5" name="Slide Number Placeholder 4">
            <a:extLst>
              <a:ext uri="{FF2B5EF4-FFF2-40B4-BE49-F238E27FC236}">
                <a16:creationId xmlns:a16="http://schemas.microsoft.com/office/drawing/2014/main" id="{569DF75D-6431-43BA-A225-4C4B989C162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673C-9D75-4E0C-809E-6CC796579B30}"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5" descr="MPj04393840000[1]">
            <a:extLst>
              <a:ext uri="{FF2B5EF4-FFF2-40B4-BE49-F238E27FC236}">
                <a16:creationId xmlns:a16="http://schemas.microsoft.com/office/drawing/2014/main" id="{21DF07C7-24B2-4986-A949-2BDE74B9EA48}"/>
              </a:ext>
            </a:extLst>
          </p:cNvPr>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228971457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94305-7087-4C50-9C42-82224830BB11}"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345990585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5" name="Title 1"/>
          <p:cNvSpPr>
            <a:spLocks noGrp="1"/>
          </p:cNvSpPr>
          <p:nvPr>
            <p:ph type="title"/>
          </p:nvPr>
        </p:nvSpPr>
        <p:spPr>
          <a:xfrm>
            <a:off x="1295400" y="1524000"/>
            <a:ext cx="6858000" cy="2514600"/>
          </a:xfrm>
        </p:spPr>
        <p:txBody>
          <a:bodyPr>
            <a:noAutofit/>
          </a:bodyPr>
          <a:lstStyle/>
          <a:p>
            <a:r>
              <a:rPr lang="en-US" sz="5400" dirty="0"/>
              <a:t>Module Seven </a:t>
            </a:r>
            <a:br>
              <a:rPr lang="en-US" sz="5400" dirty="0"/>
            </a:br>
            <a:br>
              <a:rPr lang="en-US" dirty="0"/>
            </a:br>
            <a:r>
              <a:rPr lang="en-US" dirty="0"/>
              <a:t>Noticing Our Reactions</a:t>
            </a:r>
            <a:br>
              <a:rPr lang="en-US" dirty="0"/>
            </a:br>
            <a:r>
              <a:rPr lang="en-US" dirty="0"/>
              <a:t>And</a:t>
            </a:r>
            <a:br>
              <a:rPr lang="en-US" dirty="0"/>
            </a:br>
            <a:r>
              <a:rPr lang="en-US" dirty="0"/>
              <a:t>Vicarious Trauma</a:t>
            </a:r>
          </a:p>
        </p:txBody>
      </p:sp>
    </p:spTree>
    <p:extLst>
      <p:ext uri="{BB962C8B-B14F-4D97-AF65-F5344CB8AC3E}">
        <p14:creationId xmlns:p14="http://schemas.microsoft.com/office/powerpoint/2010/main" val="426896398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solidFill>
                  <a:schemeClr val="tx1"/>
                </a:solidFill>
                <a:cs typeface="Calibri" panose="020F0502020204030204" pitchFamily="34" charset="0"/>
              </a:rPr>
              <a:t>Welcome</a:t>
            </a:r>
          </a:p>
          <a:p>
            <a:r>
              <a:rPr lang="en-US" dirty="0">
                <a:solidFill>
                  <a:schemeClr val="tx1"/>
                </a:solidFill>
                <a:cs typeface="Calibri" panose="020F0502020204030204" pitchFamily="34" charset="0"/>
              </a:rPr>
              <a:t>Introductions</a:t>
            </a:r>
          </a:p>
          <a:p>
            <a:pPr lvl="1"/>
            <a:r>
              <a:rPr lang="en-US" dirty="0">
                <a:solidFill>
                  <a:schemeClr val="accent2">
                    <a:lumMod val="50000"/>
                  </a:schemeClr>
                </a:solidFill>
                <a:cs typeface="Calibri" panose="020F0502020204030204" pitchFamily="34" charset="0"/>
              </a:rPr>
              <a:t>Name</a:t>
            </a:r>
          </a:p>
          <a:p>
            <a:pPr lvl="1"/>
            <a:r>
              <a:rPr lang="en-US" dirty="0">
                <a:solidFill>
                  <a:schemeClr val="tx1"/>
                </a:solidFill>
                <a:cs typeface="Calibri" panose="020F0502020204030204" pitchFamily="34" charset="0"/>
              </a:rPr>
              <a:t>Opening Activity</a:t>
            </a:r>
          </a:p>
          <a:p>
            <a:r>
              <a:rPr lang="en-US" dirty="0">
                <a:solidFill>
                  <a:schemeClr val="tx1"/>
                </a:solidFill>
                <a:cs typeface="Calibri" panose="020F0502020204030204" pitchFamily="34" charset="0"/>
              </a:rPr>
              <a:t>Review Agreements</a:t>
            </a:r>
          </a:p>
          <a:p>
            <a:r>
              <a:rPr lang="en-US" dirty="0">
                <a:solidFill>
                  <a:schemeClr val="tx1"/>
                </a:solidFill>
                <a:cs typeface="Calibri" panose="020F0502020204030204" pitchFamily="34" charset="0"/>
              </a:rPr>
              <a:t>Agenda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5122" name="Picture 2" descr="Image result for welcome pictures">
            <a:extLst>
              <a:ext uri="{FF2B5EF4-FFF2-40B4-BE49-F238E27FC236}">
                <a16:creationId xmlns:a16="http://schemas.microsoft.com/office/drawing/2014/main" id="{D7CBF32B-A805-4EC2-A60B-8B815E2A865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3519" y="342900"/>
            <a:ext cx="4846320" cy="302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65776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accent1">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useBgFill="1">
        <p:nvSpPr>
          <p:cNvPr id="4" name="Rectangle 3"/>
          <p:cNvSpPr/>
          <p:nvPr/>
        </p:nvSpPr>
        <p:spPr>
          <a:xfrm>
            <a:off x="152400" y="152400"/>
            <a:ext cx="8839200" cy="6400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itle 1"/>
          <p:cNvSpPr txBox="1">
            <a:spLocks/>
          </p:cNvSpPr>
          <p:nvPr/>
        </p:nvSpPr>
        <p:spPr bwMode="auto">
          <a:xfrm>
            <a:off x="304800" y="2057400"/>
            <a:ext cx="8534400" cy="1143000"/>
          </a:xfrm>
          <a:prstGeom prst="rect">
            <a:avLst/>
          </a:prstGeom>
          <a:noFill/>
          <a:ln w="158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000066"/>
                </a:solidFill>
                <a:effectLst/>
                <a:uLnTx/>
                <a:uFillTx/>
                <a:latin typeface="Arial"/>
                <a:ea typeface="+mn-ea"/>
                <a:cs typeface="+mn-cs"/>
              </a:rPr>
              <a:t>Noticing Your Reactions as a Foster Parent</a:t>
            </a:r>
          </a:p>
        </p:txBody>
      </p:sp>
    </p:spTree>
    <p:extLst>
      <p:ext uri="{BB962C8B-B14F-4D97-AF65-F5344CB8AC3E}">
        <p14:creationId xmlns:p14="http://schemas.microsoft.com/office/powerpoint/2010/main" val="335590254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defTabSz="963613" eaLnBrk="1" hangingPunct="1"/>
            <a:r>
              <a:rPr lang="en-US" dirty="0"/>
              <a:t>Notice Your Reactions</a:t>
            </a:r>
          </a:p>
        </p:txBody>
      </p:sp>
      <p:sp>
        <p:nvSpPr>
          <p:cNvPr id="4099" name="Rectangle 3"/>
          <p:cNvSpPr>
            <a:spLocks noGrp="1" noChangeArrowheads="1"/>
          </p:cNvSpPr>
          <p:nvPr>
            <p:ph type="body" idx="1"/>
          </p:nvPr>
        </p:nvSpPr>
        <p:spPr>
          <a:xfrm>
            <a:off x="228600" y="1371600"/>
            <a:ext cx="8763000" cy="4572000"/>
          </a:xfrm>
        </p:spPr>
        <p:txBody>
          <a:bodyPr/>
          <a:lstStyle/>
          <a:p>
            <a:pPr marL="361950" indent="-361950" defTabSz="963613" eaLnBrk="1" hangingPunct="1">
              <a:spcBef>
                <a:spcPts val="1200"/>
              </a:spcBef>
              <a:buNone/>
            </a:pPr>
            <a:r>
              <a:rPr lang="en-US" b="1" i="1" dirty="0"/>
              <a:t>Reactions and feelings are a normal part of being a foster parent:</a:t>
            </a:r>
            <a:endParaRPr lang="en-US" dirty="0"/>
          </a:p>
          <a:p>
            <a:pPr marL="361950" indent="-361950" defTabSz="963613" eaLnBrk="1" hangingPunct="1">
              <a:spcBef>
                <a:spcPts val="1200"/>
              </a:spcBef>
            </a:pPr>
            <a:r>
              <a:rPr lang="en-US" dirty="0"/>
              <a:t>Thoughts, feelings, body </a:t>
            </a:r>
            <a:br>
              <a:rPr lang="en-US" dirty="0"/>
            </a:br>
            <a:r>
              <a:rPr lang="en-US" dirty="0"/>
              <a:t>reactions to your child </a:t>
            </a:r>
            <a:br>
              <a:rPr lang="en-US" dirty="0"/>
            </a:br>
            <a:r>
              <a:rPr lang="en-US" dirty="0"/>
              <a:t>(positive and negative) </a:t>
            </a:r>
          </a:p>
          <a:p>
            <a:pPr marL="361950" indent="-361950" defTabSz="963613" eaLnBrk="1" hangingPunct="1">
              <a:spcBef>
                <a:spcPts val="1200"/>
              </a:spcBef>
            </a:pPr>
            <a:endParaRPr lang="en-US" dirty="0"/>
          </a:p>
          <a:p>
            <a:pPr marL="361950" indent="-361950" defTabSz="963613" eaLnBrk="1" hangingPunct="1">
              <a:spcBef>
                <a:spcPts val="1200"/>
              </a:spcBef>
            </a:pPr>
            <a:r>
              <a:rPr lang="en-US" dirty="0"/>
              <a:t>Responses to the uncomfortable responses you have </a:t>
            </a:r>
          </a:p>
          <a:p>
            <a:pPr marL="361950" indent="-361950" defTabSz="963613" eaLnBrk="1" hangingPunct="1">
              <a:buFontTx/>
              <a:buNone/>
            </a:pPr>
            <a:endParaRPr lang="en-US" dirty="0"/>
          </a:p>
          <a:p>
            <a:pPr marL="361950" indent="-361950" defTabSz="963613" eaLnBrk="1" hangingPunct="1">
              <a:buFontTx/>
              <a:buNone/>
            </a:pPr>
            <a:endParaRPr lang="en-US" dirty="0"/>
          </a:p>
        </p:txBody>
      </p:sp>
      <p:pic>
        <p:nvPicPr>
          <p:cNvPr id="5" name="Picture 4" descr="iStock_000006775986XSmall.jpg"/>
          <p:cNvPicPr>
            <a:picLocks noChangeAspect="1"/>
          </p:cNvPicPr>
          <p:nvPr/>
        </p:nvPicPr>
        <p:blipFill>
          <a:blip r:embed="rId3" cstate="print"/>
          <a:srcRect l="11791"/>
          <a:stretch>
            <a:fillRect/>
          </a:stretch>
        </p:blipFill>
        <p:spPr>
          <a:xfrm>
            <a:off x="6324600" y="2362200"/>
            <a:ext cx="2590800" cy="2057400"/>
          </a:xfrm>
          <a:prstGeom prst="rect">
            <a:avLst/>
          </a:prstGeom>
        </p:spPr>
      </p:pic>
    </p:spTree>
    <p:extLst>
      <p:ext uri="{BB962C8B-B14F-4D97-AF65-F5344CB8AC3E}">
        <p14:creationId xmlns:p14="http://schemas.microsoft.com/office/powerpoint/2010/main" val="299751997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6200" y="152400"/>
            <a:ext cx="8991600" cy="914400"/>
          </a:xfrm>
        </p:spPr>
        <p:txBody>
          <a:bodyPr/>
          <a:lstStyle/>
          <a:p>
            <a:pPr defTabSz="963613" eaLnBrk="1" hangingPunct="1"/>
            <a:r>
              <a:rPr lang="en-US" sz="3600" dirty="0"/>
              <a:t>What Fuels Our Reactions?</a:t>
            </a:r>
          </a:p>
        </p:txBody>
      </p:sp>
      <p:sp>
        <p:nvSpPr>
          <p:cNvPr id="5123" name="Rectangle 3"/>
          <p:cNvSpPr>
            <a:spLocks noGrp="1" noChangeArrowheads="1"/>
          </p:cNvSpPr>
          <p:nvPr>
            <p:ph type="body" idx="1"/>
          </p:nvPr>
        </p:nvSpPr>
        <p:spPr>
          <a:xfrm>
            <a:off x="419100" y="1066800"/>
            <a:ext cx="8305800" cy="5181600"/>
          </a:xfrm>
        </p:spPr>
        <p:txBody>
          <a:bodyPr/>
          <a:lstStyle/>
          <a:p>
            <a:pPr marL="361950" indent="-361950" defTabSz="963613" eaLnBrk="1" hangingPunct="1">
              <a:spcAft>
                <a:spcPct val="35000"/>
              </a:spcAft>
              <a:buFontTx/>
              <a:buNone/>
            </a:pPr>
            <a:r>
              <a:rPr lang="en-US" b="1" dirty="0"/>
              <a:t>Feelings about:</a:t>
            </a:r>
            <a:r>
              <a:rPr lang="en-US" dirty="0"/>
              <a:t> </a:t>
            </a:r>
          </a:p>
          <a:p>
            <a:pPr marL="361950" indent="-361950" defTabSz="963613" eaLnBrk="1" hangingPunct="1">
              <a:spcAft>
                <a:spcPct val="35000"/>
              </a:spcAft>
            </a:pPr>
            <a:r>
              <a:rPr lang="en-US" sz="2400" dirty="0"/>
              <a:t>The reality of childhood trauma, neglect and abuse</a:t>
            </a:r>
          </a:p>
          <a:p>
            <a:pPr marL="361950" indent="-361950" defTabSz="963613" eaLnBrk="1" hangingPunct="1">
              <a:spcAft>
                <a:spcPct val="35000"/>
              </a:spcAft>
            </a:pPr>
            <a:r>
              <a:rPr lang="en-US" sz="2400" dirty="0"/>
              <a:t>Behaviors children develop in response to their circumstances</a:t>
            </a:r>
          </a:p>
          <a:p>
            <a:pPr marL="361950" indent="-361950" defTabSz="963613" eaLnBrk="1" hangingPunct="1">
              <a:spcAft>
                <a:spcPct val="35000"/>
              </a:spcAft>
            </a:pPr>
            <a:r>
              <a:rPr lang="en-US" sz="2400" dirty="0"/>
              <a:t>How a child’s history and behaviors interact with our own</a:t>
            </a:r>
          </a:p>
          <a:p>
            <a:pPr marL="361950" indent="-361950" defTabSz="963613" eaLnBrk="1" hangingPunct="1">
              <a:spcAft>
                <a:spcPct val="35000"/>
              </a:spcAft>
            </a:pPr>
            <a:r>
              <a:rPr lang="en-US" sz="2400" dirty="0"/>
              <a:t>Experiences with the care system </a:t>
            </a:r>
          </a:p>
          <a:p>
            <a:pPr marL="361950" indent="-361950" defTabSz="963613" eaLnBrk="1" hangingPunct="1">
              <a:lnSpc>
                <a:spcPct val="80000"/>
              </a:lnSpc>
              <a:spcAft>
                <a:spcPct val="40000"/>
              </a:spcAft>
            </a:pPr>
            <a:r>
              <a:rPr lang="en-US" sz="2400" dirty="0"/>
              <a:t>Responses from our community, family </a:t>
            </a:r>
            <a:br>
              <a:rPr lang="en-US" sz="2400" dirty="0"/>
            </a:br>
            <a:r>
              <a:rPr lang="en-US" sz="2400" dirty="0"/>
              <a:t>and friends</a:t>
            </a:r>
          </a:p>
          <a:p>
            <a:pPr marL="361950" indent="-361950" defTabSz="963613" eaLnBrk="1" hangingPunct="1">
              <a:lnSpc>
                <a:spcPct val="80000"/>
              </a:lnSpc>
              <a:spcAft>
                <a:spcPct val="40000"/>
              </a:spcAft>
            </a:pPr>
            <a:r>
              <a:rPr lang="en-US" sz="2400" dirty="0"/>
              <a:t>Vicarious Trauma  </a:t>
            </a:r>
          </a:p>
          <a:p>
            <a:pPr marL="361950" indent="-361950" defTabSz="963613" eaLnBrk="1" hangingPunct="1">
              <a:spcAft>
                <a:spcPct val="35000"/>
              </a:spcAft>
              <a:buFontTx/>
              <a:buNone/>
            </a:pPr>
            <a:endParaRPr lang="en-US" sz="2400" dirty="0"/>
          </a:p>
          <a:p>
            <a:pPr marL="361950" indent="-361950" defTabSz="963613" eaLnBrk="1" hangingPunct="1">
              <a:spcAft>
                <a:spcPct val="35000"/>
              </a:spcAft>
              <a:buFontTx/>
              <a:buNone/>
            </a:pPr>
            <a:endParaRPr lang="en-US" sz="2400" dirty="0"/>
          </a:p>
          <a:p>
            <a:pPr marL="361950" indent="-361950" defTabSz="963613" eaLnBrk="1" hangingPunct="1">
              <a:spcAft>
                <a:spcPct val="35000"/>
              </a:spcAft>
              <a:buFontTx/>
              <a:buNone/>
            </a:pPr>
            <a:endParaRPr lang="en-US" dirty="0"/>
          </a:p>
        </p:txBody>
      </p:sp>
    </p:spTree>
    <p:extLst>
      <p:ext uri="{BB962C8B-B14F-4D97-AF65-F5344CB8AC3E}">
        <p14:creationId xmlns:p14="http://schemas.microsoft.com/office/powerpoint/2010/main" val="21057583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52400" y="304800"/>
            <a:ext cx="8839200" cy="1143000"/>
          </a:xfrm>
        </p:spPr>
        <p:txBody>
          <a:bodyPr/>
          <a:lstStyle/>
          <a:p>
            <a:pPr eaLnBrk="1" hangingPunct="1"/>
            <a:r>
              <a:rPr lang="en-US" sz="4000" dirty="0"/>
              <a:t>How Does Noticing Your Reactions Help Your Parenting?</a:t>
            </a:r>
          </a:p>
        </p:txBody>
      </p:sp>
      <p:sp>
        <p:nvSpPr>
          <p:cNvPr id="9219" name="Rectangle 3"/>
          <p:cNvSpPr>
            <a:spLocks noGrp="1" noChangeArrowheads="1"/>
          </p:cNvSpPr>
          <p:nvPr>
            <p:ph type="body" idx="1"/>
          </p:nvPr>
        </p:nvSpPr>
        <p:spPr>
          <a:xfrm>
            <a:off x="838200" y="1524000"/>
            <a:ext cx="7620000" cy="3352800"/>
          </a:xfrm>
        </p:spPr>
        <p:txBody>
          <a:bodyPr/>
          <a:lstStyle/>
          <a:p>
            <a:pPr eaLnBrk="1" hangingPunct="1"/>
            <a:r>
              <a:rPr lang="en-US" sz="2800" dirty="0"/>
              <a:t>You can identify what is fueling your reaction</a:t>
            </a:r>
          </a:p>
          <a:p>
            <a:pPr eaLnBrk="1" hangingPunct="1"/>
            <a:r>
              <a:rPr lang="en-US" sz="2800" dirty="0"/>
              <a:t>You can recognize your needs when your reaction comes from your life experiences</a:t>
            </a:r>
          </a:p>
          <a:p>
            <a:pPr eaLnBrk="1" hangingPunct="1"/>
            <a:r>
              <a:rPr lang="en-US" sz="2800" dirty="0"/>
              <a:t>It reduces the risk of blaming the child</a:t>
            </a:r>
          </a:p>
          <a:p>
            <a:pPr eaLnBrk="1" hangingPunct="1"/>
            <a:r>
              <a:rPr lang="en-US" sz="2800" dirty="0"/>
              <a:t>Helps you see areas where you can support the child in a different way</a:t>
            </a:r>
          </a:p>
          <a:p>
            <a:pPr eaLnBrk="1" hangingPunct="1"/>
            <a:endParaRPr lang="en-US" dirty="0"/>
          </a:p>
          <a:p>
            <a:pPr eaLnBrk="1" hangingPunct="1"/>
            <a:endParaRPr lang="en-US" dirty="0"/>
          </a:p>
        </p:txBody>
      </p:sp>
      <p:pic>
        <p:nvPicPr>
          <p:cNvPr id="4" name="Picture 10" descr="https://encrypted-tbn2.gstatic.com/images?q=tbn:ANd9GcS53H4yJz-MkUo2M5tsTMc9rMheDHLXNvpeNM8a_McvSxg8M_a34Q">
            <a:hlinkClick r:id="rId3"/>
          </p:cNvPr>
          <p:cNvPicPr>
            <a:picLocks noChangeAspect="1" noChangeArrowheads="1"/>
          </p:cNvPicPr>
          <p:nvPr/>
        </p:nvPicPr>
        <p:blipFill>
          <a:blip r:embed="rId4" cstate="print"/>
          <a:srcRect/>
          <a:stretch>
            <a:fillRect/>
          </a:stretch>
        </p:blipFill>
        <p:spPr bwMode="auto">
          <a:xfrm>
            <a:off x="2895601" y="4498576"/>
            <a:ext cx="2667000" cy="1832373"/>
          </a:xfrm>
          <a:prstGeom prst="rect">
            <a:avLst/>
          </a:prstGeom>
          <a:noFill/>
          <a:ln w="9525">
            <a:noFill/>
            <a:miter lim="800000"/>
            <a:headEnd/>
            <a:tailEnd/>
          </a:ln>
        </p:spPr>
      </p:pic>
    </p:spTree>
    <p:extLst>
      <p:ext uri="{BB962C8B-B14F-4D97-AF65-F5344CB8AC3E}">
        <p14:creationId xmlns:p14="http://schemas.microsoft.com/office/powerpoint/2010/main" val="290110525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228600"/>
            <a:ext cx="8686800" cy="1143000"/>
          </a:xfrm>
        </p:spPr>
        <p:txBody>
          <a:bodyPr/>
          <a:lstStyle/>
          <a:p>
            <a:pPr defTabSz="963613" eaLnBrk="1" hangingPunct="1"/>
            <a:r>
              <a:rPr lang="en-US" sz="4000" dirty="0"/>
              <a:t>When Your Reactions Can </a:t>
            </a:r>
            <a:br>
              <a:rPr lang="en-US" sz="4000" dirty="0"/>
            </a:br>
            <a:r>
              <a:rPr lang="en-US" sz="4000" dirty="0"/>
              <a:t>Be a Problem</a:t>
            </a:r>
          </a:p>
        </p:txBody>
      </p:sp>
      <p:sp>
        <p:nvSpPr>
          <p:cNvPr id="10243" name="Rectangle 3"/>
          <p:cNvSpPr>
            <a:spLocks noGrp="1" noChangeArrowheads="1"/>
          </p:cNvSpPr>
          <p:nvPr>
            <p:ph type="body" idx="1"/>
          </p:nvPr>
        </p:nvSpPr>
        <p:spPr>
          <a:xfrm>
            <a:off x="304800" y="1600200"/>
            <a:ext cx="8686800" cy="4648200"/>
          </a:xfrm>
        </p:spPr>
        <p:txBody>
          <a:bodyPr/>
          <a:lstStyle/>
          <a:p>
            <a:pPr marL="361950" indent="-361950" defTabSz="963613" eaLnBrk="1" hangingPunct="1">
              <a:lnSpc>
                <a:spcPct val="90000"/>
              </a:lnSpc>
              <a:spcBef>
                <a:spcPts val="0"/>
              </a:spcBef>
              <a:buFontTx/>
              <a:buNone/>
            </a:pPr>
            <a:r>
              <a:rPr lang="en-US" b="1" dirty="0"/>
              <a:t>When they:</a:t>
            </a:r>
          </a:p>
          <a:p>
            <a:pPr marL="361950" indent="-361950" defTabSz="963613" eaLnBrk="1" hangingPunct="1">
              <a:lnSpc>
                <a:spcPct val="90000"/>
              </a:lnSpc>
              <a:spcBef>
                <a:spcPct val="50000"/>
              </a:spcBef>
            </a:pPr>
            <a:r>
              <a:rPr lang="en-US" dirty="0"/>
              <a:t>Interfere with your ability to </a:t>
            </a:r>
            <a:br>
              <a:rPr lang="en-US" dirty="0"/>
            </a:br>
            <a:r>
              <a:rPr lang="en-US" dirty="0"/>
              <a:t>understand a child’s behavior as </a:t>
            </a:r>
            <a:br>
              <a:rPr lang="en-US" dirty="0"/>
            </a:br>
            <a:r>
              <a:rPr lang="en-US" dirty="0"/>
              <a:t>a coping response</a:t>
            </a:r>
          </a:p>
          <a:p>
            <a:pPr marL="361950" indent="-361950" defTabSz="963613" eaLnBrk="1" hangingPunct="1">
              <a:lnSpc>
                <a:spcPct val="90000"/>
              </a:lnSpc>
              <a:spcBef>
                <a:spcPct val="50000"/>
              </a:spcBef>
            </a:pPr>
            <a:r>
              <a:rPr lang="en-US" dirty="0"/>
              <a:t>Prevent you from responding in </a:t>
            </a:r>
            <a:br>
              <a:rPr lang="en-US" dirty="0"/>
            </a:br>
            <a:r>
              <a:rPr lang="en-US" dirty="0"/>
              <a:t>a way that is helpful to your child</a:t>
            </a:r>
          </a:p>
          <a:p>
            <a:pPr marL="361950" indent="-361950" defTabSz="963613" eaLnBrk="1" hangingPunct="1">
              <a:lnSpc>
                <a:spcPct val="90000"/>
              </a:lnSpc>
              <a:spcBef>
                <a:spcPct val="50000"/>
              </a:spcBef>
            </a:pPr>
            <a:r>
              <a:rPr lang="en-US" dirty="0"/>
              <a:t>Overwhelm you so you can’t stay connected to yourself and your role (feelings management)</a:t>
            </a:r>
          </a:p>
          <a:p>
            <a:pPr marL="361950" indent="-361950" defTabSz="963613" eaLnBrk="1" hangingPunct="1">
              <a:lnSpc>
                <a:spcPct val="90000"/>
              </a:lnSpc>
              <a:spcBef>
                <a:spcPct val="50000"/>
              </a:spcBef>
            </a:pPr>
            <a:endParaRPr lang="en-US" dirty="0"/>
          </a:p>
        </p:txBody>
      </p:sp>
      <p:pic>
        <p:nvPicPr>
          <p:cNvPr id="4" name="Picture 3" descr="iStock_000006782630XSmall.jpg"/>
          <p:cNvPicPr>
            <a:picLocks noChangeAspect="1"/>
          </p:cNvPicPr>
          <p:nvPr/>
        </p:nvPicPr>
        <p:blipFill>
          <a:blip r:embed="rId3" cstate="print"/>
          <a:stretch>
            <a:fillRect/>
          </a:stretch>
        </p:blipFill>
        <p:spPr>
          <a:xfrm>
            <a:off x="6781800" y="1600200"/>
            <a:ext cx="2057400" cy="3242641"/>
          </a:xfrm>
          <a:prstGeom prst="rect">
            <a:avLst/>
          </a:prstGeom>
        </p:spPr>
      </p:pic>
    </p:spTree>
    <p:extLst>
      <p:ext uri="{BB962C8B-B14F-4D97-AF65-F5344CB8AC3E}">
        <p14:creationId xmlns:p14="http://schemas.microsoft.com/office/powerpoint/2010/main" val="395995480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52400" y="0"/>
            <a:ext cx="8839200" cy="1143000"/>
          </a:xfrm>
        </p:spPr>
        <p:txBody>
          <a:bodyPr/>
          <a:lstStyle/>
          <a:p>
            <a:pPr defTabSz="963613" eaLnBrk="1" hangingPunct="1"/>
            <a:r>
              <a:rPr lang="en-US" sz="4000" dirty="0"/>
              <a:t>Examples</a:t>
            </a:r>
          </a:p>
        </p:txBody>
      </p:sp>
      <p:sp>
        <p:nvSpPr>
          <p:cNvPr id="11267" name="Rectangle 3"/>
          <p:cNvSpPr>
            <a:spLocks noGrp="1" noChangeArrowheads="1"/>
          </p:cNvSpPr>
          <p:nvPr>
            <p:ph type="body" idx="1"/>
          </p:nvPr>
        </p:nvSpPr>
        <p:spPr>
          <a:xfrm>
            <a:off x="533400" y="1447800"/>
            <a:ext cx="7789863" cy="5029200"/>
          </a:xfrm>
        </p:spPr>
        <p:txBody>
          <a:bodyPr/>
          <a:lstStyle/>
          <a:p>
            <a:pPr marL="361950" indent="-361950" defTabSz="963613" eaLnBrk="1" hangingPunct="1">
              <a:lnSpc>
                <a:spcPct val="90000"/>
              </a:lnSpc>
              <a:spcBef>
                <a:spcPts val="2400"/>
              </a:spcBef>
            </a:pPr>
            <a:r>
              <a:rPr lang="en-US" b="1" dirty="0"/>
              <a:t>Over-Identification: </a:t>
            </a:r>
            <a:r>
              <a:rPr lang="en-US" dirty="0"/>
              <a:t>“I understand because you’re just like me.”</a:t>
            </a:r>
          </a:p>
          <a:p>
            <a:pPr marL="361950" indent="-361950" defTabSz="963613" eaLnBrk="1" hangingPunct="1">
              <a:lnSpc>
                <a:spcPct val="90000"/>
              </a:lnSpc>
              <a:spcBef>
                <a:spcPts val="2400"/>
              </a:spcBef>
            </a:pPr>
            <a:r>
              <a:rPr lang="en-US" b="1" dirty="0"/>
              <a:t>Blaming</a:t>
            </a:r>
            <a:r>
              <a:rPr lang="en-US" dirty="0"/>
              <a:t>: “He doesn’t want to </a:t>
            </a:r>
            <a:br>
              <a:rPr lang="en-US" dirty="0"/>
            </a:br>
            <a:r>
              <a:rPr lang="en-US" dirty="0"/>
              <a:t>get better.”</a:t>
            </a:r>
          </a:p>
          <a:p>
            <a:pPr marL="361950" indent="-361950" defTabSz="963613" eaLnBrk="1" hangingPunct="1">
              <a:lnSpc>
                <a:spcPct val="90000"/>
              </a:lnSpc>
              <a:spcBef>
                <a:spcPts val="2400"/>
              </a:spcBef>
            </a:pPr>
            <a:r>
              <a:rPr lang="en-US" b="1" dirty="0"/>
              <a:t>Distancing</a:t>
            </a:r>
            <a:r>
              <a:rPr lang="en-US" dirty="0"/>
              <a:t>: “She’s hopeless, </a:t>
            </a:r>
            <a:br>
              <a:rPr lang="en-US" dirty="0"/>
            </a:br>
            <a:r>
              <a:rPr lang="en-US" dirty="0"/>
              <a:t>kids like that never change.”</a:t>
            </a:r>
          </a:p>
          <a:p>
            <a:pPr marL="361950" indent="-361950" defTabSz="963613" eaLnBrk="1" hangingPunct="1">
              <a:lnSpc>
                <a:spcPct val="90000"/>
              </a:lnSpc>
              <a:spcBef>
                <a:spcPts val="2400"/>
              </a:spcBef>
            </a:pPr>
            <a:r>
              <a:rPr lang="en-US" b="1" dirty="0"/>
              <a:t>Denial</a:t>
            </a:r>
            <a:r>
              <a:rPr lang="en-US" dirty="0"/>
              <a:t>: “What she’s saying couldn’t be true.”</a:t>
            </a:r>
          </a:p>
        </p:txBody>
      </p:sp>
      <p:pic>
        <p:nvPicPr>
          <p:cNvPr id="4" name="Picture 3" descr="iStock_000006210469XSmall - Copy (440x273).jpg"/>
          <p:cNvPicPr>
            <a:picLocks noChangeAspect="1"/>
          </p:cNvPicPr>
          <p:nvPr/>
        </p:nvPicPr>
        <p:blipFill>
          <a:blip r:embed="rId3" cstate="print">
            <a:lum bright="10000"/>
          </a:blip>
          <a:stretch>
            <a:fillRect/>
          </a:stretch>
        </p:blipFill>
        <p:spPr>
          <a:xfrm>
            <a:off x="6472989" y="2466471"/>
            <a:ext cx="2514600" cy="2057400"/>
          </a:xfrm>
          <a:prstGeom prst="rect">
            <a:avLst/>
          </a:prstGeom>
        </p:spPr>
      </p:pic>
    </p:spTree>
    <p:extLst>
      <p:ext uri="{BB962C8B-B14F-4D97-AF65-F5344CB8AC3E}">
        <p14:creationId xmlns:p14="http://schemas.microsoft.com/office/powerpoint/2010/main" val="270119697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 y="228600"/>
            <a:ext cx="8915400" cy="1143000"/>
          </a:xfrm>
        </p:spPr>
        <p:txBody>
          <a:bodyPr/>
          <a:lstStyle/>
          <a:p>
            <a:pPr defTabSz="963613" eaLnBrk="1" hangingPunct="1"/>
            <a:r>
              <a:rPr lang="en-US" sz="4000" dirty="0"/>
              <a:t>Three Steps for</a:t>
            </a:r>
            <a:br>
              <a:rPr lang="en-US" sz="4000" dirty="0"/>
            </a:br>
            <a:r>
              <a:rPr lang="en-US" sz="4000" dirty="0"/>
              <a:t>Reducing Problematic Reactions</a:t>
            </a:r>
          </a:p>
        </p:txBody>
      </p:sp>
      <p:sp>
        <p:nvSpPr>
          <p:cNvPr id="12291" name="Rectangle 3"/>
          <p:cNvSpPr>
            <a:spLocks noGrp="1" noChangeArrowheads="1"/>
          </p:cNvSpPr>
          <p:nvPr>
            <p:ph type="body" sz="half" idx="1"/>
          </p:nvPr>
        </p:nvSpPr>
        <p:spPr>
          <a:xfrm>
            <a:off x="685800" y="2362200"/>
            <a:ext cx="5181600" cy="3124200"/>
          </a:xfrm>
        </p:spPr>
        <p:txBody>
          <a:bodyPr/>
          <a:lstStyle/>
          <a:p>
            <a:pPr marL="514350" indent="-514350" defTabSz="963613" eaLnBrk="1" hangingPunct="1">
              <a:spcBef>
                <a:spcPts val="1800"/>
              </a:spcBef>
              <a:buFont typeface="+mj-lt"/>
              <a:buAutoNum type="arabicPeriod"/>
            </a:pPr>
            <a:r>
              <a:rPr lang="en-US" dirty="0"/>
              <a:t>Recognize your feelings.</a:t>
            </a:r>
          </a:p>
          <a:p>
            <a:pPr marL="514350" indent="-514350" defTabSz="963613" eaLnBrk="1" hangingPunct="1">
              <a:spcBef>
                <a:spcPts val="1800"/>
              </a:spcBef>
              <a:buFont typeface="+mj-lt"/>
              <a:buAutoNum type="arabicPeriod"/>
            </a:pPr>
            <a:r>
              <a:rPr lang="en-US" dirty="0"/>
              <a:t>Understand them.</a:t>
            </a:r>
          </a:p>
          <a:p>
            <a:pPr marL="514350" indent="-514350" defTabSz="963613" eaLnBrk="1" hangingPunct="1">
              <a:spcBef>
                <a:spcPts val="1800"/>
              </a:spcBef>
              <a:buFont typeface="+mj-lt"/>
              <a:buAutoNum type="arabicPeriod"/>
            </a:pPr>
            <a:r>
              <a:rPr lang="en-US" dirty="0"/>
              <a:t>Talk them over with someone</a:t>
            </a:r>
          </a:p>
          <a:p>
            <a:pPr marL="514350" indent="-514350" defTabSz="963613" eaLnBrk="1" hangingPunct="1">
              <a:spcBef>
                <a:spcPts val="1800"/>
              </a:spcBef>
              <a:buFont typeface="+mj-lt"/>
              <a:buAutoNum type="arabicPeriod"/>
            </a:pPr>
            <a:r>
              <a:rPr lang="en-US" sz="2800" dirty="0"/>
              <a:t>Use them to strengthen your relationship</a:t>
            </a:r>
            <a:r>
              <a:rPr lang="en-US" sz="2400" dirty="0"/>
              <a:t>.</a:t>
            </a:r>
          </a:p>
        </p:txBody>
      </p:sp>
      <p:pic>
        <p:nvPicPr>
          <p:cNvPr id="12292" name="Picture 5" descr="Woman thinking2"/>
          <p:cNvPicPr>
            <a:picLocks noGrp="1" noChangeAspect="1" noChangeArrowheads="1"/>
          </p:cNvPicPr>
          <p:nvPr>
            <p:ph sz="half" idx="2"/>
          </p:nvPr>
        </p:nvPicPr>
        <p:blipFill>
          <a:blip r:embed="rId3" cstate="print"/>
          <a:srcRect/>
          <a:stretch>
            <a:fillRect/>
          </a:stretch>
        </p:blipFill>
        <p:spPr>
          <a:xfrm>
            <a:off x="5957637" y="2057400"/>
            <a:ext cx="3009900" cy="3009900"/>
          </a:xfrm>
          <a:ln>
            <a:solidFill>
              <a:schemeClr val="tx1"/>
            </a:solidFill>
          </a:ln>
        </p:spPr>
      </p:pic>
    </p:spTree>
    <p:extLst>
      <p:ext uri="{BB962C8B-B14F-4D97-AF65-F5344CB8AC3E}">
        <p14:creationId xmlns:p14="http://schemas.microsoft.com/office/powerpoint/2010/main" val="428366075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742621"/>
            <a:ext cx="8763000" cy="3124200"/>
          </a:xfrm>
        </p:spPr>
        <p:txBody>
          <a:bodyPr/>
          <a:lstStyle/>
          <a:p>
            <a:pPr marL="0" indent="0" algn="ctr">
              <a:buNone/>
            </a:pPr>
            <a:r>
              <a:rPr lang="en-US" sz="2400" kern="1200" dirty="0">
                <a:solidFill>
                  <a:schemeClr val="tx1"/>
                </a:solidFill>
              </a:rPr>
              <a:t>	</a:t>
            </a:r>
            <a:endParaRPr lang="en-US" kern="1200" dirty="0">
              <a:solidFill>
                <a:schemeClr val="tx1"/>
              </a:solidFill>
            </a:endParaRPr>
          </a:p>
          <a:p>
            <a:pPr marL="0" indent="0">
              <a:buNone/>
            </a:pPr>
            <a:r>
              <a:rPr lang="en-US" b="1" kern="1200" dirty="0">
                <a:solidFill>
                  <a:srgbClr val="002060"/>
                </a:solidFill>
              </a:rPr>
              <a:t>Worksheet: Using Your </a:t>
            </a:r>
            <a:r>
              <a:rPr lang="en-US" b="1" dirty="0">
                <a:solidFill>
                  <a:srgbClr val="002060"/>
                </a:solidFill>
              </a:rPr>
              <a:t>Reactions to Your Foster Child</a:t>
            </a:r>
            <a:endParaRPr lang="en-US" b="1" kern="1200" dirty="0">
              <a:solidFill>
                <a:srgbClr val="002060"/>
              </a:solidFill>
            </a:endParaRPr>
          </a:p>
          <a:p>
            <a:pPr marL="228600" indent="-228600">
              <a:buFont typeface="+mj-lt"/>
              <a:buAutoNum type="arabicPeriod"/>
            </a:pPr>
            <a:endParaRPr lang="en-US" dirty="0"/>
          </a:p>
        </p:txBody>
      </p:sp>
      <p:sp>
        <p:nvSpPr>
          <p:cNvPr id="4" name="Title 1"/>
          <p:cNvSpPr>
            <a:spLocks noGrp="1"/>
          </p:cNvSpPr>
          <p:nvPr>
            <p:ph type="title"/>
          </p:nvPr>
        </p:nvSpPr>
        <p:spPr>
          <a:xfrm>
            <a:off x="685800" y="228600"/>
            <a:ext cx="5867400" cy="1143000"/>
          </a:xfrm>
        </p:spPr>
        <p:txBody>
          <a:bodyPr/>
          <a:lstStyle/>
          <a:p>
            <a:r>
              <a:rPr lang="en-US" dirty="0"/>
              <a:t>Your Turn!</a:t>
            </a:r>
          </a:p>
        </p:txBody>
      </p:sp>
      <p:pic>
        <p:nvPicPr>
          <p:cNvPr id="5" name="Picture 5" descr="MPj04393840000[1]"/>
          <p:cNvPicPr>
            <a:picLocks noChangeAspect="1" noChangeArrowheads="1"/>
          </p:cNvPicPr>
          <p:nvPr/>
        </p:nvPicPr>
        <p:blipFill>
          <a:blip r:embed="rId3" cstate="print"/>
          <a:srcRect/>
          <a:stretch>
            <a:fillRect/>
          </a:stretch>
        </p:blipFill>
        <p:spPr bwMode="auto">
          <a:xfrm>
            <a:off x="7239000" y="381000"/>
            <a:ext cx="1447800" cy="1361621"/>
          </a:xfrm>
          <a:prstGeom prst="rect">
            <a:avLst/>
          </a:prstGeom>
          <a:noFill/>
          <a:ln w="9525">
            <a:noFill/>
            <a:miter lim="800000"/>
            <a:headEnd/>
            <a:tailEnd/>
          </a:ln>
        </p:spPr>
      </p:pic>
    </p:spTree>
    <p:extLst>
      <p:ext uri="{BB962C8B-B14F-4D97-AF65-F5344CB8AC3E}">
        <p14:creationId xmlns:p14="http://schemas.microsoft.com/office/powerpoint/2010/main" val="249184101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099" name="Rectangle 2"/>
          <p:cNvSpPr>
            <a:spLocks noGrp="1" noChangeArrowheads="1"/>
          </p:cNvSpPr>
          <p:nvPr>
            <p:ph type="title"/>
          </p:nvPr>
        </p:nvSpPr>
        <p:spPr>
          <a:xfrm>
            <a:off x="533400" y="2057400"/>
            <a:ext cx="8229600" cy="1752600"/>
          </a:xfrm>
        </p:spPr>
        <p:txBody>
          <a:bodyPr/>
          <a:lstStyle/>
          <a:p>
            <a:pPr defTabSz="963613" eaLnBrk="1" hangingPunct="1"/>
            <a:r>
              <a:rPr lang="en-US" dirty="0"/>
              <a:t>Introduction to Vicarious Trauma</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139084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Slide Number Placeholder 3"/>
          <p:cNvSpPr txBox="1">
            <a:spLocks noGrp="1"/>
          </p:cNvSpPr>
          <p:nvPr/>
        </p:nvSpPr>
        <p:spPr bwMode="auto">
          <a:xfrm>
            <a:off x="6705600" y="6172200"/>
            <a:ext cx="2133600" cy="476250"/>
          </a:xfrm>
          <a:prstGeom prst="rect">
            <a:avLst/>
          </a:prstGeom>
          <a:noFill/>
          <a:ln w="9525">
            <a:noFill/>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F288E-94EE-4453-80E3-9AEC15B5EE99}" type="slidenum">
              <a:rPr kumimoji="0" lang="en-US" sz="1600" b="1"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600" b="1" i="0" u="none" strike="noStrike" kern="1200" cap="none" spc="0" normalizeH="0" baseline="0" noProof="0">
              <a:ln>
                <a:noFill/>
              </a:ln>
              <a:solidFill>
                <a:srgbClr val="000000"/>
              </a:solidFill>
              <a:effectLst/>
              <a:uLnTx/>
              <a:uFillTx/>
              <a:latin typeface="Arial"/>
              <a:ea typeface="+mn-ea"/>
              <a:cs typeface="+mn-cs"/>
            </a:endParaRPr>
          </a:p>
        </p:txBody>
      </p:sp>
      <p:sp>
        <p:nvSpPr>
          <p:cNvPr id="370691" name="Rectangle 2"/>
          <p:cNvSpPr>
            <a:spLocks noGrp="1" noChangeArrowheads="1"/>
          </p:cNvSpPr>
          <p:nvPr>
            <p:ph type="title" idx="4294967295"/>
          </p:nvPr>
        </p:nvSpPr>
        <p:spPr>
          <a:xfrm>
            <a:off x="792163" y="793750"/>
            <a:ext cx="7318375" cy="1033463"/>
          </a:xfrm>
        </p:spPr>
        <p:txBody>
          <a:bodyPr anchor="ctr"/>
          <a:lstStyle/>
          <a:p>
            <a:pPr defTabSz="963613"/>
            <a:r>
              <a:rPr lang="en-US" dirty="0"/>
              <a:t>Vicarious Trauma</a:t>
            </a:r>
          </a:p>
        </p:txBody>
      </p:sp>
      <p:sp>
        <p:nvSpPr>
          <p:cNvPr id="370692" name="Rectangle 3"/>
          <p:cNvSpPr>
            <a:spLocks noGrp="1" noChangeArrowheads="1"/>
          </p:cNvSpPr>
          <p:nvPr>
            <p:ph type="body" idx="4294967295"/>
          </p:nvPr>
        </p:nvSpPr>
        <p:spPr>
          <a:xfrm>
            <a:off x="762000" y="2743200"/>
            <a:ext cx="7789863" cy="3505200"/>
          </a:xfrm>
        </p:spPr>
        <p:txBody>
          <a:bodyPr/>
          <a:lstStyle/>
          <a:p>
            <a:pPr marL="361950" indent="-361950" defTabSz="963613">
              <a:buFont typeface="Wingdings" pitchFamily="2" charset="2"/>
              <a:buNone/>
            </a:pPr>
            <a:r>
              <a:rPr lang="en-US" dirty="0"/>
              <a:t>VT refers to the negative changes in the helper as a result of caring about and feeling, or being, responsible for traumatized children. </a:t>
            </a:r>
          </a:p>
          <a:p>
            <a:pPr marL="361950" indent="-361950" defTabSz="963613">
              <a:buFont typeface="Wingdings" pitchFamily="2" charset="2"/>
              <a:buNone/>
            </a:pPr>
            <a:r>
              <a:rPr lang="en-US" dirty="0"/>
              <a:t>It can include disrupted spirituality and loss of meaning and/or hope. </a:t>
            </a:r>
          </a:p>
          <a:p>
            <a:pPr marL="361950" indent="-361950" defTabSz="963613">
              <a:lnSpc>
                <a:spcPct val="20000"/>
              </a:lnSpc>
            </a:pPr>
            <a:endParaRPr lang="en-US" dirty="0"/>
          </a:p>
          <a:p>
            <a:pPr marL="361950" indent="-361950" defTabSz="963613">
              <a:lnSpc>
                <a:spcPct val="10000"/>
              </a:lnSpc>
            </a:pPr>
            <a:endParaRPr lang="en-US" dirty="0"/>
          </a:p>
          <a:p>
            <a:pPr marL="361950" indent="-361950" defTabSz="963613">
              <a:lnSpc>
                <a:spcPct val="90000"/>
              </a:lnSpc>
              <a:buFont typeface="Wingdings" pitchFamily="2" charset="2"/>
              <a:buNone/>
            </a:pPr>
            <a:endParaRPr lang="en-US" sz="3000" dirty="0"/>
          </a:p>
        </p:txBody>
      </p:sp>
      <p:sp>
        <p:nvSpPr>
          <p:cNvPr id="370693" name="Text Box 4"/>
          <p:cNvSpPr txBox="1">
            <a:spLocks noChangeArrowheads="1"/>
          </p:cNvSpPr>
          <p:nvPr/>
        </p:nvSpPr>
        <p:spPr bwMode="auto">
          <a:xfrm>
            <a:off x="381000" y="1828800"/>
            <a:ext cx="8337550" cy="641350"/>
          </a:xfrm>
          <a:prstGeom prst="rect">
            <a:avLst/>
          </a:prstGeom>
          <a:noFill/>
          <a:ln w="9525">
            <a:noFill/>
            <a:miter lim="800000"/>
            <a:headEnd/>
            <a:tailEnd/>
          </a:ln>
        </p:spPr>
        <p:txBody>
          <a:bodyPr>
            <a:spAutoFit/>
          </a:body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US" sz="3600" b="1" i="0" u="none" strike="noStrike" kern="1200" cap="none" spc="0" normalizeH="0" baseline="0" noProof="0" dirty="0">
                <a:ln>
                  <a:noFill/>
                </a:ln>
                <a:solidFill>
                  <a:srgbClr val="000066"/>
                </a:solidFill>
                <a:effectLst/>
                <a:uLnTx/>
                <a:uFillTx/>
                <a:latin typeface="Arial"/>
                <a:ea typeface="+mn-ea"/>
                <a:cs typeface="+mn-cs"/>
              </a:rPr>
              <a:t>How this work will change you</a:t>
            </a:r>
          </a:p>
        </p:txBody>
      </p:sp>
    </p:spTree>
    <p:extLst>
      <p:ext uri="{BB962C8B-B14F-4D97-AF65-F5344CB8AC3E}">
        <p14:creationId xmlns:p14="http://schemas.microsoft.com/office/powerpoint/2010/main" val="361904713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763000" cy="1143000"/>
          </a:xfrm>
        </p:spPr>
        <p:txBody>
          <a:bodyPr/>
          <a:lstStyle/>
          <a:p>
            <a:r>
              <a:rPr lang="en-US" dirty="0"/>
              <a:t>Vicarious Trauma (VT)</a:t>
            </a:r>
          </a:p>
        </p:txBody>
      </p:sp>
      <p:sp>
        <p:nvSpPr>
          <p:cNvPr id="3" name="Text Placeholder 2"/>
          <p:cNvSpPr>
            <a:spLocks noGrp="1"/>
          </p:cNvSpPr>
          <p:nvPr>
            <p:ph type="body" sz="half" idx="1"/>
          </p:nvPr>
        </p:nvSpPr>
        <p:spPr>
          <a:xfrm>
            <a:off x="381000" y="1447800"/>
            <a:ext cx="8458200" cy="4876800"/>
          </a:xfrm>
        </p:spPr>
        <p:txBody>
          <a:bodyPr/>
          <a:lstStyle/>
          <a:p>
            <a:pPr marL="361950" indent="-361950" defTabSz="963613" eaLnBrk="1" hangingPunct="1">
              <a:spcBef>
                <a:spcPts val="1800"/>
              </a:spcBef>
            </a:pPr>
            <a:r>
              <a:rPr lang="en-US" dirty="0">
                <a:solidFill>
                  <a:srgbClr val="002060"/>
                </a:solidFill>
              </a:rPr>
              <a:t>Inescapable effect of foster parenting</a:t>
            </a:r>
          </a:p>
          <a:p>
            <a:pPr marL="361950" indent="-361950" defTabSz="963613" eaLnBrk="1" hangingPunct="1">
              <a:spcBef>
                <a:spcPts val="1800"/>
              </a:spcBef>
            </a:pPr>
            <a:r>
              <a:rPr lang="en-US" dirty="0">
                <a:solidFill>
                  <a:srgbClr val="002060"/>
                </a:solidFill>
              </a:rPr>
              <a:t>Not the fault of the </a:t>
            </a:r>
            <a:br>
              <a:rPr lang="en-US" dirty="0">
                <a:solidFill>
                  <a:srgbClr val="002060"/>
                </a:solidFill>
              </a:rPr>
            </a:br>
            <a:r>
              <a:rPr lang="en-US" dirty="0">
                <a:solidFill>
                  <a:srgbClr val="002060"/>
                </a:solidFill>
              </a:rPr>
              <a:t>child</a:t>
            </a:r>
          </a:p>
          <a:p>
            <a:pPr marL="361950" indent="-361950" defTabSz="963613" eaLnBrk="1" hangingPunct="1">
              <a:spcBef>
                <a:spcPts val="1800"/>
              </a:spcBef>
            </a:pPr>
            <a:r>
              <a:rPr lang="en-US" dirty="0">
                <a:solidFill>
                  <a:srgbClr val="002060"/>
                </a:solidFill>
              </a:rPr>
              <a:t>Not a result of “weakness” </a:t>
            </a:r>
            <a:br>
              <a:rPr lang="en-US" dirty="0">
                <a:solidFill>
                  <a:srgbClr val="002060"/>
                </a:solidFill>
              </a:rPr>
            </a:br>
            <a:r>
              <a:rPr lang="en-US" dirty="0">
                <a:solidFill>
                  <a:srgbClr val="002060"/>
                </a:solidFill>
              </a:rPr>
              <a:t>of foster parent</a:t>
            </a:r>
          </a:p>
          <a:p>
            <a:pPr marL="361950" indent="-361950" defTabSz="963613" eaLnBrk="1" hangingPunct="1">
              <a:spcBef>
                <a:spcPts val="1800"/>
              </a:spcBef>
            </a:pPr>
            <a:r>
              <a:rPr lang="en-US" dirty="0">
                <a:solidFill>
                  <a:srgbClr val="002060"/>
                </a:solidFill>
              </a:rPr>
              <a:t>Damages hope and </a:t>
            </a:r>
            <a:br>
              <a:rPr lang="en-US" dirty="0">
                <a:solidFill>
                  <a:srgbClr val="002060"/>
                </a:solidFill>
              </a:rPr>
            </a:br>
            <a:r>
              <a:rPr lang="en-US" dirty="0">
                <a:solidFill>
                  <a:srgbClr val="002060"/>
                </a:solidFill>
              </a:rPr>
              <a:t>optimism required to </a:t>
            </a:r>
            <a:br>
              <a:rPr lang="en-US" dirty="0">
                <a:solidFill>
                  <a:srgbClr val="002060"/>
                </a:solidFill>
              </a:rPr>
            </a:br>
            <a:r>
              <a:rPr lang="en-US" dirty="0">
                <a:solidFill>
                  <a:srgbClr val="002060"/>
                </a:solidFill>
              </a:rPr>
              <a:t>foster effectively</a:t>
            </a:r>
          </a:p>
          <a:p>
            <a:pPr marL="361950" indent="-361950" defTabSz="963613" eaLnBrk="1" hangingPunct="1">
              <a:spcBef>
                <a:spcPts val="1800"/>
              </a:spcBef>
            </a:pPr>
            <a:endParaRPr lang="en-US" dirty="0"/>
          </a:p>
          <a:p>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673C-9D75-4E0C-809E-6CC796579B30}"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7" name="Picture 5" descr="Woman thinking"/>
          <p:cNvPicPr>
            <a:picLocks noGrp="1" noChangeAspect="1" noChangeArrowheads="1"/>
          </p:cNvPicPr>
          <p:nvPr>
            <p:ph sz="half" idx="2"/>
          </p:nvPr>
        </p:nvPicPr>
        <p:blipFill>
          <a:blip r:embed="rId3" cstate="screen"/>
          <a:srcRect/>
          <a:stretch>
            <a:fillRect/>
          </a:stretch>
        </p:blipFill>
        <p:spPr>
          <a:xfrm>
            <a:off x="5773983" y="2438400"/>
            <a:ext cx="3217617" cy="2209800"/>
          </a:xfrm>
          <a:noFill/>
        </p:spPr>
      </p:pic>
    </p:spTree>
    <p:extLst>
      <p:ext uri="{BB962C8B-B14F-4D97-AF65-F5344CB8AC3E}">
        <p14:creationId xmlns:p14="http://schemas.microsoft.com/office/powerpoint/2010/main" val="142221891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2"/>
          <p:cNvSpPr>
            <a:spLocks noGrp="1" noChangeArrowheads="1"/>
          </p:cNvSpPr>
          <p:nvPr>
            <p:ph type="title"/>
          </p:nvPr>
        </p:nvSpPr>
        <p:spPr>
          <a:xfrm>
            <a:off x="228600" y="304800"/>
            <a:ext cx="8686800" cy="1143000"/>
          </a:xfrm>
        </p:spPr>
        <p:txBody>
          <a:bodyPr/>
          <a:lstStyle/>
          <a:p>
            <a:pPr eaLnBrk="1" hangingPunct="1"/>
            <a:r>
              <a:rPr lang="en-US" dirty="0"/>
              <a:t>Role of Vicarious Trauma</a:t>
            </a:r>
            <a:br>
              <a:rPr lang="en-US" dirty="0"/>
            </a:br>
            <a:r>
              <a:rPr lang="en-US" dirty="0"/>
              <a:t> in Success of Foster Care</a:t>
            </a:r>
            <a:endParaRPr lang="en-US" sz="2400" dirty="0"/>
          </a:p>
        </p:txBody>
      </p:sp>
      <p:sp>
        <p:nvSpPr>
          <p:cNvPr id="73732" name="Rectangle 3"/>
          <p:cNvSpPr>
            <a:spLocks noGrp="1" noChangeArrowheads="1"/>
          </p:cNvSpPr>
          <p:nvPr>
            <p:ph type="body" idx="1"/>
          </p:nvPr>
        </p:nvSpPr>
        <p:spPr>
          <a:xfrm>
            <a:off x="609600" y="1676400"/>
            <a:ext cx="8229600" cy="4373563"/>
          </a:xfrm>
        </p:spPr>
        <p:txBody>
          <a:bodyPr/>
          <a:lstStyle/>
          <a:p>
            <a:pPr eaLnBrk="1" hangingPunct="1">
              <a:lnSpc>
                <a:spcPct val="70000"/>
              </a:lnSpc>
              <a:buFontTx/>
              <a:buNone/>
            </a:pPr>
            <a:endParaRPr lang="en-US" sz="3000" dirty="0"/>
          </a:p>
          <a:p>
            <a:pPr eaLnBrk="1" hangingPunct="1">
              <a:buFontTx/>
              <a:buNone/>
            </a:pPr>
            <a:r>
              <a:rPr lang="en-US" sz="3400" b="1" dirty="0">
                <a:solidFill>
                  <a:srgbClr val="002060"/>
                </a:solidFill>
              </a:rPr>
              <a:t>Most important factor in foster care:</a:t>
            </a:r>
          </a:p>
          <a:p>
            <a:pPr eaLnBrk="1" hangingPunct="1"/>
            <a:r>
              <a:rPr lang="en-US" sz="3400" dirty="0">
                <a:solidFill>
                  <a:srgbClr val="002060"/>
                </a:solidFill>
              </a:rPr>
              <a:t>Attention paid to foster parent experience of fostering</a:t>
            </a:r>
          </a:p>
          <a:p>
            <a:pPr eaLnBrk="1" hangingPunct="1"/>
            <a:r>
              <a:rPr lang="en-US" sz="3400" dirty="0">
                <a:solidFill>
                  <a:srgbClr val="002060"/>
                </a:solidFill>
              </a:rPr>
              <a:t>Responsiveness to foster parent needs resulting from the wok</a:t>
            </a:r>
          </a:p>
          <a:p>
            <a:pPr eaLnBrk="1" hangingPunct="1">
              <a:buFontTx/>
              <a:buNone/>
            </a:pPr>
            <a:endParaRPr lang="en-US" sz="3400" b="1" dirty="0">
              <a:solidFill>
                <a:srgbClr val="002060"/>
              </a:solidFill>
            </a:endParaRPr>
          </a:p>
          <a:p>
            <a:pPr eaLnBrk="1" hangingPunct="1">
              <a:lnSpc>
                <a:spcPct val="70000"/>
              </a:lnSpc>
              <a:buFontTx/>
              <a:buNone/>
            </a:pPr>
            <a:r>
              <a:rPr lang="en-US" sz="3400" b="1" dirty="0">
                <a:solidFill>
                  <a:srgbClr val="002060"/>
                </a:solidFill>
              </a:rPr>
              <a:t>Addressing VT is critical.</a:t>
            </a:r>
          </a:p>
          <a:p>
            <a:pPr eaLnBrk="1" hangingPunct="1"/>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85123385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4"/>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727AA8-2A1E-4E23-95C4-1D0862CFF32A}"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73731" name="Rectangle 2"/>
          <p:cNvSpPr>
            <a:spLocks noGrp="1" noChangeArrowheads="1"/>
          </p:cNvSpPr>
          <p:nvPr>
            <p:ph type="title"/>
          </p:nvPr>
        </p:nvSpPr>
        <p:spPr/>
        <p:txBody>
          <a:bodyPr/>
          <a:lstStyle/>
          <a:p>
            <a:pPr eaLnBrk="1" hangingPunct="1"/>
            <a:r>
              <a:rPr lang="en-US" dirty="0"/>
              <a:t>How VT Changes Us</a:t>
            </a:r>
            <a:endParaRPr lang="en-US" sz="2400" dirty="0"/>
          </a:p>
        </p:txBody>
      </p:sp>
      <p:sp>
        <p:nvSpPr>
          <p:cNvPr id="73732" name="Rectangle 3"/>
          <p:cNvSpPr>
            <a:spLocks noGrp="1" noChangeArrowheads="1"/>
          </p:cNvSpPr>
          <p:nvPr>
            <p:ph type="body" sz="half" idx="1"/>
          </p:nvPr>
        </p:nvSpPr>
        <p:spPr>
          <a:xfrm>
            <a:off x="381000" y="1649896"/>
            <a:ext cx="7620000" cy="3124200"/>
          </a:xfrm>
        </p:spPr>
        <p:txBody>
          <a:bodyPr/>
          <a:lstStyle/>
          <a:p>
            <a:pPr eaLnBrk="1" hangingPunct="1">
              <a:buNone/>
            </a:pPr>
            <a:r>
              <a:rPr lang="en-US" sz="2800" dirty="0"/>
              <a:t>VT can impact:</a:t>
            </a:r>
          </a:p>
          <a:p>
            <a:pPr eaLnBrk="1" hangingPunct="1">
              <a:buNone/>
            </a:pPr>
            <a:r>
              <a:rPr lang="en-US" sz="2800" dirty="0"/>
              <a:t>Our core sense of meaning and hope</a:t>
            </a:r>
          </a:p>
          <a:p>
            <a:pPr eaLnBrk="1" hangingPunct="1">
              <a:buNone/>
            </a:pPr>
            <a:r>
              <a:rPr lang="en-US" sz="2800" dirty="0"/>
              <a:t>Our identity and worldview</a:t>
            </a:r>
          </a:p>
          <a:p>
            <a:pPr eaLnBrk="1" hangingPunct="1">
              <a:buNone/>
            </a:pPr>
            <a:r>
              <a:rPr lang="en-US" sz="2800" dirty="0"/>
              <a:t>Our core beliefs about safety, trust, esteem, control and intimacy</a:t>
            </a:r>
          </a:p>
          <a:p>
            <a:pPr eaLnBrk="1" hangingPunct="1">
              <a:buNone/>
            </a:pPr>
            <a:r>
              <a:rPr lang="en-US" sz="2800" dirty="0"/>
              <a:t>Our own ability to manage feelings </a:t>
            </a:r>
          </a:p>
          <a:p>
            <a:pPr eaLnBrk="1" hangingPunct="1">
              <a:buFontTx/>
              <a:buNone/>
            </a:pPr>
            <a:r>
              <a:rPr lang="en-US" sz="2800" dirty="0"/>
              <a:t>Our bodily feelings including our sexuality</a:t>
            </a:r>
          </a:p>
          <a:p>
            <a:pPr eaLnBrk="1" hangingPunct="1"/>
            <a:endParaRPr lang="en-US" sz="2800" dirty="0"/>
          </a:p>
        </p:txBody>
      </p:sp>
      <p:pic>
        <p:nvPicPr>
          <p:cNvPr id="73733" name="Picture 4" descr="Man head in hands"/>
          <p:cNvPicPr>
            <a:picLocks noGrp="1" noChangeAspect="1" noChangeArrowheads="1"/>
          </p:cNvPicPr>
          <p:nvPr>
            <p:ph sz="half" idx="2"/>
          </p:nvPr>
        </p:nvPicPr>
        <p:blipFill>
          <a:blip r:embed="rId3" cstate="print"/>
          <a:srcRect/>
          <a:stretch>
            <a:fillRect/>
          </a:stretch>
        </p:blipFill>
        <p:spPr>
          <a:xfrm>
            <a:off x="7253605" y="3833192"/>
            <a:ext cx="1644650" cy="2438400"/>
          </a:xfrm>
          <a:noFill/>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Rectangle 2"/>
          <p:cNvSpPr>
            <a:spLocks noGrp="1" noChangeArrowheads="1"/>
          </p:cNvSpPr>
          <p:nvPr>
            <p:ph type="title"/>
          </p:nvPr>
        </p:nvSpPr>
        <p:spPr>
          <a:xfrm>
            <a:off x="457200" y="304800"/>
            <a:ext cx="8229600" cy="1143000"/>
          </a:xfrm>
        </p:spPr>
        <p:txBody>
          <a:bodyPr/>
          <a:lstStyle/>
          <a:p>
            <a:pPr defTabSz="963613" eaLnBrk="1" hangingPunct="1"/>
            <a:r>
              <a:rPr lang="en-US" dirty="0"/>
              <a:t>Your Turn!</a:t>
            </a:r>
          </a:p>
        </p:txBody>
      </p:sp>
      <p:sp>
        <p:nvSpPr>
          <p:cNvPr id="76804" name="Rectangle 3"/>
          <p:cNvSpPr>
            <a:spLocks noGrp="1" noChangeArrowheads="1"/>
          </p:cNvSpPr>
          <p:nvPr>
            <p:ph type="body" idx="1"/>
          </p:nvPr>
        </p:nvSpPr>
        <p:spPr>
          <a:xfrm>
            <a:off x="325755" y="1711927"/>
            <a:ext cx="8382000" cy="4144962"/>
          </a:xfrm>
        </p:spPr>
        <p:txBody>
          <a:bodyPr/>
          <a:lstStyle/>
          <a:p>
            <a:pPr marL="0" indent="0" defTabSz="963613" eaLnBrk="1" hangingPunct="1">
              <a:lnSpc>
                <a:spcPct val="110000"/>
              </a:lnSpc>
              <a:buNone/>
            </a:pPr>
            <a:r>
              <a:rPr lang="en-US" sz="3600" b="1" dirty="0">
                <a:solidFill>
                  <a:srgbClr val="002060"/>
                </a:solidFill>
              </a:rPr>
              <a:t>Vicarious Trauma Exercise</a:t>
            </a:r>
          </a:p>
          <a:p>
            <a:pPr marL="361950" indent="-361950" defTabSz="963613" eaLnBrk="1" hangingPunct="1">
              <a:lnSpc>
                <a:spcPct val="110000"/>
              </a:lnSpc>
            </a:pPr>
            <a:r>
              <a:rPr lang="en-US" sz="3000" dirty="0">
                <a:solidFill>
                  <a:srgbClr val="002060"/>
                </a:solidFill>
              </a:rPr>
              <a:t>Write down 3 signs of vicarious traumatization  that you experience.</a:t>
            </a:r>
          </a:p>
          <a:p>
            <a:pPr marL="361950" indent="-361950" defTabSz="963613" eaLnBrk="1" hangingPunct="1">
              <a:lnSpc>
                <a:spcPct val="110000"/>
              </a:lnSpc>
            </a:pPr>
            <a:endParaRPr lang="en-US" sz="2800" dirty="0">
              <a:solidFill>
                <a:srgbClr val="002060"/>
              </a:solidFill>
            </a:endParaRPr>
          </a:p>
          <a:p>
            <a:pPr marL="361950" indent="-361950" defTabSz="963613" eaLnBrk="1" hangingPunct="1">
              <a:lnSpc>
                <a:spcPct val="110000"/>
              </a:lnSpc>
            </a:pPr>
            <a:r>
              <a:rPr lang="en-US" sz="3000" dirty="0">
                <a:solidFill>
                  <a:srgbClr val="002060"/>
                </a:solidFill>
              </a:rPr>
              <a:t>Write down 3 ways in which you are positively impacted by being a foster parent.  What benefits do you experience? </a:t>
            </a:r>
          </a:p>
          <a:p>
            <a:pPr marL="361950" indent="-361950" defTabSz="963613" eaLnBrk="1" hangingPunct="1">
              <a:lnSpc>
                <a:spcPct val="110000"/>
              </a:lnSpc>
              <a:buNone/>
            </a:pPr>
            <a:endParaRPr lang="en-US" sz="3000" strike="sngStrike" dirty="0">
              <a:solidFill>
                <a:schemeClr val="tx1"/>
              </a:solidFill>
            </a:endParaRPr>
          </a:p>
          <a:p>
            <a:pPr marL="361950" indent="-361950" defTabSz="963613" eaLnBrk="1" hangingPunct="1">
              <a:buFontTx/>
              <a:buNone/>
            </a:pPr>
            <a:endParaRPr lang="en-US" dirty="0"/>
          </a:p>
          <a:p>
            <a:pPr marL="361950" indent="-361950" defTabSz="963613" eaLnBrk="1" hangingPunct="1">
              <a:buFontTx/>
              <a:buNone/>
            </a:pPr>
            <a:endParaRPr lang="en-US" dirty="0"/>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6" name="Picture 5" descr="MPj04393840000[1]">
            <a:extLst>
              <a:ext uri="{FF2B5EF4-FFF2-40B4-BE49-F238E27FC236}">
                <a16:creationId xmlns:a16="http://schemas.microsoft.com/office/drawing/2014/main" id="{3DBEF5B6-7953-4F4D-BA13-1022E808C26D}"/>
              </a:ext>
            </a:extLst>
          </p:cNvPr>
          <p:cNvPicPr>
            <a:picLocks noChangeAspect="1" noChangeArrowheads="1"/>
          </p:cNvPicPr>
          <p:nvPr/>
        </p:nvPicPr>
        <p:blipFill>
          <a:blip r:embed="rId3" cstate="screen"/>
          <a:srcRect/>
          <a:stretch>
            <a:fillRect/>
          </a:stretch>
        </p:blipFill>
        <p:spPr bwMode="auto">
          <a:xfrm>
            <a:off x="7112810" y="308769"/>
            <a:ext cx="1600200" cy="1504950"/>
          </a:xfrm>
          <a:prstGeom prst="rect">
            <a:avLst/>
          </a:prstGeom>
          <a:noFill/>
          <a:ln w="9525">
            <a:noFill/>
            <a:miter lim="800000"/>
            <a:headEnd/>
            <a:tailEnd/>
          </a:ln>
        </p:spPr>
      </p:pic>
    </p:spTree>
    <p:extLst>
      <p:ext uri="{BB962C8B-B14F-4D97-AF65-F5344CB8AC3E}">
        <p14:creationId xmlns:p14="http://schemas.microsoft.com/office/powerpoint/2010/main" val="38819326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ChangeArrowheads="1"/>
          </p:cNvSpPr>
          <p:nvPr>
            <p:ph type="title"/>
          </p:nvPr>
        </p:nvSpPr>
        <p:spPr/>
        <p:txBody>
          <a:bodyPr/>
          <a:lstStyle/>
          <a:p>
            <a:pPr eaLnBrk="1" hangingPunct="1"/>
            <a:r>
              <a:rPr lang="en-US" dirty="0"/>
              <a:t>The Healing Relationship</a:t>
            </a:r>
          </a:p>
        </p:txBody>
      </p:sp>
      <p:sp>
        <p:nvSpPr>
          <p:cNvPr id="77828" name="Rectangle 3"/>
          <p:cNvSpPr>
            <a:spLocks noGrp="1" noChangeArrowheads="1"/>
          </p:cNvSpPr>
          <p:nvPr>
            <p:ph type="body" idx="1"/>
          </p:nvPr>
        </p:nvSpPr>
        <p:spPr>
          <a:xfrm>
            <a:off x="457200" y="2209800"/>
            <a:ext cx="8229600" cy="2743200"/>
          </a:xfrm>
        </p:spPr>
        <p:txBody>
          <a:bodyPr/>
          <a:lstStyle/>
          <a:p>
            <a:pPr eaLnBrk="1" hangingPunct="1">
              <a:buFontTx/>
              <a:buNone/>
            </a:pPr>
            <a:r>
              <a:rPr lang="en-US" b="1" dirty="0"/>
              <a:t>   </a:t>
            </a:r>
            <a:r>
              <a:rPr lang="en-US" dirty="0"/>
              <a:t>Grief wounds more deeply in solitude; tears are less bitter when mingled with other tears.</a:t>
            </a:r>
            <a:r>
              <a:rPr lang="en-US" b="1" dirty="0"/>
              <a:t>  </a:t>
            </a:r>
          </a:p>
          <a:p>
            <a:pPr eaLnBrk="1" hangingPunct="1">
              <a:buFontTx/>
              <a:buNone/>
            </a:pPr>
            <a:r>
              <a:rPr lang="en-US" b="1" dirty="0"/>
              <a:t>                     		</a:t>
            </a:r>
            <a:r>
              <a:rPr lang="en-US" sz="2800" dirty="0"/>
              <a:t>Agamemnon, by Seneca</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6309610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Rectangle 3"/>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itle 1"/>
          <p:cNvSpPr txBox="1">
            <a:spLocks/>
          </p:cNvSpPr>
          <p:nvPr/>
        </p:nvSpPr>
        <p:spPr bwMode="auto">
          <a:xfrm>
            <a:off x="304800" y="1524000"/>
            <a:ext cx="8534400" cy="2057400"/>
          </a:xfrm>
          <a:prstGeom prst="rect">
            <a:avLst/>
          </a:prstGeom>
          <a:noFill/>
          <a:ln w="1587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400" b="1" i="0" u="none" strike="noStrike" kern="0" cap="none" spc="0" normalizeH="0" baseline="0" noProof="0" dirty="0">
              <a:ln>
                <a:noFill/>
              </a:ln>
              <a:solidFill>
                <a:srgbClr val="000066"/>
              </a:solidFill>
              <a:effectLst/>
              <a:uLnTx/>
              <a:uFillTx/>
              <a:latin typeface="Arial"/>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000066"/>
                </a:solidFill>
                <a:effectLst/>
                <a:uLnTx/>
                <a:uFillTx/>
                <a:latin typeface="Arial"/>
                <a:ea typeface="+mn-ea"/>
                <a:cs typeface="+mn-cs"/>
              </a:rPr>
              <a:t>Vicarious Trauma: </a:t>
            </a:r>
            <a:br>
              <a:rPr kumimoji="0" lang="en-US" sz="4400" b="1" i="0" u="none" strike="noStrike" kern="0" cap="none" spc="0" normalizeH="0" baseline="0" noProof="0" dirty="0">
                <a:ln>
                  <a:noFill/>
                </a:ln>
                <a:solidFill>
                  <a:srgbClr val="000066"/>
                </a:solidFill>
                <a:effectLst/>
                <a:uLnTx/>
                <a:uFillTx/>
                <a:latin typeface="Arial"/>
                <a:ea typeface="+mn-ea"/>
                <a:cs typeface="+mn-cs"/>
              </a:rPr>
            </a:br>
            <a:r>
              <a:rPr kumimoji="0" lang="en-US" sz="4400" b="1" i="0" u="none" strike="noStrike" kern="0" cap="none" spc="0" normalizeH="0" baseline="0" noProof="0" dirty="0">
                <a:ln>
                  <a:noFill/>
                </a:ln>
                <a:solidFill>
                  <a:srgbClr val="000066"/>
                </a:solidFill>
                <a:effectLst/>
                <a:uLnTx/>
                <a:uFillTx/>
                <a:latin typeface="Arial"/>
                <a:ea typeface="+mn-ea"/>
                <a:cs typeface="+mn-cs"/>
              </a:rPr>
              <a:t>How to Manage It</a:t>
            </a:r>
          </a:p>
        </p:txBody>
      </p:sp>
    </p:spTree>
    <p:extLst>
      <p:ext uri="{BB962C8B-B14F-4D97-AF65-F5344CB8AC3E}">
        <p14:creationId xmlns:p14="http://schemas.microsoft.com/office/powerpoint/2010/main" val="99714584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en-US"/>
              <a:t>Contributing Factors to VT</a:t>
            </a:r>
          </a:p>
        </p:txBody>
      </p:sp>
      <p:graphicFrame>
        <p:nvGraphicFramePr>
          <p:cNvPr id="4" name="Content Placeholder 3"/>
          <p:cNvGraphicFramePr>
            <a:graphicFrameLocks noGrp="1"/>
          </p:cNvGraphicFramePr>
          <p:nvPr>
            <p:ph idx="1"/>
          </p:nvPr>
        </p:nvGraphicFramePr>
        <p:xfrm>
          <a:off x="152400" y="1714500"/>
          <a:ext cx="80010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67200" y="3352800"/>
            <a:ext cx="838200" cy="64633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n-ea"/>
                <a:cs typeface="+mn-cs"/>
              </a:rPr>
              <a:t>VT</a:t>
            </a:r>
          </a:p>
        </p:txBody>
      </p:sp>
      <p:sp>
        <p:nvSpPr>
          <p:cNvPr id="6" name="Slide Number Placeholder 3"/>
          <p:cNvSpPr>
            <a:spLocks noGrp="1"/>
          </p:cNvSpPr>
          <p:nvPr>
            <p:ph type="sldNum" sz="quarter" idx="4294967295"/>
          </p:nvPr>
        </p:nvSpPr>
        <p:spPr>
          <a:xfrm>
            <a:off x="6781800" y="6172200"/>
            <a:ext cx="2133600" cy="476250"/>
          </a:xfrm>
          <a:prstGeom prst="rect">
            <a:avLst/>
          </a:prstGeo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2585F1-D5A8-42E6-9BFC-F5B76FF23873}"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86532622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algn="ctr"/>
            <a:r>
              <a:rPr lang="en-US"/>
              <a:t>Contributing Factors to VT</a:t>
            </a:r>
          </a:p>
        </p:txBody>
      </p:sp>
      <p:graphicFrame>
        <p:nvGraphicFramePr>
          <p:cNvPr id="4" name="Content Placeholder 3"/>
          <p:cNvGraphicFramePr>
            <a:graphicFrameLocks noGrp="1"/>
          </p:cNvGraphicFramePr>
          <p:nvPr>
            <p:ph idx="1"/>
          </p:nvPr>
        </p:nvGraphicFramePr>
        <p:xfrm>
          <a:off x="76200" y="1387388"/>
          <a:ext cx="86487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160533" y="3429000"/>
            <a:ext cx="838200" cy="64633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n-ea"/>
                <a:cs typeface="+mn-cs"/>
              </a:rPr>
              <a:t>VT</a:t>
            </a:r>
          </a:p>
        </p:txBody>
      </p:sp>
      <p:sp>
        <p:nvSpPr>
          <p:cNvPr id="6" name="Slide Number Placeholder 3"/>
          <p:cNvSpPr>
            <a:spLocks noGrp="1"/>
          </p:cNvSpPr>
          <p:nvPr>
            <p:ph type="sldNum" sz="quarter" idx="4294967295"/>
          </p:nvPr>
        </p:nvSpPr>
        <p:spPr>
          <a:xfrm>
            <a:off x="6781800" y="6172200"/>
            <a:ext cx="2133600" cy="476250"/>
          </a:xfrm>
          <a:prstGeom prst="rect">
            <a:avLst/>
          </a:prstGeo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2585F1-D5A8-42E6-9BFC-F5B76FF23873}"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p:cNvSpPr txBox="1"/>
          <p:nvPr/>
        </p:nvSpPr>
        <p:spPr>
          <a:xfrm>
            <a:off x="1152525" y="1978384"/>
            <a:ext cx="3028950"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rial"/>
                <a:ea typeface="+mn-ea"/>
                <a:cs typeface="+mn-cs"/>
              </a:rPr>
              <a:t>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000000"/>
                </a:solidFill>
                <a:effectLst/>
                <a:uLnTx/>
                <a:uFillTx/>
                <a:latin typeface="Arial"/>
                <a:ea typeface="+mn-ea"/>
                <a:cs typeface="+mn-cs"/>
              </a:rPr>
              <a:t>Examples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Exposure to trauma stories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Support of friends and family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Team that promotes discussion of VT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Wider system failures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Bias (</a:t>
            </a:r>
            <a:r>
              <a:rPr kumimoji="0" lang="en-US" sz="1800" b="1" i="0" u="none" strike="noStrike" kern="1200" cap="none" spc="0" normalizeH="0" baseline="0" noProof="0" dirty="0" err="1">
                <a:ln>
                  <a:noFill/>
                </a:ln>
                <a:solidFill>
                  <a:srgbClr val="000000"/>
                </a:solidFill>
                <a:effectLst/>
                <a:uLnTx/>
                <a:uFillTx/>
                <a:latin typeface="Arial"/>
                <a:ea typeface="+mn-ea"/>
                <a:cs typeface="+mn-cs"/>
              </a:rPr>
              <a:t>ie</a:t>
            </a:r>
            <a:r>
              <a:rPr kumimoji="0" lang="en-US" sz="1800" b="1" i="0" u="none" strike="noStrike" kern="1200" cap="none" spc="0" normalizeH="0" baseline="0" noProof="0" dirty="0">
                <a:ln>
                  <a:noFill/>
                </a:ln>
                <a:solidFill>
                  <a:srgbClr val="000000"/>
                </a:solidFill>
                <a:effectLst/>
                <a:uLnTx/>
                <a:uFillTx/>
                <a:latin typeface="Arial"/>
                <a:ea typeface="+mn-ea"/>
                <a:cs typeface="+mn-cs"/>
              </a:rPr>
              <a:t>., racism, homophobia) in world around you</a:t>
            </a:r>
          </a:p>
        </p:txBody>
      </p:sp>
      <p:sp>
        <p:nvSpPr>
          <p:cNvPr id="3" name="TextBox 2"/>
          <p:cNvSpPr txBox="1"/>
          <p:nvPr/>
        </p:nvSpPr>
        <p:spPr>
          <a:xfrm>
            <a:off x="5257800" y="2039898"/>
            <a:ext cx="3200400" cy="38779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rial"/>
                <a:ea typeface="+mn-ea"/>
                <a:cs typeface="+mn-cs"/>
              </a:rPr>
              <a:t>Foster Parent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000000"/>
                </a:solidFill>
                <a:effectLst/>
                <a:uLnTx/>
                <a:uFillTx/>
                <a:latin typeface="Arial"/>
                <a:ea typeface="+mn-ea"/>
                <a:cs typeface="+mn-cs"/>
              </a:rPr>
              <a:t>Examples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Current life stressors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Parent’s own history of ACEs and trauma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Interests outside of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Investment in the mission of the 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Self-care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Longevity working with foster youth</a:t>
            </a: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6277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38411" y="76200"/>
            <a:ext cx="8229600" cy="1143000"/>
          </a:xfrm>
        </p:spPr>
        <p:txBody>
          <a:bodyPr/>
          <a:lstStyle/>
          <a:p>
            <a:pPr algn="ctr"/>
            <a:r>
              <a:rPr lang="en-US" dirty="0"/>
              <a:t>What To Do About VT</a:t>
            </a:r>
          </a:p>
        </p:txBody>
      </p:sp>
      <p:graphicFrame>
        <p:nvGraphicFramePr>
          <p:cNvPr id="4" name="Content Placeholder 3"/>
          <p:cNvGraphicFramePr>
            <a:graphicFrameLocks noGrp="1"/>
          </p:cNvGraphicFramePr>
          <p:nvPr>
            <p:ph idx="1"/>
          </p:nvPr>
        </p:nvGraphicFramePr>
        <p:xfrm>
          <a:off x="228600" y="1047065"/>
          <a:ext cx="86868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267200" y="3352800"/>
            <a:ext cx="838200" cy="64633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Arial"/>
                <a:ea typeface="+mn-ea"/>
                <a:cs typeface="+mn-cs"/>
              </a:rPr>
              <a:t>VT</a:t>
            </a:r>
          </a:p>
        </p:txBody>
      </p:sp>
      <p:sp>
        <p:nvSpPr>
          <p:cNvPr id="6" name="Slide Number Placeholder 3"/>
          <p:cNvSpPr>
            <a:spLocks noGrp="1"/>
          </p:cNvSpPr>
          <p:nvPr>
            <p:ph type="sldNum" sz="quarter" idx="4294967295"/>
          </p:nvPr>
        </p:nvSpPr>
        <p:spPr>
          <a:xfrm>
            <a:off x="6781800" y="6172200"/>
            <a:ext cx="2133600" cy="476250"/>
          </a:xfrm>
          <a:prstGeom prst="rect">
            <a:avLst/>
          </a:prstGeo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2585F1-D5A8-42E6-9BFC-F5B76FF23873}"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p:cNvSpPr txBox="1"/>
          <p:nvPr/>
        </p:nvSpPr>
        <p:spPr>
          <a:xfrm>
            <a:off x="1247775" y="1574184"/>
            <a:ext cx="3019425" cy="47397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rial"/>
                <a:ea typeface="+mn-ea"/>
                <a:cs typeface="+mn-cs"/>
              </a:rPr>
              <a:t>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Arial"/>
                <a:ea typeface="+mn-ea"/>
                <a:cs typeface="+mn-cs"/>
              </a:rPr>
              <a:t>Examples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Team communicates that VT is normal, inevitable, and should be discussed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Parent recognition and celebration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Opportunity to talk with other foster parents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Regular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Address bias in organization or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p:cNvSpPr txBox="1"/>
          <p:nvPr/>
        </p:nvSpPr>
        <p:spPr>
          <a:xfrm>
            <a:off x="5562599" y="1574184"/>
            <a:ext cx="3105411" cy="38472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srgbClr val="000000"/>
                </a:solidFill>
                <a:effectLst/>
                <a:uLnTx/>
                <a:uFillTx/>
                <a:latin typeface="Arial"/>
                <a:ea typeface="+mn-ea"/>
                <a:cs typeface="+mn-cs"/>
              </a:rPr>
              <a:t>Foster Parent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000000"/>
                </a:solidFill>
                <a:effectLst/>
                <a:uLnTx/>
                <a:uFillTx/>
                <a:latin typeface="Arial"/>
                <a:ea typeface="+mn-ea"/>
                <a:cs typeface="+mn-cs"/>
              </a:rPr>
              <a:t>Themes to Address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Anticipate VT and build in protection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Address signs of VT when they arise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Transform the pain of VT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Build resilience against VT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8" name="Straight Connector 7"/>
          <p:cNvCxnSpPr/>
          <p:nvPr/>
        </p:nvCxnSpPr>
        <p:spPr>
          <a:xfrm>
            <a:off x="4381500" y="3282343"/>
            <a:ext cx="533400" cy="7167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67200" y="3282343"/>
            <a:ext cx="685800" cy="7167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68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4294967295"/>
          </p:nvPr>
        </p:nvSpPr>
        <p:spPr>
          <a:xfrm>
            <a:off x="6781800" y="6172200"/>
            <a:ext cx="2133600" cy="476250"/>
          </a:xfrm>
          <a:prstGeom prst="rect">
            <a:avLst/>
          </a:prstGeom>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47A029-9602-463E-902C-1759262561BF}"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35843" name="Rectangle 2"/>
          <p:cNvSpPr>
            <a:spLocks noGrp="1" noChangeArrowheads="1"/>
          </p:cNvSpPr>
          <p:nvPr>
            <p:ph type="title"/>
          </p:nvPr>
        </p:nvSpPr>
        <p:spPr/>
        <p:txBody>
          <a:bodyPr/>
          <a:lstStyle/>
          <a:p>
            <a:pPr defTabSz="963613" eaLnBrk="1" hangingPunct="1"/>
            <a:r>
              <a:rPr lang="en-US" sz="3600" dirty="0"/>
              <a:t>Anticipating VT and Build In Protection  (The ABCs)</a:t>
            </a:r>
          </a:p>
        </p:txBody>
      </p:sp>
      <p:sp>
        <p:nvSpPr>
          <p:cNvPr id="35844" name="Rectangle 3"/>
          <p:cNvSpPr>
            <a:spLocks noGrp="1" noChangeArrowheads="1"/>
          </p:cNvSpPr>
          <p:nvPr>
            <p:ph type="body" idx="1"/>
          </p:nvPr>
        </p:nvSpPr>
        <p:spPr>
          <a:xfrm>
            <a:off x="609600" y="1447800"/>
            <a:ext cx="8229600" cy="3124200"/>
          </a:xfrm>
        </p:spPr>
        <p:txBody>
          <a:bodyPr/>
          <a:lstStyle/>
          <a:p>
            <a:pPr marL="361950" indent="-361950" defTabSz="963613" eaLnBrk="1" hangingPunct="1">
              <a:lnSpc>
                <a:spcPct val="90000"/>
              </a:lnSpc>
              <a:buFontTx/>
              <a:buNone/>
            </a:pPr>
            <a:r>
              <a:rPr lang="en-US" sz="4000" b="1" u="sng" dirty="0"/>
              <a:t>A</a:t>
            </a:r>
            <a:r>
              <a:rPr lang="en-US" dirty="0"/>
              <a:t>wareness</a:t>
            </a:r>
          </a:p>
          <a:p>
            <a:pPr marL="1204913" lvl="2" indent="-241300" defTabSz="963613" eaLnBrk="1" hangingPunct="1">
              <a:lnSpc>
                <a:spcPct val="90000"/>
              </a:lnSpc>
              <a:buFontTx/>
              <a:buNone/>
            </a:pPr>
            <a:r>
              <a:rPr lang="en-US" dirty="0"/>
              <a:t>Be attuned to one’s needs, limits, emotions, resources</a:t>
            </a:r>
          </a:p>
          <a:p>
            <a:pPr marL="1204913" lvl="2" indent="-241300" defTabSz="963613" eaLnBrk="1" hangingPunct="1">
              <a:lnSpc>
                <a:spcPct val="90000"/>
              </a:lnSpc>
              <a:buFontTx/>
              <a:buNone/>
            </a:pPr>
            <a:r>
              <a:rPr lang="en-US" dirty="0"/>
              <a:t>Heed all sources of information—thoughts, feelings,  bodily signs, intuition</a:t>
            </a:r>
          </a:p>
          <a:p>
            <a:pPr marL="1204913" lvl="2" indent="-241300" defTabSz="963613" eaLnBrk="1" hangingPunct="1">
              <a:buFontTx/>
              <a:buNone/>
            </a:pPr>
            <a:r>
              <a:rPr lang="en-US" dirty="0"/>
              <a:t>Practice mindfulness and acceptance</a:t>
            </a:r>
          </a:p>
          <a:p>
            <a:pPr marL="361950" indent="-361950" defTabSz="963613" eaLnBrk="1" hangingPunct="1">
              <a:buFontTx/>
              <a:buNone/>
            </a:pPr>
            <a:r>
              <a:rPr lang="en-US" sz="4000" b="1" u="sng" dirty="0"/>
              <a:t>B</a:t>
            </a:r>
            <a:r>
              <a:rPr lang="en-US" dirty="0"/>
              <a:t>alance </a:t>
            </a:r>
          </a:p>
          <a:p>
            <a:pPr marL="1204913" lvl="2" indent="-241300" defTabSz="963613" eaLnBrk="1" hangingPunct="1">
              <a:lnSpc>
                <a:spcPct val="90000"/>
              </a:lnSpc>
              <a:buFontTx/>
              <a:buNone/>
            </a:pPr>
            <a:r>
              <a:rPr lang="en-US" dirty="0"/>
              <a:t>Among work, play, and rest</a:t>
            </a:r>
          </a:p>
          <a:p>
            <a:pPr marL="361950" indent="-361950" defTabSz="963613" eaLnBrk="1" hangingPunct="1">
              <a:lnSpc>
                <a:spcPct val="90000"/>
              </a:lnSpc>
              <a:buFontTx/>
              <a:buNone/>
            </a:pPr>
            <a:r>
              <a:rPr lang="en-US" sz="4000" b="1" u="sng" dirty="0"/>
              <a:t>C</a:t>
            </a:r>
            <a:r>
              <a:rPr lang="en-US" dirty="0"/>
              <a:t>onnection</a:t>
            </a:r>
          </a:p>
          <a:p>
            <a:pPr marL="1204913" lvl="2" indent="-241300" defTabSz="963613" eaLnBrk="1" hangingPunct="1">
              <a:lnSpc>
                <a:spcPct val="90000"/>
              </a:lnSpc>
              <a:buFontTx/>
              <a:buNone/>
            </a:pPr>
            <a:r>
              <a:rPr lang="en-US" dirty="0"/>
              <a:t>To oneself, to others, and to something larger</a:t>
            </a:r>
          </a:p>
        </p:txBody>
      </p:sp>
    </p:spTree>
    <p:extLst>
      <p:ext uri="{BB962C8B-B14F-4D97-AF65-F5344CB8AC3E}">
        <p14:creationId xmlns:p14="http://schemas.microsoft.com/office/powerpoint/2010/main" val="388726187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2328" y="3090797"/>
            <a:ext cx="6941344" cy="1143000"/>
          </a:xfrm>
        </p:spPr>
        <p:txBody>
          <a:bodyPr/>
          <a:lstStyle/>
          <a:p>
            <a:r>
              <a:rPr lang="en-US" sz="3200" dirty="0"/>
              <a:t>To Vicarious </a:t>
            </a:r>
            <a:r>
              <a:rPr lang="en-US" sz="3200" u="sng" dirty="0"/>
              <a:t>Transformation</a:t>
            </a:r>
            <a:r>
              <a:rPr lang="en-US" sz="3200" dirty="0"/>
              <a:t> </a:t>
            </a:r>
          </a:p>
        </p:txBody>
      </p:sp>
      <p:sp>
        <p:nvSpPr>
          <p:cNvPr id="3" name="Content Placeholder 2"/>
          <p:cNvSpPr>
            <a:spLocks noGrp="1"/>
          </p:cNvSpPr>
          <p:nvPr>
            <p:ph idx="1"/>
          </p:nvPr>
        </p:nvSpPr>
        <p:spPr>
          <a:xfrm>
            <a:off x="405008" y="4419600"/>
            <a:ext cx="8229600" cy="1338197"/>
          </a:xfrm>
        </p:spPr>
        <p:txBody>
          <a:bodyPr/>
          <a:lstStyle/>
          <a:p>
            <a:pPr marL="0" indent="0">
              <a:buNone/>
            </a:pPr>
            <a:r>
              <a:rPr lang="en-US" sz="2400" dirty="0"/>
              <a:t>Vicarious transformation describes the positive growth and transformation of parents </a:t>
            </a:r>
            <a:r>
              <a:rPr lang="en-US" sz="2400" b="1" dirty="0"/>
              <a:t>as people</a:t>
            </a:r>
            <a:r>
              <a:rPr lang="en-US" sz="2400" dirty="0"/>
              <a:t>, as a result of their role. </a:t>
            </a:r>
          </a:p>
          <a:p>
            <a:pPr marL="0" indent="0">
              <a:buNone/>
            </a:pPr>
            <a:endParaRPr lang="en-US" dirty="0"/>
          </a:p>
          <a:p>
            <a:pPr marL="0" indent="0">
              <a:buNone/>
            </a:pPr>
            <a:endParaRPr lang="en-US" dirty="0"/>
          </a:p>
          <a:p>
            <a:pPr marL="0" indent="0">
              <a:buNone/>
            </a:pPr>
            <a:endParaRPr lang="en-US" dirty="0"/>
          </a:p>
          <a:p>
            <a:endParaRPr lang="en-US" dirty="0"/>
          </a:p>
        </p:txBody>
      </p:sp>
      <p:sp>
        <p:nvSpPr>
          <p:cNvPr id="4" name="TextBox 3"/>
          <p:cNvSpPr txBox="1"/>
          <p:nvPr/>
        </p:nvSpPr>
        <p:spPr>
          <a:xfrm>
            <a:off x="5252571" y="5963478"/>
            <a:ext cx="3581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66"/>
                </a:solidFill>
                <a:effectLst/>
                <a:uLnTx/>
                <a:uFillTx/>
                <a:latin typeface="Arial"/>
                <a:ea typeface="+mn-ea"/>
                <a:cs typeface="+mn-cs"/>
              </a:rPr>
              <a:t>Pearlman &amp; </a:t>
            </a:r>
            <a:r>
              <a:rPr kumimoji="0" lang="en-US" sz="2000" b="0" i="0" u="none" strike="noStrike" kern="1200" cap="none" spc="0" normalizeH="0" baseline="0" noProof="0" dirty="0" err="1">
                <a:ln>
                  <a:noFill/>
                </a:ln>
                <a:solidFill>
                  <a:srgbClr val="000066"/>
                </a:solidFill>
                <a:effectLst/>
                <a:uLnTx/>
                <a:uFillTx/>
                <a:latin typeface="Arial"/>
                <a:ea typeface="+mn-ea"/>
                <a:cs typeface="+mn-cs"/>
              </a:rPr>
              <a:t>Saakvitne</a:t>
            </a:r>
            <a:r>
              <a:rPr kumimoji="0" lang="en-US" sz="2000" b="0" i="0" u="none" strike="noStrike" kern="1200" cap="none" spc="0" normalizeH="0" baseline="0" noProof="0" dirty="0">
                <a:ln>
                  <a:noFill/>
                </a:ln>
                <a:solidFill>
                  <a:srgbClr val="000066"/>
                </a:solidFill>
                <a:effectLst/>
                <a:uLnTx/>
                <a:uFillTx/>
                <a:latin typeface="Arial"/>
                <a:ea typeface="+mn-ea"/>
                <a:cs typeface="+mn-cs"/>
              </a:rPr>
              <a:t>, 2015</a:t>
            </a:r>
          </a:p>
        </p:txBody>
      </p:sp>
      <p:sp>
        <p:nvSpPr>
          <p:cNvPr id="5" name="TextBox 4"/>
          <p:cNvSpPr txBox="1"/>
          <p:nvPr/>
        </p:nvSpPr>
        <p:spPr>
          <a:xfrm>
            <a:off x="762000" y="1934931"/>
            <a:ext cx="628127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Arial"/>
                <a:ea typeface="+mn-ea"/>
                <a:cs typeface="+mn-cs"/>
              </a:rPr>
              <a:t>From Vicarious </a:t>
            </a:r>
            <a:r>
              <a:rPr kumimoji="0" lang="en-US" sz="3200" b="1" i="0" u="sng" strike="noStrike" kern="1200" cap="none" spc="0" normalizeH="0" baseline="0" noProof="0" dirty="0">
                <a:ln>
                  <a:noFill/>
                </a:ln>
                <a:solidFill>
                  <a:srgbClr val="002060"/>
                </a:solidFill>
                <a:effectLst/>
                <a:uLnTx/>
                <a:uFillTx/>
                <a:latin typeface="Arial"/>
                <a:ea typeface="+mn-ea"/>
                <a:cs typeface="+mn-cs"/>
              </a:rPr>
              <a:t>Traumatization</a:t>
            </a:r>
            <a:r>
              <a:rPr kumimoji="0" lang="en-US" sz="3200" b="1" i="0" u="none" strike="noStrike" kern="1200" cap="none" spc="0" normalizeH="0" baseline="0" noProof="0" dirty="0">
                <a:ln>
                  <a:noFill/>
                </a:ln>
                <a:solidFill>
                  <a:srgbClr val="002060"/>
                </a:solidFill>
                <a:effectLst/>
                <a:uLnTx/>
                <a:uFillTx/>
                <a:latin typeface="Arial"/>
                <a:ea typeface="+mn-ea"/>
                <a:cs typeface="+mn-cs"/>
              </a:rPr>
              <a:t> </a:t>
            </a:r>
          </a:p>
        </p:txBody>
      </p:sp>
      <p:sp>
        <p:nvSpPr>
          <p:cNvPr id="6" name="Right Arrow 5"/>
          <p:cNvSpPr/>
          <p:nvPr/>
        </p:nvSpPr>
        <p:spPr>
          <a:xfrm rot="2824188">
            <a:off x="1476011" y="2807396"/>
            <a:ext cx="914400" cy="381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p:cNvSpPr txBox="1"/>
          <p:nvPr/>
        </p:nvSpPr>
        <p:spPr>
          <a:xfrm>
            <a:off x="862208" y="459254"/>
            <a:ext cx="7315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2060"/>
                </a:solidFill>
                <a:effectLst/>
                <a:uLnTx/>
                <a:uFillTx/>
                <a:latin typeface="Arial"/>
                <a:ea typeface="+mn-ea"/>
                <a:cs typeface="+mn-cs"/>
              </a:rPr>
              <a:t>Transforming the Pain of VT</a:t>
            </a:r>
          </a:p>
        </p:txBody>
      </p:sp>
    </p:spTree>
    <p:extLst>
      <p:ext uri="{BB962C8B-B14F-4D97-AF65-F5344CB8AC3E}">
        <p14:creationId xmlns:p14="http://schemas.microsoft.com/office/powerpoint/2010/main" val="205242842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 y="228600"/>
            <a:ext cx="8915400" cy="1143000"/>
          </a:xfrm>
        </p:spPr>
        <p:txBody>
          <a:bodyPr/>
          <a:lstStyle/>
          <a:p>
            <a:pPr defTabSz="963613" eaLnBrk="1" hangingPunct="1"/>
            <a:r>
              <a:rPr lang="en-US" sz="4000" dirty="0"/>
              <a:t>Transforming the Pain of Vicarious </a:t>
            </a:r>
            <a:r>
              <a:rPr lang="en-US" sz="4000" dirty="0" err="1"/>
              <a:t>Traumatization</a:t>
            </a:r>
            <a:endParaRPr lang="en-US" sz="4000" dirty="0"/>
          </a:p>
        </p:txBody>
      </p:sp>
      <p:pic>
        <p:nvPicPr>
          <p:cNvPr id="23556" name="Picture 5" descr="planting a tree"/>
          <p:cNvPicPr>
            <a:picLocks noGrp="1" noChangeAspect="1" noChangeArrowheads="1"/>
          </p:cNvPicPr>
          <p:nvPr>
            <p:ph sz="half" idx="2"/>
          </p:nvPr>
        </p:nvPicPr>
        <p:blipFill>
          <a:blip r:embed="rId3" cstate="print"/>
          <a:srcRect/>
          <a:stretch>
            <a:fillRect/>
          </a:stretch>
        </p:blipFill>
        <p:spPr>
          <a:xfrm>
            <a:off x="5014452" y="2416313"/>
            <a:ext cx="3962400" cy="2612887"/>
          </a:xfrm>
        </p:spPr>
      </p:pic>
      <p:sp>
        <p:nvSpPr>
          <p:cNvPr id="23557" name="Text Box 6"/>
          <p:cNvSpPr txBox="1">
            <a:spLocks noChangeArrowheads="1"/>
          </p:cNvSpPr>
          <p:nvPr/>
        </p:nvSpPr>
        <p:spPr bwMode="auto">
          <a:xfrm>
            <a:off x="304800" y="1676400"/>
            <a:ext cx="7620000" cy="5970865"/>
          </a:xfrm>
          <a:prstGeom prst="rect">
            <a:avLst/>
          </a:prstGeom>
          <a:noFill/>
          <a:ln w="9525">
            <a:noFill/>
            <a:miter lim="800000"/>
            <a:headEnd/>
            <a:tailEnd/>
          </a:ln>
        </p:spPr>
        <p:txBody>
          <a:bodyPr wrap="square">
            <a:spAutoFit/>
          </a:bodyPr>
          <a:lstStyle/>
          <a:p>
            <a:pPr marL="361950" marR="0" lvl="0" indent="-361950" algn="l" defTabSz="963613" rtl="0" eaLnBrk="1" fontAlgn="auto" latinLnBrk="0" hangingPunct="1">
              <a:lnSpc>
                <a:spcPct val="100000"/>
              </a:lnSpc>
              <a:spcBef>
                <a:spcPts val="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002060"/>
                </a:solidFill>
                <a:effectLst/>
                <a:uLnTx/>
                <a:uFillTx/>
                <a:latin typeface="Arial"/>
                <a:ea typeface="+mn-ea"/>
                <a:cs typeface="+mn-cs"/>
              </a:rPr>
              <a:t>Participate in community</a:t>
            </a:r>
          </a:p>
          <a:p>
            <a:pPr marL="361950" marR="0" lvl="0" indent="-361950" algn="l" defTabSz="963613" rtl="0" eaLnBrk="1" fontAlgn="auto" latinLnBrk="0" hangingPunct="1">
              <a:lnSpc>
                <a:spcPct val="100000"/>
              </a:lnSpc>
              <a:spcBef>
                <a:spcPts val="1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002060"/>
                </a:solidFill>
                <a:effectLst/>
                <a:uLnTx/>
                <a:uFillTx/>
                <a:latin typeface="Arial"/>
                <a:ea typeface="+mn-ea"/>
                <a:cs typeface="+mn-cs"/>
              </a:rPr>
              <a:t>Look for and create </a:t>
            </a:r>
            <a:br>
              <a:rPr kumimoji="0" lang="en-US" sz="2800" b="0" i="0" u="none" strike="noStrike" kern="1200" cap="none" spc="0" normalizeH="0" baseline="0" noProof="0" dirty="0">
                <a:ln>
                  <a:noFill/>
                </a:ln>
                <a:solidFill>
                  <a:srgbClr val="002060"/>
                </a:solidFill>
                <a:effectLst/>
                <a:uLnTx/>
                <a:uFillTx/>
                <a:latin typeface="Arial"/>
                <a:ea typeface="+mn-ea"/>
                <a:cs typeface="+mn-cs"/>
              </a:rPr>
            </a:br>
            <a:r>
              <a:rPr kumimoji="0" lang="en-US" sz="2800" b="0" i="0" u="none" strike="noStrike" kern="1200" cap="none" spc="0" normalizeH="0" baseline="0" noProof="0" dirty="0">
                <a:ln>
                  <a:noFill/>
                </a:ln>
                <a:solidFill>
                  <a:srgbClr val="002060"/>
                </a:solidFill>
                <a:effectLst/>
                <a:uLnTx/>
                <a:uFillTx/>
                <a:latin typeface="Arial"/>
                <a:ea typeface="+mn-ea"/>
                <a:cs typeface="+mn-cs"/>
              </a:rPr>
              <a:t>meaning</a:t>
            </a:r>
          </a:p>
          <a:p>
            <a:pPr marL="361950" marR="0" lvl="0" indent="-361950" algn="l" defTabSz="963613" rtl="0" eaLnBrk="1" fontAlgn="auto" latinLnBrk="0" hangingPunct="1">
              <a:lnSpc>
                <a:spcPct val="100000"/>
              </a:lnSpc>
              <a:spcBef>
                <a:spcPts val="1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002060"/>
                </a:solidFill>
                <a:effectLst/>
                <a:uLnTx/>
                <a:uFillTx/>
                <a:latin typeface="Arial"/>
                <a:ea typeface="+mn-ea"/>
                <a:cs typeface="+mn-cs"/>
              </a:rPr>
              <a:t>Challenge negative </a:t>
            </a:r>
            <a:br>
              <a:rPr kumimoji="0" lang="en-US" sz="2800" b="0" i="0" u="none" strike="noStrike" kern="1200" cap="none" spc="0" normalizeH="0" baseline="0" noProof="0" dirty="0">
                <a:ln>
                  <a:noFill/>
                </a:ln>
                <a:solidFill>
                  <a:srgbClr val="002060"/>
                </a:solidFill>
                <a:effectLst/>
                <a:uLnTx/>
                <a:uFillTx/>
                <a:latin typeface="Arial"/>
                <a:ea typeface="+mn-ea"/>
                <a:cs typeface="+mn-cs"/>
              </a:rPr>
            </a:br>
            <a:r>
              <a:rPr kumimoji="0" lang="en-US" sz="2800" b="0" i="0" u="none" strike="noStrike" kern="1200" cap="none" spc="0" normalizeH="0" baseline="0" noProof="0" dirty="0">
                <a:ln>
                  <a:noFill/>
                </a:ln>
                <a:solidFill>
                  <a:srgbClr val="002060"/>
                </a:solidFill>
                <a:effectLst/>
                <a:uLnTx/>
                <a:uFillTx/>
                <a:latin typeface="Arial"/>
                <a:ea typeface="+mn-ea"/>
                <a:cs typeface="+mn-cs"/>
              </a:rPr>
              <a:t>beliefs and thoughts</a:t>
            </a:r>
          </a:p>
          <a:p>
            <a:pPr marL="361950" marR="0" lvl="0" indent="-361950" algn="l" defTabSz="963613" rtl="0" eaLnBrk="1" fontAlgn="auto" latinLnBrk="0" hangingPunct="1">
              <a:lnSpc>
                <a:spcPct val="100000"/>
              </a:lnSpc>
              <a:spcBef>
                <a:spcPts val="1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002060"/>
                </a:solidFill>
                <a:effectLst/>
                <a:uLnTx/>
                <a:uFillTx/>
                <a:latin typeface="Arial"/>
                <a:ea typeface="+mn-ea"/>
                <a:cs typeface="+mn-cs"/>
              </a:rPr>
              <a:t>Focus on the present and</a:t>
            </a:r>
            <a:br>
              <a:rPr kumimoji="0" lang="en-US" sz="2800" b="0" i="0" u="none" strike="noStrike" kern="1200" cap="none" spc="0" normalizeH="0" baseline="0" noProof="0" dirty="0">
                <a:ln>
                  <a:noFill/>
                </a:ln>
                <a:solidFill>
                  <a:srgbClr val="002060"/>
                </a:solidFill>
                <a:effectLst/>
                <a:uLnTx/>
                <a:uFillTx/>
                <a:latin typeface="Arial"/>
                <a:ea typeface="+mn-ea"/>
                <a:cs typeface="+mn-cs"/>
              </a:rPr>
            </a:br>
            <a:r>
              <a:rPr kumimoji="0" lang="en-US" sz="2800" b="0" i="0" u="none" strike="noStrike" kern="1200" cap="none" spc="0" normalizeH="0" baseline="0" noProof="0" dirty="0">
                <a:ln>
                  <a:noFill/>
                </a:ln>
                <a:solidFill>
                  <a:srgbClr val="002060"/>
                </a:solidFill>
                <a:effectLst/>
                <a:uLnTx/>
                <a:uFillTx/>
                <a:latin typeface="Arial"/>
                <a:ea typeface="+mn-ea"/>
                <a:cs typeface="+mn-cs"/>
              </a:rPr>
              <a:t>look for strengths</a:t>
            </a:r>
          </a:p>
          <a:p>
            <a:pPr marL="361950" marR="0" lvl="0" indent="-361950" algn="l" defTabSz="963613" rtl="0" eaLnBrk="1" fontAlgn="auto" latinLnBrk="0" hangingPunct="1">
              <a:lnSpc>
                <a:spcPct val="100000"/>
              </a:lnSpc>
              <a:spcBef>
                <a:spcPts val="1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002060"/>
                </a:solidFill>
                <a:effectLst/>
                <a:uLnTx/>
                <a:uFillTx/>
                <a:latin typeface="Arial"/>
                <a:ea typeface="+mn-ea"/>
                <a:cs typeface="+mn-cs"/>
              </a:rPr>
              <a:t>Nurture your hope</a:t>
            </a:r>
          </a:p>
          <a:p>
            <a:pPr marL="361950" marR="0" lvl="0" indent="-361950" algn="l" defTabSz="963613" rtl="0" eaLnBrk="1" fontAlgn="auto" latinLnBrk="0" hangingPunct="1">
              <a:lnSpc>
                <a:spcPct val="100000"/>
              </a:lnSpc>
              <a:spcBef>
                <a:spcPts val="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66"/>
              </a:solidFill>
              <a:effectLst/>
              <a:uLnTx/>
              <a:uFillTx/>
              <a:latin typeface="Arial"/>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36383787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Building Resilience Against VT</a:t>
            </a:r>
          </a:p>
        </p:txBody>
      </p:sp>
      <p:sp>
        <p:nvSpPr>
          <p:cNvPr id="3" name="Content Placeholder 2"/>
          <p:cNvSpPr>
            <a:spLocks noGrp="1"/>
          </p:cNvSpPr>
          <p:nvPr>
            <p:ph idx="1"/>
          </p:nvPr>
        </p:nvSpPr>
        <p:spPr/>
        <p:txBody>
          <a:bodyPr/>
          <a:lstStyle/>
          <a:p>
            <a:pPr>
              <a:buNone/>
            </a:pPr>
            <a:r>
              <a:rPr lang="en-US" dirty="0"/>
              <a:t>Resilience is successful adaptation in the face of biological challenges and stressful life events. </a:t>
            </a:r>
            <a:r>
              <a:rPr lang="en-US" sz="2400" dirty="0"/>
              <a:t>(adapted from Werner, 1992)</a:t>
            </a:r>
          </a:p>
          <a:p>
            <a:pPr>
              <a:buNone/>
            </a:pPr>
            <a:endParaRPr lang="en-US" sz="2400" dirty="0"/>
          </a:p>
          <a:p>
            <a:pPr lvl="1"/>
            <a:r>
              <a:rPr lang="en-US" sz="2400" dirty="0"/>
              <a:t>Ability to </a:t>
            </a:r>
            <a:r>
              <a:rPr lang="en-US" sz="2400" b="1" dirty="0"/>
              <a:t>bounce back </a:t>
            </a:r>
            <a:r>
              <a:rPr lang="en-US" sz="2400" dirty="0"/>
              <a:t>from a challenge</a:t>
            </a:r>
            <a:endParaRPr lang="en-US" sz="2400" b="1" dirty="0"/>
          </a:p>
          <a:p>
            <a:pPr lvl="1"/>
            <a:r>
              <a:rPr lang="en-US" sz="2400" dirty="0"/>
              <a:t>Ability to</a:t>
            </a:r>
            <a:r>
              <a:rPr lang="en-US" sz="2400" b="1" dirty="0"/>
              <a:t> endure </a:t>
            </a:r>
            <a:r>
              <a:rPr lang="en-US" sz="2400" dirty="0"/>
              <a:t>during challenges</a:t>
            </a:r>
          </a:p>
          <a:p>
            <a:pPr lvl="1"/>
            <a:r>
              <a:rPr lang="en-US" sz="2400" dirty="0"/>
              <a:t>Ability to</a:t>
            </a:r>
            <a:r>
              <a:rPr lang="en-US" sz="2400" b="1" dirty="0"/>
              <a:t> learn and make meaning </a:t>
            </a:r>
            <a:r>
              <a:rPr lang="en-US" sz="2400" dirty="0"/>
              <a:t>out of a challenge (post-traumatic growth)</a:t>
            </a:r>
          </a:p>
          <a:p>
            <a:pPr lvl="2">
              <a:buNone/>
            </a:pPr>
            <a:r>
              <a:rPr lang="en-US" dirty="0"/>
              <a:t>		</a:t>
            </a:r>
            <a:r>
              <a:rPr lang="en-US" sz="1600" dirty="0"/>
              <a:t>(Devereux Center for Resilient Children, Devereux Foundation)</a:t>
            </a:r>
          </a:p>
        </p:txBody>
      </p:sp>
      <p:sp>
        <p:nvSpPr>
          <p:cNvPr id="4" name="Slide Number Placeholder 3"/>
          <p:cNvSpPr>
            <a:spLocks noGrp="1"/>
          </p:cNvSpPr>
          <p:nvPr>
            <p:ph type="sldNum" sz="quarter" idx="10"/>
          </p:nvPr>
        </p:nvSpPr>
        <p:spPr>
          <a:xfrm>
            <a:off x="6781800" y="6172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FDC9C5-8315-40EA-A96D-05AFBFBB12F4}"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8BD9551-79CA-4F64-B41A-08FF743E244E}"/>
              </a:ext>
            </a:extLst>
          </p:cNvPr>
          <p:cNvSpPr>
            <a:spLocks noGrp="1"/>
          </p:cNvSpPr>
          <p:nvPr>
            <p:ph type="title"/>
          </p:nvPr>
        </p:nvSpPr>
        <p:spPr/>
        <p:txBody>
          <a:bodyPr/>
          <a:lstStyle/>
          <a:p>
            <a:r>
              <a:rPr lang="en-US" dirty="0"/>
              <a:t>Your Turn!</a:t>
            </a:r>
          </a:p>
        </p:txBody>
      </p:sp>
      <p:sp>
        <p:nvSpPr>
          <p:cNvPr id="7" name="Content Placeholder 6">
            <a:extLst>
              <a:ext uri="{FF2B5EF4-FFF2-40B4-BE49-F238E27FC236}">
                <a16:creationId xmlns:a16="http://schemas.microsoft.com/office/drawing/2014/main" id="{DDAAC27E-7D32-4081-BE00-38B96BBE2A4A}"/>
              </a:ext>
            </a:extLst>
          </p:cNvPr>
          <p:cNvSpPr>
            <a:spLocks noGrp="1"/>
          </p:cNvSpPr>
          <p:nvPr>
            <p:ph idx="1"/>
          </p:nvPr>
        </p:nvSpPr>
        <p:spPr>
          <a:xfrm>
            <a:off x="228600" y="1866900"/>
            <a:ext cx="8686800" cy="3124200"/>
          </a:xfrm>
        </p:spPr>
        <p:txBody>
          <a:bodyPr/>
          <a:lstStyle/>
          <a:p>
            <a:pPr marL="0" indent="0">
              <a:buNone/>
            </a:pPr>
            <a:r>
              <a:rPr lang="en-US" dirty="0"/>
              <a:t>Worksheet: 10 Characteristics of a Resilient Person</a:t>
            </a:r>
          </a:p>
        </p:txBody>
      </p:sp>
      <p:sp>
        <p:nvSpPr>
          <p:cNvPr id="5" name="Slide Number Placeholder 4">
            <a:extLst>
              <a:ext uri="{FF2B5EF4-FFF2-40B4-BE49-F238E27FC236}">
                <a16:creationId xmlns:a16="http://schemas.microsoft.com/office/drawing/2014/main" id="{31E94E56-FF1E-4351-9A37-576E263823F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673C-9D75-4E0C-809E-6CC796579B30}"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descr="MPj04393840000[1]">
            <a:extLst>
              <a:ext uri="{FF2B5EF4-FFF2-40B4-BE49-F238E27FC236}">
                <a16:creationId xmlns:a16="http://schemas.microsoft.com/office/drawing/2014/main" id="{2A7DDFAF-C9C0-42BD-B70A-E5A47803095A}"/>
              </a:ext>
            </a:extLst>
          </p:cNvPr>
          <p:cNvPicPr>
            <a:picLocks noChangeAspect="1" noChangeArrowheads="1"/>
          </p:cNvPicPr>
          <p:nvPr/>
        </p:nvPicPr>
        <p:blipFill>
          <a:blip r:embed="rId3" cstate="screen"/>
          <a:srcRect/>
          <a:stretch>
            <a:fillRect/>
          </a:stretch>
        </p:blipFill>
        <p:spPr bwMode="auto">
          <a:xfrm>
            <a:off x="7112810" y="308769"/>
            <a:ext cx="1600200" cy="1504950"/>
          </a:xfrm>
          <a:prstGeom prst="rect">
            <a:avLst/>
          </a:prstGeom>
          <a:noFill/>
          <a:ln w="9525">
            <a:noFill/>
            <a:miter lim="800000"/>
            <a:headEnd/>
            <a:tailEnd/>
          </a:ln>
        </p:spPr>
      </p:pic>
    </p:spTree>
    <p:extLst>
      <p:ext uri="{BB962C8B-B14F-4D97-AF65-F5344CB8AC3E}">
        <p14:creationId xmlns:p14="http://schemas.microsoft.com/office/powerpoint/2010/main" val="186224629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94305-7087-4C50-9C42-82224830BB11}"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143886467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5" name="Title 1"/>
          <p:cNvSpPr>
            <a:spLocks noGrp="1"/>
          </p:cNvSpPr>
          <p:nvPr>
            <p:ph type="title"/>
          </p:nvPr>
        </p:nvSpPr>
        <p:spPr>
          <a:xfrm>
            <a:off x="1219200" y="1981200"/>
            <a:ext cx="6858000" cy="1143000"/>
          </a:xfrm>
        </p:spPr>
        <p:txBody>
          <a:bodyPr>
            <a:noAutofit/>
          </a:bodyPr>
          <a:lstStyle/>
          <a:p>
            <a:r>
              <a:rPr lang="en-US" dirty="0"/>
              <a:t>Module Eight Restorative Approach</a:t>
            </a:r>
          </a:p>
        </p:txBody>
      </p:sp>
    </p:spTree>
    <p:extLst>
      <p:ext uri="{BB962C8B-B14F-4D97-AF65-F5344CB8AC3E}">
        <p14:creationId xmlns:p14="http://schemas.microsoft.com/office/powerpoint/2010/main" val="391210008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72030"/>
            <a:ext cx="8839200" cy="1143000"/>
          </a:xfrm>
        </p:spPr>
        <p:txBody>
          <a:bodyPr/>
          <a:lstStyle/>
          <a:p>
            <a:r>
              <a:rPr lang="en-US" dirty="0">
                <a:latin typeface="+mn-lt"/>
                <a:cs typeface="Calibri" panose="020F0502020204030204" pitchFamily="34" charset="0"/>
              </a:rPr>
              <a:t>Welcome</a:t>
            </a:r>
          </a:p>
        </p:txBody>
      </p:sp>
      <p:sp>
        <p:nvSpPr>
          <p:cNvPr id="3" name="Content Placeholder 2"/>
          <p:cNvSpPr>
            <a:spLocks noGrp="1"/>
          </p:cNvSpPr>
          <p:nvPr>
            <p:ph idx="1"/>
          </p:nvPr>
        </p:nvSpPr>
        <p:spPr/>
        <p:txBody>
          <a:bodyPr/>
          <a:lstStyle/>
          <a:p>
            <a:r>
              <a:rPr lang="en-US" dirty="0">
                <a:solidFill>
                  <a:srgbClr val="002060"/>
                </a:solidFill>
                <a:cs typeface="Calibri" panose="020F0502020204030204" pitchFamily="34" charset="0"/>
              </a:rPr>
              <a:t>Welcome</a:t>
            </a:r>
          </a:p>
          <a:p>
            <a:r>
              <a:rPr lang="en-US" dirty="0">
                <a:solidFill>
                  <a:srgbClr val="002060"/>
                </a:solidFill>
                <a:cs typeface="Calibri" panose="020F0502020204030204" pitchFamily="34" charset="0"/>
              </a:rPr>
              <a:t>Introductions</a:t>
            </a:r>
          </a:p>
          <a:p>
            <a:pPr lvl="1"/>
            <a:r>
              <a:rPr lang="en-US" dirty="0">
                <a:solidFill>
                  <a:srgbClr val="002060"/>
                </a:solidFill>
                <a:cs typeface="Calibri" panose="020F0502020204030204" pitchFamily="34" charset="0"/>
              </a:rPr>
              <a:t>Name</a:t>
            </a:r>
          </a:p>
          <a:p>
            <a:pPr lvl="1"/>
            <a:r>
              <a:rPr lang="en-US" dirty="0">
                <a:solidFill>
                  <a:srgbClr val="002060"/>
                </a:solidFill>
                <a:cs typeface="Calibri" panose="020F0502020204030204" pitchFamily="34" charset="0"/>
              </a:rPr>
              <a:t>Opening Activity</a:t>
            </a:r>
          </a:p>
          <a:p>
            <a:r>
              <a:rPr lang="en-US" dirty="0">
                <a:solidFill>
                  <a:srgbClr val="002060"/>
                </a:solidFill>
                <a:cs typeface="Calibri" panose="020F0502020204030204" pitchFamily="34" charset="0"/>
              </a:rPr>
              <a:t>Review Agreements</a:t>
            </a:r>
          </a:p>
          <a:p>
            <a:r>
              <a:rPr lang="en-US" dirty="0">
                <a:solidFill>
                  <a:srgbClr val="002060"/>
                </a:solidFill>
                <a:cs typeface="Calibri" panose="020F0502020204030204" pitchFamily="34" charset="0"/>
              </a:rPr>
              <a:t>Agenda</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91A51E-40D1-4D67-9573-5CE7A50CA90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6146" name="Picture 2" descr="Image result for african americans with welcome signs">
            <a:extLst>
              <a:ext uri="{FF2B5EF4-FFF2-40B4-BE49-F238E27FC236}">
                <a16:creationId xmlns:a16="http://schemas.microsoft.com/office/drawing/2014/main" id="{2AF259BE-AC8D-4462-BCE4-6FBC71684E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6579" y="962315"/>
            <a:ext cx="4351176"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91496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304800"/>
            <a:ext cx="8229600" cy="1143000"/>
          </a:xfrm>
        </p:spPr>
        <p:txBody>
          <a:bodyPr/>
          <a:lstStyle/>
          <a:p>
            <a:r>
              <a:rPr lang="en-US" dirty="0"/>
              <a:t>Your Turn!</a:t>
            </a:r>
            <a:br>
              <a:rPr lang="en-US" dirty="0"/>
            </a:br>
            <a:endParaRPr lang="en-US" dirty="0"/>
          </a:p>
        </p:txBody>
      </p:sp>
      <p:sp>
        <p:nvSpPr>
          <p:cNvPr id="13315" name="Content Placeholder 2"/>
          <p:cNvSpPr>
            <a:spLocks noGrp="1"/>
          </p:cNvSpPr>
          <p:nvPr>
            <p:ph idx="1"/>
          </p:nvPr>
        </p:nvSpPr>
        <p:spPr>
          <a:xfrm>
            <a:off x="228600" y="1874723"/>
            <a:ext cx="8458200" cy="4267200"/>
          </a:xfrm>
        </p:spPr>
        <p:txBody>
          <a:bodyPr/>
          <a:lstStyle/>
          <a:p>
            <a:pPr marL="0" indent="0">
              <a:spcBef>
                <a:spcPts val="2400"/>
              </a:spcBef>
              <a:buNone/>
            </a:pPr>
            <a:r>
              <a:rPr lang="en-US" sz="2800" dirty="0"/>
              <a:t>My Teenager Exercise </a:t>
            </a:r>
          </a:p>
        </p:txBody>
      </p:sp>
      <p:pic>
        <p:nvPicPr>
          <p:cNvPr id="13316" name="Picture 5" descr="MPj04393840000[1]"/>
          <p:cNvPicPr>
            <a:picLocks noChangeAspect="1" noChangeArrowheads="1"/>
          </p:cNvPicPr>
          <p:nvPr/>
        </p:nvPicPr>
        <p:blipFill>
          <a:blip r:embed="rId3" cstate="screen"/>
          <a:srcRect/>
          <a:stretch>
            <a:fillRect/>
          </a:stretch>
        </p:blipFill>
        <p:spPr bwMode="auto">
          <a:xfrm>
            <a:off x="7162800" y="381000"/>
            <a:ext cx="1524000" cy="1433286"/>
          </a:xfrm>
          <a:prstGeom prst="rect">
            <a:avLst/>
          </a:prstGeom>
          <a:noFill/>
          <a:ln w="9525">
            <a:noFill/>
            <a:miter lim="800000"/>
            <a:headEnd/>
            <a:tailEnd/>
          </a:ln>
        </p:spPr>
      </p:pic>
    </p:spTree>
    <p:extLst>
      <p:ext uri="{BB962C8B-B14F-4D97-AF65-F5344CB8AC3E}">
        <p14:creationId xmlns:p14="http://schemas.microsoft.com/office/powerpoint/2010/main" val="145899692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152400"/>
            <a:ext cx="8839200" cy="6400800"/>
          </a:xfrm>
          <a:prstGeom prst="rect">
            <a:avLst/>
          </a:prstGeom>
          <a:solidFill>
            <a:schemeClr val="accent1">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0" y="2743200"/>
            <a:ext cx="8915400" cy="914400"/>
          </a:xfrm>
        </p:spPr>
        <p:txBody>
          <a:bodyPr/>
          <a:lstStyle/>
          <a:p>
            <a:r>
              <a:rPr lang="en-US" sz="4000" dirty="0"/>
              <a:t>Definition and Assumptions</a:t>
            </a:r>
            <a:endParaRPr lang="en-US" dirty="0"/>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3454893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381000"/>
            <a:ext cx="8763000" cy="1143000"/>
          </a:xfrm>
        </p:spPr>
        <p:txBody>
          <a:bodyPr/>
          <a:lstStyle/>
          <a:p>
            <a:r>
              <a:rPr lang="en-US" dirty="0"/>
              <a:t>What is the Restorative Approach?</a:t>
            </a:r>
          </a:p>
        </p:txBody>
      </p:sp>
      <p:sp>
        <p:nvSpPr>
          <p:cNvPr id="3" name="Content Placeholder 2"/>
          <p:cNvSpPr>
            <a:spLocks noGrp="1"/>
          </p:cNvSpPr>
          <p:nvPr>
            <p:ph sz="half" idx="1"/>
          </p:nvPr>
        </p:nvSpPr>
        <p:spPr>
          <a:xfrm>
            <a:off x="609600" y="2133600"/>
            <a:ext cx="7772400" cy="3962400"/>
          </a:xfrm>
        </p:spPr>
        <p:txBody>
          <a:bodyPr/>
          <a:lstStyle/>
          <a:p>
            <a:r>
              <a:rPr lang="en-US" dirty="0"/>
              <a:t>A blueprint for what to do to make your home more trauma-informed </a:t>
            </a:r>
            <a:endParaRPr lang="en-US" b="1" dirty="0"/>
          </a:p>
          <a:p>
            <a:r>
              <a:rPr lang="en-US" dirty="0"/>
              <a:t>A method to increase the healing power of the daily moments in your home</a:t>
            </a:r>
          </a:p>
          <a:p>
            <a:r>
              <a:rPr lang="en-US" dirty="0"/>
              <a:t>A system for responding when children hurt others (not minor behaviors) </a:t>
            </a:r>
          </a:p>
          <a:p>
            <a:r>
              <a:rPr lang="en-US" dirty="0"/>
              <a:t>An alternative to traditional approaches to discipline focused mostly on behavior plans and punishment</a:t>
            </a:r>
          </a:p>
        </p:txBody>
      </p:sp>
    </p:spTree>
    <p:extLst>
      <p:ext uri="{BB962C8B-B14F-4D97-AF65-F5344CB8AC3E}">
        <p14:creationId xmlns:p14="http://schemas.microsoft.com/office/powerpoint/2010/main" val="391054822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518F-1595-4FCA-BF3C-C190237C5596}"/>
              </a:ext>
            </a:extLst>
          </p:cNvPr>
          <p:cNvSpPr>
            <a:spLocks noGrp="1"/>
          </p:cNvSpPr>
          <p:nvPr>
            <p:ph type="title"/>
          </p:nvPr>
        </p:nvSpPr>
        <p:spPr>
          <a:xfrm>
            <a:off x="609600" y="499511"/>
            <a:ext cx="8229600" cy="774712"/>
          </a:xfrm>
        </p:spPr>
        <p:txBody>
          <a:bodyPr/>
          <a:lstStyle/>
          <a:p>
            <a:pPr algn="ctr"/>
            <a:r>
              <a:rPr lang="en-US" sz="3200" dirty="0"/>
              <a:t>Assumptions </a:t>
            </a:r>
            <a:br>
              <a:rPr lang="en-US" sz="3200" dirty="0"/>
            </a:br>
            <a:r>
              <a:rPr lang="en-US" sz="3200" dirty="0"/>
              <a:t>Traditional vs. Trauma (RA)-Informed</a:t>
            </a:r>
          </a:p>
        </p:txBody>
      </p:sp>
      <p:sp>
        <p:nvSpPr>
          <p:cNvPr id="3" name="Text Placeholder 2">
            <a:extLst>
              <a:ext uri="{FF2B5EF4-FFF2-40B4-BE49-F238E27FC236}">
                <a16:creationId xmlns:a16="http://schemas.microsoft.com/office/drawing/2014/main" id="{8C48AD5C-5786-485F-A42F-09D0DCE08F20}"/>
              </a:ext>
            </a:extLst>
          </p:cNvPr>
          <p:cNvSpPr>
            <a:spLocks noGrp="1"/>
          </p:cNvSpPr>
          <p:nvPr>
            <p:ph type="body" idx="1"/>
          </p:nvPr>
        </p:nvSpPr>
        <p:spPr>
          <a:xfrm>
            <a:off x="424375" y="1594104"/>
            <a:ext cx="4040188" cy="639762"/>
          </a:xfrm>
        </p:spPr>
        <p:txBody>
          <a:bodyPr/>
          <a:lstStyle/>
          <a:p>
            <a:r>
              <a:rPr lang="en-US" sz="2800" dirty="0"/>
              <a:t>Traditional Model</a:t>
            </a:r>
          </a:p>
        </p:txBody>
      </p:sp>
      <p:sp>
        <p:nvSpPr>
          <p:cNvPr id="5" name="Text Placeholder 4">
            <a:extLst>
              <a:ext uri="{FF2B5EF4-FFF2-40B4-BE49-F238E27FC236}">
                <a16:creationId xmlns:a16="http://schemas.microsoft.com/office/drawing/2014/main" id="{33B73792-8214-4091-A54C-002A3948AEB3}"/>
              </a:ext>
            </a:extLst>
          </p:cNvPr>
          <p:cNvSpPr>
            <a:spLocks noGrp="1"/>
          </p:cNvSpPr>
          <p:nvPr>
            <p:ph type="body" sz="quarter" idx="3"/>
          </p:nvPr>
        </p:nvSpPr>
        <p:spPr>
          <a:xfrm>
            <a:off x="4398670" y="1582686"/>
            <a:ext cx="4041775" cy="639762"/>
          </a:xfrm>
        </p:spPr>
        <p:txBody>
          <a:bodyPr/>
          <a:lstStyle/>
          <a:p>
            <a:r>
              <a:rPr lang="en-US" sz="2800" dirty="0"/>
              <a:t>Restorative Approach</a:t>
            </a:r>
          </a:p>
        </p:txBody>
      </p:sp>
      <p:sp>
        <p:nvSpPr>
          <p:cNvPr id="7" name="Slide Number Placeholder 6">
            <a:extLst>
              <a:ext uri="{FF2B5EF4-FFF2-40B4-BE49-F238E27FC236}">
                <a16:creationId xmlns:a16="http://schemas.microsoft.com/office/drawing/2014/main" id="{92F29655-EA43-4234-9FF0-66C25003A9A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F14B7C-14AA-4562-80AD-A0A5B09C06B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B488F5D9-41D1-4AF5-833A-24D0227B62A0}"/>
              </a:ext>
            </a:extLst>
          </p:cNvPr>
          <p:cNvSpPr/>
          <p:nvPr/>
        </p:nvSpPr>
        <p:spPr>
          <a:xfrm>
            <a:off x="453315" y="2228671"/>
            <a:ext cx="3690426" cy="12618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Consequences are essential to changing behavior</a:t>
            </a:r>
            <a:r>
              <a:rPr kumimoji="0" lang="en-US" sz="2800" b="0" i="0" u="none" strike="noStrike" kern="1200" cap="none" spc="0" normalizeH="0" baseline="0" noProof="0" dirty="0">
                <a:ln>
                  <a:noFill/>
                </a:ln>
                <a:solidFill>
                  <a:srgbClr val="000000"/>
                </a:solidFill>
                <a:effectLst/>
                <a:uLnTx/>
                <a:uFillTx/>
                <a:latin typeface="Arial"/>
                <a:ea typeface="+mn-ea"/>
                <a:cs typeface="+mn-cs"/>
              </a:rPr>
              <a:t>.</a:t>
            </a:r>
          </a:p>
        </p:txBody>
      </p:sp>
      <p:pic>
        <p:nvPicPr>
          <p:cNvPr id="2052" name="Picture 4" descr="Image result for Pictures of children being punished">
            <a:extLst>
              <a:ext uri="{FF2B5EF4-FFF2-40B4-BE49-F238E27FC236}">
                <a16:creationId xmlns:a16="http://schemas.microsoft.com/office/drawing/2014/main" id="{B00CFA09-0CE6-4F43-B171-BFCDF757A86D}"/>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011444" y="3886200"/>
            <a:ext cx="3429001" cy="2286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5D351966-5DCD-4ADF-9394-74805EAD5356}"/>
              </a:ext>
            </a:extLst>
          </p:cNvPr>
          <p:cNvSpPr/>
          <p:nvPr/>
        </p:nvSpPr>
        <p:spPr>
          <a:xfrm>
            <a:off x="4398669" y="2228671"/>
            <a:ext cx="4690085"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Consequences may increase motivation. Healing relationships change behavior.</a:t>
            </a:r>
          </a:p>
        </p:txBody>
      </p:sp>
      <p:pic>
        <p:nvPicPr>
          <p:cNvPr id="13" name="Picture 2" descr="Image result for picture of latino kids being punished">
            <a:extLst>
              <a:ext uri="{FF2B5EF4-FFF2-40B4-BE49-F238E27FC236}">
                <a16:creationId xmlns:a16="http://schemas.microsoft.com/office/drawing/2014/main" id="{D7E73C13-228B-4277-9170-E3D5E2B0B7B3}"/>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53315" y="4034050"/>
            <a:ext cx="4040188" cy="1990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393763"/>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27959-863E-493C-9A81-19C9EADA91DE}"/>
              </a:ext>
            </a:extLst>
          </p:cNvPr>
          <p:cNvSpPr>
            <a:spLocks noGrp="1"/>
          </p:cNvSpPr>
          <p:nvPr>
            <p:ph type="title"/>
          </p:nvPr>
        </p:nvSpPr>
        <p:spPr>
          <a:xfrm>
            <a:off x="429065" y="533400"/>
            <a:ext cx="8229600" cy="634960"/>
          </a:xfrm>
        </p:spPr>
        <p:txBody>
          <a:bodyPr/>
          <a:lstStyle/>
          <a:p>
            <a:pPr algn="ctr"/>
            <a:r>
              <a:rPr lang="en-US" sz="3200" dirty="0"/>
              <a:t>Assumptions </a:t>
            </a:r>
            <a:br>
              <a:rPr lang="en-US" sz="3200" dirty="0"/>
            </a:br>
            <a:r>
              <a:rPr lang="en-US" sz="3200" dirty="0"/>
              <a:t>Traditional vs. Trauma (RA)-Informed </a:t>
            </a:r>
          </a:p>
        </p:txBody>
      </p:sp>
      <p:sp>
        <p:nvSpPr>
          <p:cNvPr id="3" name="Text Placeholder 2">
            <a:extLst>
              <a:ext uri="{FF2B5EF4-FFF2-40B4-BE49-F238E27FC236}">
                <a16:creationId xmlns:a16="http://schemas.microsoft.com/office/drawing/2014/main" id="{607AA305-F929-416F-81FD-B0FAAFDC03E2}"/>
              </a:ext>
            </a:extLst>
          </p:cNvPr>
          <p:cNvSpPr>
            <a:spLocks noGrp="1"/>
          </p:cNvSpPr>
          <p:nvPr>
            <p:ph type="body" idx="1"/>
          </p:nvPr>
        </p:nvSpPr>
        <p:spPr>
          <a:xfrm>
            <a:off x="228600" y="1855763"/>
            <a:ext cx="4040188" cy="639762"/>
          </a:xfrm>
        </p:spPr>
        <p:txBody>
          <a:bodyPr/>
          <a:lstStyle/>
          <a:p>
            <a:r>
              <a:rPr lang="en-US" sz="2800" dirty="0"/>
              <a:t>Traditional Model</a:t>
            </a:r>
          </a:p>
          <a:p>
            <a:endParaRPr lang="en-US" dirty="0"/>
          </a:p>
        </p:txBody>
      </p:sp>
      <p:sp>
        <p:nvSpPr>
          <p:cNvPr id="5" name="Text Placeholder 4">
            <a:extLst>
              <a:ext uri="{FF2B5EF4-FFF2-40B4-BE49-F238E27FC236}">
                <a16:creationId xmlns:a16="http://schemas.microsoft.com/office/drawing/2014/main" id="{3928E8EC-6400-4D10-A299-33D7AD09A161}"/>
              </a:ext>
            </a:extLst>
          </p:cNvPr>
          <p:cNvSpPr>
            <a:spLocks noGrp="1"/>
          </p:cNvSpPr>
          <p:nvPr>
            <p:ph type="body" sz="quarter" idx="3"/>
          </p:nvPr>
        </p:nvSpPr>
        <p:spPr>
          <a:xfrm>
            <a:off x="4343893" y="1855763"/>
            <a:ext cx="4041775" cy="639762"/>
          </a:xfrm>
        </p:spPr>
        <p:txBody>
          <a:bodyPr/>
          <a:lstStyle/>
          <a:p>
            <a:r>
              <a:rPr lang="en-US" sz="2800" dirty="0"/>
              <a:t>Restorative Approach</a:t>
            </a:r>
          </a:p>
          <a:p>
            <a:endParaRPr lang="en-US" dirty="0"/>
          </a:p>
        </p:txBody>
      </p:sp>
      <p:sp>
        <p:nvSpPr>
          <p:cNvPr id="6" name="Content Placeholder 5">
            <a:extLst>
              <a:ext uri="{FF2B5EF4-FFF2-40B4-BE49-F238E27FC236}">
                <a16:creationId xmlns:a16="http://schemas.microsoft.com/office/drawing/2014/main" id="{CEB8F39C-0BD7-4DBA-918A-0A763926B83C}"/>
              </a:ext>
            </a:extLst>
          </p:cNvPr>
          <p:cNvSpPr>
            <a:spLocks noGrp="1"/>
          </p:cNvSpPr>
          <p:nvPr>
            <p:ph sz="quarter" idx="4"/>
          </p:nvPr>
        </p:nvSpPr>
        <p:spPr/>
        <p:txBody>
          <a:bodyPr/>
          <a:lstStyle/>
          <a:p>
            <a:pPr marL="0" indent="0">
              <a:buNone/>
            </a:pPr>
            <a:endParaRPr lang="en-US" dirty="0"/>
          </a:p>
          <a:p>
            <a:endParaRPr lang="en-US" dirty="0"/>
          </a:p>
        </p:txBody>
      </p:sp>
      <p:sp>
        <p:nvSpPr>
          <p:cNvPr id="7" name="Slide Number Placeholder 6">
            <a:extLst>
              <a:ext uri="{FF2B5EF4-FFF2-40B4-BE49-F238E27FC236}">
                <a16:creationId xmlns:a16="http://schemas.microsoft.com/office/drawing/2014/main" id="{C6ECD97C-7456-45C9-A899-54258180D40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F14B7C-14AA-4562-80AD-A0A5B09C06B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8298DF8B-6F7E-4CF5-BD11-C2CAD4FBE43D}"/>
              </a:ext>
            </a:extLst>
          </p:cNvPr>
          <p:cNvSpPr/>
          <p:nvPr/>
        </p:nvSpPr>
        <p:spPr>
          <a:xfrm>
            <a:off x="267494" y="2095887"/>
            <a:ext cx="3962399"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Things children want must be earned through good behavior.</a:t>
            </a:r>
          </a:p>
        </p:txBody>
      </p:sp>
      <p:sp>
        <p:nvSpPr>
          <p:cNvPr id="9" name="Rectangle 8">
            <a:extLst>
              <a:ext uri="{FF2B5EF4-FFF2-40B4-BE49-F238E27FC236}">
                <a16:creationId xmlns:a16="http://schemas.microsoft.com/office/drawing/2014/main" id="{F66E8B4F-4ADE-4BE7-BD03-064EA7C8A047}"/>
              </a:ext>
            </a:extLst>
          </p:cNvPr>
          <p:cNvSpPr/>
          <p:nvPr/>
        </p:nvSpPr>
        <p:spPr>
          <a:xfrm>
            <a:off x="4419600" y="2099102"/>
            <a:ext cx="4572000" cy="156966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Provide fun and positive activities, soothing toys, and inclusion always -- not just when the child is being “good.”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590" y="4096908"/>
            <a:ext cx="3517088" cy="202391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3796798"/>
            <a:ext cx="2133853" cy="2624138"/>
          </a:xfrm>
          <a:prstGeom prst="rect">
            <a:avLst/>
          </a:prstGeom>
        </p:spPr>
      </p:pic>
    </p:spTree>
    <p:extLst>
      <p:ext uri="{BB962C8B-B14F-4D97-AF65-F5344CB8AC3E}">
        <p14:creationId xmlns:p14="http://schemas.microsoft.com/office/powerpoint/2010/main" val="3231163376"/>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27959-863E-493C-9A81-19C9EADA91DE}"/>
              </a:ext>
            </a:extLst>
          </p:cNvPr>
          <p:cNvSpPr>
            <a:spLocks noGrp="1"/>
          </p:cNvSpPr>
          <p:nvPr>
            <p:ph type="title"/>
          </p:nvPr>
        </p:nvSpPr>
        <p:spPr>
          <a:xfrm>
            <a:off x="429065" y="533400"/>
            <a:ext cx="8229600" cy="634960"/>
          </a:xfrm>
        </p:spPr>
        <p:txBody>
          <a:bodyPr/>
          <a:lstStyle/>
          <a:p>
            <a:pPr algn="ctr"/>
            <a:r>
              <a:rPr lang="en-US" sz="3200" dirty="0"/>
              <a:t>Assumptions </a:t>
            </a:r>
            <a:br>
              <a:rPr lang="en-US" sz="3200" dirty="0"/>
            </a:br>
            <a:r>
              <a:rPr lang="en-US" sz="3200" dirty="0"/>
              <a:t>Traditional vs. Trauma (RA)-Informed</a:t>
            </a:r>
          </a:p>
        </p:txBody>
      </p:sp>
      <p:sp>
        <p:nvSpPr>
          <p:cNvPr id="3" name="Text Placeholder 2">
            <a:extLst>
              <a:ext uri="{FF2B5EF4-FFF2-40B4-BE49-F238E27FC236}">
                <a16:creationId xmlns:a16="http://schemas.microsoft.com/office/drawing/2014/main" id="{607AA305-F929-416F-81FD-B0FAAFDC03E2}"/>
              </a:ext>
            </a:extLst>
          </p:cNvPr>
          <p:cNvSpPr>
            <a:spLocks noGrp="1"/>
          </p:cNvSpPr>
          <p:nvPr>
            <p:ph type="body" idx="1"/>
          </p:nvPr>
        </p:nvSpPr>
        <p:spPr>
          <a:xfrm>
            <a:off x="228600" y="1855763"/>
            <a:ext cx="4040188" cy="639762"/>
          </a:xfrm>
        </p:spPr>
        <p:txBody>
          <a:bodyPr/>
          <a:lstStyle/>
          <a:p>
            <a:r>
              <a:rPr lang="en-US" sz="2800" dirty="0"/>
              <a:t>Traditional Model</a:t>
            </a:r>
          </a:p>
          <a:p>
            <a:endParaRPr lang="en-US" dirty="0"/>
          </a:p>
        </p:txBody>
      </p:sp>
      <p:sp>
        <p:nvSpPr>
          <p:cNvPr id="5" name="Text Placeholder 4">
            <a:extLst>
              <a:ext uri="{FF2B5EF4-FFF2-40B4-BE49-F238E27FC236}">
                <a16:creationId xmlns:a16="http://schemas.microsoft.com/office/drawing/2014/main" id="{3928E8EC-6400-4D10-A299-33D7AD09A161}"/>
              </a:ext>
            </a:extLst>
          </p:cNvPr>
          <p:cNvSpPr>
            <a:spLocks noGrp="1"/>
          </p:cNvSpPr>
          <p:nvPr>
            <p:ph type="body" sz="quarter" idx="3"/>
          </p:nvPr>
        </p:nvSpPr>
        <p:spPr>
          <a:xfrm>
            <a:off x="4445853" y="1549803"/>
            <a:ext cx="4041775" cy="945722"/>
          </a:xfrm>
        </p:spPr>
        <p:txBody>
          <a:bodyPr/>
          <a:lstStyle/>
          <a:p>
            <a:r>
              <a:rPr lang="en-US" sz="2800" dirty="0"/>
              <a:t>Restorative Approach</a:t>
            </a:r>
          </a:p>
          <a:p>
            <a:endParaRPr lang="en-US" dirty="0"/>
          </a:p>
        </p:txBody>
      </p:sp>
      <p:sp>
        <p:nvSpPr>
          <p:cNvPr id="6" name="Content Placeholder 5">
            <a:extLst>
              <a:ext uri="{FF2B5EF4-FFF2-40B4-BE49-F238E27FC236}">
                <a16:creationId xmlns:a16="http://schemas.microsoft.com/office/drawing/2014/main" id="{CEB8F39C-0BD7-4DBA-918A-0A763926B83C}"/>
              </a:ext>
            </a:extLst>
          </p:cNvPr>
          <p:cNvSpPr>
            <a:spLocks noGrp="1"/>
          </p:cNvSpPr>
          <p:nvPr>
            <p:ph sz="quarter" idx="4"/>
          </p:nvPr>
        </p:nvSpPr>
        <p:spPr/>
        <p:txBody>
          <a:bodyPr/>
          <a:lstStyle/>
          <a:p>
            <a:pPr marL="0" indent="0">
              <a:buNone/>
            </a:pPr>
            <a:endParaRPr lang="en-US" dirty="0"/>
          </a:p>
          <a:p>
            <a:endParaRPr lang="en-US" dirty="0"/>
          </a:p>
        </p:txBody>
      </p:sp>
      <p:sp>
        <p:nvSpPr>
          <p:cNvPr id="7" name="Slide Number Placeholder 6">
            <a:extLst>
              <a:ext uri="{FF2B5EF4-FFF2-40B4-BE49-F238E27FC236}">
                <a16:creationId xmlns:a16="http://schemas.microsoft.com/office/drawing/2014/main" id="{C6ECD97C-7456-45C9-A899-54258180D40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F14B7C-14AA-4562-80AD-A0A5B09C06B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5122" name="Picture 2" descr="Image result for Pictures of children being punished">
            <a:extLst>
              <a:ext uri="{FF2B5EF4-FFF2-40B4-BE49-F238E27FC236}">
                <a16:creationId xmlns:a16="http://schemas.microsoft.com/office/drawing/2014/main" id="{CD09F0D0-4ACD-4590-9399-63EB65BE6B2A}"/>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021775"/>
            <a:ext cx="3124201" cy="227129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298DF8B-6F7E-4CF5-BD11-C2CAD4FBE43D}"/>
              </a:ext>
            </a:extLst>
          </p:cNvPr>
          <p:cNvSpPr/>
          <p:nvPr/>
        </p:nvSpPr>
        <p:spPr>
          <a:xfrm>
            <a:off x="265912" y="2099102"/>
            <a:ext cx="3962399"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If we acknowledge behavior is adaptive, we’re saying it’s ok and not holding them accountable.</a:t>
            </a:r>
          </a:p>
        </p:txBody>
      </p:sp>
      <p:pic>
        <p:nvPicPr>
          <p:cNvPr id="10" name="Picture 2" descr="Image result for Pictures of children being punished">
            <a:extLst>
              <a:ext uri="{FF2B5EF4-FFF2-40B4-BE49-F238E27FC236}">
                <a16:creationId xmlns:a16="http://schemas.microsoft.com/office/drawing/2014/main" id="{BC09D18A-6B2A-4BCD-8594-346097656BB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4993" y="4050205"/>
            <a:ext cx="3801835" cy="213853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66E8B4F-4ADE-4BE7-BD03-064EA7C8A047}"/>
              </a:ext>
            </a:extLst>
          </p:cNvPr>
          <p:cNvSpPr/>
          <p:nvPr/>
        </p:nvSpPr>
        <p:spPr>
          <a:xfrm>
            <a:off x="4419600" y="2099102"/>
            <a:ext cx="4572000" cy="156966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Understanding how behavior is adaptive (not excusing it) helps parents figure out effective ways to change it. </a:t>
            </a:r>
          </a:p>
        </p:txBody>
      </p:sp>
    </p:spTree>
    <p:extLst>
      <p:ext uri="{BB962C8B-B14F-4D97-AF65-F5344CB8AC3E}">
        <p14:creationId xmlns:p14="http://schemas.microsoft.com/office/powerpoint/2010/main" val="168891636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27959-863E-493C-9A81-19C9EADA91DE}"/>
              </a:ext>
            </a:extLst>
          </p:cNvPr>
          <p:cNvSpPr>
            <a:spLocks noGrp="1"/>
          </p:cNvSpPr>
          <p:nvPr>
            <p:ph type="title"/>
          </p:nvPr>
        </p:nvSpPr>
        <p:spPr>
          <a:xfrm>
            <a:off x="429065" y="533400"/>
            <a:ext cx="8229600" cy="634960"/>
          </a:xfrm>
        </p:spPr>
        <p:txBody>
          <a:bodyPr/>
          <a:lstStyle/>
          <a:p>
            <a:pPr algn="ctr"/>
            <a:r>
              <a:rPr lang="en-US" sz="3200" dirty="0"/>
              <a:t>Assumptions </a:t>
            </a:r>
            <a:br>
              <a:rPr lang="en-US" sz="3200" dirty="0"/>
            </a:br>
            <a:r>
              <a:rPr lang="en-US" sz="3200" dirty="0"/>
              <a:t>Traditional vs. Trauma (RA)-Informed </a:t>
            </a:r>
          </a:p>
        </p:txBody>
      </p:sp>
      <p:sp>
        <p:nvSpPr>
          <p:cNvPr id="3" name="Text Placeholder 2">
            <a:extLst>
              <a:ext uri="{FF2B5EF4-FFF2-40B4-BE49-F238E27FC236}">
                <a16:creationId xmlns:a16="http://schemas.microsoft.com/office/drawing/2014/main" id="{607AA305-F929-416F-81FD-B0FAAFDC03E2}"/>
              </a:ext>
            </a:extLst>
          </p:cNvPr>
          <p:cNvSpPr>
            <a:spLocks noGrp="1"/>
          </p:cNvSpPr>
          <p:nvPr>
            <p:ph type="body" idx="1"/>
          </p:nvPr>
        </p:nvSpPr>
        <p:spPr>
          <a:xfrm>
            <a:off x="228600" y="1855763"/>
            <a:ext cx="4040188" cy="639762"/>
          </a:xfrm>
        </p:spPr>
        <p:txBody>
          <a:bodyPr/>
          <a:lstStyle/>
          <a:p>
            <a:r>
              <a:rPr lang="en-US" sz="2800" dirty="0"/>
              <a:t>Traditional Model</a:t>
            </a:r>
          </a:p>
          <a:p>
            <a:endParaRPr lang="en-US" dirty="0"/>
          </a:p>
        </p:txBody>
      </p:sp>
      <p:sp>
        <p:nvSpPr>
          <p:cNvPr id="5" name="Text Placeholder 4">
            <a:extLst>
              <a:ext uri="{FF2B5EF4-FFF2-40B4-BE49-F238E27FC236}">
                <a16:creationId xmlns:a16="http://schemas.microsoft.com/office/drawing/2014/main" id="{3928E8EC-6400-4D10-A299-33D7AD09A161}"/>
              </a:ext>
            </a:extLst>
          </p:cNvPr>
          <p:cNvSpPr>
            <a:spLocks noGrp="1"/>
          </p:cNvSpPr>
          <p:nvPr>
            <p:ph type="body" sz="quarter" idx="3"/>
          </p:nvPr>
        </p:nvSpPr>
        <p:spPr>
          <a:xfrm>
            <a:off x="4450091" y="1855763"/>
            <a:ext cx="4041775" cy="639762"/>
          </a:xfrm>
        </p:spPr>
        <p:txBody>
          <a:bodyPr/>
          <a:lstStyle/>
          <a:p>
            <a:r>
              <a:rPr lang="en-US" sz="2800" dirty="0"/>
              <a:t>Restorative Approach</a:t>
            </a:r>
          </a:p>
          <a:p>
            <a:endParaRPr lang="en-US" dirty="0"/>
          </a:p>
        </p:txBody>
      </p:sp>
      <p:sp>
        <p:nvSpPr>
          <p:cNvPr id="6" name="Content Placeholder 5">
            <a:extLst>
              <a:ext uri="{FF2B5EF4-FFF2-40B4-BE49-F238E27FC236}">
                <a16:creationId xmlns:a16="http://schemas.microsoft.com/office/drawing/2014/main" id="{CEB8F39C-0BD7-4DBA-918A-0A763926B83C}"/>
              </a:ext>
            </a:extLst>
          </p:cNvPr>
          <p:cNvSpPr>
            <a:spLocks noGrp="1"/>
          </p:cNvSpPr>
          <p:nvPr>
            <p:ph sz="quarter" idx="4"/>
          </p:nvPr>
        </p:nvSpPr>
        <p:spPr/>
        <p:txBody>
          <a:bodyPr/>
          <a:lstStyle/>
          <a:p>
            <a:pPr marL="0" indent="0">
              <a:buNone/>
            </a:pPr>
            <a:endParaRPr lang="en-US" dirty="0"/>
          </a:p>
          <a:p>
            <a:endParaRPr lang="en-US" dirty="0"/>
          </a:p>
        </p:txBody>
      </p:sp>
      <p:sp>
        <p:nvSpPr>
          <p:cNvPr id="7" name="Slide Number Placeholder 6">
            <a:extLst>
              <a:ext uri="{FF2B5EF4-FFF2-40B4-BE49-F238E27FC236}">
                <a16:creationId xmlns:a16="http://schemas.microsoft.com/office/drawing/2014/main" id="{C6ECD97C-7456-45C9-A899-54258180D40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F14B7C-14AA-4562-80AD-A0A5B09C06B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8298DF8B-6F7E-4CF5-BD11-C2CAD4FBE43D}"/>
              </a:ext>
            </a:extLst>
          </p:cNvPr>
          <p:cNvSpPr/>
          <p:nvPr/>
        </p:nvSpPr>
        <p:spPr>
          <a:xfrm>
            <a:off x="266695" y="2072671"/>
            <a:ext cx="4099560"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If children feel shame about bad behavior, it will motivate them to change</a:t>
            </a:r>
          </a:p>
        </p:txBody>
      </p:sp>
      <p:sp>
        <p:nvSpPr>
          <p:cNvPr id="9" name="Rectangle 8">
            <a:extLst>
              <a:ext uri="{FF2B5EF4-FFF2-40B4-BE49-F238E27FC236}">
                <a16:creationId xmlns:a16="http://schemas.microsoft.com/office/drawing/2014/main" id="{F66E8B4F-4ADE-4BE7-BD03-064EA7C8A047}"/>
              </a:ext>
            </a:extLst>
          </p:cNvPr>
          <p:cNvSpPr/>
          <p:nvPr/>
        </p:nvSpPr>
        <p:spPr>
          <a:xfrm>
            <a:off x="4450091" y="2072671"/>
            <a:ext cx="4572000" cy="156966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Arial"/>
                <a:ea typeface="+mn-ea"/>
                <a:cs typeface="+mn-cs"/>
              </a:rPr>
              <a:t>Children already feel great shame. Shame does not change behavior. It often makes behavior worse.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434" y="3788706"/>
            <a:ext cx="3330391" cy="2497793"/>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4000499"/>
            <a:ext cx="3048000" cy="2286000"/>
          </a:xfrm>
          <a:prstGeom prst="rect">
            <a:avLst/>
          </a:prstGeom>
        </p:spPr>
      </p:pic>
    </p:spTree>
    <p:extLst>
      <p:ext uri="{BB962C8B-B14F-4D97-AF65-F5344CB8AC3E}">
        <p14:creationId xmlns:p14="http://schemas.microsoft.com/office/powerpoint/2010/main" val="98998343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47323" y="228600"/>
            <a:ext cx="8839200" cy="1143000"/>
          </a:xfrm>
        </p:spPr>
        <p:txBody>
          <a:bodyPr/>
          <a:lstStyle/>
          <a:p>
            <a:r>
              <a:rPr lang="en-US" sz="3200" dirty="0"/>
              <a:t>Your Turn: Dahlia and the Milk</a:t>
            </a:r>
          </a:p>
        </p:txBody>
      </p:sp>
      <p:sp>
        <p:nvSpPr>
          <p:cNvPr id="9" name="Content Placeholder 8"/>
          <p:cNvSpPr>
            <a:spLocks noGrp="1"/>
          </p:cNvSpPr>
          <p:nvPr>
            <p:ph idx="1"/>
          </p:nvPr>
        </p:nvSpPr>
        <p:spPr>
          <a:xfrm>
            <a:off x="457200" y="1996864"/>
            <a:ext cx="8001000" cy="4114800"/>
          </a:xfrm>
        </p:spPr>
        <p:txBody>
          <a:bodyPr/>
          <a:lstStyle/>
          <a:p>
            <a:pPr marL="0" indent="0">
              <a:buNone/>
            </a:pPr>
            <a:r>
              <a:rPr lang="en-US" sz="2400" dirty="0">
                <a:solidFill>
                  <a:srgbClr val="002060"/>
                </a:solidFill>
              </a:rPr>
              <a:t>It’s a school day and Dahlia is sluggish and half awake. She scatters cereal all over the kitchen counter and leaves the milk out when she goes over to the table to eat. Mary, her foster mother, comes into the kitchen and sees the mess on the counter she just cleaned. </a:t>
            </a:r>
          </a:p>
          <a:p>
            <a:pPr marL="0" indent="0">
              <a:buNone/>
            </a:pPr>
            <a:endParaRPr lang="en-US" sz="2400" dirty="0">
              <a:solidFill>
                <a:srgbClr val="002060"/>
              </a:solidFill>
            </a:endParaRPr>
          </a:p>
          <a:p>
            <a:pPr marL="400050" lvl="1" indent="0">
              <a:buNone/>
            </a:pPr>
            <a:r>
              <a:rPr lang="en-US" sz="2400" b="1" dirty="0">
                <a:solidFill>
                  <a:srgbClr val="002060"/>
                </a:solidFill>
              </a:rPr>
              <a:t>From a traditional model, what is Mary thinking and what does she say?</a:t>
            </a:r>
          </a:p>
          <a:p>
            <a:pPr marL="400050" lvl="1" indent="0">
              <a:buNone/>
            </a:pPr>
            <a:br>
              <a:rPr lang="en-US" sz="2400" b="1" dirty="0">
                <a:solidFill>
                  <a:srgbClr val="002060"/>
                </a:solidFill>
              </a:rPr>
            </a:br>
            <a:r>
              <a:rPr lang="en-US" sz="2400" b="1" dirty="0">
                <a:solidFill>
                  <a:srgbClr val="002060"/>
                </a:solidFill>
              </a:rPr>
              <a:t>From a trauma (RA)-informed model, what is Mary thinking and what does she say?</a:t>
            </a:r>
          </a:p>
          <a:p>
            <a:pPr marL="0" indent="0">
              <a:buNone/>
            </a:pPr>
            <a:endParaRPr lang="en-US" dirty="0"/>
          </a:p>
        </p:txBody>
      </p:sp>
      <p:sp>
        <p:nvSpPr>
          <p:cNvPr id="7" name="Slide Number Placeholder 6"/>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F14B7C-14AA-4562-80AD-A0A5B09C06B8}"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5" name="Picture 5" descr="MPj04393840000[1]">
            <a:extLst>
              <a:ext uri="{FF2B5EF4-FFF2-40B4-BE49-F238E27FC236}">
                <a16:creationId xmlns:a16="http://schemas.microsoft.com/office/drawing/2014/main" id="{02A5B4F4-28E7-4AF8-9D5C-C6FA3EE8B62B}"/>
              </a:ext>
            </a:extLst>
          </p:cNvPr>
          <p:cNvPicPr>
            <a:picLocks noChangeAspect="1" noChangeArrowheads="1"/>
          </p:cNvPicPr>
          <p:nvPr/>
        </p:nvPicPr>
        <p:blipFill>
          <a:blip r:embed="rId3" cstate="screen"/>
          <a:srcRect/>
          <a:stretch>
            <a:fillRect/>
          </a:stretch>
        </p:blipFill>
        <p:spPr bwMode="auto">
          <a:xfrm>
            <a:off x="7162800" y="381000"/>
            <a:ext cx="1524000" cy="1433286"/>
          </a:xfrm>
          <a:prstGeom prst="rect">
            <a:avLst/>
          </a:prstGeom>
          <a:noFill/>
          <a:ln w="9525">
            <a:noFill/>
            <a:miter lim="800000"/>
            <a:headEnd/>
            <a:tailEnd/>
          </a:ln>
        </p:spPr>
      </p:pic>
    </p:spTree>
    <p:extLst>
      <p:ext uri="{BB962C8B-B14F-4D97-AF65-F5344CB8AC3E}">
        <p14:creationId xmlns:p14="http://schemas.microsoft.com/office/powerpoint/2010/main" val="104946925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152400"/>
            <a:ext cx="8839200" cy="6400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0" y="2743200"/>
            <a:ext cx="8915400" cy="914400"/>
          </a:xfrm>
        </p:spPr>
        <p:txBody>
          <a:bodyPr/>
          <a:lstStyle/>
          <a:p>
            <a:r>
              <a:rPr lang="en-US" sz="4000" dirty="0"/>
              <a:t>What Helps Kids Change?</a:t>
            </a:r>
            <a:endParaRPr lang="en-US" dirty="0"/>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35204290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52400" y="0"/>
            <a:ext cx="8915400" cy="1143000"/>
          </a:xfrm>
        </p:spPr>
        <p:txBody>
          <a:bodyPr/>
          <a:lstStyle/>
          <a:p>
            <a:r>
              <a:rPr lang="en-US" dirty="0"/>
              <a:t>Kids Need Relationships </a:t>
            </a:r>
          </a:p>
        </p:txBody>
      </p:sp>
      <p:sp>
        <p:nvSpPr>
          <p:cNvPr id="8195" name="Rectangle 3"/>
          <p:cNvSpPr>
            <a:spLocks noGrp="1" noChangeArrowheads="1"/>
          </p:cNvSpPr>
          <p:nvPr>
            <p:ph type="body" sz="half" idx="1"/>
          </p:nvPr>
        </p:nvSpPr>
        <p:spPr>
          <a:xfrm>
            <a:off x="3962400" y="1524000"/>
            <a:ext cx="4800600" cy="4800600"/>
          </a:xfrm>
        </p:spPr>
        <p:txBody>
          <a:bodyPr/>
          <a:lstStyle/>
          <a:p>
            <a:pPr>
              <a:buFontTx/>
              <a:buNone/>
            </a:pPr>
            <a:r>
              <a:rPr lang="en-US" sz="3000" b="1" dirty="0"/>
              <a:t>Relationships:</a:t>
            </a:r>
          </a:p>
          <a:p>
            <a:pPr marL="233363" indent="-233363"/>
            <a:r>
              <a:rPr lang="en-US" sz="3000" dirty="0"/>
              <a:t>Build brains</a:t>
            </a:r>
          </a:p>
          <a:p>
            <a:pPr marL="233363" indent="-233363"/>
            <a:r>
              <a:rPr lang="en-US" sz="3000" dirty="0"/>
              <a:t>Strengthen Feeling Skills</a:t>
            </a:r>
          </a:p>
          <a:p>
            <a:pPr marL="233363" indent="-233363"/>
            <a:r>
              <a:rPr lang="en-US" sz="3000" dirty="0"/>
              <a:t>Are practice grounds for new skills</a:t>
            </a:r>
          </a:p>
          <a:p>
            <a:pPr marL="233363" indent="-233363"/>
            <a:r>
              <a:rPr lang="en-US" sz="3000" dirty="0"/>
              <a:t>Offer place for “break and repair” cycle</a:t>
            </a:r>
          </a:p>
          <a:p>
            <a:pPr marL="514350" indent="-514350"/>
            <a:endParaRPr lang="en-US" sz="2800" dirty="0"/>
          </a:p>
          <a:p>
            <a:pPr>
              <a:buFontTx/>
              <a:buNone/>
            </a:pPr>
            <a:endParaRPr lang="en-US" sz="2400" dirty="0"/>
          </a:p>
        </p:txBody>
      </p:sp>
      <p:pic>
        <p:nvPicPr>
          <p:cNvPr id="8196" name="Picture 4" descr="crying"/>
          <p:cNvPicPr>
            <a:picLocks noGrp="1" noChangeAspect="1" noChangeArrowheads="1"/>
          </p:cNvPicPr>
          <p:nvPr>
            <p:ph sz="half" idx="2"/>
          </p:nvPr>
        </p:nvPicPr>
        <p:blipFill>
          <a:blip r:embed="rId3" cstate="print"/>
          <a:srcRect/>
          <a:stretch>
            <a:fillRect/>
          </a:stretch>
        </p:blipFill>
        <p:spPr>
          <a:xfrm>
            <a:off x="161732" y="1600200"/>
            <a:ext cx="3572068" cy="3200400"/>
          </a:xfrm>
        </p:spPr>
      </p:pic>
      <p:sp>
        <p:nvSpPr>
          <p:cNvPr id="8197" name="Slide Number Placeholder 4"/>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36052-B242-4B09-836B-128BBC505E71}"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13558843"/>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76200"/>
            <a:ext cx="8229600" cy="1143000"/>
          </a:xfrm>
        </p:spPr>
        <p:txBody>
          <a:bodyPr/>
          <a:lstStyle/>
          <a:p>
            <a:r>
              <a:rPr lang="en-US" dirty="0"/>
              <a:t>Kids Need to Be/Feel Safe</a:t>
            </a:r>
          </a:p>
        </p:txBody>
      </p:sp>
      <p:sp>
        <p:nvSpPr>
          <p:cNvPr id="10243" name="Rectangle 3"/>
          <p:cNvSpPr>
            <a:spLocks noGrp="1" noChangeArrowheads="1"/>
          </p:cNvSpPr>
          <p:nvPr>
            <p:ph type="body" sz="half" idx="1"/>
          </p:nvPr>
        </p:nvSpPr>
        <p:spPr>
          <a:xfrm>
            <a:off x="381000" y="1524000"/>
            <a:ext cx="8382000" cy="4572000"/>
          </a:xfrm>
        </p:spPr>
        <p:txBody>
          <a:bodyPr/>
          <a:lstStyle/>
          <a:p>
            <a:r>
              <a:rPr lang="en-US" dirty="0"/>
              <a:t>Do foster children </a:t>
            </a:r>
            <a:br>
              <a:rPr lang="en-US" dirty="0"/>
            </a:br>
            <a:r>
              <a:rPr lang="en-US" dirty="0"/>
              <a:t>know what it means </a:t>
            </a:r>
            <a:br>
              <a:rPr lang="en-US" dirty="0"/>
            </a:br>
            <a:r>
              <a:rPr lang="en-US" dirty="0"/>
              <a:t>to feel / be safe?</a:t>
            </a:r>
          </a:p>
          <a:p>
            <a:pPr>
              <a:spcBef>
                <a:spcPts val="2400"/>
              </a:spcBef>
            </a:pPr>
            <a:r>
              <a:rPr lang="en-US" dirty="0"/>
              <a:t>How do you help </a:t>
            </a:r>
            <a:br>
              <a:rPr lang="en-US" dirty="0"/>
            </a:br>
            <a:r>
              <a:rPr lang="en-US" dirty="0"/>
              <a:t>children new to your </a:t>
            </a:r>
            <a:br>
              <a:rPr lang="en-US" dirty="0"/>
            </a:br>
            <a:r>
              <a:rPr lang="en-US" dirty="0"/>
              <a:t>home feel safe?</a:t>
            </a:r>
          </a:p>
          <a:p>
            <a:pPr>
              <a:spcBef>
                <a:spcPts val="2400"/>
              </a:spcBef>
            </a:pPr>
            <a:r>
              <a:rPr lang="en-US" dirty="0"/>
              <a:t>How do you help children with safety during their time in your home?</a:t>
            </a:r>
          </a:p>
          <a:p>
            <a:pPr>
              <a:spcBef>
                <a:spcPts val="2400"/>
              </a:spcBef>
            </a:pPr>
            <a:endParaRPr lang="en-US" dirty="0"/>
          </a:p>
        </p:txBody>
      </p:sp>
      <p:pic>
        <p:nvPicPr>
          <p:cNvPr id="10244" name="Picture 4" descr="mom_talking_teen"/>
          <p:cNvPicPr>
            <a:picLocks noGrp="1" noChangeAspect="1" noChangeArrowheads="1"/>
          </p:cNvPicPr>
          <p:nvPr>
            <p:ph sz="half" idx="2"/>
          </p:nvPr>
        </p:nvPicPr>
        <p:blipFill>
          <a:blip r:embed="rId3" cstate="print"/>
          <a:srcRect/>
          <a:stretch>
            <a:fillRect/>
          </a:stretch>
        </p:blipFill>
        <p:spPr>
          <a:xfrm>
            <a:off x="5653004" y="1676401"/>
            <a:ext cx="3146509" cy="2362200"/>
          </a:xfrm>
        </p:spPr>
      </p:pic>
      <p:sp>
        <p:nvSpPr>
          <p:cNvPr id="10245" name="Slide Number Placeholder 4"/>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6B9D51-D0C6-429A-BD86-DC3CBC718C9C}"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95663037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2959" y="34050"/>
            <a:ext cx="8934855" cy="956550"/>
          </a:xfrm>
        </p:spPr>
        <p:txBody>
          <a:bodyPr/>
          <a:lstStyle/>
          <a:p>
            <a:r>
              <a:rPr lang="en-US"/>
              <a:t>Kids Need </a:t>
            </a:r>
            <a:r>
              <a:rPr lang="en-US" dirty="0"/>
              <a:t>S</a:t>
            </a:r>
            <a:r>
              <a:rPr lang="en-US"/>
              <a:t>kills</a:t>
            </a:r>
            <a:endParaRPr lang="en-US" dirty="0"/>
          </a:p>
        </p:txBody>
      </p:sp>
      <p:sp>
        <p:nvSpPr>
          <p:cNvPr id="11267" name="Rectangle 3"/>
          <p:cNvSpPr>
            <a:spLocks noGrp="1" noChangeArrowheads="1"/>
          </p:cNvSpPr>
          <p:nvPr>
            <p:ph type="body" sz="half" idx="1"/>
          </p:nvPr>
        </p:nvSpPr>
        <p:spPr>
          <a:xfrm>
            <a:off x="609600" y="1524000"/>
            <a:ext cx="6934200" cy="3733800"/>
          </a:xfrm>
        </p:spPr>
        <p:txBody>
          <a:bodyPr/>
          <a:lstStyle/>
          <a:p>
            <a:pPr>
              <a:spcBef>
                <a:spcPts val="1800"/>
              </a:spcBef>
            </a:pPr>
            <a:r>
              <a:rPr lang="en-US" sz="2800" dirty="0"/>
              <a:t>Connection: remembering that you care even when you are not there</a:t>
            </a:r>
          </a:p>
          <a:p>
            <a:pPr>
              <a:spcBef>
                <a:spcPts val="1800"/>
              </a:spcBef>
            </a:pPr>
            <a:r>
              <a:rPr lang="en-US" sz="2800" dirty="0"/>
              <a:t>Self worth: combating shame</a:t>
            </a:r>
          </a:p>
          <a:p>
            <a:pPr>
              <a:spcBef>
                <a:spcPts val="1800"/>
              </a:spcBef>
            </a:pPr>
            <a:r>
              <a:rPr lang="en-US" sz="2800" dirty="0"/>
              <a:t>Feelings: regulation skills</a:t>
            </a:r>
          </a:p>
          <a:p>
            <a:pPr>
              <a:spcBef>
                <a:spcPts val="1800"/>
              </a:spcBef>
            </a:pPr>
            <a:r>
              <a:rPr lang="en-US" sz="2800" dirty="0">
                <a:solidFill>
                  <a:srgbClr val="002060"/>
                </a:solidFill>
              </a:rPr>
              <a:t>...And the skill of knowing what to do when you mess up in a relationship.</a:t>
            </a:r>
          </a:p>
          <a:p>
            <a:pPr>
              <a:spcBef>
                <a:spcPts val="1800"/>
              </a:spcBef>
            </a:pPr>
            <a:endParaRPr lang="en-US" sz="2800" dirty="0"/>
          </a:p>
        </p:txBody>
      </p:sp>
      <p:pic>
        <p:nvPicPr>
          <p:cNvPr id="11268" name="Picture 4" descr="Boy with radio"/>
          <p:cNvPicPr>
            <a:picLocks noGrp="1" noChangeAspect="1" noChangeArrowheads="1"/>
          </p:cNvPicPr>
          <p:nvPr>
            <p:ph sz="half" idx="2"/>
          </p:nvPr>
        </p:nvPicPr>
        <p:blipFill>
          <a:blip r:embed="rId3" cstate="print"/>
          <a:srcRect/>
          <a:stretch>
            <a:fillRect/>
          </a:stretch>
        </p:blipFill>
        <p:spPr>
          <a:xfrm>
            <a:off x="6934200" y="2133600"/>
            <a:ext cx="1862138" cy="3354388"/>
          </a:xfrm>
        </p:spPr>
      </p:pic>
      <p:sp>
        <p:nvSpPr>
          <p:cNvPr id="11270" name="Slide Number Placeholder 5"/>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71C72-7055-48CB-B9E2-0F2DCA46FC96}"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5748215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7D9F-F95E-4F93-968D-606500D68851}"/>
              </a:ext>
            </a:extLst>
          </p:cNvPr>
          <p:cNvSpPr>
            <a:spLocks noGrp="1"/>
          </p:cNvSpPr>
          <p:nvPr>
            <p:ph type="ctrTitle"/>
          </p:nvPr>
        </p:nvSpPr>
        <p:spPr>
          <a:xfrm>
            <a:off x="685800" y="990601"/>
            <a:ext cx="7772400" cy="685800"/>
          </a:xfrm>
        </p:spPr>
        <p:txBody>
          <a:bodyPr/>
          <a:lstStyle/>
          <a:p>
            <a:r>
              <a:rPr lang="en-US" dirty="0"/>
              <a:t>Executive Functioning</a:t>
            </a:r>
          </a:p>
        </p:txBody>
      </p:sp>
      <p:sp>
        <p:nvSpPr>
          <p:cNvPr id="3" name="Subtitle 2">
            <a:extLst>
              <a:ext uri="{FF2B5EF4-FFF2-40B4-BE49-F238E27FC236}">
                <a16:creationId xmlns:a16="http://schemas.microsoft.com/office/drawing/2014/main" id="{3E91789E-67E6-4D6D-BF94-0CE348722529}"/>
              </a:ext>
            </a:extLst>
          </p:cNvPr>
          <p:cNvSpPr>
            <a:spLocks noGrp="1"/>
          </p:cNvSpPr>
          <p:nvPr>
            <p:ph type="subTitle" idx="1"/>
          </p:nvPr>
        </p:nvSpPr>
        <p:spPr>
          <a:xfrm>
            <a:off x="304800" y="1905000"/>
            <a:ext cx="8382000" cy="4876800"/>
          </a:xfrm>
        </p:spPr>
        <p:txBody>
          <a:bodyPr/>
          <a:lstStyle/>
          <a:p>
            <a:pPr algn="l"/>
            <a:r>
              <a:rPr lang="en-US" sz="2400" b="1" dirty="0"/>
              <a:t>Executive function is responsible for a number of skills, including:</a:t>
            </a:r>
            <a:endParaRPr lang="en-US" sz="2400" dirty="0"/>
          </a:p>
          <a:p>
            <a:pPr marL="342900" indent="-342900" algn="l">
              <a:buFont typeface="Arial" panose="020B0604020202020204" pitchFamily="34" charset="0"/>
              <a:buChar char="•"/>
            </a:pPr>
            <a:r>
              <a:rPr lang="en-US" sz="2400" dirty="0"/>
              <a:t>Paying attention.</a:t>
            </a:r>
          </a:p>
          <a:p>
            <a:pPr marL="342900" indent="-342900" algn="l">
              <a:buFont typeface="Arial" panose="020B0604020202020204" pitchFamily="34" charset="0"/>
              <a:buChar char="•"/>
            </a:pPr>
            <a:r>
              <a:rPr lang="en-US" sz="2400" dirty="0"/>
              <a:t>Organizing, planning and prioritizing.</a:t>
            </a:r>
          </a:p>
          <a:p>
            <a:pPr marL="342900" indent="-342900" algn="l">
              <a:buFont typeface="Arial" panose="020B0604020202020204" pitchFamily="34" charset="0"/>
              <a:buChar char="•"/>
            </a:pPr>
            <a:r>
              <a:rPr lang="en-US" sz="2400" dirty="0"/>
              <a:t>Inhibiting impulses.</a:t>
            </a:r>
          </a:p>
          <a:p>
            <a:pPr marL="342900" indent="-342900" algn="l">
              <a:buFont typeface="Arial" panose="020B0604020202020204" pitchFamily="34" charset="0"/>
              <a:buChar char="•"/>
            </a:pPr>
            <a:r>
              <a:rPr lang="en-US" sz="2400" dirty="0"/>
              <a:t>Starting tasks and staying focused on them to completion.</a:t>
            </a:r>
          </a:p>
          <a:p>
            <a:pPr marL="342900" indent="-342900" algn="l">
              <a:buFont typeface="Arial" panose="020B0604020202020204" pitchFamily="34" charset="0"/>
              <a:buChar char="•"/>
            </a:pPr>
            <a:r>
              <a:rPr lang="en-US" sz="2400" dirty="0"/>
              <a:t>Regulating emotions.</a:t>
            </a:r>
          </a:p>
          <a:p>
            <a:pPr marL="342900" indent="-342900" algn="l">
              <a:buFont typeface="Arial" panose="020B0604020202020204" pitchFamily="34" charset="0"/>
              <a:buChar char="•"/>
            </a:pPr>
            <a:r>
              <a:rPr lang="en-US" sz="2400" dirty="0"/>
              <a:t>Self-monitoring (keeping track of what you're doing and understanding yourself).</a:t>
            </a:r>
          </a:p>
          <a:p>
            <a:endParaRPr lang="en-US" dirty="0"/>
          </a:p>
        </p:txBody>
      </p:sp>
      <p:sp>
        <p:nvSpPr>
          <p:cNvPr id="4" name="Slide Number Placeholder 3">
            <a:extLst>
              <a:ext uri="{FF2B5EF4-FFF2-40B4-BE49-F238E27FC236}">
                <a16:creationId xmlns:a16="http://schemas.microsoft.com/office/drawing/2014/main" id="{E68F20E5-C1C2-4B8D-B842-BC3344F86E7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84416A-8D40-4838-9041-9573B589D175}"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17434810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6CAB-CBAE-4432-8588-D5656A376BED}"/>
              </a:ext>
            </a:extLst>
          </p:cNvPr>
          <p:cNvSpPr>
            <a:spLocks noGrp="1"/>
          </p:cNvSpPr>
          <p:nvPr>
            <p:ph type="title"/>
          </p:nvPr>
        </p:nvSpPr>
        <p:spPr/>
        <p:txBody>
          <a:bodyPr/>
          <a:lstStyle/>
          <a:p>
            <a:r>
              <a:rPr lang="en-US" dirty="0"/>
              <a:t>Your Turn!</a:t>
            </a:r>
          </a:p>
        </p:txBody>
      </p:sp>
      <p:sp>
        <p:nvSpPr>
          <p:cNvPr id="4" name="Content Placeholder 3"/>
          <p:cNvSpPr>
            <a:spLocks noGrp="1"/>
          </p:cNvSpPr>
          <p:nvPr>
            <p:ph idx="1"/>
          </p:nvPr>
        </p:nvSpPr>
        <p:spPr/>
        <p:txBody>
          <a:bodyPr/>
          <a:lstStyle/>
          <a:p>
            <a:pPr marL="0" indent="0">
              <a:buNone/>
            </a:pPr>
            <a:endParaRPr lang="en-US" sz="3200" dirty="0"/>
          </a:p>
          <a:p>
            <a:pPr marL="0" indent="0">
              <a:buNone/>
            </a:pPr>
            <a:r>
              <a:rPr lang="en-US" sz="3200" dirty="0"/>
              <a:t>Punitive Consequences and the Thinking Brain</a:t>
            </a:r>
          </a:p>
        </p:txBody>
      </p:sp>
      <p:sp>
        <p:nvSpPr>
          <p:cNvPr id="3" name="Slide Number Placeholder 2">
            <a:extLst>
              <a:ext uri="{FF2B5EF4-FFF2-40B4-BE49-F238E27FC236}">
                <a16:creationId xmlns:a16="http://schemas.microsoft.com/office/drawing/2014/main" id="{6EC802E1-3932-4475-84DD-8D53928650E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93363C-46E3-4EF5-ABB7-E40BABC6E73A}"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7170" name="Picture 2" descr="Image result for cartoons about exercise">
            <a:extLst>
              <a:ext uri="{FF2B5EF4-FFF2-40B4-BE49-F238E27FC236}">
                <a16:creationId xmlns:a16="http://schemas.microsoft.com/office/drawing/2014/main" id="{BBFBE6A0-9C17-4AE1-A9F9-269136B99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162300"/>
            <a:ext cx="4418212" cy="31242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6" name="Picture 5" descr="MPj04393840000[1]">
            <a:extLst>
              <a:ext uri="{FF2B5EF4-FFF2-40B4-BE49-F238E27FC236}">
                <a16:creationId xmlns:a16="http://schemas.microsoft.com/office/drawing/2014/main" id="{3F912529-91E8-422A-978B-F42CFAC0A742}"/>
              </a:ext>
            </a:extLst>
          </p:cNvPr>
          <p:cNvPicPr>
            <a:picLocks noChangeAspect="1" noChangeArrowheads="1"/>
          </p:cNvPicPr>
          <p:nvPr/>
        </p:nvPicPr>
        <p:blipFill>
          <a:blip r:embed="rId4"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1933559474"/>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762000"/>
            <a:ext cx="8229600" cy="1143000"/>
          </a:xfrm>
        </p:spPr>
        <p:txBody>
          <a:bodyPr/>
          <a:lstStyle/>
          <a:p>
            <a:r>
              <a:rPr lang="en-US" dirty="0"/>
              <a:t>When Children Feel Better, They Act Better</a:t>
            </a:r>
          </a:p>
        </p:txBody>
      </p:sp>
      <p:sp>
        <p:nvSpPr>
          <p:cNvPr id="7" name="Text Placeholder 6"/>
          <p:cNvSpPr>
            <a:spLocks noGrp="1"/>
          </p:cNvSpPr>
          <p:nvPr>
            <p:ph type="body" idx="1"/>
          </p:nvPr>
        </p:nvSpPr>
        <p:spPr>
          <a:xfrm>
            <a:off x="414867" y="2362200"/>
            <a:ext cx="8763000" cy="3124200"/>
          </a:xfrm>
        </p:spPr>
        <p:txBody>
          <a:bodyPr/>
          <a:lstStyle/>
          <a:p>
            <a:r>
              <a:rPr lang="en-US" dirty="0"/>
              <a:t>The Restorative Approach assumes that </a:t>
            </a:r>
            <a:r>
              <a:rPr lang="en-US" b="1" dirty="0"/>
              <a:t>when children feel better (as a result of kind interactions) they act better. </a:t>
            </a:r>
          </a:p>
          <a:p>
            <a:endParaRPr lang="en-US" b="1" dirty="0"/>
          </a:p>
          <a:p>
            <a:r>
              <a:rPr lang="en-US" dirty="0"/>
              <a:t>Traditional milieus assume that </a:t>
            </a:r>
            <a:r>
              <a:rPr lang="en-US" b="1" dirty="0"/>
              <a:t>when children feel worse (as a result of punishment) they will act better. </a:t>
            </a:r>
          </a:p>
          <a:p>
            <a:endParaRPr lang="en-US" b="1"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08067F-22FF-40B8-A61A-BC13C3DED26B}"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531318533"/>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152400"/>
            <a:ext cx="8839200" cy="6400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189690" y="2624850"/>
            <a:ext cx="8763000" cy="914400"/>
          </a:xfrm>
        </p:spPr>
        <p:txBody>
          <a:bodyPr/>
          <a:lstStyle/>
          <a:p>
            <a:r>
              <a:rPr lang="en-US" dirty="0"/>
              <a:t>Responding After </a:t>
            </a:r>
            <a:br>
              <a:rPr lang="en-US" dirty="0"/>
            </a:br>
            <a:r>
              <a:rPr lang="en-US" dirty="0"/>
              <a:t>a Child Hurts Others</a:t>
            </a:r>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414139757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8600" y="228600"/>
            <a:ext cx="8610600" cy="914400"/>
          </a:xfrm>
        </p:spPr>
        <p:txBody>
          <a:bodyPr/>
          <a:lstStyle/>
          <a:p>
            <a:r>
              <a:rPr lang="en-US" dirty="0"/>
              <a:t>When a Child Hurts Someone</a:t>
            </a:r>
          </a:p>
        </p:txBody>
      </p:sp>
      <p:sp>
        <p:nvSpPr>
          <p:cNvPr id="12291" name="Text Placeholder 2"/>
          <p:cNvSpPr>
            <a:spLocks noGrp="1"/>
          </p:cNvSpPr>
          <p:nvPr>
            <p:ph type="body" sz="half" idx="1"/>
          </p:nvPr>
        </p:nvSpPr>
        <p:spPr>
          <a:xfrm>
            <a:off x="228600" y="1371600"/>
            <a:ext cx="8915400" cy="1219200"/>
          </a:xfrm>
        </p:spPr>
        <p:txBody>
          <a:bodyPr/>
          <a:lstStyle/>
          <a:p>
            <a:pPr>
              <a:spcBef>
                <a:spcPts val="600"/>
              </a:spcBef>
              <a:buFontTx/>
              <a:buNone/>
            </a:pPr>
            <a:r>
              <a:rPr lang="en-US" dirty="0"/>
              <a:t>How will your response help the child learn</a:t>
            </a:r>
          </a:p>
          <a:p>
            <a:pPr>
              <a:spcBef>
                <a:spcPts val="600"/>
              </a:spcBef>
              <a:buFontTx/>
              <a:buNone/>
            </a:pPr>
            <a:r>
              <a:rPr lang="en-US" dirty="0"/>
              <a:t>how to solve problems without hurting others?</a:t>
            </a:r>
          </a:p>
          <a:p>
            <a:pPr>
              <a:buFontTx/>
              <a:buNone/>
            </a:pPr>
            <a:r>
              <a:rPr lang="en-US" dirty="0"/>
              <a:t>		</a:t>
            </a:r>
            <a:endParaRPr lang="en-US" sz="2400" dirty="0"/>
          </a:p>
          <a:p>
            <a:endParaRPr lang="en-US" dirty="0"/>
          </a:p>
        </p:txBody>
      </p:sp>
      <p:pic>
        <p:nvPicPr>
          <p:cNvPr id="12292" name="Picture 4" descr="teen-looking-on.jpg"/>
          <p:cNvPicPr>
            <a:picLocks noChangeAspect="1"/>
          </p:cNvPicPr>
          <p:nvPr/>
        </p:nvPicPr>
        <p:blipFill>
          <a:blip r:embed="rId3" cstate="print"/>
          <a:srcRect/>
          <a:stretch>
            <a:fillRect/>
          </a:stretch>
        </p:blipFill>
        <p:spPr bwMode="auto">
          <a:xfrm>
            <a:off x="152400" y="3390900"/>
            <a:ext cx="1857375" cy="2400300"/>
          </a:xfrm>
          <a:prstGeom prst="rect">
            <a:avLst/>
          </a:prstGeom>
          <a:noFill/>
          <a:ln w="9525">
            <a:noFill/>
            <a:miter lim="800000"/>
            <a:headEnd/>
            <a:tailEnd/>
          </a:ln>
        </p:spPr>
      </p:pic>
      <p:sp>
        <p:nvSpPr>
          <p:cNvPr id="12293" name="TextBox 4"/>
          <p:cNvSpPr txBox="1">
            <a:spLocks noChangeArrowheads="1"/>
          </p:cNvSpPr>
          <p:nvPr/>
        </p:nvSpPr>
        <p:spPr bwMode="auto">
          <a:xfrm>
            <a:off x="2133600" y="2667000"/>
            <a:ext cx="6781800" cy="362150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2800" b="1" i="0" u="none" strike="noStrike" kern="1200" cap="none" spc="0" normalizeH="0" baseline="0" noProof="0" dirty="0">
                <a:ln>
                  <a:noFill/>
                </a:ln>
                <a:solidFill>
                  <a:srgbClr val="2D2D8A">
                    <a:lumMod val="75000"/>
                  </a:srgbClr>
                </a:solidFill>
                <a:effectLst/>
                <a:uLnTx/>
                <a:uFillTx/>
                <a:latin typeface="Arial"/>
                <a:ea typeface="+mn-ea"/>
                <a:cs typeface="+mn-cs"/>
              </a:rPr>
              <a:t>Children need to:</a:t>
            </a:r>
          </a:p>
          <a:p>
            <a:pPr marL="0" marR="0" lvl="0" indent="0" algn="l"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t> Recognize “small” feelings </a:t>
            </a:r>
          </a:p>
          <a:p>
            <a:pPr marL="0" marR="0" lvl="0" indent="0" algn="l"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t> Respond before feelings become </a:t>
            </a:r>
            <a:b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br>
            <a: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t>  too big</a:t>
            </a:r>
          </a:p>
          <a:p>
            <a:pPr marL="0" marR="0" lvl="0" indent="0" algn="l"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t> Discover feeling/response patterns</a:t>
            </a:r>
          </a:p>
          <a:p>
            <a:pPr marL="0" marR="0" lvl="0" indent="0" algn="l"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t> Learn how behavior affects relationships</a:t>
            </a:r>
          </a:p>
          <a:p>
            <a:pPr marL="0" marR="0" lvl="0" indent="0" algn="l" defTabSz="914400" rtl="0" eaLnBrk="1" fontAlgn="auto" latinLnBrk="0" hangingPunct="1">
              <a:lnSpc>
                <a:spcPct val="100000"/>
              </a:lnSpc>
              <a:spcBef>
                <a:spcPts val="800"/>
              </a:spcBef>
              <a:spcAft>
                <a:spcPts val="0"/>
              </a:spcAft>
              <a:buClrTx/>
              <a:buSzTx/>
              <a:buFont typeface="Arial" pitchFamily="34" charset="0"/>
              <a:buChar char="•"/>
              <a:tabLst/>
              <a:defRPr/>
            </a:pPr>
            <a:r>
              <a:rPr kumimoji="0" lang="en-US" sz="2800" b="0" i="0" u="none" strike="noStrike" kern="1200" cap="none" spc="0" normalizeH="0" baseline="0" noProof="0" dirty="0">
                <a:ln>
                  <a:noFill/>
                </a:ln>
                <a:solidFill>
                  <a:srgbClr val="2D2D8A">
                    <a:lumMod val="75000"/>
                  </a:srgbClr>
                </a:solidFill>
                <a:effectLst/>
                <a:uLnTx/>
                <a:uFillTx/>
                <a:latin typeface="Arial"/>
                <a:ea typeface="+mn-ea"/>
                <a:cs typeface="+mn-cs"/>
              </a:rPr>
              <a:t> Learn how to fix mistakes</a:t>
            </a:r>
          </a:p>
        </p:txBody>
      </p:sp>
      <p:sp>
        <p:nvSpPr>
          <p:cNvPr id="12294" name="Slide Number Placeholder 5"/>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44414-F7FA-4796-AA6C-D0ED04CC4EF2}"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28696133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rtl="0"/>
            <a:r>
              <a:rPr lang="en-US" b="1" kern="1600" baseline="0" dirty="0">
                <a:latin typeface="Helvetica"/>
              </a:rPr>
              <a:t>How</a:t>
            </a:r>
            <a:r>
              <a:rPr lang="en-US" b="1" kern="1600" dirty="0">
                <a:latin typeface="Helvetica"/>
              </a:rPr>
              <a:t> Does Change Happen?</a:t>
            </a:r>
            <a:endParaRPr lang="en-US" b="1" strike="sngStrike" kern="1600" baseline="0" dirty="0">
              <a:latin typeface="Helvetica"/>
            </a:endParaRPr>
          </a:p>
        </p:txBody>
      </p:sp>
      <p:sp>
        <p:nvSpPr>
          <p:cNvPr id="3" name="Text Placeholder 2"/>
          <p:cNvSpPr>
            <a:spLocks noGrp="1"/>
          </p:cNvSpPr>
          <p:nvPr>
            <p:ph type="body" idx="1"/>
          </p:nvPr>
        </p:nvSpPr>
        <p:spPr>
          <a:xfrm>
            <a:off x="349469" y="1562100"/>
            <a:ext cx="8184931" cy="3124200"/>
          </a:xfrm>
        </p:spPr>
        <p:txBody>
          <a:bodyPr/>
          <a:lstStyle/>
          <a:p>
            <a:pPr>
              <a:buNone/>
            </a:pPr>
            <a:r>
              <a:rPr lang="en-US" dirty="0">
                <a:solidFill>
                  <a:srgbClr val="002060"/>
                </a:solidFill>
              </a:rPr>
              <a:t>Think of a time in your life in which you successfully made a change (lost weight, stopped smoking, started exercising, did something else in a new way)</a:t>
            </a:r>
          </a:p>
          <a:p>
            <a:pPr>
              <a:buNone/>
            </a:pPr>
            <a:r>
              <a:rPr lang="en-US" dirty="0">
                <a:solidFill>
                  <a:srgbClr val="002060"/>
                </a:solidFill>
              </a:rPr>
              <a:t>What made it hard?</a:t>
            </a:r>
          </a:p>
          <a:p>
            <a:pPr>
              <a:buNone/>
            </a:pPr>
            <a:r>
              <a:rPr lang="en-US" dirty="0">
                <a:solidFill>
                  <a:srgbClr val="002060"/>
                </a:solidFill>
              </a:rPr>
              <a:t>What made it possible?</a:t>
            </a:r>
          </a:p>
          <a:p>
            <a:endParaRPr lang="en-US" dirty="0"/>
          </a:p>
        </p:txBody>
      </p:sp>
      <p:pic>
        <p:nvPicPr>
          <p:cNvPr id="4" name="Picture 3" descr="stop-smoking1.jpg"/>
          <p:cNvPicPr>
            <a:picLocks noChangeAspect="1"/>
          </p:cNvPicPr>
          <p:nvPr/>
        </p:nvPicPr>
        <p:blipFill>
          <a:blip r:embed="rId3" cstate="print"/>
          <a:stretch>
            <a:fillRect/>
          </a:stretch>
        </p:blipFill>
        <p:spPr>
          <a:xfrm>
            <a:off x="5867400" y="3733800"/>
            <a:ext cx="1889760" cy="2526792"/>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FB9EC-89AE-48A0-BB74-C4E97EC11415}"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180273097"/>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 y="152400"/>
            <a:ext cx="8839200" cy="640080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95" name="Title 1"/>
          <p:cNvSpPr>
            <a:spLocks noGrp="1"/>
          </p:cNvSpPr>
          <p:nvPr>
            <p:ph type="title"/>
          </p:nvPr>
        </p:nvSpPr>
        <p:spPr>
          <a:xfrm>
            <a:off x="189690" y="2624850"/>
            <a:ext cx="8763000" cy="914400"/>
          </a:xfrm>
        </p:spPr>
        <p:txBody>
          <a:bodyPr/>
          <a:lstStyle/>
          <a:p>
            <a:r>
              <a:rPr lang="en-US" dirty="0"/>
              <a:t>Restorative Processes: </a:t>
            </a:r>
            <a:br>
              <a:rPr lang="en-US" dirty="0"/>
            </a:br>
            <a:r>
              <a:rPr lang="en-US" dirty="0"/>
              <a:t>Making Amends</a:t>
            </a:r>
          </a:p>
        </p:txBody>
      </p:sp>
      <p:sp>
        <p:nvSpPr>
          <p:cNvPr id="4" name="Slide Number Placeholder 3"/>
          <p:cNvSpPr>
            <a:spLocks noGrp="1"/>
          </p:cNvSpPr>
          <p:nvPr>
            <p:ph type="sldNum" sz="quarter" idx="4294967295"/>
          </p:nvPr>
        </p:nvSpPr>
        <p:spPr>
          <a:xfrm>
            <a:off x="6934200" y="6553200"/>
            <a:ext cx="2133600" cy="47625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A04641-017D-472C-AAAC-4AD0FF2B5D2D}" type="slidenum">
              <a:rPr kumimoji="0" lang="en-US" sz="1200" b="1" i="0" u="none" strike="noStrike" kern="1200" cap="none" spc="0" normalizeH="0" baseline="0" noProof="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2626310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a:xfrm>
            <a:off x="533400" y="304800"/>
            <a:ext cx="7924800" cy="658812"/>
          </a:xfrm>
        </p:spPr>
        <p:txBody>
          <a:bodyPr>
            <a:spAutoFit/>
          </a:bodyPr>
          <a:lstStyle/>
          <a:p>
            <a:pPr eaLnBrk="1" hangingPunct="1"/>
            <a:r>
              <a:rPr lang="en-US" dirty="0">
                <a:cs typeface="Arial" charset="0"/>
              </a:rPr>
              <a:t>Use of Restorative Tasks</a:t>
            </a:r>
          </a:p>
        </p:txBody>
      </p:sp>
      <p:sp>
        <p:nvSpPr>
          <p:cNvPr id="14339" name="Rectangle 3"/>
          <p:cNvSpPr>
            <a:spLocks noGrp="1" noChangeArrowheads="1"/>
          </p:cNvSpPr>
          <p:nvPr>
            <p:ph type="body" sz="half" idx="1"/>
          </p:nvPr>
        </p:nvSpPr>
        <p:spPr>
          <a:xfrm>
            <a:off x="2971800" y="1762125"/>
            <a:ext cx="5715000" cy="4333875"/>
          </a:xfrm>
        </p:spPr>
        <p:txBody>
          <a:bodyPr/>
          <a:lstStyle/>
          <a:p>
            <a:pPr eaLnBrk="1" hangingPunct="1">
              <a:buNone/>
            </a:pPr>
            <a:r>
              <a:rPr lang="en-US" sz="2800" b="1" dirty="0"/>
              <a:t>Restorative tasks:</a:t>
            </a:r>
          </a:p>
          <a:p>
            <a:pPr eaLnBrk="1" hangingPunct="1">
              <a:spcBef>
                <a:spcPts val="1800"/>
              </a:spcBef>
            </a:pPr>
            <a:r>
              <a:rPr lang="en-US" sz="2800" dirty="0"/>
              <a:t>Make amends</a:t>
            </a:r>
          </a:p>
          <a:p>
            <a:pPr eaLnBrk="1" hangingPunct="1">
              <a:spcBef>
                <a:spcPts val="1800"/>
              </a:spcBef>
            </a:pPr>
            <a:r>
              <a:rPr lang="en-US" sz="2800" dirty="0"/>
              <a:t>Based on understanding the child’s behavior as a solution to some problem</a:t>
            </a:r>
          </a:p>
          <a:p>
            <a:pPr eaLnBrk="1" hangingPunct="1">
              <a:spcBef>
                <a:spcPts val="1800"/>
              </a:spcBef>
            </a:pPr>
            <a:r>
              <a:rPr lang="en-US" sz="2800" dirty="0"/>
              <a:t>Offer healing</a:t>
            </a:r>
          </a:p>
          <a:p>
            <a:pPr eaLnBrk="1" hangingPunct="1">
              <a:spcBef>
                <a:spcPts val="1800"/>
              </a:spcBef>
            </a:pPr>
            <a:r>
              <a:rPr lang="en-US" sz="2800" dirty="0"/>
              <a:t>Build skills</a:t>
            </a:r>
          </a:p>
          <a:p>
            <a:pPr eaLnBrk="1" hangingPunct="1">
              <a:buFont typeface="Wingdings" pitchFamily="2" charset="2"/>
              <a:buNone/>
            </a:pPr>
            <a:endParaRPr lang="en-US" sz="2800" dirty="0"/>
          </a:p>
        </p:txBody>
      </p:sp>
      <p:pic>
        <p:nvPicPr>
          <p:cNvPr id="14340" name="Picture 9" descr="teacher"/>
          <p:cNvPicPr>
            <a:picLocks noGrp="1" noChangeAspect="1" noChangeArrowheads="1"/>
          </p:cNvPicPr>
          <p:nvPr>
            <p:ph sz="half" idx="2"/>
          </p:nvPr>
        </p:nvPicPr>
        <p:blipFill>
          <a:blip r:embed="rId3" cstate="print">
            <a:lum bright="10000"/>
          </a:blip>
          <a:srcRect/>
          <a:stretch>
            <a:fillRect/>
          </a:stretch>
        </p:blipFill>
        <p:spPr>
          <a:xfrm>
            <a:off x="533400" y="1752600"/>
            <a:ext cx="2444750" cy="3724275"/>
          </a:xfrm>
        </p:spPr>
      </p:pic>
      <p:sp>
        <p:nvSpPr>
          <p:cNvPr id="14341" name="Slide Number Placeholder 6"/>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12C18-C425-40BD-8F49-78A5F4AC3D0A}"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35141713"/>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pPr eaLnBrk="1" hangingPunct="1"/>
            <a:r>
              <a:rPr lang="en-US"/>
              <a:t>Making Amends</a:t>
            </a:r>
          </a:p>
        </p:txBody>
      </p:sp>
      <p:sp>
        <p:nvSpPr>
          <p:cNvPr id="16387" name="Rectangle 3"/>
          <p:cNvSpPr>
            <a:spLocks noGrp="1" noChangeArrowheads="1"/>
          </p:cNvSpPr>
          <p:nvPr>
            <p:ph type="body" sz="half" idx="1"/>
          </p:nvPr>
        </p:nvSpPr>
        <p:spPr>
          <a:xfrm>
            <a:off x="2286000" y="1676400"/>
            <a:ext cx="6705600" cy="4419600"/>
          </a:xfrm>
        </p:spPr>
        <p:txBody>
          <a:bodyPr/>
          <a:lstStyle/>
          <a:p>
            <a:pPr marL="514350" indent="-514350" eaLnBrk="1" hangingPunct="1">
              <a:spcBef>
                <a:spcPts val="1200"/>
              </a:spcBef>
              <a:buFont typeface="+mj-lt"/>
              <a:buAutoNum type="arabicPeriod"/>
            </a:pPr>
            <a:r>
              <a:rPr lang="en-US" sz="2800" dirty="0"/>
              <a:t>Who was hurt by the child’s behavior? Whose life was made more difficult?</a:t>
            </a:r>
          </a:p>
          <a:p>
            <a:pPr marL="514350" indent="-514350" eaLnBrk="1" hangingPunct="1">
              <a:spcBef>
                <a:spcPts val="1200"/>
              </a:spcBef>
              <a:buFont typeface="+mj-lt"/>
              <a:buAutoNum type="arabicPeriod"/>
            </a:pPr>
            <a:r>
              <a:rPr lang="en-US" sz="2800" dirty="0"/>
              <a:t>What can the child do about it to repair the harm or make the harmed person’s life easier?</a:t>
            </a:r>
          </a:p>
          <a:p>
            <a:pPr marL="514350" indent="-514350" eaLnBrk="1" hangingPunct="1">
              <a:spcBef>
                <a:spcPts val="1200"/>
              </a:spcBef>
              <a:buFont typeface="+mj-lt"/>
              <a:buAutoNum type="arabicPeriod"/>
            </a:pPr>
            <a:r>
              <a:rPr lang="en-US" sz="2800" dirty="0"/>
              <a:t>Who will be your champion to make sure your requests aren’t punitive (instead of restorative)?</a:t>
            </a:r>
          </a:p>
          <a:p>
            <a:pPr eaLnBrk="1" hangingPunct="1">
              <a:spcBef>
                <a:spcPts val="1200"/>
              </a:spcBef>
            </a:pPr>
            <a:endParaRPr lang="en-US" sz="2800" dirty="0"/>
          </a:p>
        </p:txBody>
      </p:sp>
      <p:pic>
        <p:nvPicPr>
          <p:cNvPr id="16389" name="Picture 8" descr="child-helping-to-clean"/>
          <p:cNvPicPr>
            <a:picLocks noGrp="1" noChangeAspect="1" noChangeArrowheads="1"/>
          </p:cNvPicPr>
          <p:nvPr>
            <p:ph sz="half" idx="2"/>
          </p:nvPr>
        </p:nvPicPr>
        <p:blipFill>
          <a:blip r:embed="rId3" cstate="print"/>
          <a:srcRect/>
          <a:stretch>
            <a:fillRect/>
          </a:stretch>
        </p:blipFill>
        <p:spPr>
          <a:xfrm>
            <a:off x="191422" y="1981200"/>
            <a:ext cx="1971675" cy="3048000"/>
          </a:xfrm>
        </p:spPr>
      </p:pic>
      <p:sp>
        <p:nvSpPr>
          <p:cNvPr id="16390" name="Slide Number Placeholder 7"/>
          <p:cNvSpPr>
            <a:spLocks noGrp="1"/>
          </p:cNvSpPr>
          <p:nvPr>
            <p:ph type="sldNum" sz="quarter" idx="10"/>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0BD0E0-BD3B-42F4-A0D1-8144B2358E1F}"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37353129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8541D32-6667-460C-AA7A-7F2BA01829C1}"/>
              </a:ext>
            </a:extLst>
          </p:cNvPr>
          <p:cNvSpPr>
            <a:spLocks noGrp="1"/>
          </p:cNvSpPr>
          <p:nvPr>
            <p:ph type="title"/>
          </p:nvPr>
        </p:nvSpPr>
        <p:spPr/>
        <p:txBody>
          <a:bodyPr/>
          <a:lstStyle/>
          <a:p>
            <a:r>
              <a:rPr lang="en-US" dirty="0"/>
              <a:t>Your Turn!</a:t>
            </a:r>
          </a:p>
        </p:txBody>
      </p:sp>
      <p:sp>
        <p:nvSpPr>
          <p:cNvPr id="7" name="Content Placeholder 6">
            <a:extLst>
              <a:ext uri="{FF2B5EF4-FFF2-40B4-BE49-F238E27FC236}">
                <a16:creationId xmlns:a16="http://schemas.microsoft.com/office/drawing/2014/main" id="{666CCE08-F5C8-4F18-A834-E1A1B48577E1}"/>
              </a:ext>
            </a:extLst>
          </p:cNvPr>
          <p:cNvSpPr>
            <a:spLocks noGrp="1"/>
          </p:cNvSpPr>
          <p:nvPr>
            <p:ph idx="1"/>
          </p:nvPr>
        </p:nvSpPr>
        <p:spPr>
          <a:xfrm>
            <a:off x="415093" y="2122433"/>
            <a:ext cx="8686800" cy="3124200"/>
          </a:xfrm>
        </p:spPr>
        <p:txBody>
          <a:bodyPr/>
          <a:lstStyle/>
          <a:p>
            <a:pPr marL="0" indent="0">
              <a:buNone/>
            </a:pPr>
            <a:r>
              <a:rPr lang="en-US" dirty="0"/>
              <a:t>Exercise: Making Amends to Restore Relationships at Home</a:t>
            </a:r>
          </a:p>
        </p:txBody>
      </p:sp>
      <p:sp>
        <p:nvSpPr>
          <p:cNvPr id="5" name="Slide Number Placeholder 4">
            <a:extLst>
              <a:ext uri="{FF2B5EF4-FFF2-40B4-BE49-F238E27FC236}">
                <a16:creationId xmlns:a16="http://schemas.microsoft.com/office/drawing/2014/main" id="{7C22AE18-0BA9-4F5C-A702-64FC9C047D5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673C-9D75-4E0C-809E-6CC796579B30}"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5" descr="MPj04393840000[1]">
            <a:extLst>
              <a:ext uri="{FF2B5EF4-FFF2-40B4-BE49-F238E27FC236}">
                <a16:creationId xmlns:a16="http://schemas.microsoft.com/office/drawing/2014/main" id="{242E380C-96AC-4082-A045-A9214FF05D27}"/>
              </a:ext>
            </a:extLst>
          </p:cNvPr>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28962009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 What If…</a:t>
            </a:r>
          </a:p>
        </p:txBody>
      </p:sp>
      <p:sp>
        <p:nvSpPr>
          <p:cNvPr id="3" name="Text Placeholder 2"/>
          <p:cNvSpPr>
            <a:spLocks noGrp="1"/>
          </p:cNvSpPr>
          <p:nvPr>
            <p:ph type="body" sz="half" idx="1"/>
          </p:nvPr>
        </p:nvSpPr>
        <p:spPr>
          <a:xfrm>
            <a:off x="838200" y="2133600"/>
            <a:ext cx="4495800" cy="1295400"/>
          </a:xfrm>
        </p:spPr>
        <p:txBody>
          <a:bodyPr/>
          <a:lstStyle/>
          <a:p>
            <a:pPr>
              <a:buNone/>
            </a:pPr>
            <a:r>
              <a:rPr lang="en-US" dirty="0"/>
              <a:t>..The child refuses to </a:t>
            </a:r>
          </a:p>
          <a:p>
            <a:pPr>
              <a:buNone/>
            </a:pPr>
            <a:r>
              <a:rPr lang="en-US" dirty="0"/>
              <a:t>make amends?</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7D851-6B2E-4056-ABD2-57613F950DF7}"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1026" name="Picture 2" descr="D:\Pictures\training-web\PH01509J.jpg"/>
          <p:cNvPicPr>
            <a:picLocks noChangeAspect="1" noChangeArrowheads="1"/>
          </p:cNvPicPr>
          <p:nvPr/>
        </p:nvPicPr>
        <p:blipFill>
          <a:blip r:embed="rId3" cstate="print"/>
          <a:srcRect/>
          <a:stretch>
            <a:fillRect/>
          </a:stretch>
        </p:blipFill>
        <p:spPr bwMode="auto">
          <a:xfrm>
            <a:off x="6400800" y="1752600"/>
            <a:ext cx="2590800" cy="3927107"/>
          </a:xfrm>
          <a:prstGeom prst="rect">
            <a:avLst/>
          </a:prstGeom>
          <a:noFill/>
        </p:spPr>
      </p:pic>
    </p:spTree>
    <p:extLst>
      <p:ext uri="{BB962C8B-B14F-4D97-AF65-F5344CB8AC3E}">
        <p14:creationId xmlns:p14="http://schemas.microsoft.com/office/powerpoint/2010/main" val="411301495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B391EB-DEE8-4554-BE39-EA93F588A8DF}"/>
              </a:ext>
            </a:extLst>
          </p:cNvPr>
          <p:cNvSpPr>
            <a:spLocks noGrp="1"/>
          </p:cNvSpPr>
          <p:nvPr>
            <p:ph type="title"/>
          </p:nvPr>
        </p:nvSpPr>
        <p:spPr/>
        <p:txBody>
          <a:bodyPr/>
          <a:lstStyle/>
          <a:p>
            <a:r>
              <a:rPr lang="en-US" dirty="0"/>
              <a:t>Your Turn!</a:t>
            </a:r>
          </a:p>
        </p:txBody>
      </p:sp>
      <p:sp>
        <p:nvSpPr>
          <p:cNvPr id="7" name="Content Placeholder 6">
            <a:extLst>
              <a:ext uri="{FF2B5EF4-FFF2-40B4-BE49-F238E27FC236}">
                <a16:creationId xmlns:a16="http://schemas.microsoft.com/office/drawing/2014/main" id="{34497EC7-7A8D-48B7-87B9-3E81E6AF1597}"/>
              </a:ext>
            </a:extLst>
          </p:cNvPr>
          <p:cNvSpPr>
            <a:spLocks noGrp="1"/>
          </p:cNvSpPr>
          <p:nvPr>
            <p:ph idx="1"/>
          </p:nvPr>
        </p:nvSpPr>
        <p:spPr/>
        <p:txBody>
          <a:bodyPr/>
          <a:lstStyle/>
          <a:p>
            <a:pPr marL="0" indent="0">
              <a:buNone/>
            </a:pPr>
            <a:endParaRPr lang="en-US" dirty="0"/>
          </a:p>
          <a:p>
            <a:pPr marL="0" indent="0">
              <a:buNone/>
            </a:pPr>
            <a:r>
              <a:rPr lang="en-US" dirty="0"/>
              <a:t>Training Evaluation</a:t>
            </a:r>
          </a:p>
        </p:txBody>
      </p:sp>
      <p:sp>
        <p:nvSpPr>
          <p:cNvPr id="5" name="Slide Number Placeholder 4">
            <a:extLst>
              <a:ext uri="{FF2B5EF4-FFF2-40B4-BE49-F238E27FC236}">
                <a16:creationId xmlns:a16="http://schemas.microsoft.com/office/drawing/2014/main" id="{D3B566A7-7447-4628-8355-629EC05D17E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FE673C-9D75-4E0C-809E-6CC796579B30}"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5" descr="MPj04393840000[1]">
            <a:extLst>
              <a:ext uri="{FF2B5EF4-FFF2-40B4-BE49-F238E27FC236}">
                <a16:creationId xmlns:a16="http://schemas.microsoft.com/office/drawing/2014/main" id="{FB2B934F-8D7E-465F-9DD3-4F5D9DD4B86B}"/>
              </a:ext>
            </a:extLst>
          </p:cNvPr>
          <p:cNvPicPr>
            <a:picLocks noChangeAspect="1" noChangeArrowheads="1"/>
          </p:cNvPicPr>
          <p:nvPr/>
        </p:nvPicPr>
        <p:blipFill>
          <a:blip r:embed="rId3" cstate="screen"/>
          <a:srcRect/>
          <a:stretch>
            <a:fillRect/>
          </a:stretch>
        </p:blipFill>
        <p:spPr bwMode="auto">
          <a:xfrm>
            <a:off x="7086600" y="381000"/>
            <a:ext cx="1600200" cy="1504950"/>
          </a:xfrm>
          <a:prstGeom prst="rect">
            <a:avLst/>
          </a:prstGeom>
          <a:noFill/>
          <a:ln w="9525">
            <a:noFill/>
            <a:miter lim="800000"/>
            <a:headEnd/>
            <a:tailEnd/>
          </a:ln>
        </p:spPr>
      </p:pic>
    </p:spTree>
    <p:extLst>
      <p:ext uri="{BB962C8B-B14F-4D97-AF65-F5344CB8AC3E}">
        <p14:creationId xmlns:p14="http://schemas.microsoft.com/office/powerpoint/2010/main" val="140677979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CEF41-5B9A-4562-B9A1-B333C41DF150}"/>
              </a:ext>
            </a:extLst>
          </p:cNvPr>
          <p:cNvSpPr>
            <a:spLocks noGrp="1"/>
          </p:cNvSpPr>
          <p:nvPr>
            <p:ph type="ctrTitle"/>
          </p:nvPr>
        </p:nvSpPr>
        <p:spPr>
          <a:xfrm>
            <a:off x="685800" y="762000"/>
            <a:ext cx="7772400" cy="1470025"/>
          </a:xfrm>
        </p:spPr>
        <p:txBody>
          <a:bodyPr/>
          <a:lstStyle/>
          <a:p>
            <a:r>
              <a:rPr lang="en-US" dirty="0"/>
              <a:t>Closing Activity</a:t>
            </a:r>
          </a:p>
        </p:txBody>
      </p:sp>
      <p:sp>
        <p:nvSpPr>
          <p:cNvPr id="4" name="Slide Number Placeholder 3">
            <a:extLst>
              <a:ext uri="{FF2B5EF4-FFF2-40B4-BE49-F238E27FC236}">
                <a16:creationId xmlns:a16="http://schemas.microsoft.com/office/drawing/2014/main" id="{696174FE-14C8-4025-9056-D9486091E5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94305-7087-4C50-9C42-82224830BB11}" type="slidenum">
              <a:rPr kumimoji="0" lang="en-US" sz="1200" b="1"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1"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912EB946-7287-4BBA-B3F9-B8C9AE64512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209800" y="1752600"/>
            <a:ext cx="4571429" cy="4571429"/>
          </a:xfrm>
          <a:prstGeom prst="rect">
            <a:avLst/>
          </a:prstGeom>
        </p:spPr>
      </p:pic>
    </p:spTree>
    <p:extLst>
      <p:ext uri="{BB962C8B-B14F-4D97-AF65-F5344CB8AC3E}">
        <p14:creationId xmlns:p14="http://schemas.microsoft.com/office/powerpoint/2010/main" val="6339511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Risking connection">
  <a:themeElements>
    <a:clrScheme name="Risking conn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sking connec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sking conn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sking connec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sking connec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sking connec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sking connec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sking connec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sking connec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sking connec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sking connec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sking connec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sking connec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sking connec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Risking connection">
  <a:themeElements>
    <a:clrScheme name="Risking conn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sking connec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isking conn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Risking connec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Risking connec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Risking connec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Risking connec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Risking connec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Risking connectio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Risking connec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Risking connec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Risking connec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Risking connec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Risking connec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Risking conn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sking connec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Risking conn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Risking connec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9469</TotalTime>
  <Words>55498</Words>
  <Application>Microsoft Office PowerPoint</Application>
  <PresentationFormat>On-screen Show (4:3)</PresentationFormat>
  <Paragraphs>6236</Paragraphs>
  <Slides>223</Slides>
  <Notes>223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223</vt:i4>
      </vt:variant>
    </vt:vector>
  </HeadingPairs>
  <TitlesOfParts>
    <vt:vector size="232" baseType="lpstr">
      <vt:lpstr>Arial</vt:lpstr>
      <vt:lpstr>Arial Black</vt:lpstr>
      <vt:lpstr>Calibri</vt:lpstr>
      <vt:lpstr>Helvetica</vt:lpstr>
      <vt:lpstr>Times</vt:lpstr>
      <vt:lpstr>Times New Roman</vt:lpstr>
      <vt:lpstr>Wingdings</vt:lpstr>
      <vt:lpstr>Risking connection</vt:lpstr>
      <vt:lpstr>1_Risking connection</vt:lpstr>
      <vt:lpstr>PowerPoint Presentation</vt:lpstr>
      <vt:lpstr>Module One</vt:lpstr>
      <vt:lpstr>PowerPoint Presentation</vt:lpstr>
      <vt:lpstr>Agreements</vt:lpstr>
      <vt:lpstr>Your Turn!</vt:lpstr>
      <vt:lpstr>Video</vt:lpstr>
      <vt:lpstr>What is psychological trauma?</vt:lpstr>
      <vt:lpstr>What is Adversity?</vt:lpstr>
      <vt:lpstr>Lifelong Impact of  Adversity and Trauma  Adverse Childhood  Experiences (ACE) Study</vt:lpstr>
      <vt:lpstr>Story of the ACE Study</vt:lpstr>
      <vt:lpstr>ACE Categories</vt:lpstr>
      <vt:lpstr> Findings: High Prevalence        </vt:lpstr>
      <vt:lpstr>Findings: 4+ ACEs vs. 0 ACEs</vt:lpstr>
      <vt:lpstr>Findings: 4+ ACES vs. 0 ACES</vt:lpstr>
      <vt:lpstr>Original Study vs.  Women Raised in Foster Care </vt:lpstr>
      <vt:lpstr>Newest Thinking on ACEs</vt:lpstr>
      <vt:lpstr>Social Inequities and Adversity/Trauma</vt:lpstr>
      <vt:lpstr>Resilience Trumps ACEs</vt:lpstr>
      <vt:lpstr>Video</vt:lpstr>
      <vt:lpstr>If child abuse ended today…</vt:lpstr>
      <vt:lpstr>Why So Important?</vt:lpstr>
      <vt:lpstr> What Is Trauma-Informed Care? </vt:lpstr>
      <vt:lpstr>Trauma-Informed Care: A Paradigm Shift</vt:lpstr>
      <vt:lpstr>Underlying Assumptions</vt:lpstr>
      <vt:lpstr>Underlying Assumptions</vt:lpstr>
      <vt:lpstr>Underlying Assumptions (cont’d)</vt:lpstr>
      <vt:lpstr>Underlying Assumptions (cont’d)</vt:lpstr>
      <vt:lpstr>Underlying Assumptions (cont’d)</vt:lpstr>
      <vt:lpstr>Underlying Assumptions (cont’d)</vt:lpstr>
      <vt:lpstr>Your Turn!</vt:lpstr>
      <vt:lpstr>Closing Activity</vt:lpstr>
      <vt:lpstr>Module Two</vt:lpstr>
      <vt:lpstr>PowerPoint Presentation</vt:lpstr>
      <vt:lpstr>PowerPoint Presentation</vt:lpstr>
      <vt:lpstr>The Impact of Trauma  on Attachment </vt:lpstr>
      <vt:lpstr>PowerPoint Presentation</vt:lpstr>
      <vt:lpstr>Attachment Under Normative Conditions</vt:lpstr>
      <vt:lpstr>Attachment under Ordinary Conditions </vt:lpstr>
      <vt:lpstr>Attachment under Ordinary Conditions </vt:lpstr>
      <vt:lpstr>Attachment and Attunement</vt:lpstr>
      <vt:lpstr>Your Turn!</vt:lpstr>
      <vt:lpstr>Video</vt:lpstr>
      <vt:lpstr>Healing Attachment</vt:lpstr>
      <vt:lpstr>The Impact of Trauma  on the Body and the Brain  </vt:lpstr>
      <vt:lpstr>PowerPoint Presentation</vt:lpstr>
      <vt:lpstr>Bad News:  Trauma Harms the Brain </vt:lpstr>
      <vt:lpstr>Good News: The Brain Can Adapt and Heal </vt:lpstr>
      <vt:lpstr>Normal Response To a Threat</vt:lpstr>
      <vt:lpstr>PowerPoint Presentation</vt:lpstr>
      <vt:lpstr>Survival (Protective) Fight, Flight,  Freeze Responses</vt:lpstr>
      <vt:lpstr>Healing Body and Brain</vt:lpstr>
      <vt:lpstr>Video</vt:lpstr>
      <vt:lpstr>The Impact of Trauma  on Feelings Skills </vt:lpstr>
      <vt:lpstr>PowerPoint Presentation</vt:lpstr>
      <vt:lpstr> Feelings Skills    </vt:lpstr>
      <vt:lpstr>Feeling Skills – Inner Connection</vt:lpstr>
      <vt:lpstr>Feelings Skills – Inner Connection</vt:lpstr>
      <vt:lpstr>Feelings Skills – Managing Shame</vt:lpstr>
      <vt:lpstr> Feelings Skills – Managing Shame</vt:lpstr>
      <vt:lpstr>Feelings Skills – Managing Shame</vt:lpstr>
      <vt:lpstr>The antidote to shame is:</vt:lpstr>
      <vt:lpstr>Feelings Skills – Soothing Strong Feelings</vt:lpstr>
      <vt:lpstr>Co-regulation</vt:lpstr>
      <vt:lpstr>Your Turn!</vt:lpstr>
      <vt:lpstr>Healing Feelings Skills</vt:lpstr>
      <vt:lpstr>Your Turn!</vt:lpstr>
      <vt:lpstr>Closing Activity</vt:lpstr>
      <vt:lpstr>Module Three</vt:lpstr>
      <vt:lpstr>PowerPoint Presentation</vt:lpstr>
      <vt:lpstr>Your Turn!</vt:lpstr>
      <vt:lpstr>PowerPoint Presentation</vt:lpstr>
      <vt:lpstr>PowerPoint Presentation</vt:lpstr>
      <vt:lpstr>The Story of  Christian the Lion  Video</vt:lpstr>
      <vt:lpstr>PowerPoint Presentation</vt:lpstr>
      <vt:lpstr>Why is a healthy relationship so important?</vt:lpstr>
      <vt:lpstr>Help Children Feel Safe</vt:lpstr>
      <vt:lpstr>Be Attuned to What Your  Child Needs</vt:lpstr>
      <vt:lpstr>  Create Predictability  </vt:lpstr>
      <vt:lpstr>The  RICH® Relationships</vt:lpstr>
      <vt:lpstr>Video: RICH in Action</vt:lpstr>
      <vt:lpstr>Your Turn!</vt:lpstr>
      <vt:lpstr>Your Turn!</vt:lpstr>
      <vt:lpstr>Relationship Challenges</vt:lpstr>
      <vt:lpstr>Temporary Relationships</vt:lpstr>
      <vt:lpstr>Relationship with the Support Team</vt:lpstr>
      <vt:lpstr>Why is it Hard to Own Mistakes?</vt:lpstr>
      <vt:lpstr>The Result of Owning Mistakes</vt:lpstr>
      <vt:lpstr>Closing Activity</vt:lpstr>
      <vt:lpstr>Module Four  Strengthening Attachment, the Body and Brain, and Feelings Skills   </vt:lpstr>
      <vt:lpstr>PowerPoint Presentation</vt:lpstr>
      <vt:lpstr>PowerPoint Presentation</vt:lpstr>
      <vt:lpstr>PowerPoint Presentation</vt:lpstr>
      <vt:lpstr>Healing Attachment</vt:lpstr>
      <vt:lpstr>PowerPoint Presentation</vt:lpstr>
      <vt:lpstr>Why is a healthy relationship so important?</vt:lpstr>
      <vt:lpstr>The  RICH® Relationships</vt:lpstr>
      <vt:lpstr>Strategies for Healing Body and Brain</vt:lpstr>
      <vt:lpstr>PowerPoint Presentation</vt:lpstr>
      <vt:lpstr>Normal Response To a Threat</vt:lpstr>
      <vt:lpstr>PowerPoint Presentation</vt:lpstr>
      <vt:lpstr>Strategies to Heal  Body and Brain </vt:lpstr>
      <vt:lpstr>Sensory Interventions  to Prevent or Decrease Distress</vt:lpstr>
      <vt:lpstr>Strategies to Heal the Body and Brain  Rhythmic Activities</vt:lpstr>
      <vt:lpstr>Your Turn</vt:lpstr>
      <vt:lpstr>Strategies for Strengthening Feelings Skills  </vt:lpstr>
      <vt:lpstr>PowerPoint Presentation</vt:lpstr>
      <vt:lpstr>Feelings Skills</vt:lpstr>
      <vt:lpstr>Feeling Skills - Strengthening Inner Connection </vt:lpstr>
      <vt:lpstr>Feelings Skills - Strengthening  Inner Connection  </vt:lpstr>
      <vt:lpstr>PowerPoint Presentation</vt:lpstr>
      <vt:lpstr>Feelings Skills – Strengthening the Ability to Manage Shame</vt:lpstr>
      <vt:lpstr>Feelings Skills – Strengthening Ability to Manage Shame</vt:lpstr>
      <vt:lpstr>Feelings Skills – Strengthening Ability to Manage Shame</vt:lpstr>
      <vt:lpstr>PowerPoint Presentation</vt:lpstr>
      <vt:lpstr>Feelings Skills: Strengthening Ability to Soothe Strong Feelings</vt:lpstr>
      <vt:lpstr>Feelings Skills: Strengthening Ability to Soothe Strong Feelings</vt:lpstr>
      <vt:lpstr>Feelings Skills: Strengthening Ability to Soothe Strong Feelings</vt:lpstr>
      <vt:lpstr>Feelings Skills: Strengthening Ability to Soothe Strong Feelings</vt:lpstr>
      <vt:lpstr>PowerPoint Presentation</vt:lpstr>
      <vt:lpstr>Feelings Skills: Strengthening Ability to Soothe Strong Feelings</vt:lpstr>
      <vt:lpstr>Feelings Skills: Strengthening Ability to Soothe Strong Feelings</vt:lpstr>
      <vt:lpstr>Feelings Skills: Strengthening Ability to Soothe Strong Feelings</vt:lpstr>
      <vt:lpstr>Your Turn!</vt:lpstr>
      <vt:lpstr>Closing Activity</vt:lpstr>
      <vt:lpstr>Module Five  Symptoms as Adaptations  </vt:lpstr>
      <vt:lpstr>PowerPoint Presentation</vt:lpstr>
      <vt:lpstr>PowerPoint Presentation</vt:lpstr>
      <vt:lpstr>PowerPoint Presentation</vt:lpstr>
      <vt:lpstr>Symptoms/Behaviors as Adaptations</vt:lpstr>
      <vt:lpstr>Behavior as Adaptation</vt:lpstr>
      <vt:lpstr>PowerPoint Presentation</vt:lpstr>
      <vt:lpstr>Why We View  Symptoms as Adaptations</vt:lpstr>
      <vt:lpstr>Your Turn!</vt:lpstr>
      <vt:lpstr>Video…</vt:lpstr>
      <vt:lpstr>Your Turn!</vt:lpstr>
      <vt:lpstr>When Children’s Behavior is Problematic</vt:lpstr>
      <vt:lpstr>Your Turn!</vt:lpstr>
      <vt:lpstr>PowerPoint Presentation</vt:lpstr>
      <vt:lpstr>Rethinking Manipulation</vt:lpstr>
      <vt:lpstr>Rethinking Manipulation</vt:lpstr>
      <vt:lpstr>Rethinking Manipulation </vt:lpstr>
      <vt:lpstr>Rethinking Manipulation</vt:lpstr>
      <vt:lpstr>Closing Activity</vt:lpstr>
      <vt:lpstr>Module Six  Collaborative Crisis Management</vt:lpstr>
      <vt:lpstr>PowerPoint Presentation</vt:lpstr>
      <vt:lpstr>Crisis Management </vt:lpstr>
      <vt:lpstr>A Collaborative Model for Crisis Management</vt:lpstr>
      <vt:lpstr>PowerPoint Presentation</vt:lpstr>
      <vt:lpstr>PowerPoint Presentation</vt:lpstr>
      <vt:lpstr>Collaborative Crisis Management: Before the Storm  </vt:lpstr>
      <vt:lpstr>Collaborative Crisis Management: Including the Child</vt:lpstr>
      <vt:lpstr>Before the Crisis:  Collaborative Crisis Prevention</vt:lpstr>
      <vt:lpstr>Before the Crisis:  Collaborative Crisis Prevention</vt:lpstr>
      <vt:lpstr>Your Turn!</vt:lpstr>
      <vt:lpstr>Collaborative Crisis Management: During The Storm</vt:lpstr>
      <vt:lpstr>During the Crisis: Four Principles</vt:lpstr>
      <vt:lpstr>During the Crisis: Principle 1 </vt:lpstr>
      <vt:lpstr>During the Crisis: Principle 2  </vt:lpstr>
      <vt:lpstr>During the Crisis: Principle 2</vt:lpstr>
      <vt:lpstr>During the Crisis: Principle 3</vt:lpstr>
      <vt:lpstr> During the Crisis: Principle 4 </vt:lpstr>
      <vt:lpstr> During the Crisis: Principle 4 </vt:lpstr>
      <vt:lpstr>During the Crisis Role Play</vt:lpstr>
      <vt:lpstr>Your Turn!</vt:lpstr>
      <vt:lpstr>Collaborative Crisis Management: After The Storm </vt:lpstr>
      <vt:lpstr>After the Crisis: Self-Care</vt:lpstr>
      <vt:lpstr>After the Crisis: Reunion</vt:lpstr>
      <vt:lpstr>Your Turn!</vt:lpstr>
      <vt:lpstr>Closing Activity</vt:lpstr>
      <vt:lpstr>Module Seven   Noticing Our Reactions And Vicarious Trauma</vt:lpstr>
      <vt:lpstr>PowerPoint Presentation</vt:lpstr>
      <vt:lpstr>PowerPoint Presentation</vt:lpstr>
      <vt:lpstr>Notice Your Reactions</vt:lpstr>
      <vt:lpstr>What Fuels Our Reactions?</vt:lpstr>
      <vt:lpstr>How Does Noticing Your Reactions Help Your Parenting?</vt:lpstr>
      <vt:lpstr>When Your Reactions Can  Be a Problem</vt:lpstr>
      <vt:lpstr>Examples</vt:lpstr>
      <vt:lpstr>Three Steps for Reducing Problematic Reactions</vt:lpstr>
      <vt:lpstr>Your Turn!</vt:lpstr>
      <vt:lpstr>Introduction to Vicarious Trauma </vt:lpstr>
      <vt:lpstr>Vicarious Trauma</vt:lpstr>
      <vt:lpstr>Vicarious Trauma (VT)</vt:lpstr>
      <vt:lpstr>Role of Vicarious Trauma  in Success of Foster Care</vt:lpstr>
      <vt:lpstr>How VT Changes Us</vt:lpstr>
      <vt:lpstr>Your Turn!</vt:lpstr>
      <vt:lpstr>The Healing Relationship</vt:lpstr>
      <vt:lpstr>PowerPoint Presentation</vt:lpstr>
      <vt:lpstr>Contributing Factors to VT</vt:lpstr>
      <vt:lpstr>Contributing Factors to VT</vt:lpstr>
      <vt:lpstr>What To Do About VT</vt:lpstr>
      <vt:lpstr>Anticipating VT and Build In Protection  (The ABCs)</vt:lpstr>
      <vt:lpstr>To Vicarious Transformation </vt:lpstr>
      <vt:lpstr>Transforming the Pain of Vicarious Traumatization</vt:lpstr>
      <vt:lpstr>Building Resilience Against VT</vt:lpstr>
      <vt:lpstr>Your Turn!</vt:lpstr>
      <vt:lpstr>Closing Activity</vt:lpstr>
      <vt:lpstr>Module Eight Restorative Approach</vt:lpstr>
      <vt:lpstr>Welcome</vt:lpstr>
      <vt:lpstr>Your Turn! </vt:lpstr>
      <vt:lpstr>Definition and Assumptions</vt:lpstr>
      <vt:lpstr>What is the Restorative Approach?</vt:lpstr>
      <vt:lpstr>Assumptions  Traditional vs. Trauma (RA)-Informed</vt:lpstr>
      <vt:lpstr>Assumptions  Traditional vs. Trauma (RA)-Informed </vt:lpstr>
      <vt:lpstr>Assumptions  Traditional vs. Trauma (RA)-Informed</vt:lpstr>
      <vt:lpstr>Assumptions  Traditional vs. Trauma (RA)-Informed </vt:lpstr>
      <vt:lpstr>Your Turn: Dahlia and the Milk</vt:lpstr>
      <vt:lpstr>What Helps Kids Change?</vt:lpstr>
      <vt:lpstr>Kids Need Relationships </vt:lpstr>
      <vt:lpstr>Kids Need to Be/Feel Safe</vt:lpstr>
      <vt:lpstr>Kids Need Skills</vt:lpstr>
      <vt:lpstr>Executive Functioning</vt:lpstr>
      <vt:lpstr>Your Turn!</vt:lpstr>
      <vt:lpstr>When Children Feel Better, They Act Better</vt:lpstr>
      <vt:lpstr>Responding After  a Child Hurts Others</vt:lpstr>
      <vt:lpstr>When a Child Hurts Someone</vt:lpstr>
      <vt:lpstr>How Does Change Happen?</vt:lpstr>
      <vt:lpstr>Restorative Processes:  Making Amends</vt:lpstr>
      <vt:lpstr>Use of Restorative Tasks</vt:lpstr>
      <vt:lpstr>Making Amends</vt:lpstr>
      <vt:lpstr>Your Turn!</vt:lpstr>
      <vt:lpstr>The Challenge: What If…</vt:lpstr>
      <vt:lpstr>Your Turn!</vt:lpstr>
      <vt:lpstr>Closing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Elizabeth Power</dc:creator>
  <cp:lastModifiedBy>stmbrown</cp:lastModifiedBy>
  <cp:revision>775</cp:revision>
  <cp:lastPrinted>2019-10-07T16:20:54Z</cp:lastPrinted>
  <dcterms:created xsi:type="dcterms:W3CDTF">2012-03-06T05:45:07Z</dcterms:created>
  <dcterms:modified xsi:type="dcterms:W3CDTF">2019-11-20T22:51:32Z</dcterms:modified>
</cp:coreProperties>
</file>