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108" saveSubsetFonts="1" bookmarkIdSeed="4">
  <p:sldMasterIdLst>
    <p:sldMasterId id="2147483648" r:id="rId1"/>
    <p:sldMasterId id="2147483679" r:id="rId2"/>
  </p:sldMasterIdLst>
  <p:notesMasterIdLst>
    <p:notesMasterId r:id="rId83"/>
  </p:notesMasterIdLst>
  <p:handoutMasterIdLst>
    <p:handoutMasterId r:id="rId84"/>
  </p:handoutMasterIdLst>
  <p:sldIdLst>
    <p:sldId id="320" r:id="rId3"/>
    <p:sldId id="667" r:id="rId4"/>
    <p:sldId id="669" r:id="rId5"/>
    <p:sldId id="672" r:id="rId6"/>
    <p:sldId id="758" r:id="rId7"/>
    <p:sldId id="671" r:id="rId8"/>
    <p:sldId id="759" r:id="rId9"/>
    <p:sldId id="666" r:id="rId10"/>
    <p:sldId id="833" r:id="rId11"/>
    <p:sldId id="321" r:id="rId12"/>
    <p:sldId id="322" r:id="rId13"/>
    <p:sldId id="323" r:id="rId14"/>
    <p:sldId id="846" r:id="rId15"/>
    <p:sldId id="324" r:id="rId16"/>
    <p:sldId id="834" r:id="rId17"/>
    <p:sldId id="326" r:id="rId18"/>
    <p:sldId id="327" r:id="rId19"/>
    <p:sldId id="328" r:id="rId20"/>
    <p:sldId id="835" r:id="rId21"/>
    <p:sldId id="836" r:id="rId22"/>
    <p:sldId id="757" r:id="rId23"/>
    <p:sldId id="837" r:id="rId24"/>
    <p:sldId id="691" r:id="rId25"/>
    <p:sldId id="674" r:id="rId26"/>
    <p:sldId id="692" r:id="rId27"/>
    <p:sldId id="590" r:id="rId28"/>
    <p:sldId id="589" r:id="rId29"/>
    <p:sldId id="678" r:id="rId30"/>
    <p:sldId id="848" r:id="rId31"/>
    <p:sldId id="764" r:id="rId32"/>
    <p:sldId id="849" r:id="rId33"/>
    <p:sldId id="832" r:id="rId34"/>
    <p:sldId id="844" r:id="rId35"/>
    <p:sldId id="744" r:id="rId36"/>
    <p:sldId id="644" r:id="rId37"/>
    <p:sldId id="754" r:id="rId38"/>
    <p:sldId id="703" r:id="rId39"/>
    <p:sldId id="761" r:id="rId40"/>
    <p:sldId id="762" r:id="rId41"/>
    <p:sldId id="699" r:id="rId42"/>
    <p:sldId id="839" r:id="rId43"/>
    <p:sldId id="700" r:id="rId44"/>
    <p:sldId id="843" r:id="rId45"/>
    <p:sldId id="713" r:id="rId46"/>
    <p:sldId id="755" r:id="rId47"/>
    <p:sldId id="756" r:id="rId48"/>
    <p:sldId id="817" r:id="rId49"/>
    <p:sldId id="818" r:id="rId50"/>
    <p:sldId id="819" r:id="rId51"/>
    <p:sldId id="800" r:id="rId52"/>
    <p:sldId id="760" r:id="rId53"/>
    <p:sldId id="763" r:id="rId54"/>
    <p:sldId id="821" r:id="rId55"/>
    <p:sldId id="822" r:id="rId56"/>
    <p:sldId id="704" r:id="rId57"/>
    <p:sldId id="823" r:id="rId58"/>
    <p:sldId id="773" r:id="rId59"/>
    <p:sldId id="774" r:id="rId60"/>
    <p:sldId id="840" r:id="rId61"/>
    <p:sldId id="829" r:id="rId62"/>
    <p:sldId id="775" r:id="rId63"/>
    <p:sldId id="830" r:id="rId64"/>
    <p:sldId id="779" r:id="rId65"/>
    <p:sldId id="780" r:id="rId66"/>
    <p:sldId id="781" r:id="rId67"/>
    <p:sldId id="783" r:id="rId68"/>
    <p:sldId id="784" r:id="rId69"/>
    <p:sldId id="782" r:id="rId70"/>
    <p:sldId id="788" r:id="rId71"/>
    <p:sldId id="786" r:id="rId72"/>
    <p:sldId id="793" r:id="rId73"/>
    <p:sldId id="790" r:id="rId74"/>
    <p:sldId id="791" r:id="rId75"/>
    <p:sldId id="792" r:id="rId76"/>
    <p:sldId id="794" r:id="rId77"/>
    <p:sldId id="795" r:id="rId78"/>
    <p:sldId id="796" r:id="rId79"/>
    <p:sldId id="841" r:id="rId80"/>
    <p:sldId id="798" r:id="rId81"/>
    <p:sldId id="799" r:id="rId8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y 2" id="{1C88FE39-6163-4A3E-9D94-0B721751B2DA}">
          <p14:sldIdLst>
            <p14:sldId id="320"/>
            <p14:sldId id="667"/>
            <p14:sldId id="669"/>
            <p14:sldId id="672"/>
            <p14:sldId id="758"/>
            <p14:sldId id="671"/>
            <p14:sldId id="759"/>
            <p14:sldId id="666"/>
            <p14:sldId id="833"/>
            <p14:sldId id="321"/>
            <p14:sldId id="322"/>
            <p14:sldId id="323"/>
            <p14:sldId id="846"/>
            <p14:sldId id="324"/>
            <p14:sldId id="834"/>
            <p14:sldId id="326"/>
            <p14:sldId id="327"/>
            <p14:sldId id="328"/>
            <p14:sldId id="835"/>
            <p14:sldId id="836"/>
            <p14:sldId id="757"/>
            <p14:sldId id="837"/>
            <p14:sldId id="691"/>
            <p14:sldId id="674"/>
            <p14:sldId id="692"/>
            <p14:sldId id="590"/>
            <p14:sldId id="589"/>
            <p14:sldId id="678"/>
            <p14:sldId id="848"/>
            <p14:sldId id="764"/>
            <p14:sldId id="849"/>
            <p14:sldId id="832"/>
            <p14:sldId id="844"/>
            <p14:sldId id="744"/>
            <p14:sldId id="644"/>
            <p14:sldId id="754"/>
            <p14:sldId id="703"/>
            <p14:sldId id="761"/>
            <p14:sldId id="762"/>
            <p14:sldId id="699"/>
            <p14:sldId id="839"/>
            <p14:sldId id="700"/>
            <p14:sldId id="843"/>
            <p14:sldId id="713"/>
            <p14:sldId id="755"/>
            <p14:sldId id="756"/>
            <p14:sldId id="817"/>
            <p14:sldId id="818"/>
            <p14:sldId id="819"/>
            <p14:sldId id="800"/>
            <p14:sldId id="760"/>
            <p14:sldId id="763"/>
            <p14:sldId id="821"/>
            <p14:sldId id="822"/>
            <p14:sldId id="704"/>
            <p14:sldId id="823"/>
            <p14:sldId id="773"/>
            <p14:sldId id="774"/>
            <p14:sldId id="840"/>
            <p14:sldId id="829"/>
            <p14:sldId id="775"/>
            <p14:sldId id="830"/>
            <p14:sldId id="779"/>
            <p14:sldId id="780"/>
            <p14:sldId id="781"/>
            <p14:sldId id="783"/>
            <p14:sldId id="784"/>
            <p14:sldId id="782"/>
            <p14:sldId id="788"/>
            <p14:sldId id="786"/>
            <p14:sldId id="793"/>
            <p14:sldId id="790"/>
            <p14:sldId id="791"/>
            <p14:sldId id="792"/>
            <p14:sldId id="794"/>
            <p14:sldId id="795"/>
            <p14:sldId id="796"/>
            <p14:sldId id="841"/>
            <p14:sldId id="798"/>
            <p14:sldId id="799"/>
          </p14:sldIdLst>
        </p14:section>
      </p14:sectionLst>
    </p:ext>
    <p:ext uri="{EFAFB233-063F-42B5-8137-9DF3F51BA10A}">
      <p15:sldGuideLst xmlns:p15="http://schemas.microsoft.com/office/powerpoint/2012/main">
        <p15:guide id="1" orient="horz" pos="816" userDrawn="1">
          <p15:clr>
            <a:srgbClr val="A4A3A4"/>
          </p15:clr>
        </p15:guide>
        <p15:guide id="2" pos="42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EF8"/>
    <a:srgbClr val="D66A14"/>
    <a:srgbClr val="000000"/>
    <a:srgbClr val="FFFFFF"/>
    <a:srgbClr val="FF31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11" autoAdjust="0"/>
    <p:restoredTop sz="96247" autoAdjust="0"/>
  </p:normalViewPr>
  <p:slideViewPr>
    <p:cSldViewPr snapToGrid="0">
      <p:cViewPr varScale="1">
        <p:scale>
          <a:sx n="119" d="100"/>
          <a:sy n="119" d="100"/>
        </p:scale>
        <p:origin x="96" y="240"/>
      </p:cViewPr>
      <p:guideLst>
        <p:guide orient="horz" pos="816"/>
        <p:guide pos="4272"/>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990"/>
    </p:cViewPr>
  </p:sorterViewPr>
  <p:notesViewPr>
    <p:cSldViewPr snapToGrid="0">
      <p:cViewPr varScale="1">
        <p:scale>
          <a:sx n="91" d="100"/>
          <a:sy n="91" d="100"/>
        </p:scale>
        <p:origin x="4003"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43926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92024" y="831850"/>
            <a:ext cx="3595687" cy="2022475"/>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217042" y="3283504"/>
            <a:ext cx="6869317" cy="3879968"/>
          </a:xfrm>
          <a:prstGeom prst="rect">
            <a:avLst/>
          </a:prstGeom>
        </p:spPr>
        <p:txBody>
          <a:bodyPr vert="horz" lIns="96653" tIns="48327" rIns="96653" bIns="48327"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4" name="Straight Connector 23">
            <a:extLst>
              <a:ext uri="{FF2B5EF4-FFF2-40B4-BE49-F238E27FC236}">
                <a16:creationId xmlns:a16="http://schemas.microsoft.com/office/drawing/2014/main" id="{C51BCD88-C2F1-472A-9376-F7F07EF423BE}"/>
              </a:ext>
            </a:extLst>
          </p:cNvPr>
          <p:cNvCxnSpPr>
            <a:cxnSpLocks/>
          </p:cNvCxnSpPr>
          <p:nvPr/>
        </p:nvCxnSpPr>
        <p:spPr>
          <a:xfrm flipV="1">
            <a:off x="3795386" y="2852029"/>
            <a:ext cx="3325810" cy="3905"/>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2BB2BFE-689C-4FA0-B9C2-A28C2EA85170}"/>
              </a:ext>
            </a:extLst>
          </p:cNvPr>
          <p:cNvSpPr txBox="1"/>
          <p:nvPr/>
        </p:nvSpPr>
        <p:spPr>
          <a:xfrm>
            <a:off x="3787711" y="867403"/>
            <a:ext cx="1973784" cy="393402"/>
          </a:xfrm>
          <a:prstGeom prst="rect">
            <a:avLst/>
          </a:prstGeom>
          <a:noFill/>
        </p:spPr>
        <p:txBody>
          <a:bodyPr wrap="square" lIns="96653" tIns="48327" rIns="96653" bIns="48327" rtlCol="0">
            <a:spAutoFit/>
          </a:bodyPr>
          <a:lstStyle/>
          <a:p>
            <a:r>
              <a:rPr lang="en-US" sz="1900" b="1" dirty="0">
                <a:solidFill>
                  <a:srgbClr val="000000"/>
                </a:solidFill>
                <a:latin typeface="Arial" panose="020B0604020202020204" pitchFamily="34" charset="0"/>
                <a:cs typeface="Arial" panose="020B0604020202020204" pitchFamily="34" charset="0"/>
              </a:rPr>
              <a:t>Trainer Notes</a:t>
            </a:r>
          </a:p>
        </p:txBody>
      </p:sp>
      <p:sp>
        <p:nvSpPr>
          <p:cNvPr id="40" name="TextBox 39">
            <a:extLst>
              <a:ext uri="{FF2B5EF4-FFF2-40B4-BE49-F238E27FC236}">
                <a16:creationId xmlns:a16="http://schemas.microsoft.com/office/drawing/2014/main" id="{9095E772-2E97-4558-BE02-568725851A50}"/>
              </a:ext>
            </a:extLst>
          </p:cNvPr>
          <p:cNvSpPr txBox="1"/>
          <p:nvPr/>
        </p:nvSpPr>
        <p:spPr>
          <a:xfrm>
            <a:off x="201075" y="2872235"/>
            <a:ext cx="3369978" cy="387799"/>
          </a:xfrm>
          <a:prstGeom prst="rect">
            <a:avLst/>
          </a:prstGeom>
          <a:noFill/>
        </p:spPr>
        <p:txBody>
          <a:bodyPr wrap="square" lIns="96653" tIns="48327" rIns="96653" bIns="48327" rtlCol="0">
            <a:spAutoFit/>
          </a:bodyPr>
          <a:lstStyle/>
          <a:p>
            <a:r>
              <a:rPr lang="en-US" sz="1900" b="1" dirty="0">
                <a:solidFill>
                  <a:srgbClr val="000000"/>
                </a:solidFill>
              </a:rPr>
              <a:t>Key Points</a:t>
            </a:r>
          </a:p>
        </p:txBody>
      </p:sp>
      <p:cxnSp>
        <p:nvCxnSpPr>
          <p:cNvPr id="6" name="Straight Connector 5">
            <a:extLst>
              <a:ext uri="{FF2B5EF4-FFF2-40B4-BE49-F238E27FC236}">
                <a16:creationId xmlns:a16="http://schemas.microsoft.com/office/drawing/2014/main" id="{B1862062-B9B1-45B3-A163-7B7F4833E26D}"/>
              </a:ext>
            </a:extLst>
          </p:cNvPr>
          <p:cNvCxnSpPr>
            <a:cxnSpLocks/>
          </p:cNvCxnSpPr>
          <p:nvPr/>
        </p:nvCxnSpPr>
        <p:spPr>
          <a:xfrm>
            <a:off x="7122809" y="836023"/>
            <a:ext cx="0" cy="826280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7D8BDA7-D3F0-40FA-B4F5-06D1B3B08CA1}"/>
              </a:ext>
            </a:extLst>
          </p:cNvPr>
          <p:cNvCxnSpPr>
            <a:cxnSpLocks/>
          </p:cNvCxnSpPr>
          <p:nvPr/>
        </p:nvCxnSpPr>
        <p:spPr>
          <a:xfrm>
            <a:off x="3787711" y="831850"/>
            <a:ext cx="3336982" cy="1385"/>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25BCD0B-B6AE-4140-A9C7-A43C11215866}"/>
              </a:ext>
            </a:extLst>
          </p:cNvPr>
          <p:cNvCxnSpPr>
            <a:cxnSpLocks/>
          </p:cNvCxnSpPr>
          <p:nvPr/>
        </p:nvCxnSpPr>
        <p:spPr>
          <a:xfrm>
            <a:off x="184147" y="2861158"/>
            <a:ext cx="0" cy="623444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4B95137-A5B0-41BC-86F4-75C0478C9512}"/>
              </a:ext>
            </a:extLst>
          </p:cNvPr>
          <p:cNvCxnSpPr>
            <a:cxnSpLocks/>
          </p:cNvCxnSpPr>
          <p:nvPr/>
        </p:nvCxnSpPr>
        <p:spPr>
          <a:xfrm>
            <a:off x="176395" y="9100297"/>
            <a:ext cx="694373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7" name="Header Placeholder 26">
            <a:extLst>
              <a:ext uri="{FF2B5EF4-FFF2-40B4-BE49-F238E27FC236}">
                <a16:creationId xmlns:a16="http://schemas.microsoft.com/office/drawing/2014/main" id="{E8A1544A-DB1C-4508-88FC-79288814FDAE}"/>
              </a:ext>
            </a:extLst>
          </p:cNvPr>
          <p:cNvSpPr>
            <a:spLocks noGrp="1"/>
          </p:cNvSpPr>
          <p:nvPr>
            <p:ph type="hdr" sz="quarter"/>
          </p:nvPr>
        </p:nvSpPr>
        <p:spPr>
          <a:xfrm>
            <a:off x="0" y="0"/>
            <a:ext cx="7315200" cy="481727"/>
          </a:xfrm>
          <a:prstGeom prst="rect">
            <a:avLst/>
          </a:prstGeom>
        </p:spPr>
        <p:txBody>
          <a:bodyPr vert="horz" lIns="96653" tIns="48327" rIns="96653" bIns="48327" rtlCol="0"/>
          <a:lstStyle>
            <a:lvl1pPr algn="l">
              <a:defRPr sz="1200"/>
            </a:lvl1pPr>
          </a:lstStyle>
          <a:p>
            <a:endParaRPr lang="en-US" dirty="0"/>
          </a:p>
        </p:txBody>
      </p:sp>
      <p:sp>
        <p:nvSpPr>
          <p:cNvPr id="53" name="TextBox 52">
            <a:extLst>
              <a:ext uri="{FF2B5EF4-FFF2-40B4-BE49-F238E27FC236}">
                <a16:creationId xmlns:a16="http://schemas.microsoft.com/office/drawing/2014/main" id="{18192F3A-2DC8-43EA-A816-B264EA073218}"/>
              </a:ext>
            </a:extLst>
          </p:cNvPr>
          <p:cNvSpPr txBox="1"/>
          <p:nvPr/>
        </p:nvSpPr>
        <p:spPr>
          <a:xfrm>
            <a:off x="154955" y="487107"/>
            <a:ext cx="6992582" cy="347442"/>
          </a:xfrm>
          <a:prstGeom prst="rect">
            <a:avLst/>
          </a:prstGeom>
          <a:noFill/>
        </p:spPr>
        <p:txBody>
          <a:bodyPr wrap="square" lIns="50121" tIns="50121" rIns="100244" bIns="50121" rtlCol="0">
            <a:spAutoFit/>
          </a:bodyPr>
          <a:lstStyle/>
          <a:p>
            <a:pPr algn="l"/>
            <a:r>
              <a:rPr lang="en-US" sz="1600" b="1" kern="1200" dirty="0">
                <a:solidFill>
                  <a:srgbClr val="000000"/>
                </a:solidFill>
                <a:effectLst/>
                <a:latin typeface="+mn-lt"/>
                <a:ea typeface="+mn-ea"/>
                <a:cs typeface="+mn-cs"/>
              </a:rPr>
              <a:t>Timing:</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39" y="9116733"/>
            <a:ext cx="7315200" cy="443235"/>
          </a:xfrm>
          <a:prstGeom prst="rect">
            <a:avLst/>
          </a:prstGeom>
        </p:spPr>
      </p:pic>
    </p:spTree>
    <p:extLst>
      <p:ext uri="{BB962C8B-B14F-4D97-AF65-F5344CB8AC3E}">
        <p14:creationId xmlns:p14="http://schemas.microsoft.com/office/powerpoint/2010/main" val="246175255"/>
      </p:ext>
    </p:extLst>
  </p:cSld>
  <p:clrMap bg1="lt1" tx1="dk1" bg2="lt2" tx2="dk2" accent1="accent1" accent2="accent2" accent3="accent3" accent4="accent4" accent5="accent5" accent6="accent6" hlink="hlink" folHlink="folHlink"/>
  <p:hf sldNum="0" hdr="0" ftr="0" dt="0"/>
  <p:notesStyle>
    <a:lvl1pPr marL="182880" indent="-182880" algn="l" defTabSz="914400" rtl="0" eaLnBrk="1" latinLnBrk="0" hangingPunct="1">
      <a:lnSpc>
        <a:spcPct val="120000"/>
      </a:lnSpc>
      <a:spcBef>
        <a:spcPts val="600"/>
      </a:spcBef>
      <a:buSzPct val="140000"/>
      <a:buFont typeface="Arial" panose="020B0604020202020204" pitchFamily="34" charset="0"/>
      <a:buChar char="•"/>
      <a:defRPr sz="1200" kern="1200">
        <a:solidFill>
          <a:srgbClr val="000000"/>
        </a:solidFill>
        <a:latin typeface="Arial" panose="020B0604020202020204" pitchFamily="34" charset="0"/>
        <a:ea typeface="+mn-ea"/>
        <a:cs typeface="Arial" panose="020B0604020202020204" pitchFamily="34" charset="0"/>
      </a:defRPr>
    </a:lvl1pPr>
    <a:lvl2pPr marL="457200" indent="-182880" algn="l" defTabSz="914400" rtl="0" eaLnBrk="1" latinLnBrk="0" hangingPunct="1">
      <a:lnSpc>
        <a:spcPct val="120000"/>
      </a:lnSpc>
      <a:spcBef>
        <a:spcPts val="600"/>
      </a:spcBef>
      <a:buSzPct val="80000"/>
      <a:buFont typeface="Courier New" panose="02070309020205020404" pitchFamily="49" charset="0"/>
      <a:buChar char="o"/>
      <a:defRPr sz="1200" kern="1200">
        <a:solidFill>
          <a:srgbClr val="000000"/>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rgbClr val="000000"/>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rgbClr val="000000"/>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rgbClr val="000000"/>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024" userDrawn="1">
          <p15:clr>
            <a:srgbClr val="F26B43"/>
          </p15:clr>
        </p15:guide>
        <p15:guide id="2" pos="230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us.tobiidynavox.com/"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A4ED346-9D92-491B-A422-F65085CC2FCC}"/>
              </a:ext>
            </a:extLst>
          </p:cNvPr>
          <p:cNvSpPr txBox="1"/>
          <p:nvPr/>
        </p:nvSpPr>
        <p:spPr>
          <a:xfrm>
            <a:off x="1" y="0"/>
            <a:ext cx="7307252" cy="559263"/>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108 </a:t>
            </a:r>
          </a:p>
        </p:txBody>
      </p:sp>
      <p:sp>
        <p:nvSpPr>
          <p:cNvPr id="2" name="Rectangle 1">
            <a:extLst>
              <a:ext uri="{FF2B5EF4-FFF2-40B4-BE49-F238E27FC236}">
                <a16:creationId xmlns:a16="http://schemas.microsoft.com/office/drawing/2014/main" id="{5CE64197-F832-4AA7-A0ED-0DE9F9EC1A3B}"/>
              </a:ext>
            </a:extLst>
          </p:cNvPr>
          <p:cNvSpPr/>
          <p:nvPr/>
        </p:nvSpPr>
        <p:spPr>
          <a:xfrm>
            <a:off x="1048624" y="509875"/>
            <a:ext cx="531217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9:00-9:20   Introduction  (Slides 108-109)</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Slide Image Placeholder 2">
            <a:extLst>
              <a:ext uri="{FF2B5EF4-FFF2-40B4-BE49-F238E27FC236}">
                <a16:creationId xmlns:a16="http://schemas.microsoft.com/office/drawing/2014/main" id="{E2051EC3-AAB7-4A10-A7A7-07A16ADF3155}"/>
              </a:ext>
            </a:extLst>
          </p:cNvPr>
          <p:cNvSpPr>
            <a:spLocks noGrp="1" noRot="1" noChangeAspect="1"/>
          </p:cNvSpPr>
          <p:nvPr>
            <p:ph type="sldImg"/>
          </p:nvPr>
        </p:nvSpPr>
        <p:spPr>
          <a:xfrm>
            <a:off x="192088" y="831850"/>
            <a:ext cx="3595687" cy="2022475"/>
          </a:xfrm>
        </p:spPr>
      </p:sp>
      <p:sp>
        <p:nvSpPr>
          <p:cNvPr id="4" name="Notes Placeholder 3"/>
          <p:cNvSpPr>
            <a:spLocks noGrp="1"/>
          </p:cNvSpPr>
          <p:nvPr>
            <p:ph type="body" idx="1"/>
          </p:nvPr>
        </p:nvSpPr>
        <p:spPr>
          <a:xfrm>
            <a:off x="217042" y="3283504"/>
            <a:ext cx="6869317" cy="3706019"/>
          </a:xfrm>
        </p:spPr>
        <p:txBody>
          <a:bodyPr/>
          <a:lstStyle/>
          <a:p>
            <a:r>
              <a:rPr lang="en-US" dirty="0"/>
              <a:t>No notes.</a:t>
            </a:r>
          </a:p>
        </p:txBody>
      </p:sp>
    </p:spTree>
    <p:extLst>
      <p:ext uri="{BB962C8B-B14F-4D97-AF65-F5344CB8AC3E}">
        <p14:creationId xmlns:p14="http://schemas.microsoft.com/office/powerpoint/2010/main" val="1227950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01168" y="3283504"/>
            <a:ext cx="6894335" cy="2924791"/>
          </a:xfrm>
        </p:spPr>
        <p:txBody>
          <a:bodyPr/>
          <a:lstStyle/>
          <a:p>
            <a:r>
              <a:rPr lang="en-US" dirty="0"/>
              <a:t>Summarize feedback from Day 1 with participants. Point out changes you were able to make as result of the feedback (if any). </a:t>
            </a:r>
          </a:p>
          <a:p>
            <a:r>
              <a:rPr lang="en-US" dirty="0"/>
              <a:t>Review the Day 2 agenda written on easel paper </a:t>
            </a:r>
            <a:r>
              <a:rPr lang="en-US" dirty="0">
                <a:solidFill>
                  <a:schemeClr val="tx1"/>
                </a:solidFill>
              </a:rPr>
              <a:t>and post it.</a:t>
            </a:r>
          </a:p>
          <a:p>
            <a:r>
              <a:rPr lang="en-US" dirty="0"/>
              <a:t>Refer to the community agreements that are posted and ask, how did we do yesterday with these agreements? Would anyone like to suggest any additional agreements?</a:t>
            </a:r>
          </a:p>
          <a:p>
            <a:r>
              <a:rPr lang="en-US" b="1" dirty="0"/>
              <a:t>Explain that in the go-around today you are asking people to share their name, job role, and some FACTOID ABOUT THEMSELVES – something others may not know about you – an interest, a passion, a skill, something from childhood, etc.</a:t>
            </a:r>
          </a:p>
          <a:p>
            <a:r>
              <a:rPr lang="en-US" dirty="0"/>
              <a:t>Trainers begin to model the type of factoid you are seeking and length of the factoid story.  Be sure to make your factoid brief so that participants will also be brief.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TextBox 5">
            <a:extLst>
              <a:ext uri="{FF2B5EF4-FFF2-40B4-BE49-F238E27FC236}">
                <a16:creationId xmlns:a16="http://schemas.microsoft.com/office/drawing/2014/main" id="{AF1C8C80-9BD4-4EF0-AD5E-185E752B5218}"/>
              </a:ext>
            </a:extLst>
          </p:cNvPr>
          <p:cNvSpPr txBox="1"/>
          <p:nvPr/>
        </p:nvSpPr>
        <p:spPr>
          <a:xfrm>
            <a:off x="1" y="0"/>
            <a:ext cx="7307252" cy="565540"/>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109</a:t>
            </a:r>
          </a:p>
        </p:txBody>
      </p:sp>
      <p:sp>
        <p:nvSpPr>
          <p:cNvPr id="11" name="Rectangle 10">
            <a:extLst>
              <a:ext uri="{FF2B5EF4-FFF2-40B4-BE49-F238E27FC236}">
                <a16:creationId xmlns:a16="http://schemas.microsoft.com/office/drawing/2014/main" id="{0A539A39-C300-40F2-A50A-73220C93BED6}"/>
              </a:ext>
            </a:extLst>
          </p:cNvPr>
          <p:cNvSpPr/>
          <p:nvPr/>
        </p:nvSpPr>
        <p:spPr>
          <a:xfrm>
            <a:off x="1017103" y="505241"/>
            <a:ext cx="5269194"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9:00-9:20   Introduction  (Slides 108-109)</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5" name="Slide Image Placeholder 4"/>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364874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1C8C80-9BD4-4EF0-AD5E-185E752B5218}"/>
              </a:ext>
            </a:extLst>
          </p:cNvPr>
          <p:cNvSpPr txBox="1"/>
          <p:nvPr/>
        </p:nvSpPr>
        <p:spPr>
          <a:xfrm>
            <a:off x="1" y="0"/>
            <a:ext cx="7307252" cy="559263"/>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110</a:t>
            </a:r>
          </a:p>
        </p:txBody>
      </p:sp>
      <p:sp>
        <p:nvSpPr>
          <p:cNvPr id="11" name="Rectangle 10">
            <a:extLst>
              <a:ext uri="{FF2B5EF4-FFF2-40B4-BE49-F238E27FC236}">
                <a16:creationId xmlns:a16="http://schemas.microsoft.com/office/drawing/2014/main" id="{9AE2D1B5-22E5-48F9-9F10-2167B9AEBD1A}"/>
              </a:ext>
            </a:extLst>
          </p:cNvPr>
          <p:cNvSpPr/>
          <p:nvPr/>
        </p:nvSpPr>
        <p:spPr>
          <a:xfrm>
            <a:off x="921188" y="494048"/>
            <a:ext cx="5936812" cy="326609"/>
          </a:xfrm>
          <a:prstGeom prst="rect">
            <a:avLst/>
          </a:prstGeom>
        </p:spPr>
        <p:txBody>
          <a:bodyPr wrap="square" lIns="94851" tIns="47425" rIns="94851" bIns="47425">
            <a:spAutoFit/>
          </a:bodyPr>
          <a:lstStyle/>
          <a:p>
            <a:r>
              <a:rPr lang="en-US" sz="1500" b="1" dirty="0">
                <a:solidFill>
                  <a:srgbClr val="000000"/>
                </a:solidFill>
              </a:rPr>
              <a:t>9:20-9:25  Strengthening Domains Overview Slides (110-112)</a:t>
            </a:r>
          </a:p>
        </p:txBody>
      </p:sp>
      <p:sp>
        <p:nvSpPr>
          <p:cNvPr id="2" name="Notes Placeholder 1"/>
          <p:cNvSpPr>
            <a:spLocks noGrp="1"/>
          </p:cNvSpPr>
          <p:nvPr>
            <p:ph type="body" idx="1"/>
          </p:nvPr>
        </p:nvSpPr>
        <p:spPr>
          <a:xfrm>
            <a:off x="217042" y="3283504"/>
            <a:ext cx="6869317" cy="3067192"/>
          </a:xfrm>
        </p:spPr>
        <p:txBody>
          <a:bodyPr/>
          <a:lstStyle/>
          <a:p>
            <a:r>
              <a:rPr lang="en-US" dirty="0"/>
              <a:t>No notes.</a:t>
            </a:r>
          </a:p>
        </p:txBody>
      </p:sp>
      <p:sp>
        <p:nvSpPr>
          <p:cNvPr id="5" name="Slide Image Placeholder 4"/>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40416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193306" indent="-193306">
              <a:lnSpc>
                <a:spcPct val="120000"/>
              </a:lnSpc>
              <a:buSzPct val="135000"/>
              <a:buFont typeface="Arial" panose="020B0604020202020204" pitchFamily="34" charset="0"/>
              <a:buChar char="•"/>
            </a:pP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On Day 1, we used the Trauma Framework to discuss the impact of ACEs and trauma on three domains – attachment, the body and brain, and </a:t>
            </a:r>
            <a:r>
              <a:rPr lang="en-US" dirty="0">
                <a:ea typeface="Calibri" panose="020F0502020204030204" pitchFamily="34" charset="0"/>
              </a:rPr>
              <a:t>feelings management</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 When there are vulnerabilities or problems in these areas, stressors feel intolerable which often leads to the extreme behaviors we so often see in </a:t>
            </a:r>
            <a:r>
              <a:rPr lang="en-US" dirty="0">
                <a:ea typeface="Calibri" panose="020F0502020204030204" pitchFamily="34" charset="0"/>
              </a:rPr>
              <a:t>people we support</a:t>
            </a: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marL="193306" indent="-193306">
              <a:lnSpc>
                <a:spcPct val="120000"/>
              </a:lnSpc>
              <a:buSzPct val="135000"/>
              <a:buFont typeface="Arial" panose="020B0604020202020204" pitchFamily="34" charset="0"/>
              <a:buChar char="•"/>
            </a:pP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And, remember, we tend to spend way too much time at the “Reaction” end of the Framework, trying to stop behaviors when individuals are already dysregulated. </a:t>
            </a:r>
          </a:p>
          <a:p>
            <a:pPr marL="193306" indent="-193306">
              <a:lnSpc>
                <a:spcPct val="120000"/>
              </a:lnSpc>
              <a:buSzPct val="135000"/>
              <a:buFont typeface="Arial" panose="020B0604020202020204" pitchFamily="34" charset="0"/>
              <a:buChar char="•"/>
            </a:pP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We need to spend much more time at the “Disruption” end of the Framework, strengthening these areas when the individuals are well-regulated during the normal day-to-day of programs.</a:t>
            </a:r>
          </a:p>
          <a:p>
            <a:pPr marL="193306" indent="-193306">
              <a:lnSpc>
                <a:spcPct val="120000"/>
              </a:lnSpc>
              <a:buSzPct val="135000"/>
              <a:buFont typeface="Arial" panose="020B0604020202020204" pitchFamily="34" charset="0"/>
              <a:buChar char="•"/>
            </a:pPr>
            <a:r>
              <a:rPr lang="en-US" sz="1200" dirty="0">
                <a:solidFill>
                  <a:srgbClr val="000000"/>
                </a:solidFill>
                <a:latin typeface="Arial" panose="020B0604020202020204" pitchFamily="34" charset="0"/>
                <a:ea typeface="Calibri" panose="020F0502020204030204" pitchFamily="34" charset="0"/>
                <a:cs typeface="Arial" panose="020B0604020202020204" pitchFamily="34" charset="0"/>
              </a:rPr>
              <a:t>In the next several sections, we’re going to talk about how to do that</a:t>
            </a:r>
            <a:r>
              <a:rPr lang="en-US" sz="1200" dirty="0">
                <a:solidFill>
                  <a:srgbClr val="000000"/>
                </a:solidFill>
                <a:ea typeface="Calibri" panose="020F0502020204030204" pitchFamily="34" charset="0"/>
                <a:cs typeface="Times New Roman" panose="02020603050405020304" pitchFamily="18" charset="0"/>
              </a:rPr>
              <a:t>. </a:t>
            </a:r>
            <a:endPar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endParaRPr lang="en-US" dirty="0"/>
          </a:p>
        </p:txBody>
      </p:sp>
      <p:sp>
        <p:nvSpPr>
          <p:cNvPr id="7" name="TextBox 6">
            <a:extLst>
              <a:ext uri="{FF2B5EF4-FFF2-40B4-BE49-F238E27FC236}">
                <a16:creationId xmlns:a16="http://schemas.microsoft.com/office/drawing/2014/main" id="{CEEAD92C-1885-4CCE-BDFE-85D83FD1D5F0}"/>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111</a:t>
            </a:r>
          </a:p>
        </p:txBody>
      </p:sp>
      <p:sp>
        <p:nvSpPr>
          <p:cNvPr id="4" name="Slide Image Placeholder 3">
            <a:extLst>
              <a:ext uri="{FF2B5EF4-FFF2-40B4-BE49-F238E27FC236}">
                <a16:creationId xmlns:a16="http://schemas.microsoft.com/office/drawing/2014/main" id="{2EAB1807-3892-42BE-942D-7335A8DA3200}"/>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8B83B2C7-05D1-771F-5106-D488BA778C04}"/>
              </a:ext>
            </a:extLst>
          </p:cNvPr>
          <p:cNvSpPr/>
          <p:nvPr/>
        </p:nvSpPr>
        <p:spPr>
          <a:xfrm>
            <a:off x="921188" y="482016"/>
            <a:ext cx="5936812" cy="326609"/>
          </a:xfrm>
          <a:prstGeom prst="rect">
            <a:avLst/>
          </a:prstGeom>
        </p:spPr>
        <p:txBody>
          <a:bodyPr wrap="square" lIns="94851" tIns="47425" rIns="94851" bIns="47425">
            <a:spAutoFit/>
          </a:bodyPr>
          <a:lstStyle/>
          <a:p>
            <a:r>
              <a:rPr lang="en-US" sz="1500" b="1" dirty="0">
                <a:solidFill>
                  <a:srgbClr val="000000"/>
                </a:solidFill>
              </a:rPr>
              <a:t>9:20-9:25  Strengthening Domains Overview Slides 110-112)</a:t>
            </a:r>
          </a:p>
        </p:txBody>
      </p:sp>
    </p:spTree>
    <p:extLst>
      <p:ext uri="{BB962C8B-B14F-4D97-AF65-F5344CB8AC3E}">
        <p14:creationId xmlns:p14="http://schemas.microsoft.com/office/powerpoint/2010/main" val="1488897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3E6525-935D-56CA-3BFA-A51414258941}"/>
              </a:ext>
            </a:extLst>
          </p:cNvPr>
          <p:cNvSpPr/>
          <p:nvPr/>
        </p:nvSpPr>
        <p:spPr>
          <a:xfrm>
            <a:off x="6928347" y="4216201"/>
            <a:ext cx="6749397" cy="290849"/>
          </a:xfrm>
          <a:prstGeom prst="rect">
            <a:avLst/>
          </a:prstGeom>
        </p:spPr>
        <p:txBody>
          <a:bodyPr wrap="square" lIns="96653" tIns="48327" rIns="96653" bIns="48327">
            <a:spAutoFit/>
          </a:bodyPr>
          <a:lstStyle/>
          <a:p>
            <a:pPr marL="193306" indent="-193306">
              <a:spcBef>
                <a:spcPts val="430"/>
              </a:spcBef>
            </a:pPr>
            <a:r>
              <a:rPr lang="en-US" sz="1200" dirty="0">
                <a:solidFill>
                  <a:srgbClr val="000000"/>
                </a:solidFill>
                <a:ea typeface="Calibri" panose="020F0502020204030204" pitchFamily="34" charset="0"/>
                <a:cs typeface="Times New Roman" panose="02020603050405020304" pitchFamily="18" charset="0"/>
              </a:rPr>
              <a:t> </a:t>
            </a:r>
          </a:p>
        </p:txBody>
      </p:sp>
      <p:sp>
        <p:nvSpPr>
          <p:cNvPr id="6" name="TextBox 5">
            <a:extLst>
              <a:ext uri="{FF2B5EF4-FFF2-40B4-BE49-F238E27FC236}">
                <a16:creationId xmlns:a16="http://schemas.microsoft.com/office/drawing/2014/main" id="{C019297F-52CE-4DD5-A62C-34CDF10818D9}"/>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112</a:t>
            </a:r>
          </a:p>
        </p:txBody>
      </p:sp>
      <p:sp>
        <p:nvSpPr>
          <p:cNvPr id="8" name="Notes Placeholder 7">
            <a:extLst>
              <a:ext uri="{FF2B5EF4-FFF2-40B4-BE49-F238E27FC236}">
                <a16:creationId xmlns:a16="http://schemas.microsoft.com/office/drawing/2014/main" id="{AE03FA70-23EE-43E5-B085-A3F03A4BB165}"/>
              </a:ext>
            </a:extLst>
          </p:cNvPr>
          <p:cNvSpPr>
            <a:spLocks noGrp="1"/>
          </p:cNvSpPr>
          <p:nvPr>
            <p:ph type="body" idx="1"/>
          </p:nvPr>
        </p:nvSpPr>
        <p:spPr>
          <a:xfrm>
            <a:off x="217042" y="3283504"/>
            <a:ext cx="6869317" cy="3887317"/>
          </a:xfrm>
        </p:spPr>
        <p:txBody>
          <a:bodyPr/>
          <a:lstStyle/>
          <a:p>
            <a:r>
              <a:rPr lang="en-US" dirty="0"/>
              <a:t>Over time, we want to see the previous Framework change to look more like this. </a:t>
            </a:r>
          </a:p>
          <a:p>
            <a:r>
              <a:rPr lang="en-US" dirty="0"/>
              <a:t>When healing of the disruptions and impairments start to happen, people we support begin to trust that others can help (attachment). The neural pathways in their brain increase so the nervous system becomes more regulated (body and brain), and they have learned and practiced more feelings management skills. </a:t>
            </a:r>
          </a:p>
          <a:p>
            <a:r>
              <a:rPr lang="en-US" dirty="0"/>
              <a:t>Then, when current stressors happen, they are more tolerable and people don’t need extreme behaviors to manage, and they can calm down and ground themselves.  Their behavior shifts to being adaptive both in the moment and long term – without negative consequences. This makes life feel like it’s more worth living. </a:t>
            </a:r>
          </a:p>
          <a:p>
            <a:endParaRPr lang="en-US" dirty="0"/>
          </a:p>
        </p:txBody>
      </p:sp>
      <p:sp>
        <p:nvSpPr>
          <p:cNvPr id="12" name="Slide Image Placeholder 11">
            <a:extLst>
              <a:ext uri="{FF2B5EF4-FFF2-40B4-BE49-F238E27FC236}">
                <a16:creationId xmlns:a16="http://schemas.microsoft.com/office/drawing/2014/main" id="{9EBBD81F-4AE3-4C6D-AA7A-75F9A45A2DC8}"/>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0FA3D826-A55D-A3BE-B39C-83E6485A7D2F}"/>
              </a:ext>
            </a:extLst>
          </p:cNvPr>
          <p:cNvSpPr/>
          <p:nvPr/>
        </p:nvSpPr>
        <p:spPr>
          <a:xfrm>
            <a:off x="921188" y="482016"/>
            <a:ext cx="5936812" cy="326609"/>
          </a:xfrm>
          <a:prstGeom prst="rect">
            <a:avLst/>
          </a:prstGeom>
        </p:spPr>
        <p:txBody>
          <a:bodyPr wrap="square" lIns="94851" tIns="47425" rIns="94851" bIns="47425">
            <a:spAutoFit/>
          </a:bodyPr>
          <a:lstStyle/>
          <a:p>
            <a:r>
              <a:rPr lang="en-US" sz="1500" b="1" dirty="0">
                <a:solidFill>
                  <a:srgbClr val="000000"/>
                </a:solidFill>
              </a:rPr>
              <a:t>9:20-9:25  Strengthening Domains Overview Slides 110-112)</a:t>
            </a:r>
          </a:p>
        </p:txBody>
      </p:sp>
    </p:spTree>
    <p:extLst>
      <p:ext uri="{BB962C8B-B14F-4D97-AF65-F5344CB8AC3E}">
        <p14:creationId xmlns:p14="http://schemas.microsoft.com/office/powerpoint/2010/main" val="1831054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1C8C80-9BD4-4EF0-AD5E-185E752B5218}"/>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113</a:t>
            </a:r>
          </a:p>
        </p:txBody>
      </p:sp>
      <p:sp>
        <p:nvSpPr>
          <p:cNvPr id="7" name="Rectangle 6">
            <a:extLst>
              <a:ext uri="{FF2B5EF4-FFF2-40B4-BE49-F238E27FC236}">
                <a16:creationId xmlns:a16="http://schemas.microsoft.com/office/drawing/2014/main" id="{41E6D581-EDD8-48D0-8522-9CE1829A368F}"/>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Notes Placeholder 2"/>
          <p:cNvSpPr>
            <a:spLocks noGrp="1"/>
          </p:cNvSpPr>
          <p:nvPr>
            <p:ph type="body" idx="1"/>
          </p:nvPr>
        </p:nvSpPr>
        <p:spPr>
          <a:xfrm>
            <a:off x="217042" y="3283504"/>
            <a:ext cx="6869317" cy="3042140"/>
          </a:xfrm>
        </p:spPr>
        <p:txBody>
          <a:bodyPr/>
          <a:lstStyle/>
          <a:p>
            <a:r>
              <a:rPr lang="en-US"/>
              <a:t>No notes.</a:t>
            </a:r>
            <a:endParaRPr lang="en-US" dirty="0"/>
          </a:p>
        </p:txBody>
      </p:sp>
      <p:sp>
        <p:nvSpPr>
          <p:cNvPr id="5" name="Slide Image Placeholder 4"/>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56620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182880" marR="0" indent="-182880" algn="l" defTabSz="914400" rtl="0" eaLnBrk="1" fontAlgn="auto" latinLnBrk="0" hangingPunct="1">
              <a:lnSpc>
                <a:spcPct val="120000"/>
              </a:lnSpc>
              <a:spcBef>
                <a:spcPts val="600"/>
              </a:spcBef>
              <a:spcAft>
                <a:spcPts val="0"/>
              </a:spcAft>
              <a:buClrTx/>
              <a:buSzPct val="140000"/>
              <a:buFont typeface="Arial" panose="020B0604020202020204" pitchFamily="34" charset="0"/>
              <a:buChar char="•"/>
              <a:tabLst/>
              <a:defRPr/>
            </a:pPr>
            <a:r>
              <a:rPr lang="en-US" sz="1200" dirty="0">
                <a:latin typeface="Arial" panose="020B0604020202020204" pitchFamily="34" charset="0"/>
                <a:ea typeface="Calibri" panose="020F0502020204030204" pitchFamily="34" charset="0"/>
                <a:cs typeface="Arial" panose="020B0604020202020204" pitchFamily="34" charset="0"/>
              </a:rPr>
              <a:t>Healing disrupted attachment is done primarily through helping the people we support feel like they can trust and rely on others. </a:t>
            </a:r>
          </a:p>
          <a:p>
            <a:pPr marL="182880" marR="0" indent="-182880" algn="l" defTabSz="914400" rtl="0" eaLnBrk="1" fontAlgn="auto" latinLnBrk="0" hangingPunct="1">
              <a:lnSpc>
                <a:spcPct val="120000"/>
              </a:lnSpc>
              <a:spcBef>
                <a:spcPts val="600"/>
              </a:spcBef>
              <a:spcAft>
                <a:spcPts val="0"/>
              </a:spcAft>
              <a:buClrTx/>
              <a:buSzPct val="140000"/>
              <a:buFont typeface="Arial" panose="020B0604020202020204" pitchFamily="34" charset="0"/>
              <a:buChar char="•"/>
              <a:tabLst/>
              <a:defRPr/>
            </a:pPr>
            <a:r>
              <a:rPr lang="en-US" dirty="0">
                <a:ea typeface="Calibri" panose="020F0502020204030204" pitchFamily="34" charset="0"/>
              </a:rPr>
              <a:t>This can be done through developing healing relationships between </a:t>
            </a:r>
            <a:r>
              <a:rPr lang="en-US" sz="1200" dirty="0">
                <a:latin typeface="Arial" panose="020B0604020202020204" pitchFamily="34" charset="0"/>
                <a:ea typeface="Calibri" panose="020F0502020204030204" pitchFamily="34" charset="0"/>
                <a:cs typeface="Arial" panose="020B0604020202020204" pitchFamily="34" charset="0"/>
              </a:rPr>
              <a:t>support professionals and those they support.</a:t>
            </a:r>
          </a:p>
          <a:p>
            <a:pPr marL="182880" marR="0" indent="-182880" algn="l" defTabSz="914400" rtl="0" eaLnBrk="1" fontAlgn="auto" latinLnBrk="0" hangingPunct="1">
              <a:lnSpc>
                <a:spcPct val="120000"/>
              </a:lnSpc>
              <a:spcBef>
                <a:spcPts val="600"/>
              </a:spcBef>
              <a:spcAft>
                <a:spcPts val="0"/>
              </a:spcAft>
              <a:buClrTx/>
              <a:buSzPct val="140000"/>
              <a:buFont typeface="Arial" panose="020B0604020202020204" pitchFamily="34" charset="0"/>
              <a:buChar char="•"/>
              <a:tabLst/>
              <a:defRPr/>
            </a:pPr>
            <a:r>
              <a:rPr lang="en-US" dirty="0">
                <a:ea typeface="Calibri" panose="020F0502020204030204" pitchFamily="34" charset="0"/>
              </a:rPr>
              <a:t>But, as or more importantly, we want to help people build </a:t>
            </a:r>
            <a:r>
              <a:rPr lang="en-US" b="1" dirty="0">
                <a:ea typeface="Calibri" panose="020F0502020204030204" pitchFamily="34" charset="0"/>
              </a:rPr>
              <a:t>permanent</a:t>
            </a:r>
            <a:r>
              <a:rPr lang="en-US" dirty="0">
                <a:ea typeface="Calibri" panose="020F0502020204030204" pitchFamily="34" charset="0"/>
              </a:rPr>
              <a:t> connections with others – not just those that are paid to support and care for them. </a:t>
            </a:r>
            <a:endParaRPr lang="en-US" sz="12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US" dirty="0"/>
          </a:p>
          <a:p>
            <a:endParaRPr lang="en-US" dirty="0"/>
          </a:p>
          <a:p>
            <a:endParaRPr lang="en-US" dirty="0"/>
          </a:p>
        </p:txBody>
      </p:sp>
      <p:sp>
        <p:nvSpPr>
          <p:cNvPr id="7" name="TextBox 6">
            <a:extLst>
              <a:ext uri="{FF2B5EF4-FFF2-40B4-BE49-F238E27FC236}">
                <a16:creationId xmlns:a16="http://schemas.microsoft.com/office/drawing/2014/main" id="{CEEAD92C-1885-4CCE-BDFE-85D83FD1D5F0}"/>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114</a:t>
            </a:r>
          </a:p>
        </p:txBody>
      </p:sp>
      <p:sp>
        <p:nvSpPr>
          <p:cNvPr id="4" name="Slide Image Placeholder 3">
            <a:extLst>
              <a:ext uri="{FF2B5EF4-FFF2-40B4-BE49-F238E27FC236}">
                <a16:creationId xmlns:a16="http://schemas.microsoft.com/office/drawing/2014/main" id="{1138B95B-A9FA-4C46-BCDF-9F8767961C79}"/>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8F0D951B-C8B2-E7E2-0F8E-11B35721D816}"/>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23933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EBE79F-0289-4E40-B614-0C09F3C76E0D}"/>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115</a:t>
            </a:r>
          </a:p>
        </p:txBody>
      </p:sp>
      <p:sp>
        <p:nvSpPr>
          <p:cNvPr id="8" name="Notes Placeholder 7">
            <a:extLst>
              <a:ext uri="{FF2B5EF4-FFF2-40B4-BE49-F238E27FC236}">
                <a16:creationId xmlns:a16="http://schemas.microsoft.com/office/drawing/2014/main" id="{38A623FC-DDC5-4F4B-9011-D1B6A884C1B1}"/>
              </a:ext>
            </a:extLst>
          </p:cNvPr>
          <p:cNvSpPr>
            <a:spLocks noGrp="1"/>
          </p:cNvSpPr>
          <p:nvPr>
            <p:ph type="body" idx="1"/>
          </p:nvPr>
        </p:nvSpPr>
        <p:spPr>
          <a:xfrm>
            <a:off x="218968" y="3311795"/>
            <a:ext cx="6869317" cy="5868299"/>
          </a:xfrm>
        </p:spPr>
        <p:txBody>
          <a:bodyPr/>
          <a:lstStyle/>
          <a:p>
            <a:r>
              <a:rPr lang="en-US" dirty="0"/>
              <a:t>Since the relationship is the primary agent of change, building and sustaining the relationship is essential. </a:t>
            </a:r>
          </a:p>
          <a:p>
            <a:r>
              <a:rPr lang="en-US" dirty="0"/>
              <a:t>Give examples of times a support professional was able to diffuse a situation because they had a relationship with the person.</a:t>
            </a:r>
          </a:p>
          <a:p>
            <a:r>
              <a:rPr lang="en-US" dirty="0"/>
              <a:t>Emphasize that because the person has been hurt within relationships, a critical source of healing is through relationships.</a:t>
            </a:r>
          </a:p>
          <a:p>
            <a:r>
              <a:rPr lang="en-US" dirty="0"/>
              <a:t>For people with higher support needs, connection doesn’t require words. It requires consistency, predictability, and attunement. Connection is built through rhythm, ritual, and sensory-based interaction – not conversation.</a:t>
            </a:r>
          </a:p>
          <a:p>
            <a:r>
              <a:rPr lang="en-US" dirty="0"/>
              <a:t>Helping build a person’s connection to their culture and history, especially for those whose ties to their history have been cut off, also strengthens attachment.</a:t>
            </a:r>
          </a:p>
          <a:p>
            <a:r>
              <a:rPr lang="en-US" dirty="0"/>
              <a:t>Racial bias can be a barrier to support professional’s relationships with those they support. For example, it could lead to a support professional over-reacting out of fear to a large Black man they support. </a:t>
            </a:r>
          </a:p>
          <a:p>
            <a:r>
              <a:rPr lang="en-US" dirty="0"/>
              <a:t>Racism experienced by people of color often lead them to come into relationships distrusting White people in authority. This is adaptive and White staff need to expect this and work to build trust.</a:t>
            </a:r>
          </a:p>
          <a:p>
            <a:r>
              <a:rPr lang="en-US" dirty="0"/>
              <a:t>Techniques such as Trauma-focused Cognitive Behavior Therapy (TF-CBT), Dialectical Behavior Therapy (DBT), and others generally don’t work without a relationship.</a:t>
            </a:r>
          </a:p>
        </p:txBody>
      </p: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1E7D0AF3-EEF9-5AEB-3E21-203324C70E30}"/>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06282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a:xfrm>
            <a:off x="217042" y="3283504"/>
            <a:ext cx="6869317" cy="6016907"/>
          </a:xfrm>
        </p:spPr>
        <p:txBody>
          <a:bodyPr/>
          <a:lstStyle/>
          <a:p>
            <a:pPr>
              <a:lnSpc>
                <a:spcPct val="130000"/>
              </a:lnSpc>
            </a:pPr>
            <a:r>
              <a:rPr lang="en-US" dirty="0"/>
              <a:t>People with IDD and their families can come to feel like people only connect with them because they are paid to do so. For many, paid workers are the only connections they have. </a:t>
            </a:r>
          </a:p>
          <a:p>
            <a:pPr>
              <a:lnSpc>
                <a:spcPct val="130000"/>
              </a:lnSpc>
            </a:pPr>
            <a:r>
              <a:rPr lang="en-US" dirty="0"/>
              <a:t>Parents and families of people with IDD often feel isolated and overwhelmed. Connecting them with community resources, other parents in their situation, and mental and physical health care is critically important. </a:t>
            </a:r>
          </a:p>
          <a:p>
            <a:pPr>
              <a:lnSpc>
                <a:spcPct val="130000"/>
              </a:lnSpc>
            </a:pPr>
            <a:r>
              <a:rPr lang="en-US" dirty="0"/>
              <a:t>Helping people form more permanent connections increases their web of support, helps them feel integrated into the community, and helps them feel less alone and despairing when support professionals leave.</a:t>
            </a:r>
          </a:p>
          <a:p>
            <a:pPr>
              <a:lnSpc>
                <a:spcPct val="130000"/>
              </a:lnSpc>
            </a:pPr>
            <a:r>
              <a:rPr lang="en-US" dirty="0"/>
              <a:t>Support professionals often feel very protective of those they support because of their vulnerability. It can be easy to slip into being overprotective, not allowing or not supporting people to take the risk of forming connections in the community. Programs often tell staff, “This person is vulnerable so we want to make sure we prevent bad things from happening.” This “better safe than sorry” stance does not allow people to take risks and make mistakes when practicing forming relationships. </a:t>
            </a:r>
          </a:p>
        </p:txBody>
      </p:sp>
      <p:sp>
        <p:nvSpPr>
          <p:cNvPr id="4" name="TextBox 3">
            <a:extLst>
              <a:ext uri="{FF2B5EF4-FFF2-40B4-BE49-F238E27FC236}">
                <a16:creationId xmlns:a16="http://schemas.microsoft.com/office/drawing/2014/main" id="{BEB94D06-96F4-90C0-F114-E0771DBC5957}"/>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116</a:t>
            </a:r>
          </a:p>
        </p:txBody>
      </p:sp>
      <p:sp>
        <p:nvSpPr>
          <p:cNvPr id="5" name="Rectangle 4">
            <a:extLst>
              <a:ext uri="{FF2B5EF4-FFF2-40B4-BE49-F238E27FC236}">
                <a16:creationId xmlns:a16="http://schemas.microsoft.com/office/drawing/2014/main" id="{A5E5339C-377F-165B-96FE-C513E0BB3680}"/>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7635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5DEF57A-EBC8-4AE3-B21F-F23557856591}"/>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117 </a:t>
            </a:r>
          </a:p>
        </p:txBody>
      </p:sp>
      <p:sp>
        <p:nvSpPr>
          <p:cNvPr id="6" name="Notes Placeholder 5">
            <a:extLst>
              <a:ext uri="{FF2B5EF4-FFF2-40B4-BE49-F238E27FC236}">
                <a16:creationId xmlns:a16="http://schemas.microsoft.com/office/drawing/2014/main" id="{1EF7B469-D5C1-4F61-B9A7-5EF817527D39}"/>
              </a:ext>
            </a:extLst>
          </p:cNvPr>
          <p:cNvSpPr>
            <a:spLocks noGrp="1"/>
          </p:cNvSpPr>
          <p:nvPr>
            <p:ph type="body" idx="1"/>
          </p:nvPr>
        </p:nvSpPr>
        <p:spPr>
          <a:xfrm>
            <a:off x="227814" y="3283510"/>
            <a:ext cx="6869317" cy="5805961"/>
          </a:xfrm>
        </p:spPr>
        <p:txBody>
          <a:bodyPr/>
          <a:lstStyle/>
          <a:p>
            <a:pPr lvl="0"/>
            <a:r>
              <a:rPr lang="en-US" dirty="0"/>
              <a:t>People with trauma histories form early expectations of what the world and other people are like based on what their early experiences are. This patterning is what they continue to expect – and often experience from – the world.</a:t>
            </a:r>
          </a:p>
          <a:p>
            <a:r>
              <a:rPr lang="en-US" dirty="0"/>
              <a:t>Give an example of how someone expecting to be treated badly could draw that response from others. For example, if one expects to be treated poorly by the world, they might be withdrawn or aggressive to defend themself. They send a message to others to stay away which makes them feel more alone.</a:t>
            </a:r>
          </a:p>
          <a:p>
            <a:r>
              <a:rPr lang="en-US" dirty="0"/>
              <a:t>Our job is to provide new and different experiences in which people are helpful, safe, and trustworthy so that those early expectations/patterns can change. </a:t>
            </a:r>
          </a:p>
          <a:p>
            <a:pPr lvl="0"/>
            <a:r>
              <a:rPr lang="en-US" dirty="0"/>
              <a:t>Brain PET scans now show us that repetitive, healthy interactions with support professionals and others can literally change the connections in peoples' brains. Remember the analogy of positive relationships carving out a network of new paths in the woods – these are new neural connections in peoples’ brains. </a:t>
            </a:r>
          </a:p>
          <a:p>
            <a:pPr lvl="0"/>
            <a:r>
              <a:rPr lang="en-US" dirty="0"/>
              <a:t>People will often say that what was worse than the abuse itself was the fact that they were all alone with the trauma, that they couldn’t tell anyone, and felt like they were the only one. The stigma of disability is compounded by having this “bad” and secret thing happen to them. Remember also that people with IDD who are ALSO from another or multiple marginalized groups (person of color, LGBTQ+, immigrant or refugee), may feel even more isolated and cut off from helping others. </a:t>
            </a:r>
          </a:p>
          <a:p>
            <a:pPr marL="0" indent="0">
              <a:buNone/>
            </a:pPr>
            <a:endParaRPr lang="en-US" dirty="0"/>
          </a:p>
        </p:txBody>
      </p:sp>
      <p:sp>
        <p:nvSpPr>
          <p:cNvPr id="3" name="Slide Image Placeholder 2">
            <a:extLst>
              <a:ext uri="{FF2B5EF4-FFF2-40B4-BE49-F238E27FC236}">
                <a16:creationId xmlns:a16="http://schemas.microsoft.com/office/drawing/2014/main" id="{EBA2BDB7-9918-4430-8011-F3933CC17670}"/>
              </a:ext>
            </a:extLst>
          </p:cNvPr>
          <p:cNvSpPr>
            <a:spLocks noGrp="1" noRot="1" noChangeAspect="1"/>
          </p:cNvSpPr>
          <p:nvPr>
            <p:ph type="sldImg"/>
          </p:nvPr>
        </p:nvSpPr>
        <p:spPr>
          <a:xfrm>
            <a:off x="203200" y="833438"/>
            <a:ext cx="3592513" cy="2020887"/>
          </a:xfrm>
        </p:spPr>
      </p:sp>
      <p:sp>
        <p:nvSpPr>
          <p:cNvPr id="2" name="Rectangle 1">
            <a:extLst>
              <a:ext uri="{FF2B5EF4-FFF2-40B4-BE49-F238E27FC236}">
                <a16:creationId xmlns:a16="http://schemas.microsoft.com/office/drawing/2014/main" id="{24309B93-2086-9636-5085-89FA1429E90D}"/>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73274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68D7D4F-92E3-4758-A886-178CA62A9091}"/>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118 </a:t>
            </a:r>
          </a:p>
        </p:txBody>
      </p:sp>
      <p:sp>
        <p:nvSpPr>
          <p:cNvPr id="6" name="Notes Placeholder 5">
            <a:extLst>
              <a:ext uri="{FF2B5EF4-FFF2-40B4-BE49-F238E27FC236}">
                <a16:creationId xmlns:a16="http://schemas.microsoft.com/office/drawing/2014/main" id="{999D797B-9551-4547-9978-7E7657B38442}"/>
              </a:ext>
            </a:extLst>
          </p:cNvPr>
          <p:cNvSpPr>
            <a:spLocks noGrp="1"/>
          </p:cNvSpPr>
          <p:nvPr>
            <p:ph type="body" idx="1"/>
          </p:nvPr>
        </p:nvSpPr>
        <p:spPr>
          <a:xfrm>
            <a:off x="217042" y="3283504"/>
            <a:ext cx="6869317" cy="5295012"/>
          </a:xfrm>
        </p:spPr>
        <p:txBody>
          <a:bodyPr/>
          <a:lstStyle/>
          <a:p>
            <a:r>
              <a:rPr lang="en-US" dirty="0"/>
              <a:t>We acknowledge that the present is influenced by the past. But, the present doesn’t need to dictate the past. Our relationships give hope that the present can differ from the past.</a:t>
            </a:r>
          </a:p>
          <a:p>
            <a:r>
              <a:rPr lang="en-US" dirty="0"/>
              <a:t>If a person cares what you think about them, if they care that you’ll be disappointed, if they know you’ll be proud of them – then your close connection supports the person’s behavior change. It makes all aspects of your job easier and the experience of the person supported richer. </a:t>
            </a:r>
          </a:p>
          <a:p>
            <a:r>
              <a:rPr lang="en-US" dirty="0"/>
              <a:t>We all pay more attention to what someone says when we like them.</a:t>
            </a:r>
          </a:p>
          <a:p>
            <a:r>
              <a:rPr lang="en-US" dirty="0"/>
              <a:t>When a person is upset, if you know them well, you’ll have a better understanding about what they are going through and what provides them with hope. </a:t>
            </a:r>
          </a:p>
          <a:p>
            <a:r>
              <a:rPr lang="en-US" dirty="0"/>
              <a:t>It can be a challenge to form relationships with people of IDD because they may not always “give back” the way a neurotypical person does. On top of that, if a person has a trauma history, they may push away more. So, just like with early caretakers, there can be many breaks or ruptures in the relationship and healing comes when we work hard to repair those breaks. </a:t>
            </a:r>
          </a:p>
          <a:p>
            <a:endParaRPr lang="en-US" dirty="0"/>
          </a:p>
          <a:p>
            <a:endParaRPr lang="en-US" dirty="0"/>
          </a:p>
          <a:p>
            <a:endParaRPr lang="en-US" dirty="0"/>
          </a:p>
          <a:p>
            <a:endParaRPr lang="en-US" dirty="0"/>
          </a:p>
          <a:p>
            <a:pPr marL="0" indent="0">
              <a:buNone/>
            </a:pPr>
            <a:endParaRPr lang="en-US" dirty="0"/>
          </a:p>
        </p:txBody>
      </p:sp>
      <p:sp>
        <p:nvSpPr>
          <p:cNvPr id="3" name="Slide Image Placeholder 2">
            <a:extLst>
              <a:ext uri="{FF2B5EF4-FFF2-40B4-BE49-F238E27FC236}">
                <a16:creationId xmlns:a16="http://schemas.microsoft.com/office/drawing/2014/main" id="{4755D258-7076-4798-AFD4-D4F1F9471660}"/>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18BDEEFE-0926-4EF7-C673-3787CF9319C0}"/>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8626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6AD237F-2B5E-4224-B4FB-D72791BFE34D}"/>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119</a:t>
            </a:r>
          </a:p>
        </p:txBody>
      </p:sp>
      <p:sp>
        <p:nvSpPr>
          <p:cNvPr id="6" name="Notes Placeholder 5">
            <a:extLst>
              <a:ext uri="{FF2B5EF4-FFF2-40B4-BE49-F238E27FC236}">
                <a16:creationId xmlns:a16="http://schemas.microsoft.com/office/drawing/2014/main" id="{E6BA5CCA-068E-4155-9FE3-F96B686ABB85}"/>
              </a:ext>
            </a:extLst>
          </p:cNvPr>
          <p:cNvSpPr>
            <a:spLocks noGrp="1"/>
          </p:cNvSpPr>
          <p:nvPr>
            <p:ph type="body" idx="1"/>
          </p:nvPr>
        </p:nvSpPr>
        <p:spPr>
          <a:xfrm>
            <a:off x="217042" y="3283504"/>
            <a:ext cx="6869317" cy="5805968"/>
          </a:xfrm>
        </p:spPr>
        <p:txBody>
          <a:bodyPr/>
          <a:lstStyle/>
          <a:p>
            <a:r>
              <a:rPr lang="en-US" dirty="0"/>
              <a:t>Summarize RICH.</a:t>
            </a:r>
          </a:p>
          <a:p>
            <a:pPr lvl="1"/>
            <a:r>
              <a:rPr lang="en-US" dirty="0"/>
              <a:t>Respect encompasses all the ways we view people in their full humanity, worthy of our care and attention, and generally doing the best they can.</a:t>
            </a:r>
          </a:p>
          <a:p>
            <a:pPr lvl="1"/>
            <a:r>
              <a:rPr lang="en-US" dirty="0"/>
              <a:t>Information encompasses the ways we provide information and resources that people need to advance healing and make the best use of services. </a:t>
            </a:r>
          </a:p>
          <a:p>
            <a:pPr lvl="1"/>
            <a:r>
              <a:rPr lang="en-US" dirty="0"/>
              <a:t>Connection is about opening our hearts, working to form and sustain relationships with survivors.</a:t>
            </a:r>
          </a:p>
          <a:p>
            <a:pPr lvl="1"/>
            <a:r>
              <a:rPr lang="en-US" dirty="0"/>
              <a:t>Hope means ways we try to hold onto hope for survivors that so often feel hopeless.  </a:t>
            </a:r>
          </a:p>
          <a:p>
            <a:r>
              <a:rPr lang="en-US" dirty="0"/>
              <a:t>You can give the example of how an emergency room doctor, who you only interact with for ten minutes, can treat you with respect or not, and how much of a difference it makes in a crisis.</a:t>
            </a:r>
          </a:p>
          <a:p>
            <a:r>
              <a:rPr lang="en-US" dirty="0"/>
              <a:t>When conversations are difficult – including conversations about race and other inequities – staying RICH will help provide connection and foster hope.</a:t>
            </a:r>
          </a:p>
          <a:p>
            <a:r>
              <a:rPr lang="en-US" dirty="0"/>
              <a:t>Organizations and community institutions can be RICH also. They can do so by, for example, having celebrations, practicing rituals, appreciating community members, honoring leaders, etc. </a:t>
            </a:r>
          </a:p>
          <a:p>
            <a:endParaRPr lang="en-US" dirty="0"/>
          </a:p>
        </p:txBody>
      </p: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C1408FF1-C2F0-4815-B6A5-2CB3F54CDE70}"/>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35023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a:xfrm>
            <a:off x="217042" y="3283504"/>
            <a:ext cx="6869317" cy="5485846"/>
          </a:xfrm>
        </p:spPr>
        <p:txBody>
          <a:bodyPr/>
          <a:lstStyle/>
          <a:p>
            <a:r>
              <a:rPr lang="en-US" b="1" dirty="0"/>
              <a:t>Consistency. </a:t>
            </a:r>
            <a:r>
              <a:rPr lang="en-US" dirty="0"/>
              <a:t>The same routine, the same greeting, and the same staff when possible provides predictability and tells the person’s nervous system “you are safe and trustworthy.”</a:t>
            </a:r>
          </a:p>
          <a:p>
            <a:r>
              <a:rPr lang="en-US" b="1" dirty="0"/>
              <a:t>Narrate transitions. </a:t>
            </a:r>
            <a:r>
              <a:rPr lang="en-US" dirty="0"/>
              <a:t>Narrate what’s happening during daily transitions. This reduces the chance for the unexpected that can trigger a threat response. </a:t>
            </a:r>
          </a:p>
          <a:p>
            <a:r>
              <a:rPr lang="en-US" b="1" dirty="0"/>
              <a:t>Build sensory rituals. </a:t>
            </a:r>
            <a:r>
              <a:rPr lang="en-US" dirty="0"/>
              <a:t>Find a greeting, goodbye, hand gesture, small dance move that is unique to each person. This communicates the person in uniquely special to you. </a:t>
            </a:r>
          </a:p>
          <a:p>
            <a:r>
              <a:rPr lang="en-US" b="1" dirty="0"/>
              <a:t>Track how it’s working.  </a:t>
            </a:r>
            <a:r>
              <a:rPr lang="en-US" dirty="0"/>
              <a:t>Tune into to the specifics of their body language and micro behavior. Does their body relax? Do their facial expressions soften? Do they seek you out? These attachment indicators don’t require a single word. </a:t>
            </a:r>
            <a:endParaRPr lang="en-US" b="1" dirty="0"/>
          </a:p>
        </p:txBody>
      </p:sp>
      <p:sp>
        <p:nvSpPr>
          <p:cNvPr id="4" name="TextBox 3">
            <a:extLst>
              <a:ext uri="{FF2B5EF4-FFF2-40B4-BE49-F238E27FC236}">
                <a16:creationId xmlns:a16="http://schemas.microsoft.com/office/drawing/2014/main" id="{86AD237F-2B5E-4224-B4FB-D72791BFE34D}"/>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120</a:t>
            </a:r>
          </a:p>
        </p:txBody>
      </p:sp>
      <p:sp>
        <p:nvSpPr>
          <p:cNvPr id="5" name="Rectangle 4">
            <a:extLst>
              <a:ext uri="{FF2B5EF4-FFF2-40B4-BE49-F238E27FC236}">
                <a16:creationId xmlns:a16="http://schemas.microsoft.com/office/drawing/2014/main" id="{45C4E7FF-8042-4F15-9261-2AD49BA248BB}"/>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9:25-9:35  Strengthening Attachment (Slides 113-120)</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87726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91961A9-921D-4193-8FC3-7EC132EC4939}"/>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121 </a:t>
            </a:r>
          </a:p>
        </p:txBody>
      </p:sp>
      <p:sp>
        <p:nvSpPr>
          <p:cNvPr id="9" name="Notes Placeholder 8">
            <a:extLst>
              <a:ext uri="{FF2B5EF4-FFF2-40B4-BE49-F238E27FC236}">
                <a16:creationId xmlns:a16="http://schemas.microsoft.com/office/drawing/2014/main" id="{7FECC69D-7F45-4552-A404-39733788F6A8}"/>
              </a:ext>
            </a:extLst>
          </p:cNvPr>
          <p:cNvSpPr>
            <a:spLocks noGrp="1"/>
          </p:cNvSpPr>
          <p:nvPr>
            <p:ph type="body" idx="1"/>
          </p:nvPr>
        </p:nvSpPr>
        <p:spPr>
          <a:xfrm>
            <a:off x="217042" y="3283502"/>
            <a:ext cx="6869317" cy="5608827"/>
          </a:xfrm>
        </p:spPr>
        <p:txBody>
          <a:bodyPr/>
          <a:lstStyle/>
          <a:p>
            <a:pPr lvl="0"/>
            <a:r>
              <a:rPr lang="en-US" dirty="0"/>
              <a:t>Break into small groups of 4 or 5. </a:t>
            </a:r>
          </a:p>
          <a:p>
            <a:pPr lvl="0"/>
            <a:r>
              <a:rPr lang="en-US" dirty="0"/>
              <a:t>Give each group a letter (R, I, C, or H).  It is okay if more than one group has the same letter.</a:t>
            </a:r>
          </a:p>
          <a:p>
            <a:pPr lvl="0"/>
            <a:r>
              <a:rPr lang="en-US" dirty="0"/>
              <a:t>For their letter, each group should brainstorm the ways in which they are already displaying respect, information, connection, or hope </a:t>
            </a:r>
            <a:r>
              <a:rPr lang="en-US" b="1" dirty="0"/>
              <a:t>with people they support. </a:t>
            </a:r>
            <a:r>
              <a:rPr lang="en-US" dirty="0"/>
              <a:t>Then, brainstorm the way staff are displaying these qualities </a:t>
            </a:r>
            <a:r>
              <a:rPr lang="en-US" b="1" dirty="0"/>
              <a:t>with each other.</a:t>
            </a:r>
            <a:r>
              <a:rPr lang="en-US" dirty="0"/>
              <a:t>  </a:t>
            </a:r>
          </a:p>
          <a:p>
            <a:pPr lvl="0"/>
            <a:r>
              <a:rPr lang="en-US" dirty="0"/>
              <a:t>Tell participants to stay sitting with their group while you process with the large group. </a:t>
            </a:r>
          </a:p>
          <a:p>
            <a:pPr lvl="0"/>
            <a:r>
              <a:rPr lang="en-US" dirty="0"/>
              <a:t>Write the responses to each letter on easel paper. </a:t>
            </a:r>
          </a:p>
          <a:p>
            <a:pPr lvl="0"/>
            <a:r>
              <a:rPr lang="en-US" dirty="0"/>
              <a:t>See Discussion Guide below.</a:t>
            </a:r>
          </a:p>
          <a:p>
            <a:pPr lvl="0"/>
            <a:endParaRPr lang="en-US" dirty="0"/>
          </a:p>
          <a:p>
            <a:pPr lvl="0"/>
            <a:endParaRPr lang="en-US" dirty="0"/>
          </a:p>
          <a:p>
            <a:pPr lvl="0"/>
            <a:endParaRPr lang="en-US" dirty="0"/>
          </a:p>
          <a:p>
            <a:pPr lvl="0"/>
            <a:endParaRPr lang="en-US" dirty="0"/>
          </a:p>
          <a:p>
            <a:pPr lvl="0"/>
            <a:endParaRPr lang="en-US" dirty="0"/>
          </a:p>
          <a:p>
            <a:pPr marL="0" lvl="0" indent="0">
              <a:spcBef>
                <a:spcPts val="0"/>
              </a:spcBef>
              <a:buNone/>
            </a:pPr>
            <a:r>
              <a:rPr lang="en-US" sz="1800" b="1" dirty="0"/>
              <a:t>Discussion Guide</a:t>
            </a:r>
          </a:p>
          <a:p>
            <a:pPr marL="193306" lvl="0" indent="-193306">
              <a:spcBef>
                <a:spcPts val="634"/>
              </a:spcBef>
              <a:buSzPct val="135000"/>
            </a:pPr>
            <a:r>
              <a:rPr lang="en-US" dirty="0"/>
              <a:t>What makes it difficult to stay RICH at times? How do we help staff stay RICH?</a:t>
            </a:r>
          </a:p>
          <a:p>
            <a:pPr marL="193306" lvl="0" indent="-193306">
              <a:spcBef>
                <a:spcPts val="634"/>
              </a:spcBef>
              <a:buSzPct val="135000"/>
            </a:pPr>
            <a:r>
              <a:rPr lang="en-US" dirty="0"/>
              <a:t>Think about someone you support who has very few words. How do you show respect, information, connection, and hope without relying on words? What does RICH look like when its body-to-body communication instead of word-to-word? </a:t>
            </a:r>
          </a:p>
          <a:p>
            <a:pPr marL="193306" lvl="0" indent="-193306">
              <a:spcBef>
                <a:spcPts val="634"/>
              </a:spcBef>
              <a:buSzPct val="135000"/>
            </a:pPr>
            <a:r>
              <a:rPr lang="en-US" dirty="0"/>
              <a:t>How did the RICH list about people we support compare to the one about staff relationships with each other?</a:t>
            </a:r>
          </a:p>
          <a:p>
            <a:pPr marL="0" lvl="0" indent="0">
              <a:buNone/>
            </a:pPr>
            <a:endParaRPr lang="en-US" dirty="0"/>
          </a:p>
          <a:p>
            <a:endParaRPr lang="en-US" dirty="0"/>
          </a:p>
        </p:txBody>
      </p:sp>
      <p:sp>
        <p:nvSpPr>
          <p:cNvPr id="11" name="Slide Image Placeholder 10">
            <a:extLst>
              <a:ext uri="{FF2B5EF4-FFF2-40B4-BE49-F238E27FC236}">
                <a16:creationId xmlns:a16="http://schemas.microsoft.com/office/drawing/2014/main" id="{B9AE985C-C6DA-4765-B6CA-77D66A6D62D3}"/>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9E4BA6F7-5100-7B1C-95FD-672B23C5DCBD}"/>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9:35-9:50  Exercise: RICH Relationships (Slides 121-122)</a:t>
            </a:r>
            <a:endParaRPr lang="en-US" sz="1500" b="1" dirty="0">
              <a:solidFill>
                <a:srgbClr val="000000"/>
              </a:solidFill>
              <a:latin typeface="Times New Roman" panose="02020603050405020304" pitchFamily="18" charset="0"/>
              <a:ea typeface="Times New Roman" panose="02020603050405020304" pitchFamily="18" charset="0"/>
            </a:endParaRPr>
          </a:p>
        </p:txBody>
      </p:sp>
      <p:cxnSp>
        <p:nvCxnSpPr>
          <p:cNvPr id="4" name="Straight Connector 3">
            <a:extLst>
              <a:ext uri="{FF2B5EF4-FFF2-40B4-BE49-F238E27FC236}">
                <a16:creationId xmlns:a16="http://schemas.microsoft.com/office/drawing/2014/main" id="{71EBA6D9-E296-4C9D-99E1-27BAE27D7181}"/>
              </a:ext>
            </a:extLst>
          </p:cNvPr>
          <p:cNvCxnSpPr>
            <a:cxnSpLocks/>
          </p:cNvCxnSpPr>
          <p:nvPr/>
        </p:nvCxnSpPr>
        <p:spPr>
          <a:xfrm>
            <a:off x="192088" y="6642657"/>
            <a:ext cx="694334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488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p:txBody>
          <a:bodyPr/>
          <a:lstStyle/>
          <a:p>
            <a:pPr marL="182880" indent="-182880">
              <a:spcBef>
                <a:spcPts val="371"/>
              </a:spcBef>
              <a:buClr>
                <a:schemeClr val="dk1"/>
              </a:buClr>
              <a:buSzPts val="1200"/>
            </a:pPr>
            <a:r>
              <a:rPr lang="en-US" dirty="0"/>
              <a:t>Show this brief video.</a:t>
            </a:r>
          </a:p>
          <a:p>
            <a:pPr marL="182880" indent="-182880">
              <a:spcBef>
                <a:spcPts val="371"/>
              </a:spcBef>
              <a:buClr>
                <a:schemeClr val="dk1"/>
              </a:buClr>
              <a:buSzPts val="1200"/>
            </a:pPr>
            <a:r>
              <a:rPr lang="en-US" dirty="0"/>
              <a:t>Explain that the video shows a support person demonstrating the power of a RICH relationship.</a:t>
            </a:r>
          </a:p>
          <a:p>
            <a:endParaRPr lang="en-US" dirty="0"/>
          </a:p>
        </p:txBody>
      </p:sp>
      <p:sp>
        <p:nvSpPr>
          <p:cNvPr id="4" name="TextBox 3">
            <a:extLst>
              <a:ext uri="{FF2B5EF4-FFF2-40B4-BE49-F238E27FC236}">
                <a16:creationId xmlns:a16="http://schemas.microsoft.com/office/drawing/2014/main" id="{609421D8-AB23-F157-3519-3E3F0C048A7E}"/>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122</a:t>
            </a:r>
          </a:p>
        </p:txBody>
      </p:sp>
      <p:sp>
        <p:nvSpPr>
          <p:cNvPr id="5" name="Rectangle 4">
            <a:extLst>
              <a:ext uri="{FF2B5EF4-FFF2-40B4-BE49-F238E27FC236}">
                <a16:creationId xmlns:a16="http://schemas.microsoft.com/office/drawing/2014/main" id="{44FE0F31-B7BC-F870-77F8-46FAFBEAE2D6}"/>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9:35-9:50  Exercise: RICH Relationships (Slides 121-122)</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3103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E6EC22F-7A82-44FC-8CE8-6496351F0799}"/>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123 </a:t>
            </a:r>
          </a:p>
        </p:txBody>
      </p:sp>
      <p:sp>
        <p:nvSpPr>
          <p:cNvPr id="6" name="Notes Placeholder 5">
            <a:extLst>
              <a:ext uri="{FF2B5EF4-FFF2-40B4-BE49-F238E27FC236}">
                <a16:creationId xmlns:a16="http://schemas.microsoft.com/office/drawing/2014/main" id="{2D0B3566-138D-41FA-B547-1659E843E86D}"/>
              </a:ext>
            </a:extLst>
          </p:cNvPr>
          <p:cNvSpPr>
            <a:spLocks noGrp="1"/>
          </p:cNvSpPr>
          <p:nvPr>
            <p:ph type="body" idx="1"/>
          </p:nvPr>
        </p:nvSpPr>
        <p:spPr/>
        <p:txBody>
          <a:bodyPr/>
          <a:lstStyle/>
          <a:p>
            <a:r>
              <a:rPr lang="en-US" dirty="0"/>
              <a:t>A critical part of building safe and healing relationships is tending to the frame and boundaries of those relationships. </a:t>
            </a:r>
          </a:p>
          <a:p>
            <a:endParaRPr lang="en-US" dirty="0"/>
          </a:p>
        </p:txBody>
      </p:sp>
      <p:sp>
        <p:nvSpPr>
          <p:cNvPr id="2" name="Rectangle 1">
            <a:extLst>
              <a:ext uri="{FF2B5EF4-FFF2-40B4-BE49-F238E27FC236}">
                <a16:creationId xmlns:a16="http://schemas.microsoft.com/office/drawing/2014/main" id="{63A16E1E-B0E4-4926-A08C-AF65EA1ADEEC}"/>
              </a:ext>
            </a:extLst>
          </p:cNvPr>
          <p:cNvSpPr/>
          <p:nvPr/>
        </p:nvSpPr>
        <p:spPr>
          <a:xfrm>
            <a:off x="794731" y="505591"/>
            <a:ext cx="58413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9:50-10:25 Tending to Frame and Boundaries (Slides 123-129)</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4" name="Slide Image Placeholder 3"/>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3399620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ADD343E-09CE-48AD-A71A-4566B93C0690}"/>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124 </a:t>
            </a:r>
          </a:p>
        </p:txBody>
      </p:sp>
      <p:sp>
        <p:nvSpPr>
          <p:cNvPr id="6" name="Notes Placeholder 5">
            <a:extLst>
              <a:ext uri="{FF2B5EF4-FFF2-40B4-BE49-F238E27FC236}">
                <a16:creationId xmlns:a16="http://schemas.microsoft.com/office/drawing/2014/main" id="{ADEDB649-34FD-4154-AB4B-CC7464BF0524}"/>
              </a:ext>
            </a:extLst>
          </p:cNvPr>
          <p:cNvSpPr>
            <a:spLocks noGrp="1"/>
          </p:cNvSpPr>
          <p:nvPr>
            <p:ph type="body" idx="1"/>
          </p:nvPr>
        </p:nvSpPr>
        <p:spPr>
          <a:xfrm>
            <a:off x="217042" y="3283504"/>
            <a:ext cx="6869317" cy="5920652"/>
          </a:xfrm>
        </p:spPr>
        <p:txBody>
          <a:bodyPr/>
          <a:lstStyle/>
          <a:p>
            <a:r>
              <a:rPr lang="en-US" dirty="0"/>
              <a:t>After reading the definition of frame, ask for examples. They could include such things as: </a:t>
            </a:r>
          </a:p>
          <a:p>
            <a:pPr lvl="1"/>
            <a:r>
              <a:rPr lang="en-US" dirty="0"/>
              <a:t>Rules of a program and daily schedule</a:t>
            </a:r>
          </a:p>
          <a:p>
            <a:pPr lvl="1"/>
            <a:r>
              <a:rPr lang="en-US" dirty="0"/>
              <a:t>Disclosure of personal information</a:t>
            </a:r>
          </a:p>
          <a:p>
            <a:pPr lvl="1"/>
            <a:r>
              <a:rPr lang="en-US" dirty="0"/>
              <a:t>Rules about contact with people supported outside of program</a:t>
            </a:r>
          </a:p>
          <a:p>
            <a:pPr lvl="1"/>
            <a:r>
              <a:rPr lang="en-US" dirty="0"/>
              <a:t>Policies related to touch</a:t>
            </a:r>
          </a:p>
          <a:p>
            <a:pPr lvl="1"/>
            <a:r>
              <a:rPr lang="en-US" dirty="0"/>
              <a:t>Proposed length of stay in program</a:t>
            </a:r>
          </a:p>
          <a:p>
            <a:pPr lvl="1"/>
            <a:r>
              <a:rPr lang="en-US" dirty="0"/>
              <a:t>Contact through social media</a:t>
            </a:r>
          </a:p>
          <a:p>
            <a:pPr lvl="1"/>
            <a:r>
              <a:rPr lang="en-US" dirty="0"/>
              <a:t>How information that a person supported discloses gets shared among staff and others (limits of confidentiality)</a:t>
            </a:r>
          </a:p>
          <a:p>
            <a:pPr lvl="1"/>
            <a:r>
              <a:rPr lang="en-US" dirty="0"/>
              <a:t>Giving and receiving gifts</a:t>
            </a:r>
          </a:p>
          <a:p>
            <a:pPr lvl="1"/>
            <a:r>
              <a:rPr lang="en-US" dirty="0"/>
              <a:t>Contact after staff member or person supported leaves.</a:t>
            </a:r>
          </a:p>
          <a:p>
            <a:pPr lvl="1"/>
            <a:r>
              <a:rPr lang="en-US" dirty="0"/>
              <a:t>Policy about what to do if you know a person you support from the community</a:t>
            </a:r>
          </a:p>
          <a:p>
            <a:pPr lvl="1"/>
            <a:endParaRPr lang="en-US" dirty="0"/>
          </a:p>
          <a:p>
            <a:pPr marL="0" indent="0">
              <a:buNone/>
            </a:pPr>
            <a:r>
              <a:rPr lang="en-US" sz="1800" b="1" dirty="0"/>
              <a:t>Discussion Guide</a:t>
            </a:r>
          </a:p>
          <a:p>
            <a:pPr lvl="0"/>
            <a:r>
              <a:rPr lang="en-US" dirty="0"/>
              <a:t> How have you noticed us as trainers attending to frame and boundaries in this training?  (Possible answers: review agenda each day; stick to general time frame and structure; create agreements on Day 1; explain an exercise in full before we do it, etc.)</a:t>
            </a:r>
          </a:p>
          <a:p>
            <a:pPr lvl="0"/>
            <a:r>
              <a:rPr lang="en-US" dirty="0"/>
              <a:t>How does it help you as a participant in the training? (Possible answers: You know what to expect; it creates a feeling of safety; it helps focus on learning.)</a:t>
            </a:r>
          </a:p>
          <a:p>
            <a:endParaRPr lang="en-US" dirty="0"/>
          </a:p>
        </p:txBody>
      </p:sp>
      <p:cxnSp>
        <p:nvCxnSpPr>
          <p:cNvPr id="9" name="Straight Connector 8">
            <a:extLst>
              <a:ext uri="{FF2B5EF4-FFF2-40B4-BE49-F238E27FC236}">
                <a16:creationId xmlns:a16="http://schemas.microsoft.com/office/drawing/2014/main" id="{4D0FAEE6-0F21-4A07-82C6-BE830942B636}"/>
              </a:ext>
            </a:extLst>
          </p:cNvPr>
          <p:cNvCxnSpPr>
            <a:cxnSpLocks/>
          </p:cNvCxnSpPr>
          <p:nvPr/>
        </p:nvCxnSpPr>
        <p:spPr>
          <a:xfrm>
            <a:off x="192088" y="6921207"/>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4C278F54-8050-9948-ED48-1D5AF16B0ACC}"/>
              </a:ext>
            </a:extLst>
          </p:cNvPr>
          <p:cNvSpPr/>
          <p:nvPr/>
        </p:nvSpPr>
        <p:spPr>
          <a:xfrm>
            <a:off x="794731" y="505591"/>
            <a:ext cx="58413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9:50-10:25 Tending to Frame and Boundaries (Slides 123-129)</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27167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4"/>
            <a:ext cx="6869317" cy="5485846"/>
          </a:xfrm>
        </p:spPr>
        <p:txBody>
          <a:bodyPr/>
          <a:lstStyle/>
          <a:p>
            <a:r>
              <a:rPr lang="en-US" dirty="0"/>
              <a:t>The very essence of trauma and ACEs is about the violation of boundaries. An alcoholic parent violates a boundary by not staying in a parent or protective role when drinking. An older brother crosses the line when he steps out of being a sibling and sexually abuses his younger sister. A bully crosses a line of acceptable behavior when they laugh at, and make fun of, a person with a disability. A staff person violates a boundary when they yell at people they support.</a:t>
            </a:r>
          </a:p>
          <a:p>
            <a:r>
              <a:rPr lang="en-US" dirty="0"/>
              <a:t>There are the big boundary violations such as sexual abuse, but there can also be more subtle and chronic boundary problems like a sibling caring for a disabled younger sibling because the parent is mentally ill. A child may know too much about or observe adult sexual behavior. An adult may have learned that offering sex was a way to hold onto connections. </a:t>
            </a:r>
          </a:p>
          <a:p>
            <a:r>
              <a:rPr lang="en-US" dirty="0"/>
              <a:t>Boundary violations also can happen between staff or between supervisors and those they supervise. You can use an example of a time a supervisor made critical comments about a co-worker. This violation of boundaries might make you uneasy, but might also make you feel special or privileged.</a:t>
            </a:r>
          </a:p>
          <a:p>
            <a:r>
              <a:rPr lang="en-US" dirty="0"/>
              <a:t>Traumatized people grow up with confused boundaries and often expect their boundaries to be violated. They frequently test boundaries and can be unhappy when staff stick to agreed boundaries. But, over time, adhering to boundaries creates a feeling of safety in the relationship. </a:t>
            </a:r>
          </a:p>
          <a:p>
            <a:r>
              <a:rPr lang="en-US" dirty="0"/>
              <a:t>Attending to boundaries and teaching about boundaries is so critical because that’s how traumatized people begin to feel safe and gain trust in others. </a:t>
            </a:r>
          </a:p>
          <a:p>
            <a:endParaRPr lang="en-US" dirty="0"/>
          </a:p>
          <a:p>
            <a:endParaRPr lang="en-US" dirty="0"/>
          </a:p>
        </p:txBody>
      </p:sp>
      <p:sp>
        <p:nvSpPr>
          <p:cNvPr id="7" name="TextBox 6">
            <a:extLst>
              <a:ext uri="{FF2B5EF4-FFF2-40B4-BE49-F238E27FC236}">
                <a16:creationId xmlns:a16="http://schemas.microsoft.com/office/drawing/2014/main" id="{EDADFA0E-0759-4F44-B50B-2D8218E986F5}"/>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125 </a:t>
            </a:r>
          </a:p>
        </p:txBody>
      </p:sp>
      <p:sp>
        <p:nvSpPr>
          <p:cNvPr id="6" name="Slide Image Placeholder 5"/>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0E5548B6-5FF5-BD6C-133A-F6BC1D3373B0}"/>
              </a:ext>
            </a:extLst>
          </p:cNvPr>
          <p:cNvSpPr/>
          <p:nvPr/>
        </p:nvSpPr>
        <p:spPr>
          <a:xfrm>
            <a:off x="794731" y="505591"/>
            <a:ext cx="58413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9:50-10:25 Tending to Frame and Boundaries (Slides 123-129)</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47709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a:xfrm>
            <a:off x="217042" y="3283503"/>
            <a:ext cx="6869317" cy="4332485"/>
          </a:xfrm>
        </p:spPr>
        <p:txBody>
          <a:bodyPr/>
          <a:lstStyle/>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It can be hard to tease out whether boundary challenges with people we support come from their disability, a history of trauma, both, or some other reason.</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Because of difficulties with communication, or shame, or shyness, they may not show their discomfort with a boundary being crossed. But, it’s always good to assume they might feel uncomfortable so be explicit about checking in with them in a situation where you may be crossing a boundary. </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Disability, of course, whether it be physical, intellectual, emotional, or social makes them vulnerable. </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Programs for people with IDD often stress compliance – always following what authority figures tell them. This may put them more at risk. </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Finally, they are so desperate for love, attention, acceptance that this also puts them at risk.  </a:t>
            </a:r>
          </a:p>
          <a:p>
            <a:endParaRPr lang="en-US" dirty="0"/>
          </a:p>
        </p:txBody>
      </p:sp>
      <p:sp>
        <p:nvSpPr>
          <p:cNvPr id="4" name="TextBox 3">
            <a:extLst>
              <a:ext uri="{FF2B5EF4-FFF2-40B4-BE49-F238E27FC236}">
                <a16:creationId xmlns:a16="http://schemas.microsoft.com/office/drawing/2014/main" id="{9616F127-C778-CFCE-107E-F1F4CDF8444F}"/>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126</a:t>
            </a:r>
          </a:p>
        </p:txBody>
      </p:sp>
      <p:sp>
        <p:nvSpPr>
          <p:cNvPr id="5" name="Rectangle 4">
            <a:extLst>
              <a:ext uri="{FF2B5EF4-FFF2-40B4-BE49-F238E27FC236}">
                <a16:creationId xmlns:a16="http://schemas.microsoft.com/office/drawing/2014/main" id="{310B6A44-F15E-2B35-17E5-EF51F3E35B45}"/>
              </a:ext>
            </a:extLst>
          </p:cNvPr>
          <p:cNvSpPr/>
          <p:nvPr/>
        </p:nvSpPr>
        <p:spPr>
          <a:xfrm>
            <a:off x="794731" y="505591"/>
            <a:ext cx="58413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9:50-10:25 Tending to Frame and Boundaries (Slides 123-129)</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0282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a:xfrm>
            <a:off x="192088" y="3945699"/>
            <a:ext cx="6894271" cy="5234391"/>
          </a:xfrm>
        </p:spPr>
        <p:txBody>
          <a:bodyPr/>
          <a:lstStyle/>
          <a:p>
            <a:pPr marL="0" indent="0">
              <a:spcBef>
                <a:spcPts val="634"/>
              </a:spcBef>
              <a:buSzPts val="1200"/>
              <a:buNone/>
              <a:defRPr/>
            </a:pPr>
            <a:r>
              <a:rPr lang="en-US" sz="1800" b="1" dirty="0">
                <a:ea typeface="Calibri" panose="020F0502020204030204" pitchFamily="34" charset="0"/>
              </a:rPr>
              <a:t>Discussion Guide</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Explain that we often face boundary dilemmas in our work. Give a few examples to get them thinking (a child calls you “Mom,” a person asks you to undress them before taking a shower because they are in pain, a person friends you on social media)</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Ask the group to brainstorm boundary dilemmas they are been in. Write their answers on easel paper.. </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What was challenging about it? How has the program managed the dilemma? </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Explain that we do not have time to come up with solutions to all these dilemmas, but we will talk about some basic guidelines. </a:t>
            </a:r>
          </a:p>
          <a:p>
            <a:pPr marL="193306" indent="-193306">
              <a:spcBef>
                <a:spcPts val="634"/>
              </a:spcBef>
              <a:buSzPts val="1200"/>
              <a:buFont typeface="Symbol" panose="05050102010706020507" pitchFamily="18" charset="2"/>
              <a:buChar char=""/>
              <a:defRPr/>
            </a:pPr>
            <a:r>
              <a:rPr lang="en-US" dirty="0">
                <a:ea typeface="Calibri" panose="020F0502020204030204" pitchFamily="34" charset="0"/>
              </a:rPr>
              <a:t>If this does not come out in the discussion, point out that there are things about working with people with IDD that make boundary issues especially sticky. For example, in some settings, the goal is to treat people just as if they are members of the community. But then what if you observe drug use, or risky sexual relationships? What is our responsibility to intervene? Do we invite people to our homes for the holidays? </a:t>
            </a:r>
          </a:p>
          <a:p>
            <a:pPr marL="193306" indent="-193306">
              <a:spcBef>
                <a:spcPts val="634"/>
              </a:spcBef>
              <a:buSzPts val="1200"/>
              <a:buFont typeface="Symbol" panose="05050102010706020507" pitchFamily="18" charset="2"/>
              <a:buChar char=""/>
            </a:pPr>
            <a:r>
              <a:rPr lang="en-US" dirty="0">
                <a:ea typeface="Calibri" panose="020F0502020204030204" pitchFamily="34" charset="0"/>
              </a:rPr>
              <a:t>Staff of color are often assigned to people of color to support. But, especially in smaller communities, the staff may know or come to know information about the family which poses a dilemma about what to do with that information. </a:t>
            </a:r>
          </a:p>
          <a:p>
            <a:pPr marL="193306" indent="-193306">
              <a:spcBef>
                <a:spcPts val="634"/>
              </a:spcBef>
              <a:buSzPts val="1200"/>
              <a:buFont typeface="Symbol" panose="05050102010706020507" pitchFamily="18" charset="2"/>
              <a:buChar char=""/>
            </a:pPr>
            <a:r>
              <a:rPr lang="en-US" dirty="0">
                <a:ea typeface="Calibri" panose="020F0502020204030204" pitchFamily="34" charset="0"/>
              </a:rPr>
              <a:t>Staff may have good intentions like promising a person they support to stay in touch after they leave. But, then staff can easily end up being just one more person that breaks a promise.  </a:t>
            </a:r>
          </a:p>
          <a:p>
            <a:pPr marL="193306" indent="-193306">
              <a:spcBef>
                <a:spcPts val="634"/>
              </a:spcBef>
              <a:buSzPts val="1200"/>
              <a:buFont typeface="Symbol" panose="05050102010706020507" pitchFamily="18" charset="2"/>
              <a:buChar char=""/>
              <a:defRPr/>
            </a:pPr>
            <a:endParaRPr lang="en-US" dirty="0">
              <a:ea typeface="Calibri" panose="020F0502020204030204" pitchFamily="34" charset="0"/>
            </a:endParaRPr>
          </a:p>
          <a:p>
            <a:endParaRPr lang="en-US" dirty="0"/>
          </a:p>
        </p:txBody>
      </p:sp>
      <p:cxnSp>
        <p:nvCxnSpPr>
          <p:cNvPr id="5" name="Straight Connector 4"/>
          <p:cNvCxnSpPr>
            <a:cxnSpLocks/>
          </p:cNvCxnSpPr>
          <p:nvPr/>
        </p:nvCxnSpPr>
        <p:spPr>
          <a:xfrm>
            <a:off x="184912" y="3890264"/>
            <a:ext cx="694029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F107085-65FC-060B-705B-09222EDE71BC}"/>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127</a:t>
            </a:r>
          </a:p>
        </p:txBody>
      </p:sp>
      <p:sp>
        <p:nvSpPr>
          <p:cNvPr id="6" name="Rectangle 5">
            <a:extLst>
              <a:ext uri="{FF2B5EF4-FFF2-40B4-BE49-F238E27FC236}">
                <a16:creationId xmlns:a16="http://schemas.microsoft.com/office/drawing/2014/main" id="{2125E1BE-3370-C805-0BFC-5D34D48CAC21}"/>
              </a:ext>
            </a:extLst>
          </p:cNvPr>
          <p:cNvSpPr/>
          <p:nvPr/>
        </p:nvSpPr>
        <p:spPr>
          <a:xfrm>
            <a:off x="794731" y="505591"/>
            <a:ext cx="58413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9:50-10:25 Tending to Frame and Boundaries (Slides 123-129)</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169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4"/>
            <a:ext cx="6869317" cy="3550433"/>
          </a:xfrm>
        </p:spPr>
        <p:txBody>
          <a:bodyPr/>
          <a:lstStyle/>
          <a:p>
            <a:r>
              <a:rPr lang="en-US" dirty="0"/>
              <a:t>Some things everyone agrees are wrong like don’t have sex with those we support or their families. </a:t>
            </a:r>
          </a:p>
          <a:p>
            <a:r>
              <a:rPr lang="en-US" dirty="0"/>
              <a:t>But there are many complex issues and questions that arise where no policy could ever cover them all.</a:t>
            </a:r>
          </a:p>
          <a:p>
            <a:r>
              <a:rPr lang="en-US" dirty="0"/>
              <a:t>Good programs often have different policies on things like physical touch between staff and people supported, and whether staff can bring their own family to the workplace for special occasions. There is no one right answer for every agency in the field. </a:t>
            </a:r>
          </a:p>
          <a:p>
            <a:r>
              <a:rPr lang="en-US" dirty="0"/>
              <a:t>Having said that, your agency likely has boundary policies – know yours and follow them. </a:t>
            </a:r>
          </a:p>
          <a:p>
            <a:pPr lvl="0"/>
            <a:endParaRPr lang="en-US" dirty="0"/>
          </a:p>
          <a:p>
            <a:pPr lvl="0"/>
            <a:endParaRPr lang="en-US" dirty="0"/>
          </a:p>
          <a:p>
            <a:endParaRPr lang="en-US" dirty="0"/>
          </a:p>
        </p:txBody>
      </p:sp>
      <p:sp>
        <p:nvSpPr>
          <p:cNvPr id="5" name="TextBox 4">
            <a:extLst>
              <a:ext uri="{FF2B5EF4-FFF2-40B4-BE49-F238E27FC236}">
                <a16:creationId xmlns:a16="http://schemas.microsoft.com/office/drawing/2014/main" id="{50314D06-55DA-471A-A78B-F3A9A3E70E77}"/>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128 </a:t>
            </a:r>
          </a:p>
        </p:txBody>
      </p:sp>
      <p:sp>
        <p:nvSpPr>
          <p:cNvPr id="7" name="Slide Image Placeholder 6"/>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F3C06860-2A89-FA1D-D6D4-6F669DB1291C}"/>
              </a:ext>
            </a:extLst>
          </p:cNvPr>
          <p:cNvSpPr/>
          <p:nvPr/>
        </p:nvSpPr>
        <p:spPr>
          <a:xfrm>
            <a:off x="794731" y="505591"/>
            <a:ext cx="58413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9:50-10:25 Tending to Frame and Boundaries (Slides 123-129)</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1179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a:xfrm>
            <a:off x="217042" y="3283503"/>
            <a:ext cx="6869317" cy="5619861"/>
          </a:xfrm>
        </p:spPr>
        <p:txBody>
          <a:bodyPr/>
          <a:lstStyle/>
          <a:p>
            <a:pPr marL="193306" lvl="0" indent="-193306">
              <a:spcBef>
                <a:spcPts val="634"/>
              </a:spcBef>
              <a:buSzPts val="1200"/>
              <a:buFont typeface="Symbol" panose="05050102010706020507" pitchFamily="18" charset="2"/>
              <a:buChar char=""/>
              <a:defRPr/>
            </a:pPr>
            <a:r>
              <a:rPr lang="en-US" dirty="0">
                <a:ea typeface="Calibri" panose="020F0502020204030204" pitchFamily="34" charset="0"/>
              </a:rPr>
              <a:t>Just because someone doesn’t say something or appears not to notice, don’t assume that the boundary doesn’t matter for the person. </a:t>
            </a:r>
          </a:p>
          <a:p>
            <a:pPr marL="193306" lvl="0" indent="-193306">
              <a:spcBef>
                <a:spcPts val="634"/>
              </a:spcBef>
              <a:buSzPts val="1200"/>
              <a:buFont typeface="Symbol" panose="05050102010706020507" pitchFamily="18" charset="2"/>
              <a:buChar char=""/>
              <a:defRPr/>
            </a:pPr>
            <a:r>
              <a:rPr lang="en-US" dirty="0">
                <a:ea typeface="Calibri" panose="020F0502020204030204" pitchFamily="34" charset="0"/>
              </a:rPr>
              <a:t>Be verbally explicit about crossing a boundary whether it be entering someone’s room, needing to search for something in their room, needing to remove clothes if they are unable, etc. This shows respect and teaches people about respecting boundaries.</a:t>
            </a:r>
          </a:p>
          <a:p>
            <a:pPr marL="193306" lvl="0" indent="-193306">
              <a:spcBef>
                <a:spcPts val="634"/>
              </a:spcBef>
              <a:buSzPts val="1200"/>
              <a:buFont typeface="Symbol" panose="05050102010706020507" pitchFamily="18" charset="2"/>
              <a:buChar char=""/>
              <a:defRPr/>
            </a:pPr>
            <a:r>
              <a:rPr lang="en-US" dirty="0">
                <a:ea typeface="Calibri" panose="020F0502020204030204" pitchFamily="34" charset="0"/>
              </a:rPr>
              <a:t>Asking for permission also shows respect</a:t>
            </a:r>
          </a:p>
          <a:p>
            <a:pPr marL="193306" lvl="0" indent="-193306">
              <a:spcBef>
                <a:spcPts val="634"/>
              </a:spcBef>
              <a:buSzPts val="1200"/>
              <a:buFont typeface="Symbol" panose="05050102010706020507" pitchFamily="18" charset="2"/>
              <a:buChar char=""/>
              <a:defRPr/>
            </a:pPr>
            <a:r>
              <a:rPr lang="en-US" dirty="0">
                <a:ea typeface="Calibri" panose="020F0502020204030204" pitchFamily="34" charset="0"/>
              </a:rPr>
              <a:t>Be constantly modeling and teaching them about respect for boundaries.</a:t>
            </a:r>
          </a:p>
          <a:p>
            <a:pPr marL="193306" lvl="0" indent="-193306">
              <a:spcBef>
                <a:spcPts val="634"/>
              </a:spcBef>
              <a:buSzPts val="1200"/>
              <a:buFont typeface="Symbol" panose="05050102010706020507" pitchFamily="18" charset="2"/>
              <a:buChar char=""/>
              <a:defRPr/>
            </a:pPr>
            <a:r>
              <a:rPr lang="en-US" dirty="0">
                <a:ea typeface="Calibri" panose="020F0502020204030204" pitchFamily="34" charset="0"/>
              </a:rPr>
              <a:t>If you need to set a boundary for yourself with a person you are supporting like asking them not to touch you without asking, be kind and firm at the same time. </a:t>
            </a:r>
          </a:p>
          <a:p>
            <a:pPr marL="193306" lvl="0" indent="-193306">
              <a:spcBef>
                <a:spcPts val="634"/>
              </a:spcBef>
              <a:buSzPts val="1200"/>
              <a:buFont typeface="Symbol" panose="05050102010706020507" pitchFamily="18" charset="2"/>
              <a:buChar char=""/>
              <a:defRPr/>
            </a:pPr>
            <a:r>
              <a:rPr lang="en-US" dirty="0">
                <a:ea typeface="Calibri" panose="020F0502020204030204" pitchFamily="34" charset="0"/>
              </a:rPr>
              <a:t>MOST IMPORTANT, talk about it with your team or supervisor if you have doubts. </a:t>
            </a:r>
          </a:p>
          <a:p>
            <a:pPr marL="193306" lvl="0" indent="-193306">
              <a:spcBef>
                <a:spcPts val="634"/>
              </a:spcBef>
              <a:buSzPts val="1200"/>
              <a:buFont typeface="Symbol" panose="05050102010706020507" pitchFamily="18" charset="2"/>
              <a:buChar char=""/>
              <a:defRPr/>
            </a:pPr>
            <a:endParaRPr lang="en-US" dirty="0">
              <a:ea typeface="Calibri" panose="020F0502020204030204" pitchFamily="34" charset="0"/>
            </a:endParaRPr>
          </a:p>
          <a:p>
            <a:pPr marL="193306" lvl="0" indent="-193306">
              <a:spcBef>
                <a:spcPts val="634"/>
              </a:spcBef>
              <a:buSzPts val="1200"/>
              <a:buFont typeface="Symbol" panose="05050102010706020507" pitchFamily="18" charset="2"/>
              <a:buChar char=""/>
              <a:defRPr/>
            </a:pPr>
            <a:endParaRPr lang="en-US" dirty="0">
              <a:ea typeface="Calibri" panose="020F0502020204030204" pitchFamily="34" charset="0"/>
            </a:endParaRPr>
          </a:p>
          <a:p>
            <a:pPr marL="193306" lvl="0" indent="-193306">
              <a:spcBef>
                <a:spcPts val="634"/>
              </a:spcBef>
              <a:buSzPts val="1200"/>
              <a:buFont typeface="Symbol" panose="05050102010706020507" pitchFamily="18" charset="2"/>
              <a:buChar char=""/>
              <a:defRPr/>
            </a:pPr>
            <a:endParaRPr lang="en-US" dirty="0">
              <a:ea typeface="Calibri" panose="020F0502020204030204" pitchFamily="34" charset="0"/>
            </a:endParaRPr>
          </a:p>
          <a:p>
            <a:pPr marL="193306" lvl="0" indent="-193306">
              <a:spcBef>
                <a:spcPts val="634"/>
              </a:spcBef>
              <a:buSzPts val="1200"/>
              <a:buFont typeface="Symbol" panose="05050102010706020507" pitchFamily="18" charset="2"/>
              <a:buChar char=""/>
              <a:defRPr/>
            </a:pPr>
            <a:endParaRPr lang="en-US" dirty="0">
              <a:ea typeface="Calibri" panose="020F0502020204030204" pitchFamily="34" charset="0"/>
            </a:endParaRPr>
          </a:p>
          <a:p>
            <a:pPr marL="0" lvl="0" indent="0">
              <a:spcBef>
                <a:spcPts val="634"/>
              </a:spcBef>
              <a:buSzPts val="1200"/>
              <a:buNone/>
              <a:defRPr/>
            </a:pPr>
            <a:r>
              <a:rPr lang="en-US" sz="1800" b="1" dirty="0">
                <a:ea typeface="Calibri" panose="020F0502020204030204" pitchFamily="34" charset="0"/>
              </a:rPr>
              <a:t>Discussion Guide</a:t>
            </a:r>
          </a:p>
          <a:p>
            <a:pPr marL="193306" lvl="0" indent="-193306">
              <a:spcBef>
                <a:spcPts val="634"/>
              </a:spcBef>
              <a:buSzPts val="1200"/>
              <a:buFont typeface="Symbol" panose="05050102010706020507" pitchFamily="18" charset="2"/>
              <a:buChar char=""/>
              <a:defRPr/>
            </a:pPr>
            <a:r>
              <a:rPr lang="en-US" dirty="0">
                <a:ea typeface="Calibri" panose="020F0502020204030204" pitchFamily="34" charset="0"/>
              </a:rPr>
              <a:t>What are some signs that might alert you that you need to talk with someone about a boundary dilemma?  (having strong feelings about a situation; acting in a way that is unusual for you; being aware that you want to not tell anyone about what you are thinking of doing; having confused feelings; treating different people you support differently, etc.)</a:t>
            </a:r>
          </a:p>
          <a:p>
            <a:endParaRPr lang="en-US" dirty="0"/>
          </a:p>
        </p:txBody>
      </p:sp>
      <p:cxnSp>
        <p:nvCxnSpPr>
          <p:cNvPr id="4" name="Straight Connector 3">
            <a:extLst>
              <a:ext uri="{FF2B5EF4-FFF2-40B4-BE49-F238E27FC236}">
                <a16:creationId xmlns:a16="http://schemas.microsoft.com/office/drawing/2014/main" id="{4D0FAEE6-0F21-4A07-82C6-BE830942B636}"/>
              </a:ext>
            </a:extLst>
          </p:cNvPr>
          <p:cNvCxnSpPr>
            <a:cxnSpLocks/>
          </p:cNvCxnSpPr>
          <p:nvPr/>
        </p:nvCxnSpPr>
        <p:spPr>
          <a:xfrm>
            <a:off x="192088" y="6896155"/>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AF1636E-1C09-EBB7-53D0-D1EA4112F0B1}"/>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129</a:t>
            </a:r>
          </a:p>
        </p:txBody>
      </p:sp>
      <p:sp>
        <p:nvSpPr>
          <p:cNvPr id="6" name="Rectangle 5">
            <a:extLst>
              <a:ext uri="{FF2B5EF4-FFF2-40B4-BE49-F238E27FC236}">
                <a16:creationId xmlns:a16="http://schemas.microsoft.com/office/drawing/2014/main" id="{1BF662DF-1B4A-26C1-22F4-F47FD14CEB99}"/>
              </a:ext>
            </a:extLst>
          </p:cNvPr>
          <p:cNvSpPr/>
          <p:nvPr/>
        </p:nvSpPr>
        <p:spPr>
          <a:xfrm>
            <a:off x="794731" y="505591"/>
            <a:ext cx="58413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9:50-10:25 Tending to Frame and Boundaries (Slides 123-129)</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40439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A6F441F-B3EF-4582-BA63-F982F1890C12}"/>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130</a:t>
            </a:r>
          </a:p>
        </p:txBody>
      </p:sp>
      <p:sp>
        <p:nvSpPr>
          <p:cNvPr id="5" name="Notes Placeholder 4">
            <a:extLst>
              <a:ext uri="{FF2B5EF4-FFF2-40B4-BE49-F238E27FC236}">
                <a16:creationId xmlns:a16="http://schemas.microsoft.com/office/drawing/2014/main" id="{1DB411E2-A8B1-4053-BF41-FF8DEBACFE3B}"/>
              </a:ext>
            </a:extLst>
          </p:cNvPr>
          <p:cNvSpPr>
            <a:spLocks noGrp="1"/>
          </p:cNvSpPr>
          <p:nvPr>
            <p:ph type="body" idx="1"/>
          </p:nvPr>
        </p:nvSpPr>
        <p:spPr/>
        <p:txBody>
          <a:bodyPr/>
          <a:lstStyle/>
          <a:p>
            <a:r>
              <a:rPr lang="en-US" dirty="0"/>
              <a:t>Break</a:t>
            </a:r>
          </a:p>
          <a:p>
            <a:endParaRPr lang="en-US" dirty="0"/>
          </a:p>
        </p:txBody>
      </p:sp>
      <p:sp>
        <p:nvSpPr>
          <p:cNvPr id="10" name="Rectangle 9">
            <a:extLst>
              <a:ext uri="{FF2B5EF4-FFF2-40B4-BE49-F238E27FC236}">
                <a16:creationId xmlns:a16="http://schemas.microsoft.com/office/drawing/2014/main" id="{CE2F418C-7E69-44EF-8E52-ADF674AD6439}"/>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10:25-10:40  Break (Slide 130)</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Slide Image Placeholder 2">
            <a:extLst>
              <a:ext uri="{FF2B5EF4-FFF2-40B4-BE49-F238E27FC236}">
                <a16:creationId xmlns:a16="http://schemas.microsoft.com/office/drawing/2014/main" id="{F5FB8A90-47F8-42CA-B2FD-A95A205DA219}"/>
              </a:ext>
            </a:extLst>
          </p:cNvPr>
          <p:cNvSpPr>
            <a:spLocks noGrp="1" noRot="1" noChangeAspect="1"/>
          </p:cNvSpPr>
          <p:nvPr>
            <p:ph type="sldImg"/>
          </p:nvPr>
        </p:nvSpPr>
        <p:spPr>
          <a:xfrm>
            <a:off x="192088" y="831850"/>
            <a:ext cx="3594100" cy="2022475"/>
          </a:xfrm>
        </p:spPr>
      </p:sp>
    </p:spTree>
    <p:extLst>
      <p:ext uri="{BB962C8B-B14F-4D97-AF65-F5344CB8AC3E}">
        <p14:creationId xmlns:p14="http://schemas.microsoft.com/office/powerpoint/2010/main" val="787474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405E85-7677-4C40-AD1C-7CF5B06995BB}"/>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131 </a:t>
            </a:r>
          </a:p>
        </p:txBody>
      </p:sp>
      <p:sp>
        <p:nvSpPr>
          <p:cNvPr id="6" name="Rectangle 5">
            <a:extLst>
              <a:ext uri="{FF2B5EF4-FFF2-40B4-BE49-F238E27FC236}">
                <a16:creationId xmlns:a16="http://schemas.microsoft.com/office/drawing/2014/main" id="{AB0D1593-C150-4AA4-B9AD-6E5DD61E618D}"/>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Notes Placeholder 2"/>
          <p:cNvSpPr>
            <a:spLocks noGrp="1"/>
          </p:cNvSpPr>
          <p:nvPr>
            <p:ph type="body" idx="1"/>
          </p:nvPr>
        </p:nvSpPr>
        <p:spPr>
          <a:xfrm>
            <a:off x="217042" y="3283504"/>
            <a:ext cx="6869317" cy="3417921"/>
          </a:xfrm>
        </p:spPr>
        <p:txBody>
          <a:bodyPr/>
          <a:lstStyle/>
          <a:p>
            <a:r>
              <a:rPr lang="en-US" dirty="0"/>
              <a:t>No notes.</a:t>
            </a:r>
          </a:p>
        </p:txBody>
      </p:sp>
      <p:sp>
        <p:nvSpPr>
          <p:cNvPr id="9" name="Slide Image Placeholder 8"/>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4135333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EAD92C-1885-4CCE-BDFE-85D83FD1D5F0}"/>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132</a:t>
            </a:r>
          </a:p>
        </p:txBody>
      </p:sp>
      <p:sp>
        <p:nvSpPr>
          <p:cNvPr id="4" name="Notes Placeholder 3">
            <a:extLst>
              <a:ext uri="{FF2B5EF4-FFF2-40B4-BE49-F238E27FC236}">
                <a16:creationId xmlns:a16="http://schemas.microsoft.com/office/drawing/2014/main" id="{A3B2D0A4-ED6B-4A8E-9BAE-30F244767A87}"/>
              </a:ext>
            </a:extLst>
          </p:cNvPr>
          <p:cNvSpPr>
            <a:spLocks noGrp="1"/>
          </p:cNvSpPr>
          <p:nvPr>
            <p:ph type="body" idx="1"/>
          </p:nvPr>
        </p:nvSpPr>
        <p:spPr/>
        <p:txBody>
          <a:bodyPr/>
          <a:lstStyle/>
          <a:p>
            <a:r>
              <a:rPr lang="en-US"/>
              <a:t>Now we’re going to talk about how to strengthen the body and brain.</a:t>
            </a:r>
          </a:p>
          <a:p>
            <a:endParaRPr lang="en-US" dirty="0"/>
          </a:p>
        </p:txBody>
      </p:sp>
      <p:sp>
        <p:nvSpPr>
          <p:cNvPr id="6" name="Slide Image Placeholder 5"/>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1A4AFE29-25E0-ECCA-A2DE-B30ABB5F69DF}"/>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7833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80608D0-20E0-44F7-BA4C-CAF68D000E88}"/>
              </a:ext>
            </a:extLst>
          </p:cNvPr>
          <p:cNvSpPr/>
          <p:nvPr/>
        </p:nvSpPr>
        <p:spPr>
          <a:xfrm>
            <a:off x="6918509" y="7077667"/>
            <a:ext cx="183491" cy="96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4837" tIns="47418" rIns="94837" bIns="47418" rtlCol="0" anchor="ctr"/>
          <a:lstStyle/>
          <a:p>
            <a:pPr algn="ctr"/>
            <a:endParaRPr lang="en-US"/>
          </a:p>
        </p:txBody>
      </p:sp>
      <p:sp>
        <p:nvSpPr>
          <p:cNvPr id="9" name="TextBox 8">
            <a:extLst>
              <a:ext uri="{FF2B5EF4-FFF2-40B4-BE49-F238E27FC236}">
                <a16:creationId xmlns:a16="http://schemas.microsoft.com/office/drawing/2014/main" id="{EFB2D1FB-55B2-4B17-A5E6-CD64113C167E}"/>
              </a:ext>
            </a:extLst>
          </p:cNvPr>
          <p:cNvSpPr txBox="1"/>
          <p:nvPr/>
        </p:nvSpPr>
        <p:spPr>
          <a:xfrm>
            <a:off x="2" y="2"/>
            <a:ext cx="7307253" cy="558075"/>
          </a:xfrm>
          <a:prstGeom prst="rect">
            <a:avLst/>
          </a:prstGeom>
          <a:noFill/>
        </p:spPr>
        <p:txBody>
          <a:bodyPr wrap="square" lIns="96635" tIns="48317" rIns="96635" bIns="48317" rtlCol="0">
            <a:spAutoFit/>
          </a:bodyPr>
          <a:lstStyle/>
          <a:p>
            <a:pPr algn="ctr"/>
            <a:r>
              <a:rPr lang="en-US" sz="3000" b="1" dirty="0">
                <a:solidFill>
                  <a:srgbClr val="000000"/>
                </a:solidFill>
              </a:rPr>
              <a:t>RC IDD Basic Manual: Day 2, Slide 133</a:t>
            </a:r>
          </a:p>
        </p:txBody>
      </p:sp>
      <p:sp>
        <p:nvSpPr>
          <p:cNvPr id="6" name="Notes Placeholder 5"/>
          <p:cNvSpPr>
            <a:spLocks noGrp="1"/>
          </p:cNvSpPr>
          <p:nvPr>
            <p:ph type="body" idx="1"/>
          </p:nvPr>
        </p:nvSpPr>
        <p:spPr>
          <a:xfrm>
            <a:off x="217042" y="3283504"/>
            <a:ext cx="6869317" cy="5499770"/>
          </a:xfrm>
        </p:spPr>
        <p:txBody>
          <a:bodyPr/>
          <a:lstStyle/>
          <a:p>
            <a:pPr lvl="0"/>
            <a:r>
              <a:rPr lang="en-US" b="1" noProof="0" dirty="0"/>
              <a:t>Briefly</a:t>
            </a:r>
            <a:r>
              <a:rPr lang="en-US" noProof="0" dirty="0"/>
              <a:t> review this slide from Day 1. It describes what happens with the brain and body where there has been significant trauma and the brain is dysregulated. </a:t>
            </a:r>
          </a:p>
          <a:p>
            <a:pPr lvl="0"/>
            <a:r>
              <a:rPr lang="en-US" noProof="0" dirty="0"/>
              <a:t>It is as if the brain has decided this is a very dangerous world and must be constantly vigilant.  </a:t>
            </a:r>
          </a:p>
          <a:p>
            <a:pPr lvl="0"/>
            <a:r>
              <a:rPr lang="en-US" noProof="0" dirty="0"/>
              <a:t>The answer to the question “Is something wrong?” is usually “YES!” Often very small stressors set off a full-fledged threat response.  The person’s body reacts immediately to the perceived threat. </a:t>
            </a:r>
          </a:p>
          <a:p>
            <a:pPr lvl="0"/>
            <a:r>
              <a:rPr lang="en-US" noProof="0" dirty="0"/>
              <a:t>The thinking part of the brain turns off and VERY QUICKLY the body goes into fight, flight, or freeze mode, reacting on pure emotion and instinct. </a:t>
            </a:r>
          </a:p>
          <a:p>
            <a:pPr lvl="0"/>
            <a:r>
              <a:rPr lang="en-US" noProof="0" dirty="0"/>
              <a:t>This would be great if it IS a real danger. But,</a:t>
            </a:r>
            <a:r>
              <a:rPr lang="en-US" dirty="0"/>
              <a:t> </a:t>
            </a:r>
            <a:r>
              <a:rPr lang="en-US" noProof="0" dirty="0"/>
              <a:t>often this is the response when there is not a real danger. The person cannot pause and think or talk to someone before they act. </a:t>
            </a:r>
          </a:p>
          <a:p>
            <a:pPr lvl="0"/>
            <a:r>
              <a:rPr lang="en-US" noProof="0" dirty="0"/>
              <a:t>So, a </a:t>
            </a:r>
            <a:r>
              <a:rPr lang="en-US" dirty="0"/>
              <a:t>support professional raises his voice </a:t>
            </a:r>
            <a:r>
              <a:rPr lang="en-US" noProof="0" dirty="0"/>
              <a:t>and the person supported gets aggressive and is ready to attack. </a:t>
            </a:r>
          </a:p>
          <a:p>
            <a:pPr lvl="0"/>
            <a:r>
              <a:rPr lang="en-US" noProof="0" dirty="0"/>
              <a:t>A person is asked to take a shower and </a:t>
            </a:r>
            <a:r>
              <a:rPr lang="en-US" dirty="0"/>
              <a:t>has a meltdown. </a:t>
            </a:r>
          </a:p>
          <a:p>
            <a:pPr lvl="0"/>
            <a:r>
              <a:rPr lang="en-US" noProof="0" dirty="0"/>
              <a:t>People with dysregulated brains often find themselves: </a:t>
            </a:r>
          </a:p>
          <a:p>
            <a:pPr lvl="1"/>
            <a:r>
              <a:rPr lang="en-US" noProof="0" dirty="0"/>
              <a:t>Stuck on “on” in hyper-aroused self-protective mode and can’t get back to a calm state.</a:t>
            </a:r>
          </a:p>
          <a:p>
            <a:pPr lvl="1"/>
            <a:r>
              <a:rPr lang="en-US" noProof="0" dirty="0"/>
              <a:t>In a numb, shut down state because the </a:t>
            </a:r>
            <a:r>
              <a:rPr lang="en-US" dirty="0"/>
              <a:t>nervous system can’t manage </a:t>
            </a:r>
            <a:r>
              <a:rPr lang="en-US" noProof="0" dirty="0"/>
              <a:t>being the stuck on “on.”</a:t>
            </a:r>
          </a:p>
          <a:p>
            <a:pPr lvl="1"/>
            <a:r>
              <a:rPr lang="en-US" noProof="0" dirty="0"/>
              <a:t>Or they go back and forth between these two extremes.</a:t>
            </a:r>
          </a:p>
          <a:p>
            <a:endParaRPr lang="en-US" dirty="0"/>
          </a:p>
        </p:txBody>
      </p:sp>
      <p:sp>
        <p:nvSpPr>
          <p:cNvPr id="5" name="Slide Image Placeholder 4"/>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6C4BE381-B54F-8DBD-57DC-865AF66ADEAD}"/>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(slides 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5683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txBox="1">
            <a:spLocks noChangeArrowheads="1"/>
          </p:cNvSpPr>
          <p:nvPr/>
        </p:nvSpPr>
        <p:spPr>
          <a:xfrm>
            <a:off x="256889" y="3208473"/>
            <a:ext cx="6862588" cy="5835786"/>
          </a:xfrm>
          <a:prstGeom prst="rect">
            <a:avLst/>
          </a:prstGeom>
          <a:noFill/>
          <a:ln>
            <a:noFill/>
          </a:ln>
        </p:spPr>
        <p:txBody>
          <a:bodyPr vert="horz" wrap="square" lIns="47418" tIns="0" rIns="47418" bIns="0" rtlCol="0">
            <a:noAutofit/>
          </a:bodyPr>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187549" indent="-187549">
              <a:spcBef>
                <a:spcPts val="415"/>
              </a:spcBef>
              <a:buSzPct val="135000"/>
              <a:buFont typeface="Arial" panose="020B0604020202020204" pitchFamily="34" charset="0"/>
              <a:buChar char="•"/>
            </a:pPr>
            <a:endParaRPr lang="en-US" sz="1000" dirty="0"/>
          </a:p>
        </p:txBody>
      </p:sp>
      <p:sp>
        <p:nvSpPr>
          <p:cNvPr id="8" name="TextBox 7">
            <a:extLst>
              <a:ext uri="{FF2B5EF4-FFF2-40B4-BE49-F238E27FC236}">
                <a16:creationId xmlns:a16="http://schemas.microsoft.com/office/drawing/2014/main" id="{EFB2D1FB-55B2-4B17-A5E6-CD64113C167E}"/>
              </a:ext>
            </a:extLst>
          </p:cNvPr>
          <p:cNvSpPr txBox="1"/>
          <p:nvPr/>
        </p:nvSpPr>
        <p:spPr>
          <a:xfrm>
            <a:off x="2" y="2"/>
            <a:ext cx="7307253" cy="558075"/>
          </a:xfrm>
          <a:prstGeom prst="rect">
            <a:avLst/>
          </a:prstGeom>
          <a:noFill/>
        </p:spPr>
        <p:txBody>
          <a:bodyPr wrap="square" lIns="96635" tIns="48317" rIns="96635" bIns="48317" rtlCol="0">
            <a:spAutoFit/>
          </a:bodyPr>
          <a:lstStyle/>
          <a:p>
            <a:pPr algn="ctr"/>
            <a:r>
              <a:rPr lang="en-US" sz="3000" b="1" dirty="0">
                <a:solidFill>
                  <a:srgbClr val="000000"/>
                </a:solidFill>
              </a:rPr>
              <a:t>RC IDD Basic Manual: Day 2, Slide 134</a:t>
            </a:r>
          </a:p>
        </p:txBody>
      </p:sp>
      <p:sp>
        <p:nvSpPr>
          <p:cNvPr id="5" name="Notes Placeholder 4">
            <a:extLst>
              <a:ext uri="{FF2B5EF4-FFF2-40B4-BE49-F238E27FC236}">
                <a16:creationId xmlns:a16="http://schemas.microsoft.com/office/drawing/2014/main" id="{440A9454-D8DB-4586-813B-26079B0DCB6E}"/>
              </a:ext>
            </a:extLst>
          </p:cNvPr>
          <p:cNvSpPr>
            <a:spLocks noGrp="1"/>
          </p:cNvSpPr>
          <p:nvPr>
            <p:ph type="body" idx="1"/>
          </p:nvPr>
        </p:nvSpPr>
        <p:spPr>
          <a:xfrm>
            <a:off x="217042" y="3283503"/>
            <a:ext cx="6869317" cy="5210791"/>
          </a:xfrm>
        </p:spPr>
        <p:txBody>
          <a:bodyPr/>
          <a:lstStyle/>
          <a:p>
            <a:r>
              <a:rPr lang="en-US" dirty="0"/>
              <a:t>When we strengthen body and brain, we want to move people closer to a more regulated threat response.</a:t>
            </a:r>
          </a:p>
          <a:p>
            <a:r>
              <a:rPr lang="en-US" b="1" dirty="0"/>
              <a:t>Briefly</a:t>
            </a:r>
            <a:r>
              <a:rPr lang="en-US" dirty="0"/>
              <a:t> review this slide from Day 1 about the threat response of a regulated brain. </a:t>
            </a:r>
          </a:p>
          <a:p>
            <a:r>
              <a:rPr lang="en-US" dirty="0"/>
              <a:t>Let’s say this girl hears that there’s a new girl in the class not long after she was bullied at school. She may feel her body react wondering if she’ll be safe.  </a:t>
            </a:r>
          </a:p>
          <a:p>
            <a:r>
              <a:rPr lang="en-US" dirty="0"/>
              <a:t>But she is more able to pause, calm down, and think rather than purely react when assessing the danger. They realize that not every new child at school is a bully. She tells her mom that she’s a little scared. When her mom reassures her, she returns to a calm regulated state. </a:t>
            </a:r>
          </a:p>
          <a:p>
            <a:r>
              <a:rPr lang="en-US" dirty="0"/>
              <a:t>Again, this is what we’re working toward when we strengthen the body and brain. </a:t>
            </a:r>
          </a:p>
          <a:p>
            <a:r>
              <a:rPr lang="en-US" dirty="0"/>
              <a:t>This can be long-term work with people with IDD because they may not have he cognitive flexibility to use the thinking part of their brain. So, body based interventions are important. </a:t>
            </a:r>
          </a:p>
          <a:p>
            <a:pPr marL="0" indent="0">
              <a:buNone/>
            </a:pPr>
            <a:endParaRPr lang="en-US" dirty="0"/>
          </a:p>
          <a:p>
            <a:endParaRPr lang="en-US" dirty="0"/>
          </a:p>
          <a:p>
            <a:endParaRPr lang="en-US" dirty="0"/>
          </a:p>
        </p:txBody>
      </p: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122DB10A-84E9-6624-8888-1881910D11CD}"/>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06732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4"/>
            <a:ext cx="6869317" cy="5282980"/>
          </a:xfrm>
        </p:spPr>
        <p:txBody>
          <a:bodyPr/>
          <a:lstStyle/>
          <a:p>
            <a:pPr marL="193306" indent="-193306">
              <a:lnSpc>
                <a:spcPct val="120000"/>
              </a:lnSpc>
              <a:spcBef>
                <a:spcPts val="634"/>
              </a:spcBef>
              <a:buSzPts val="1200"/>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These are different kinds of strategies to strengthen the body, brain, and nervous system. </a:t>
            </a:r>
          </a:p>
          <a:p>
            <a:pPr marL="193306" indent="-193306">
              <a:lnSpc>
                <a:spcPct val="120000"/>
              </a:lnSpc>
              <a:spcBef>
                <a:spcPts val="634"/>
              </a:spcBef>
              <a:buSzPts val="1200"/>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Especially for people with limited cognitive and language skills, a consistent daily schedule, as consistent as possible staffing, signaling transitions in the same way every time are trauma-informed practices. They signal to a nervous system used to chaos that there will be no surprises. </a:t>
            </a:r>
          </a:p>
          <a:p>
            <a:pPr marL="193306" indent="-193306">
              <a:lnSpc>
                <a:spcPct val="120000"/>
              </a:lnSpc>
              <a:spcBef>
                <a:spcPts val="634"/>
              </a:spcBef>
              <a:buSzPts val="1200"/>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Sensory interventions include activities people can do to engage various senses to decrease or prevent distress. Survivors often find these strategies immensely helpful to calm, ground, and regulate their </a:t>
            </a:r>
            <a:r>
              <a:rPr lang="en-US" dirty="0">
                <a:ea typeface="Calibri" panose="020F0502020204030204" pitchFamily="34" charset="0"/>
              </a:rPr>
              <a:t>strong</a:t>
            </a:r>
            <a:r>
              <a:rPr lang="en-US" sz="1200" dirty="0">
                <a:latin typeface="Arial" panose="020B0604020202020204" pitchFamily="34" charset="0"/>
                <a:ea typeface="Calibri" panose="020F0502020204030204" pitchFamily="34" charset="0"/>
                <a:cs typeface="Arial" panose="020B0604020202020204" pitchFamily="34" charset="0"/>
              </a:rPr>
              <a:t> emotions. </a:t>
            </a:r>
          </a:p>
          <a:p>
            <a:pPr marL="193306" indent="-193306">
              <a:lnSpc>
                <a:spcPct val="120000"/>
              </a:lnSpc>
              <a:spcBef>
                <a:spcPts val="634"/>
              </a:spcBef>
              <a:buSzPts val="1200"/>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Simplified meditation, yoga, mindfulness, and deep breathing can support nervous system regulation and function. </a:t>
            </a:r>
          </a:p>
          <a:p>
            <a:pPr marL="193306" indent="-193306">
              <a:lnSpc>
                <a:spcPct val="120000"/>
              </a:lnSpc>
              <a:spcBef>
                <a:spcPts val="634"/>
              </a:spcBef>
              <a:buSzPts val="1200"/>
              <a:buFont typeface="Symbol" panose="05050102010706020507" pitchFamily="18" charset="2"/>
              <a:buChar char=""/>
            </a:pPr>
            <a:r>
              <a:rPr lang="en-US" dirty="0">
                <a:ea typeface="Calibri" panose="020F0502020204030204" pitchFamily="34" charset="0"/>
              </a:rPr>
              <a:t>A “My Regulation card” is a simple document about what escalation looks like for this person, what strategies help, and what makes it worse. We will show an example shortly. </a:t>
            </a:r>
          </a:p>
          <a:p>
            <a:pPr marL="193306" indent="-193306">
              <a:lnSpc>
                <a:spcPct val="120000"/>
              </a:lnSpc>
              <a:spcBef>
                <a:spcPts val="634"/>
              </a:spcBef>
              <a:buSzPts val="1200"/>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Each person with IDD will be different with respect to strategies that work best for them. </a:t>
            </a:r>
          </a:p>
          <a:p>
            <a:endParaRPr lang="en-US" dirty="0"/>
          </a:p>
          <a:p>
            <a:endParaRPr lang="en-US" dirty="0"/>
          </a:p>
          <a:p>
            <a:endParaRPr lang="en-US" dirty="0"/>
          </a:p>
        </p:txBody>
      </p:sp>
      <p:sp>
        <p:nvSpPr>
          <p:cNvPr id="5" name="TextBox 4">
            <a:extLst>
              <a:ext uri="{FF2B5EF4-FFF2-40B4-BE49-F238E27FC236}">
                <a16:creationId xmlns:a16="http://schemas.microsoft.com/office/drawing/2014/main" id="{00316B9A-DCD2-4D4F-A2C2-7B60D4F0E859}"/>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135 </a:t>
            </a:r>
          </a:p>
        </p:txBody>
      </p:sp>
      <p:sp>
        <p:nvSpPr>
          <p:cNvPr id="6" name="Slide Image Placeholder 5">
            <a:extLst>
              <a:ext uri="{FF2B5EF4-FFF2-40B4-BE49-F238E27FC236}">
                <a16:creationId xmlns:a16="http://schemas.microsoft.com/office/drawing/2014/main" id="{3DA9A2AC-A045-4441-A3FB-49BED86B259E}"/>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C1093942-A1A0-C896-F44B-F9B665633066}"/>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15156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a:xfrm>
            <a:off x="217042" y="3283503"/>
            <a:ext cx="6869317" cy="4645307"/>
          </a:xfrm>
        </p:spPr>
        <p:txBody>
          <a:bodyPr/>
          <a:lstStyle/>
          <a:p>
            <a:r>
              <a:rPr lang="en-US" dirty="0"/>
              <a:t>Let’s practice a deep breathing exercise now. </a:t>
            </a:r>
          </a:p>
          <a:p>
            <a:r>
              <a:rPr lang="en-US" dirty="0"/>
              <a:t>We’re going to focus on extending the exhale, which activates your calming nervous system. Breathe in for 4 counts... now out for 4 counts. Now in for 4... out for 5. In for 4... out for 6. Keep going — in for 4... out for 7. One more: in for 4... out for 8. </a:t>
            </a:r>
          </a:p>
          <a:p>
            <a:r>
              <a:rPr lang="en-US" dirty="0"/>
              <a:t>Now let’s try square breathing. Breath in for a count of 5…now hold for a count of 5…breath out for a count of 5…and hold the exhale for a count of 5. </a:t>
            </a:r>
          </a:p>
          <a:p>
            <a:r>
              <a:rPr lang="en-US" dirty="0"/>
              <a:t>What did you notice? </a:t>
            </a:r>
          </a:p>
          <a:p>
            <a:r>
              <a:rPr lang="en-US" dirty="0"/>
              <a:t>These are tools you can teach to people you support, or that you can use yourself — anywhere, anytime.</a:t>
            </a:r>
          </a:p>
          <a:p>
            <a:endParaRPr lang="en-US" dirty="0"/>
          </a:p>
        </p:txBody>
      </p:sp>
      <p:sp>
        <p:nvSpPr>
          <p:cNvPr id="4" name="TextBox 3">
            <a:extLst>
              <a:ext uri="{FF2B5EF4-FFF2-40B4-BE49-F238E27FC236}">
                <a16:creationId xmlns:a16="http://schemas.microsoft.com/office/drawing/2014/main" id="{00316B9A-DCD2-4D4F-A2C2-7B60D4F0E859}"/>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136 </a:t>
            </a:r>
          </a:p>
        </p:txBody>
      </p:sp>
      <p:sp>
        <p:nvSpPr>
          <p:cNvPr id="5" name="Rectangle 4">
            <a:extLst>
              <a:ext uri="{FF2B5EF4-FFF2-40B4-BE49-F238E27FC236}">
                <a16:creationId xmlns:a16="http://schemas.microsoft.com/office/drawing/2014/main" id="{69B5EA34-4918-41BE-BCC4-50BA1C80A08D}"/>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96084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E45C18-8C22-4FCD-A3D5-9ACF27F69E1A}"/>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137 </a:t>
            </a:r>
          </a:p>
        </p:txBody>
      </p:sp>
      <p:sp>
        <p:nvSpPr>
          <p:cNvPr id="8" name="Notes Placeholder 7">
            <a:extLst>
              <a:ext uri="{FF2B5EF4-FFF2-40B4-BE49-F238E27FC236}">
                <a16:creationId xmlns:a16="http://schemas.microsoft.com/office/drawing/2014/main" id="{865C7401-582C-4748-A5B8-798EA8E7C0F0}"/>
              </a:ext>
            </a:extLst>
          </p:cNvPr>
          <p:cNvSpPr>
            <a:spLocks noGrp="1"/>
          </p:cNvSpPr>
          <p:nvPr>
            <p:ph type="body" idx="1"/>
          </p:nvPr>
        </p:nvSpPr>
        <p:spPr>
          <a:xfrm>
            <a:off x="185319" y="3264729"/>
            <a:ext cx="6869317" cy="5594045"/>
          </a:xfrm>
        </p:spPr>
        <p:txBody>
          <a:bodyPr/>
          <a:lstStyle/>
          <a:p>
            <a:r>
              <a:rPr lang="en-US" dirty="0"/>
              <a:t>Sensory interventions are some of the most important interventions used for people with IDD we support. </a:t>
            </a:r>
          </a:p>
          <a:p>
            <a:r>
              <a:rPr lang="en-US" dirty="0"/>
              <a:t>Large percentages of people with IDD have sensory integration or sensory processing challenges. Sensory processing means the way the nervous system receives, organizes, and understands sensory information. </a:t>
            </a:r>
          </a:p>
          <a:p>
            <a:r>
              <a:rPr lang="en-US" dirty="0"/>
              <a:t>Here is a short list of strategies that can be used in different sensory areas to help people to calm down and ground themselves when activated. </a:t>
            </a:r>
          </a:p>
          <a:p>
            <a:r>
              <a:rPr lang="en-US" dirty="0"/>
              <a:t>They are effective with people with IDD because they don’t require a person to be verbal. They also are being used more and more often with trauma survivors. </a:t>
            </a:r>
          </a:p>
          <a:p>
            <a:r>
              <a:rPr lang="en-US" dirty="0"/>
              <a:t>This falls within the professional expertise of Occupational Therapists (OTs). </a:t>
            </a:r>
          </a:p>
          <a:p>
            <a:r>
              <a:rPr lang="en-US" dirty="0"/>
              <a:t>OTs can do assessments to determine which strategies are most effective for a particular person. These strategies can be taught to staff and then the people supported can be taught to do it themselves.  Every one of us has particular sensory areas that we find especially soothing, comforting, and calming on the one hand, and irritating or activating on the other. </a:t>
            </a:r>
          </a:p>
          <a:p>
            <a:r>
              <a:rPr lang="en-US" dirty="0"/>
              <a:t>Give an example of what areas soothe you and which do not. Ask participants what sensory areas are most irritating for them? What areas are most calming?</a:t>
            </a:r>
          </a:p>
          <a:p>
            <a:r>
              <a:rPr lang="en-US" dirty="0"/>
              <a:t>These strategies should always be used with the person’s approval and not forced upon anyone.</a:t>
            </a:r>
          </a:p>
          <a:p>
            <a:r>
              <a:rPr lang="en-US" dirty="0"/>
              <a:t>Often, adults with IDD are seen more as children and we use sensory strategies for kids like stuffed animals or toys. This can feel demeaning to adults with IDD. </a:t>
            </a:r>
          </a:p>
          <a:p>
            <a:endParaRPr lang="en-US" dirty="0"/>
          </a:p>
        </p:txBody>
      </p:sp>
      <p:sp>
        <p:nvSpPr>
          <p:cNvPr id="3" name="Slide Image Placeholder 2">
            <a:extLst>
              <a:ext uri="{FF2B5EF4-FFF2-40B4-BE49-F238E27FC236}">
                <a16:creationId xmlns:a16="http://schemas.microsoft.com/office/drawing/2014/main" id="{5307395E-F3DB-442C-90A8-BF6A81700A1E}"/>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BE7AA71D-7889-E4D1-1C5E-AA8DCEE81C55}"/>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67204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p:txBody>
          <a:bodyPr/>
          <a:lstStyle/>
          <a:p>
            <a:r>
              <a:rPr lang="en-US" dirty="0">
                <a:ea typeface="Calibri" panose="020F0502020204030204" pitchFamily="34" charset="0"/>
              </a:rPr>
              <a:t>As mentioned, a “My Regulation Card” is a simple document that can be laminated and answers the questions what escalation looks like for this person, what strategies help, and what makes it worse. Here is an example. </a:t>
            </a:r>
          </a:p>
          <a:p>
            <a:r>
              <a:rPr lang="en-US" dirty="0">
                <a:ea typeface="Calibri" panose="020F0502020204030204" pitchFamily="34" charset="0"/>
              </a:rPr>
              <a:t>For non-verbal people, it can include photos showing answers to these three questions. </a:t>
            </a:r>
          </a:p>
          <a:p>
            <a:r>
              <a:rPr lang="en-US" dirty="0">
                <a:ea typeface="Calibri" panose="020F0502020204030204" pitchFamily="34" charset="0"/>
              </a:rPr>
              <a:t>A person can take it from setting to setting so other professionals are on the same page about  what works and doesn’t work for that individual.  </a:t>
            </a:r>
          </a:p>
          <a:p>
            <a:pPr marL="0" indent="0">
              <a:buNone/>
            </a:pPr>
            <a:endParaRPr lang="en-US" dirty="0"/>
          </a:p>
        </p:txBody>
      </p:sp>
      <p:sp>
        <p:nvSpPr>
          <p:cNvPr id="4" name="TextBox 3">
            <a:extLst>
              <a:ext uri="{FF2B5EF4-FFF2-40B4-BE49-F238E27FC236}">
                <a16:creationId xmlns:a16="http://schemas.microsoft.com/office/drawing/2014/main" id="{B7E45C18-8C22-4FCD-A3D5-9ACF27F69E1A}"/>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138 </a:t>
            </a:r>
          </a:p>
        </p:txBody>
      </p:sp>
      <p:sp>
        <p:nvSpPr>
          <p:cNvPr id="5" name="Rectangle 4">
            <a:extLst>
              <a:ext uri="{FF2B5EF4-FFF2-40B4-BE49-F238E27FC236}">
                <a16:creationId xmlns:a16="http://schemas.microsoft.com/office/drawing/2014/main" id="{9EEA440D-E2D0-4D74-82D1-1504CA4E3C71}"/>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10:40-10:50  Strengthening the Body and Brain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131-138)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73291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F5C8B-F854-FD3B-ADBC-757EBC6F6CA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332EE5B-4BA9-8C2F-E3E7-37678D8F7824}"/>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139 </a:t>
            </a:r>
          </a:p>
        </p:txBody>
      </p:sp>
      <p:sp>
        <p:nvSpPr>
          <p:cNvPr id="3" name="Notes Placeholder 2">
            <a:extLst>
              <a:ext uri="{FF2B5EF4-FFF2-40B4-BE49-F238E27FC236}">
                <a16:creationId xmlns:a16="http://schemas.microsoft.com/office/drawing/2014/main" id="{585BEB4C-96DF-4A2E-42C1-01B89AB09ED8}"/>
              </a:ext>
            </a:extLst>
          </p:cNvPr>
          <p:cNvSpPr>
            <a:spLocks noGrp="1"/>
          </p:cNvSpPr>
          <p:nvPr>
            <p:ph type="body" idx="1"/>
          </p:nvPr>
        </p:nvSpPr>
        <p:spPr>
          <a:xfrm>
            <a:off x="217042" y="3283504"/>
            <a:ext cx="6869317" cy="3538949"/>
          </a:xfrm>
        </p:spPr>
        <p:txBody>
          <a:bodyPr/>
          <a:lstStyle/>
          <a:p>
            <a:r>
              <a:rPr lang="en-US"/>
              <a:t>No notes.</a:t>
            </a:r>
            <a:endParaRPr lang="en-US" dirty="0"/>
          </a:p>
        </p:txBody>
      </p:sp>
      <p:sp>
        <p:nvSpPr>
          <p:cNvPr id="9" name="Slide Image Placeholder 8"/>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3B69276E-AB2C-07BE-1528-FC6FEFFD9042}"/>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334333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TextBox 2">
            <a:extLst>
              <a:ext uri="{FF2B5EF4-FFF2-40B4-BE49-F238E27FC236}">
                <a16:creationId xmlns:a16="http://schemas.microsoft.com/office/drawing/2014/main" id="{DE2BE45B-2310-4440-9540-D8DF7B608205}"/>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140</a:t>
            </a:r>
          </a:p>
        </p:txBody>
      </p:sp>
      <p:sp>
        <p:nvSpPr>
          <p:cNvPr id="4" name="Rectangle 3">
            <a:extLst>
              <a:ext uri="{FF2B5EF4-FFF2-40B4-BE49-F238E27FC236}">
                <a16:creationId xmlns:a16="http://schemas.microsoft.com/office/drawing/2014/main" id="{4A875E03-2641-978B-3664-77D996E88E97}"/>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73215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812102"/>
          </a:xfrm>
        </p:spPr>
        <p:txBody>
          <a:bodyPr/>
          <a:lstStyle/>
          <a:p>
            <a:r>
              <a:rPr lang="en-US" dirty="0"/>
              <a:t>Show video (about 1 minute).</a:t>
            </a:r>
          </a:p>
          <a:p>
            <a:r>
              <a:rPr lang="en-US" dirty="0"/>
              <a:t>While this is likely a neurotypical child, what did you notice specifically about how this parent strengthened feelings management? (Possible answers: she intentionally taught her child deep breathing; she acknowledged her hurt feelings; she paired it with love and affirmation). </a:t>
            </a:r>
          </a:p>
          <a:p>
            <a:r>
              <a:rPr lang="en-US" dirty="0"/>
              <a:t>This may be more difficult with a child with IDD but certainly possible with many. </a:t>
            </a:r>
          </a:p>
          <a:p>
            <a:endParaRPr lang="en-US" dirty="0"/>
          </a:p>
          <a:p>
            <a:endParaRPr lang="en-US" dirty="0"/>
          </a:p>
          <a:p>
            <a:endParaRPr lang="en-US" dirty="0"/>
          </a:p>
          <a:p>
            <a:endParaRPr lang="en-US" dirty="0"/>
          </a:p>
          <a:p>
            <a:endParaRPr lang="en-US" dirty="0"/>
          </a:p>
          <a:p>
            <a:endParaRPr lang="en-US" dirty="0"/>
          </a:p>
          <a:p>
            <a:pPr lvl="0">
              <a:spcBef>
                <a:spcPts val="1200"/>
              </a:spcBef>
            </a:pPr>
            <a:r>
              <a:rPr lang="en-US" dirty="0"/>
              <a:t>How have you seen people with IDD learn skills to manage their feelings? </a:t>
            </a:r>
          </a:p>
          <a:p>
            <a:pPr lvl="0"/>
            <a:r>
              <a:rPr lang="en-US" dirty="0"/>
              <a:t>What message did you get about expressing feelings in your culture? For example, did you learn to express or repress feelings? What messages did you get about expressing anger, especially toward your elders? </a:t>
            </a:r>
          </a:p>
          <a:p>
            <a:pPr lvl="0"/>
            <a:r>
              <a:rPr lang="en-US" dirty="0"/>
              <a:t>How might our cultural beliefs about feelings management affect our reaction to others including those we support? (Possible answers: if we learned to hold in feelings, we might view expression of any anger as rage; if we easily express any and all feelings, we could not notice the hurt of someone who holds their feelings in). </a:t>
            </a:r>
          </a:p>
          <a:p>
            <a:endParaRPr lang="en-US" dirty="0"/>
          </a:p>
          <a:p>
            <a:endParaRPr lang="en-US" dirty="0"/>
          </a:p>
          <a:p>
            <a:endParaRPr lang="en-US" dirty="0"/>
          </a:p>
        </p:txBody>
      </p:sp>
      <p:sp>
        <p:nvSpPr>
          <p:cNvPr id="7" name="TextBox 6"/>
          <p:cNvSpPr txBox="1"/>
          <p:nvPr/>
        </p:nvSpPr>
        <p:spPr>
          <a:xfrm>
            <a:off x="7815385" y="3928054"/>
            <a:ext cx="4006885" cy="1205594"/>
          </a:xfrm>
          <a:prstGeom prst="rect">
            <a:avLst/>
          </a:prstGeom>
          <a:noFill/>
        </p:spPr>
        <p:txBody>
          <a:bodyPr wrap="square" lIns="96653" tIns="48327" rIns="96653" bIns="48327" rtlCol="0">
            <a:spAutoFit/>
          </a:bodyPr>
          <a:lstStyle/>
          <a:p>
            <a:endParaRPr lang="en-US" sz="1200" dirty="0">
              <a:solidFill>
                <a:srgbClr val="FF0000"/>
              </a:solidFill>
            </a:endParaRPr>
          </a:p>
          <a:p>
            <a:endParaRPr lang="en-US" sz="1200" dirty="0">
              <a:solidFill>
                <a:srgbClr val="FF0000"/>
              </a:solidFill>
            </a:endParaRPr>
          </a:p>
          <a:p>
            <a:endParaRPr lang="en-US" sz="1200" dirty="0">
              <a:solidFill>
                <a:srgbClr val="000000"/>
              </a:solidFill>
            </a:endParaRPr>
          </a:p>
          <a:p>
            <a:endParaRPr lang="en-US" sz="1200" dirty="0">
              <a:solidFill>
                <a:srgbClr val="FF0000"/>
              </a:solidFill>
            </a:endParaRPr>
          </a:p>
          <a:p>
            <a:endParaRPr lang="en-US" sz="1200" dirty="0">
              <a:solidFill>
                <a:srgbClr val="FF0000"/>
              </a:solidFill>
            </a:endParaRPr>
          </a:p>
          <a:p>
            <a:endParaRPr lang="en-US" sz="1200" dirty="0">
              <a:solidFill>
                <a:srgbClr val="FF0000"/>
              </a:solidFill>
            </a:endParaRPr>
          </a:p>
        </p:txBody>
      </p:sp>
      <p:sp>
        <p:nvSpPr>
          <p:cNvPr id="10" name="TextBox 9">
            <a:extLst>
              <a:ext uri="{FF2B5EF4-FFF2-40B4-BE49-F238E27FC236}">
                <a16:creationId xmlns:a16="http://schemas.microsoft.com/office/drawing/2014/main" id="{ED70F27F-1563-43F1-B35D-090554F55386}"/>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141 </a:t>
            </a:r>
          </a:p>
        </p:txBody>
      </p:sp>
      <p:sp>
        <p:nvSpPr>
          <p:cNvPr id="12" name="Notes Placeholder 4"/>
          <p:cNvSpPr txBox="1">
            <a:spLocks/>
          </p:cNvSpPr>
          <p:nvPr/>
        </p:nvSpPr>
        <p:spPr>
          <a:xfrm>
            <a:off x="1321420" y="4751136"/>
            <a:ext cx="6869317" cy="3879968"/>
          </a:xfrm>
          <a:prstGeom prst="rect">
            <a:avLst/>
          </a:prstGeom>
        </p:spPr>
        <p:txBody>
          <a:bodyPr vert="horz" lIns="96653" tIns="48327" rIns="96653" bIns="48327" rtlCol="0"/>
          <a:lstStyle>
            <a:lvl1pPr marL="182880" indent="-182880" algn="l" defTabSz="914400" rtl="0" eaLnBrk="1" latinLnBrk="0" hangingPunct="1">
              <a:lnSpc>
                <a:spcPct val="120000"/>
              </a:lnSpc>
              <a:spcBef>
                <a:spcPts val="600"/>
              </a:spcBef>
              <a:buSzPct val="140000"/>
              <a:buFont typeface="Arial" panose="020B0604020202020204" pitchFamily="34" charset="0"/>
              <a:buChar char="•"/>
              <a:defRPr sz="1200" kern="1200">
                <a:solidFill>
                  <a:srgbClr val="000000"/>
                </a:solidFill>
                <a:latin typeface="Arial" panose="020B0604020202020204" pitchFamily="34" charset="0"/>
                <a:ea typeface="+mn-ea"/>
                <a:cs typeface="Arial" panose="020B0604020202020204" pitchFamily="34" charset="0"/>
              </a:defRPr>
            </a:lvl1pPr>
            <a:lvl2pPr marL="457200" indent="-182880" algn="l" defTabSz="914400" rtl="0" eaLnBrk="1" latinLnBrk="0" hangingPunct="1">
              <a:lnSpc>
                <a:spcPct val="120000"/>
              </a:lnSpc>
              <a:spcBef>
                <a:spcPts val="600"/>
              </a:spcBef>
              <a:buSzPct val="80000"/>
              <a:buFont typeface="Courier New" panose="02070309020205020404" pitchFamily="49" charset="0"/>
              <a:buChar char="o"/>
              <a:defRPr sz="1200" kern="1200">
                <a:solidFill>
                  <a:srgbClr val="000000"/>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rgbClr val="000000"/>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rgbClr val="000000"/>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rgbClr val="000000"/>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193306" indent="-193306">
              <a:spcBef>
                <a:spcPts val="634"/>
              </a:spcBef>
              <a:buSzPct val="135000"/>
            </a:pPr>
            <a:endParaRPr lang="en-US" dirty="0"/>
          </a:p>
        </p:txBody>
      </p:sp>
      <p:sp>
        <p:nvSpPr>
          <p:cNvPr id="5" name="Slide Image Placeholder 4"/>
          <p:cNvSpPr>
            <a:spLocks noGrp="1" noRot="1" noChangeAspect="1"/>
          </p:cNvSpPr>
          <p:nvPr>
            <p:ph type="sldImg"/>
          </p:nvPr>
        </p:nvSpPr>
        <p:spPr>
          <a:xfrm>
            <a:off x="192088" y="831850"/>
            <a:ext cx="3595687" cy="2022475"/>
          </a:xfrm>
        </p:spPr>
      </p:sp>
      <p:sp>
        <p:nvSpPr>
          <p:cNvPr id="2" name="TextBox 1">
            <a:extLst>
              <a:ext uri="{FF2B5EF4-FFF2-40B4-BE49-F238E27FC236}">
                <a16:creationId xmlns:a16="http://schemas.microsoft.com/office/drawing/2014/main" id="{8BA9CBF6-DF0C-097B-8EF0-9EEBB38A2407}"/>
              </a:ext>
            </a:extLst>
          </p:cNvPr>
          <p:cNvSpPr txBox="1"/>
          <p:nvPr/>
        </p:nvSpPr>
        <p:spPr>
          <a:xfrm>
            <a:off x="217042" y="6005980"/>
            <a:ext cx="2827289" cy="374577"/>
          </a:xfrm>
          <a:prstGeom prst="rect">
            <a:avLst/>
          </a:prstGeom>
          <a:noFill/>
        </p:spPr>
        <p:txBody>
          <a:bodyPr wrap="square" lIns="96635" tIns="48317" rIns="96635" bIns="4831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Arial" panose="020B0604020202020204"/>
                <a:ea typeface="+mn-ea"/>
                <a:cs typeface="+mn-cs"/>
              </a:rPr>
              <a:t>Discussion Guide</a:t>
            </a:r>
          </a:p>
        </p:txBody>
      </p:sp>
      <p:cxnSp>
        <p:nvCxnSpPr>
          <p:cNvPr id="4" name="Straight Connector 3">
            <a:extLst>
              <a:ext uri="{FF2B5EF4-FFF2-40B4-BE49-F238E27FC236}">
                <a16:creationId xmlns:a16="http://schemas.microsoft.com/office/drawing/2014/main" id="{A6DE2BD6-FB9B-CEE8-50F2-903997159231}"/>
              </a:ext>
            </a:extLst>
          </p:cNvPr>
          <p:cNvCxnSpPr>
            <a:cxnSpLocks/>
          </p:cNvCxnSpPr>
          <p:nvPr/>
        </p:nvCxnSpPr>
        <p:spPr>
          <a:xfrm>
            <a:off x="192088" y="5910761"/>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3BDE203-F746-45EF-4D93-744A1FAA68B0}"/>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677957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a:p>
            <a:endParaRPr lang="en-US" dirty="0"/>
          </a:p>
        </p:txBody>
      </p:sp>
      <p:sp>
        <p:nvSpPr>
          <p:cNvPr id="7" name="TextBox 6">
            <a:extLst>
              <a:ext uri="{FF2B5EF4-FFF2-40B4-BE49-F238E27FC236}">
                <a16:creationId xmlns:a16="http://schemas.microsoft.com/office/drawing/2014/main" id="{E2801A01-74F6-424A-9D35-3163358B5356}"/>
              </a:ext>
            </a:extLst>
          </p:cNvPr>
          <p:cNvSpPr txBox="1"/>
          <p:nvPr/>
        </p:nvSpPr>
        <p:spPr>
          <a:xfrm>
            <a:off x="1" y="2"/>
            <a:ext cx="7307252" cy="558075"/>
          </a:xfrm>
          <a:prstGeom prst="rect">
            <a:avLst/>
          </a:prstGeom>
          <a:noFill/>
        </p:spPr>
        <p:txBody>
          <a:bodyPr wrap="square" lIns="96635" tIns="48317" rIns="96635" bIns="48317"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Arial" panose="020B0604020202020204"/>
                <a:ea typeface="+mn-ea"/>
                <a:cs typeface="+mn-cs"/>
              </a:rPr>
              <a:t>RC IDD Basic Manual: Day 2, Slide </a:t>
            </a:r>
            <a:r>
              <a:rPr lang="en-US" sz="3000" b="1" dirty="0">
                <a:solidFill>
                  <a:srgbClr val="000000"/>
                </a:solidFill>
                <a:latin typeface="Arial" panose="020B0604020202020204"/>
              </a:rPr>
              <a:t>142</a:t>
            </a:r>
            <a:endParaRPr kumimoji="0" lang="en-US" sz="30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AA66A382-267D-4A6F-BA8C-273D420841E1}"/>
              </a:ext>
            </a:extLst>
          </p:cNvPr>
          <p:cNvSpPr/>
          <p:nvPr/>
        </p:nvSpPr>
        <p:spPr>
          <a:xfrm>
            <a:off x="244866" y="3366427"/>
            <a:ext cx="6813595" cy="2524076"/>
          </a:xfrm>
          <a:prstGeom prst="rect">
            <a:avLst/>
          </a:prstGeom>
        </p:spPr>
        <p:txBody>
          <a:bodyPr wrap="square" lIns="96635" tIns="48317" rIns="96635" bIns="48317">
            <a:spAutoFit/>
          </a:bodyPr>
          <a:lstStyle/>
          <a:p>
            <a:pPr marL="182880" indent="-182880">
              <a:lnSpc>
                <a:spcPct val="120000"/>
              </a:lnSpc>
              <a:spcBef>
                <a:spcPts val="600"/>
              </a:spcBef>
              <a:buSzPct val="140000"/>
              <a:buFont typeface="Arial" panose="020B0604020202020204" pitchFamily="34" charset="0"/>
              <a:buChar char="•"/>
            </a:pPr>
            <a:r>
              <a:rPr lang="en-US" sz="1200" dirty="0">
                <a:solidFill>
                  <a:srgbClr val="000000"/>
                </a:solidFill>
                <a:latin typeface="Arial" panose="020B0604020202020204" pitchFamily="34" charset="0"/>
                <a:cs typeface="Arial" panose="020B0604020202020204" pitchFamily="34" charset="0"/>
              </a:rPr>
              <a:t>We can’t forget the idea of co-regulation.  In the same way that very young kids learn to calm down when we scoop them up and calm them down thousands and thousands of time, people we support learn by us repeatedly helping them calm down.</a:t>
            </a:r>
          </a:p>
          <a:p>
            <a:pPr marL="182880" indent="-182880">
              <a:lnSpc>
                <a:spcPct val="120000"/>
              </a:lnSpc>
              <a:spcBef>
                <a:spcPts val="600"/>
              </a:spcBef>
              <a:buSzPct val="140000"/>
              <a:buFont typeface="Arial" panose="020B0604020202020204" pitchFamily="34" charset="0"/>
              <a:buChar char="•"/>
            </a:pPr>
            <a:r>
              <a:rPr lang="en-US" sz="1200" dirty="0">
                <a:solidFill>
                  <a:srgbClr val="000000"/>
                </a:solidFill>
                <a:latin typeface="Arial" panose="020B0604020202020204" pitchFamily="34" charset="0"/>
                <a:cs typeface="Arial" panose="020B0604020202020204" pitchFamily="34" charset="0"/>
              </a:rPr>
              <a:t>If we are upset and irritated, they will escalate also. If we stay calm and regulated, this will help them calm down. </a:t>
            </a:r>
          </a:p>
          <a:p>
            <a:pPr marL="182880" indent="-182880">
              <a:lnSpc>
                <a:spcPct val="120000"/>
              </a:lnSpc>
              <a:spcBef>
                <a:spcPts val="600"/>
              </a:spcBef>
              <a:buSzPct val="140000"/>
              <a:buFont typeface="Arial" panose="020B0604020202020204" pitchFamily="34" charset="0"/>
              <a:buChar char="•"/>
            </a:pPr>
            <a:r>
              <a:rPr lang="en-US" sz="1200" dirty="0">
                <a:solidFill>
                  <a:srgbClr val="000000"/>
                </a:solidFill>
                <a:latin typeface="Arial" panose="020B0604020202020204" pitchFamily="34" charset="0"/>
                <a:cs typeface="Arial" panose="020B0604020202020204" pitchFamily="34" charset="0"/>
              </a:rPr>
              <a:t>For someone who is largely non-verbal, that might look like: sitting next to them quietly when they’re escalated — not talking, not directing, just present. Match their breathing and then slow yours down. Offer a weighted blanket without saying a word. Hum a familiar tune. Your calm nervous system is literally teaching their nervous system what “settled” feels like.</a:t>
            </a:r>
          </a:p>
          <a:p>
            <a:pPr marL="193270" marR="0" lvl="0" indent="-193270" algn="l" defTabSz="914400" rtl="0" eaLnBrk="1" fontAlgn="auto" latinLnBrk="0" hangingPunct="1">
              <a:lnSpc>
                <a:spcPct val="120000"/>
              </a:lnSpc>
              <a:spcBef>
                <a:spcPts val="622"/>
              </a:spcBef>
              <a:spcAft>
                <a:spcPts val="0"/>
              </a:spcAft>
              <a:buClrTx/>
              <a:buSzPts val="1200"/>
              <a:buFont typeface="Symbol" panose="05050102010706020507" pitchFamily="18" charset="2"/>
              <a:buChar char=""/>
              <a:tabLst/>
              <a:defRPr/>
            </a:pPr>
            <a:endParaRPr kumimoji="0" lang="en-US" sz="12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endParaRPr>
          </a:p>
        </p:txBody>
      </p:sp>
      <p:sp>
        <p:nvSpPr>
          <p:cNvPr id="6" name="Slide Image Placeholder 5"/>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04C9A645-0060-2E63-6CF6-DB9C8F36118E}"/>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398446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2465" y="3305117"/>
            <a:ext cx="6869317" cy="4118367"/>
          </a:xfrm>
        </p:spPr>
        <p:txBody>
          <a:bodyPr/>
          <a:lstStyle/>
          <a:p>
            <a:r>
              <a:rPr lang="en-US" dirty="0">
                <a:ea typeface="Times New Roman" panose="02020603050405020304" pitchFamily="18" charset="0"/>
              </a:rPr>
              <a:t>Remember, here are the four feelings management skills we talked about on Day 1. We are briefly going to talk about each one. </a:t>
            </a:r>
          </a:p>
          <a:p>
            <a:r>
              <a:rPr lang="en-US" dirty="0">
                <a:ea typeface="Times New Roman" panose="02020603050405020304" pitchFamily="18" charset="0"/>
              </a:rPr>
              <a:t>There are other ways people have organized the elements of feelings management including comprehensive programs for teaching feelings management for people with IDD which we will mention later. </a:t>
            </a:r>
          </a:p>
          <a:p>
            <a:endParaRPr lang="en-US" dirty="0"/>
          </a:p>
          <a:p>
            <a:endParaRPr lang="en-US" dirty="0"/>
          </a:p>
        </p:txBody>
      </p:sp>
      <p:sp>
        <p:nvSpPr>
          <p:cNvPr id="7" name="TextBox 6">
            <a:extLst>
              <a:ext uri="{FF2B5EF4-FFF2-40B4-BE49-F238E27FC236}">
                <a16:creationId xmlns:a16="http://schemas.microsoft.com/office/drawing/2014/main" id="{EFB2D1FB-55B2-4B17-A5E6-CD64113C167E}"/>
              </a:ext>
            </a:extLst>
          </p:cNvPr>
          <p:cNvSpPr txBox="1"/>
          <p:nvPr/>
        </p:nvSpPr>
        <p:spPr>
          <a:xfrm>
            <a:off x="3" y="1"/>
            <a:ext cx="7315199" cy="564069"/>
          </a:xfrm>
          <a:prstGeom prst="rect">
            <a:avLst/>
          </a:prstGeom>
          <a:noFill/>
        </p:spPr>
        <p:txBody>
          <a:bodyPr wrap="square" lIns="99601" tIns="49800" rIns="99601" bIns="49800" rtlCol="0">
            <a:spAutoFit/>
          </a:bodyPr>
          <a:lstStyle/>
          <a:p>
            <a:pPr algn="ctr"/>
            <a:r>
              <a:rPr lang="en-US" sz="3000" b="1" dirty="0">
                <a:solidFill>
                  <a:srgbClr val="000000"/>
                </a:solidFill>
              </a:rPr>
              <a:t>RC IDD Basic Manual: Day 2, Slide 143</a:t>
            </a:r>
          </a:p>
        </p:txBody>
      </p:sp>
      <p:sp>
        <p:nvSpPr>
          <p:cNvPr id="4" name="Slide Image Placeholder 3">
            <a:extLst>
              <a:ext uri="{FF2B5EF4-FFF2-40B4-BE49-F238E27FC236}">
                <a16:creationId xmlns:a16="http://schemas.microsoft.com/office/drawing/2014/main" id="{40DA9492-6DC4-4B49-B074-96293FC3CFF6}"/>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E1EA21C7-EA64-2274-EFF0-00BCAB4E47F9}"/>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67715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EB76CA-629E-42B5-BEC8-D2FDDDEC48CD}"/>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144 </a:t>
            </a:r>
          </a:p>
        </p:txBody>
      </p:sp>
      <p:sp>
        <p:nvSpPr>
          <p:cNvPr id="6" name="Notes Placeholder 5">
            <a:extLst>
              <a:ext uri="{FF2B5EF4-FFF2-40B4-BE49-F238E27FC236}">
                <a16:creationId xmlns:a16="http://schemas.microsoft.com/office/drawing/2014/main" id="{4F269905-D8BF-4D5C-97C7-B4D5D2932068}"/>
              </a:ext>
            </a:extLst>
          </p:cNvPr>
          <p:cNvSpPr>
            <a:spLocks noGrp="1"/>
          </p:cNvSpPr>
          <p:nvPr>
            <p:ph type="body" idx="1"/>
          </p:nvPr>
        </p:nvSpPr>
        <p:spPr>
          <a:xfrm>
            <a:off x="217042" y="3283504"/>
            <a:ext cx="6869317" cy="5485846"/>
          </a:xfrm>
        </p:spPr>
        <p:txBody>
          <a:bodyPr/>
          <a:lstStyle/>
          <a:p>
            <a:r>
              <a:rPr lang="en-US" dirty="0"/>
              <a:t>Who can describe what the first signs of escalating looks like for a specific person you support?</a:t>
            </a:r>
          </a:p>
          <a:p>
            <a:r>
              <a:rPr lang="en-US" dirty="0"/>
              <a:t>What if the person is non-verbal, what might you see? (Possible answers: picking at their skin, rocking faster, covering their ears, going very still). </a:t>
            </a:r>
          </a:p>
          <a:p>
            <a:r>
              <a:rPr lang="en-US" dirty="0"/>
              <a:t>Staff can learn to better read these signals and respond before a full escalation happens. They can teach those we support to begin identifying when their feelings are starting to get bigger and how to notice this in their bodies in the moment. </a:t>
            </a:r>
          </a:p>
          <a:p>
            <a:pPr lvl="0">
              <a:buClr>
                <a:schemeClr val="dk1"/>
              </a:buClr>
            </a:pPr>
            <a:r>
              <a:rPr lang="en-US" dirty="0"/>
              <a:t>Here are a few examples of worksheets to teach feelings awareness.   </a:t>
            </a:r>
          </a:p>
          <a:p>
            <a:pPr lvl="0">
              <a:buClr>
                <a:schemeClr val="dk1"/>
              </a:buClr>
            </a:pPr>
            <a:r>
              <a:rPr lang="en-US" dirty="0"/>
              <a:t>What strategy could you use for people that have less verbal skills? (Possible answers: person could point to where they are on  the thermometer; they could have color flash cards; you could use their body – standing up and reach high for “’big, overwhelming feelings” and crouching down for “small feelings or no feelings;” You can ask yes or no question about where in the body they feel the feelings – “do you feel it in your stomach? In your head? In your neck? - pointing to those parts of your body) </a:t>
            </a:r>
          </a:p>
          <a:p>
            <a:pPr lvl="0">
              <a:buClr>
                <a:schemeClr val="dk1"/>
              </a:buClr>
            </a:pPr>
            <a:r>
              <a:rPr lang="en-US" dirty="0"/>
              <a:t>Boardmaker Online (now tobiidynovox) is a subscription service that offers a variety of picture symbols that limited-speaking or non-speaking persons can use for communicating. The materials are primarily for children. Find them at </a:t>
            </a:r>
            <a:r>
              <a:rPr lang="en-US" dirty="0">
                <a:hlinkClick r:id="rId3"/>
              </a:rPr>
              <a:t>https://us.tobiidynavox.com/</a:t>
            </a:r>
            <a:r>
              <a:rPr lang="en-US" dirty="0"/>
              <a:t>. There are many examples of feelings thermometers and body maps online. </a:t>
            </a:r>
          </a:p>
          <a:p>
            <a:pPr marL="0" lvl="0" indent="0">
              <a:buClr>
                <a:schemeClr val="dk1"/>
              </a:buClr>
              <a:buNone/>
            </a:pPr>
            <a:endParaRPr lang="en-US" dirty="0"/>
          </a:p>
          <a:p>
            <a:pPr marL="0" indent="0">
              <a:buNone/>
            </a:pPr>
            <a:endParaRPr lang="en-US" dirty="0"/>
          </a:p>
          <a:p>
            <a:endParaRPr lang="en-US" dirty="0"/>
          </a:p>
        </p:txBody>
      </p: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47770E3E-1AA9-1AC9-2D05-687BCA97376E}"/>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178028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CFBA4EE-4D81-44C9-ACF1-5C306B012850}"/>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145 </a:t>
            </a:r>
          </a:p>
        </p:txBody>
      </p:sp>
      <p:sp>
        <p:nvSpPr>
          <p:cNvPr id="8" name="Notes Placeholder 7">
            <a:extLst>
              <a:ext uri="{FF2B5EF4-FFF2-40B4-BE49-F238E27FC236}">
                <a16:creationId xmlns:a16="http://schemas.microsoft.com/office/drawing/2014/main" id="{20E28F18-B999-4A30-9886-6A36262132E7}"/>
              </a:ext>
            </a:extLst>
          </p:cNvPr>
          <p:cNvSpPr>
            <a:spLocks noGrp="1"/>
          </p:cNvSpPr>
          <p:nvPr>
            <p:ph type="body" idx="1"/>
          </p:nvPr>
        </p:nvSpPr>
        <p:spPr>
          <a:xfrm>
            <a:off x="217042" y="3283504"/>
            <a:ext cx="6869317" cy="3711765"/>
          </a:xfrm>
        </p:spPr>
        <p:txBody>
          <a:bodyPr/>
          <a:lstStyle/>
          <a:p>
            <a:pPr marL="182880" lvl="0" indent="-182880" algn="l" defTabSz="914400" rtl="0" eaLnBrk="1" latinLnBrk="0" hangingPunct="1">
              <a:lnSpc>
                <a:spcPct val="120000"/>
              </a:lnSpc>
              <a:spcBef>
                <a:spcPts val="600"/>
              </a:spcBef>
              <a:buClr>
                <a:schemeClr val="dk1"/>
              </a:buClr>
              <a:buSzPct val="140000"/>
              <a:buFont typeface="Arial" panose="020B0604020202020204" pitchFamily="34" charset="0"/>
              <a:buChar char="•"/>
            </a:pPr>
            <a:r>
              <a:rPr lang="en-US" sz="1200" kern="1200" dirty="0">
                <a:latin typeface="Arial" panose="020B0604020202020204" pitchFamily="34" charset="0"/>
                <a:ea typeface="+mn-ea"/>
                <a:cs typeface="Arial" panose="020B0604020202020204" pitchFamily="34" charset="0"/>
              </a:rPr>
              <a:t>This, of course, helps people you support learn about the words to describe feelings. </a:t>
            </a:r>
          </a:p>
          <a:p>
            <a:pPr marL="182880" lvl="0" indent="-182880" algn="l" defTabSz="914400" rtl="0" eaLnBrk="1" latinLnBrk="0" hangingPunct="1">
              <a:lnSpc>
                <a:spcPct val="120000"/>
              </a:lnSpc>
              <a:spcBef>
                <a:spcPts val="600"/>
              </a:spcBef>
              <a:buClr>
                <a:schemeClr val="dk1"/>
              </a:buClr>
              <a:buSzPct val="140000"/>
              <a:buFont typeface="Arial" panose="020B0604020202020204" pitchFamily="34" charset="0"/>
              <a:buChar char="•"/>
            </a:pPr>
            <a:r>
              <a:rPr lang="en-US" dirty="0"/>
              <a:t>Here</a:t>
            </a:r>
            <a:r>
              <a:rPr lang="en-US" sz="1200" kern="1200" dirty="0"/>
              <a:t> are some simple feelings charts that teach feeling words. </a:t>
            </a:r>
            <a:endParaRPr lang="en-US" dirty="0"/>
          </a:p>
          <a:p>
            <a:pPr marL="182880" lvl="0" indent="-182880" algn="l" defTabSz="914400" rtl="0" eaLnBrk="1" latinLnBrk="0" hangingPunct="1">
              <a:lnSpc>
                <a:spcPct val="120000"/>
              </a:lnSpc>
              <a:spcBef>
                <a:spcPts val="600"/>
              </a:spcBef>
              <a:buClr>
                <a:schemeClr val="dk1"/>
              </a:buClr>
              <a:buSzPct val="140000"/>
              <a:buFont typeface="Arial" panose="020B0604020202020204" pitchFamily="34" charset="0"/>
              <a:buChar char="•"/>
            </a:pPr>
            <a:r>
              <a:rPr lang="en-US" sz="1200" kern="1200" dirty="0">
                <a:latin typeface="Arial" panose="020B0604020202020204" pitchFamily="34" charset="0"/>
                <a:ea typeface="+mn-ea"/>
                <a:cs typeface="Arial" panose="020B0604020202020204" pitchFamily="34" charset="0"/>
              </a:rPr>
              <a:t>These skills must be taught repeatedly and continuously to people with IDD. </a:t>
            </a:r>
            <a:r>
              <a:rPr lang="en-US" dirty="0"/>
              <a:t>Creating</a:t>
            </a:r>
            <a:r>
              <a:rPr lang="en-US" sz="1200" kern="1200" dirty="0">
                <a:latin typeface="Arial" panose="020B0604020202020204" pitchFamily="34" charset="0"/>
                <a:ea typeface="+mn-ea"/>
                <a:cs typeface="Arial" panose="020B0604020202020204" pitchFamily="34" charset="0"/>
              </a:rPr>
              <a:t> visual prompts and charts and hanging on the walls can be very useful. </a:t>
            </a:r>
          </a:p>
          <a:p>
            <a:pPr marL="0" lvl="0" indent="0" algn="l" defTabSz="914400" rtl="0" eaLnBrk="1" latinLnBrk="0" hangingPunct="1">
              <a:lnSpc>
                <a:spcPct val="120000"/>
              </a:lnSpc>
              <a:spcBef>
                <a:spcPts val="600"/>
              </a:spcBef>
              <a:buClr>
                <a:schemeClr val="dk1"/>
              </a:buClr>
              <a:buSzPct val="140000"/>
              <a:buNone/>
            </a:pPr>
            <a:endParaRPr lang="en-US" sz="1200" kern="1200" dirty="0">
              <a:latin typeface="Arial" panose="020B0604020202020204" pitchFamily="34" charset="0"/>
              <a:ea typeface="+mn-ea"/>
              <a:cs typeface="Arial" panose="020B0604020202020204" pitchFamily="34" charset="0"/>
            </a:endParaRPr>
          </a:p>
          <a:p>
            <a:pPr marL="182880" lvl="0" indent="-182880" algn="l" defTabSz="914400" rtl="0" eaLnBrk="1" latinLnBrk="0" hangingPunct="1">
              <a:lnSpc>
                <a:spcPct val="120000"/>
              </a:lnSpc>
              <a:spcBef>
                <a:spcPts val="600"/>
              </a:spcBef>
              <a:buClr>
                <a:schemeClr val="dk1"/>
              </a:buClr>
              <a:buSzPct val="140000"/>
              <a:buFont typeface="Arial" panose="020B0604020202020204" pitchFamily="34" charset="0"/>
              <a:buChar char="•"/>
            </a:pPr>
            <a:endParaRPr lang="en-US" dirty="0"/>
          </a:p>
          <a:p>
            <a:pPr marL="0" lvl="0" indent="0" algn="l" defTabSz="914400" rtl="0" eaLnBrk="1" latinLnBrk="0" hangingPunct="1">
              <a:lnSpc>
                <a:spcPct val="120000"/>
              </a:lnSpc>
              <a:spcBef>
                <a:spcPts val="600"/>
              </a:spcBef>
              <a:buClr>
                <a:schemeClr val="dk1"/>
              </a:buClr>
              <a:buSzPct val="140000"/>
              <a:buNone/>
            </a:pPr>
            <a:endParaRPr lang="en-US" sz="1200" kern="1200" dirty="0">
              <a:latin typeface="Arial" panose="020B0604020202020204" pitchFamily="34" charset="0"/>
              <a:ea typeface="+mn-ea"/>
              <a:cs typeface="Arial" panose="020B0604020202020204" pitchFamily="34" charset="0"/>
            </a:endParaRPr>
          </a:p>
          <a:p>
            <a:endParaRPr lang="en-US" dirty="0"/>
          </a:p>
        </p:txBody>
      </p:sp>
      <p:cxnSp>
        <p:nvCxnSpPr>
          <p:cNvPr id="9" name="Straight Connector 8">
            <a:extLst>
              <a:ext uri="{FF2B5EF4-FFF2-40B4-BE49-F238E27FC236}">
                <a16:creationId xmlns:a16="http://schemas.microsoft.com/office/drawing/2014/main" id="{D8B5D6F9-5BFE-4528-AEAE-26FAFAC15252}"/>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1B5396D-C815-472F-981B-70F8103C3D08}"/>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3" name="Slide Image Placeholder 2">
            <a:extLst>
              <a:ext uri="{FF2B5EF4-FFF2-40B4-BE49-F238E27FC236}">
                <a16:creationId xmlns:a16="http://schemas.microsoft.com/office/drawing/2014/main" id="{DFD61216-3181-466E-9438-A49CD3CE27CC}"/>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375CE582-E49E-D73F-5F63-E66FDFCCA452}"/>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CECD32A3-B803-5B60-C04D-82142C72D54A}"/>
              </a:ext>
            </a:extLst>
          </p:cNvPr>
          <p:cNvSpPr txBox="1"/>
          <p:nvPr/>
        </p:nvSpPr>
        <p:spPr>
          <a:xfrm>
            <a:off x="286516" y="7592651"/>
            <a:ext cx="6371460" cy="1034129"/>
          </a:xfrm>
          <a:prstGeom prst="rect">
            <a:avLst/>
          </a:prstGeom>
          <a:noFill/>
        </p:spPr>
        <p:txBody>
          <a:bodyPr wrap="square" rtlCol="0">
            <a:spAutoFit/>
          </a:bodyPr>
          <a:lstStyle/>
          <a:p>
            <a:pPr marL="182880" indent="-182880">
              <a:lnSpc>
                <a:spcPct val="120000"/>
              </a:lnSpc>
              <a:spcBef>
                <a:spcPts val="600"/>
              </a:spcBef>
              <a:buClr>
                <a:schemeClr val="dk1"/>
              </a:buClr>
              <a:buSzPct val="140000"/>
              <a:buFont typeface="Arial" panose="020B0604020202020204" pitchFamily="34" charset="0"/>
              <a:buChar char="•"/>
            </a:pPr>
            <a:r>
              <a:rPr lang="en-US" sz="1200" dirty="0">
                <a:solidFill>
                  <a:srgbClr val="000000"/>
                </a:solidFill>
                <a:latin typeface="Arial" panose="020B0604020202020204" pitchFamily="34" charset="0"/>
                <a:cs typeface="Arial" panose="020B0604020202020204" pitchFamily="34" charset="0"/>
              </a:rPr>
              <a:t>What other strategies do you use? How could you adapt for people with low verbal skills? (Possible answer: have a simple chart with a green circle [calm] and red circle [upset] and ask person to point to whether they are green or red).</a:t>
            </a:r>
          </a:p>
          <a:p>
            <a:endParaRPr lang="en-US" dirty="0"/>
          </a:p>
        </p:txBody>
      </p:sp>
    </p:spTree>
    <p:extLst>
      <p:ext uri="{BB962C8B-B14F-4D97-AF65-F5344CB8AC3E}">
        <p14:creationId xmlns:p14="http://schemas.microsoft.com/office/powerpoint/2010/main" val="4152506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5866EF-A3C1-40EE-A3B6-C6DBC9E28E35}"/>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146 </a:t>
            </a:r>
          </a:p>
        </p:txBody>
      </p:sp>
      <p:sp>
        <p:nvSpPr>
          <p:cNvPr id="8" name="Notes Placeholder 7">
            <a:extLst>
              <a:ext uri="{FF2B5EF4-FFF2-40B4-BE49-F238E27FC236}">
                <a16:creationId xmlns:a16="http://schemas.microsoft.com/office/drawing/2014/main" id="{D873D5A3-2151-4083-B194-E16D720494ED}"/>
              </a:ext>
            </a:extLst>
          </p:cNvPr>
          <p:cNvSpPr>
            <a:spLocks noGrp="1"/>
          </p:cNvSpPr>
          <p:nvPr>
            <p:ph type="body" idx="1"/>
          </p:nvPr>
        </p:nvSpPr>
        <p:spPr/>
        <p:txBody>
          <a:bodyPr/>
          <a:lstStyle/>
          <a:p>
            <a:r>
              <a:rPr lang="en-US" dirty="0"/>
              <a:t>These are strategies for making big, intense feelings feel smaller or more manageable. </a:t>
            </a:r>
          </a:p>
          <a:p>
            <a:r>
              <a:rPr lang="en-US" dirty="0"/>
              <a:t>For people with limited verbal skills, one can use a laminated card with photos of them doing  calming strategies. This can serve as a visual prompt when they are starting to escalate. </a:t>
            </a:r>
          </a:p>
          <a:p>
            <a:r>
              <a:rPr lang="en-US" dirty="0"/>
              <a:t>Give an example of how using feeling skills is a process with survivors. You may identify calming strategies with a survivor. Then, in a crisis when staff suggest the strategy, they say, “F that.” This will often happen many times. But once they say, “Okay, give me that </a:t>
            </a:r>
            <a:r>
              <a:rPr lang="en-US" dirty="0" err="1"/>
              <a:t>f..ing</a:t>
            </a:r>
            <a:r>
              <a:rPr lang="en-US" dirty="0"/>
              <a:t> music,” this is a triumph. It shows that they are beginning to have some awareness of distress, pause enough to use a strategy, and maybe use it more often.  Once they do it once or ten times, it does not necessarily mean they will always be able to do it.</a:t>
            </a:r>
          </a:p>
          <a:p>
            <a:r>
              <a:rPr lang="en-US" dirty="0"/>
              <a:t>Again, be sure to use strategies with adults that don’t make them feel like children unless they choose those strategies themselves. </a:t>
            </a:r>
          </a:p>
          <a:p>
            <a:endParaRPr lang="en-US" dirty="0"/>
          </a:p>
        </p:txBody>
      </p:sp>
      <p:sp>
        <p:nvSpPr>
          <p:cNvPr id="3" name="Slide Image Placeholder 2">
            <a:extLst>
              <a:ext uri="{FF2B5EF4-FFF2-40B4-BE49-F238E27FC236}">
                <a16:creationId xmlns:a16="http://schemas.microsoft.com/office/drawing/2014/main" id="{A0BD16D2-7BF1-4EEF-AB35-7C9E982526EB}"/>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0C7F9E87-D1BD-A435-97B6-DA19E386EA6B}"/>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02043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4837A1-C76D-4572-991C-4794EA903FE8}"/>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147 </a:t>
            </a:r>
          </a:p>
        </p:txBody>
      </p:sp>
      <p:sp>
        <p:nvSpPr>
          <p:cNvPr id="8" name="Notes Placeholder 7">
            <a:extLst>
              <a:ext uri="{FF2B5EF4-FFF2-40B4-BE49-F238E27FC236}">
                <a16:creationId xmlns:a16="http://schemas.microsoft.com/office/drawing/2014/main" id="{60C296FE-EA41-4475-A9AB-2652220F0CA5}"/>
              </a:ext>
            </a:extLst>
          </p:cNvPr>
          <p:cNvSpPr>
            <a:spLocks noGrp="1"/>
          </p:cNvSpPr>
          <p:nvPr>
            <p:ph type="body" idx="1"/>
          </p:nvPr>
        </p:nvSpPr>
        <p:spPr/>
        <p:txBody>
          <a:bodyPr/>
          <a:lstStyle/>
          <a:p>
            <a:pPr lvl="0"/>
            <a:r>
              <a:rPr lang="en-US" dirty="0"/>
              <a:t>This is often difficult for traumatized people because they assume that if they express their feelings, no one will care and they will get hurt, rejected, or humiliated. </a:t>
            </a:r>
          </a:p>
          <a:p>
            <a:pPr lvl="0"/>
            <a:r>
              <a:rPr lang="en-US" dirty="0"/>
              <a:t>Often the only way they use their words to express feelings is blowing up at someone, which results in a relationship rupture. They have little experience with constructive expression of feelings and believing that working through conflict can actually strengthen relationships. </a:t>
            </a:r>
          </a:p>
          <a:p>
            <a:pPr lvl="0"/>
            <a:r>
              <a:rPr lang="en-US" dirty="0"/>
              <a:t>For people with IDD, especially those with limited verbal skill or social skills, this can be difficult. You can use cards with faces on them for basic feelings to point to or the hold up to express themselves. Or they can point to numbers to show how strong the feeling is. Be creative.</a:t>
            </a:r>
          </a:p>
          <a:p>
            <a:endParaRPr lang="en-US" dirty="0"/>
          </a:p>
          <a:p>
            <a:endParaRPr lang="en-US" dirty="0"/>
          </a:p>
        </p:txBody>
      </p:sp>
      <p:sp>
        <p:nvSpPr>
          <p:cNvPr id="3" name="Slide Image Placeholder 2">
            <a:extLst>
              <a:ext uri="{FF2B5EF4-FFF2-40B4-BE49-F238E27FC236}">
                <a16:creationId xmlns:a16="http://schemas.microsoft.com/office/drawing/2014/main" id="{5D996757-F901-4286-9D1F-64C5D35E8049}"/>
              </a:ext>
            </a:extLst>
          </p:cNvPr>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BB76FE8B-74AF-9D54-5FB3-A76A3B81F4B7}"/>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963430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831850"/>
            <a:ext cx="3595687" cy="2022475"/>
          </a:xfrm>
        </p:spPr>
      </p:sp>
      <p:sp>
        <p:nvSpPr>
          <p:cNvPr id="3" name="Notes Placeholder 2"/>
          <p:cNvSpPr>
            <a:spLocks noGrp="1"/>
          </p:cNvSpPr>
          <p:nvPr>
            <p:ph type="body" idx="1"/>
          </p:nvPr>
        </p:nvSpPr>
        <p:spPr>
          <a:xfrm>
            <a:off x="217042" y="3283503"/>
            <a:ext cx="6869317" cy="4188107"/>
          </a:xfrm>
        </p:spPr>
        <p:txBody>
          <a:bodyPr/>
          <a:lstStyle/>
          <a:p>
            <a:pPr>
              <a:defRPr/>
            </a:pPr>
            <a:r>
              <a:rPr lang="en-US" dirty="0"/>
              <a:t>Most programs piece together different materials from different places to teach feeling management. One staff may be teaching one set of skills, another different skills, and some none at all. There is no overarching model for training staff or making sure people being supported learn these skills. </a:t>
            </a:r>
          </a:p>
          <a:p>
            <a:pPr>
              <a:defRPr/>
            </a:pPr>
            <a:r>
              <a:rPr lang="en-US" dirty="0"/>
              <a:t>These are three widely used comprehensive systems or models for teaching people with IDD and special education students about feelings management. They include a framework and concrete skills that a program can implement and teach people they support. They have worksheets, posters, and training resources to support the model. In the same way that Risking Connection is a whole-system way to embed trauma-informed care, these are well-designed and evidenced-informed methods to teach these critical skills as an organization.</a:t>
            </a:r>
          </a:p>
          <a:p>
            <a:pPr>
              <a:defRPr/>
            </a:pPr>
            <a:r>
              <a:rPr lang="en-US" dirty="0"/>
              <a:t>The Skills System is used for all ages and disabilities. It is informed by Dialectical Behavior Therapy (DBT) which is a highly regarded model for teaching feelings management skills to people with severe behaviors.</a:t>
            </a:r>
          </a:p>
          <a:p>
            <a:pPr>
              <a:defRPr/>
            </a:pPr>
            <a:r>
              <a:rPr lang="en-US" dirty="0"/>
              <a:t>The Zones of Regulation and Slumberkins are models used with children. </a:t>
            </a:r>
          </a:p>
          <a:p>
            <a:endParaRPr lang="en-US" dirty="0"/>
          </a:p>
        </p:txBody>
      </p:sp>
      <p:sp>
        <p:nvSpPr>
          <p:cNvPr id="4" name="TextBox 3">
            <a:extLst>
              <a:ext uri="{FF2B5EF4-FFF2-40B4-BE49-F238E27FC236}">
                <a16:creationId xmlns:a16="http://schemas.microsoft.com/office/drawing/2014/main" id="{7FE382FB-2603-1B07-A900-B71685821D02}"/>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148</a:t>
            </a:r>
          </a:p>
        </p:txBody>
      </p:sp>
      <p:sp>
        <p:nvSpPr>
          <p:cNvPr id="5" name="Rectangle 4">
            <a:extLst>
              <a:ext uri="{FF2B5EF4-FFF2-40B4-BE49-F238E27FC236}">
                <a16:creationId xmlns:a16="http://schemas.microsoft.com/office/drawing/2014/main" id="{A5F2512E-9E41-78F6-41CA-553283FCDC5F}"/>
              </a:ext>
            </a:extLst>
          </p:cNvPr>
          <p:cNvSpPr/>
          <p:nvPr/>
        </p:nvSpPr>
        <p:spPr>
          <a:xfrm>
            <a:off x="794731" y="505591"/>
            <a:ext cx="6340701"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10:50-11:10  Strengthening Feelings Management (Slides 139-148)</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19076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EEE6E1-E2F3-4D56-B5D0-23F1AED14621}"/>
              </a:ext>
            </a:extLst>
          </p:cNvPr>
          <p:cNvSpPr txBox="1"/>
          <p:nvPr/>
        </p:nvSpPr>
        <p:spPr>
          <a:xfrm>
            <a:off x="0" y="-8877"/>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149 </a:t>
            </a:r>
          </a:p>
        </p:txBody>
      </p:sp>
      <p:sp>
        <p:nvSpPr>
          <p:cNvPr id="8" name="Notes Placeholder 7">
            <a:extLst>
              <a:ext uri="{FF2B5EF4-FFF2-40B4-BE49-F238E27FC236}">
                <a16:creationId xmlns:a16="http://schemas.microsoft.com/office/drawing/2014/main" id="{A4685874-53B2-4C15-9A09-CEFD982F9F3F}"/>
              </a:ext>
            </a:extLst>
          </p:cNvPr>
          <p:cNvSpPr>
            <a:spLocks noGrp="1"/>
          </p:cNvSpPr>
          <p:nvPr>
            <p:ph type="body" idx="1"/>
          </p:nvPr>
        </p:nvSpPr>
        <p:spPr/>
        <p:txBody>
          <a:bodyPr/>
          <a:lstStyle/>
          <a:p>
            <a:pPr marL="193306" lvl="1" indent="-193306" algn="l" defTabSz="914400" rtl="0" eaLnBrk="1" latinLnBrk="0" hangingPunct="1">
              <a:lnSpc>
                <a:spcPct val="120000"/>
              </a:lnSpc>
              <a:spcBef>
                <a:spcPts val="634"/>
              </a:spcBef>
              <a:buClr>
                <a:schemeClr val="dk1"/>
              </a:buClr>
              <a:buSzPts val="1200"/>
              <a:buFont typeface="Symbol" panose="05050102010706020507" pitchFamily="18" charset="2"/>
              <a:buChar char=""/>
            </a:pPr>
            <a:r>
              <a:rPr lang="en-US" sz="1200" kern="1200" dirty="0">
                <a:latin typeface="Arial" panose="020B0604020202020204" pitchFamily="34" charset="0"/>
                <a:ea typeface="Calibri" panose="020F0502020204030204" pitchFamily="34" charset="0"/>
                <a:cs typeface="Arial" panose="020B0604020202020204" pitchFamily="34" charset="0"/>
              </a:rPr>
              <a:t>Ask participants to turn to the </a:t>
            </a:r>
            <a:r>
              <a:rPr lang="en-US" sz="1200" b="1" kern="1200" dirty="0">
                <a:latin typeface="Arial" panose="020B0604020202020204" pitchFamily="34" charset="0"/>
                <a:ea typeface="Calibri" panose="020F0502020204030204" pitchFamily="34" charset="0"/>
                <a:cs typeface="Arial" panose="020B0604020202020204" pitchFamily="34" charset="0"/>
              </a:rPr>
              <a:t>Worksheet: Assessing and Strengthening Attachment, Body and Brain, and Feelings Management </a:t>
            </a:r>
            <a:r>
              <a:rPr lang="en-US" sz="1200" kern="1200" dirty="0">
                <a:latin typeface="Arial" panose="020B0604020202020204" pitchFamily="34" charset="0"/>
                <a:ea typeface="Calibri" panose="020F0502020204030204" pitchFamily="34" charset="0"/>
                <a:cs typeface="Arial" panose="020B0604020202020204" pitchFamily="34" charset="0"/>
              </a:rPr>
              <a:t>in their Participants Packet. </a:t>
            </a:r>
          </a:p>
          <a:p>
            <a:pPr marL="193306" lvl="1" indent="-193306" algn="l" defTabSz="914400" rtl="0" eaLnBrk="1" latinLnBrk="0" hangingPunct="1">
              <a:lnSpc>
                <a:spcPct val="120000"/>
              </a:lnSpc>
              <a:spcBef>
                <a:spcPts val="634"/>
              </a:spcBef>
              <a:buClr>
                <a:schemeClr val="dk1"/>
              </a:buClr>
              <a:buSzPts val="1200"/>
              <a:buFont typeface="Symbol" panose="05050102010706020507" pitchFamily="18" charset="2"/>
              <a:buChar char=""/>
            </a:pPr>
            <a:r>
              <a:rPr lang="en-US" sz="1200" kern="1200" dirty="0">
                <a:latin typeface="Arial" panose="020B0604020202020204" pitchFamily="34" charset="0"/>
                <a:ea typeface="Calibri" panose="020F0502020204030204" pitchFamily="34" charset="0"/>
                <a:cs typeface="Arial" panose="020B0604020202020204" pitchFamily="34" charset="0"/>
              </a:rPr>
              <a:t>Review the directions for the </a:t>
            </a:r>
            <a:r>
              <a:rPr lang="en-US" sz="1200" b="1" kern="1200" dirty="0">
                <a:latin typeface="Arial" panose="020B0604020202020204" pitchFamily="34" charset="0"/>
                <a:ea typeface="Calibri" panose="020F0502020204030204" pitchFamily="34" charset="0"/>
                <a:cs typeface="Arial" panose="020B0604020202020204" pitchFamily="34" charset="0"/>
              </a:rPr>
              <a:t>Worksheet.</a:t>
            </a:r>
          </a:p>
          <a:p>
            <a:pPr marL="193306" lvl="1" indent="-193306" algn="l" defTabSz="914400" rtl="0" eaLnBrk="1" latinLnBrk="0" hangingPunct="1">
              <a:lnSpc>
                <a:spcPct val="120000"/>
              </a:lnSpc>
              <a:spcBef>
                <a:spcPts val="634"/>
              </a:spcBef>
              <a:buClr>
                <a:schemeClr val="dk1"/>
              </a:buClr>
              <a:buSzPts val="1200"/>
              <a:buFont typeface="Symbol" panose="05050102010706020507" pitchFamily="18" charset="2"/>
              <a:buChar char=""/>
            </a:pPr>
            <a:r>
              <a:rPr lang="en-US" sz="1200" kern="1200" dirty="0">
                <a:latin typeface="Arial" panose="020B0604020202020204" pitchFamily="34" charset="0"/>
                <a:ea typeface="Calibri" panose="020F0502020204030204" pitchFamily="34" charset="0"/>
                <a:cs typeface="Arial" panose="020B0604020202020204" pitchFamily="34" charset="0"/>
              </a:rPr>
              <a:t>If possible, form small groups of 4 or 5 with people that work in the same program and all know the people they support.</a:t>
            </a:r>
          </a:p>
          <a:p>
            <a:pPr marL="193306" lvl="1" indent="-193306" algn="l" defTabSz="914400" rtl="0" eaLnBrk="1" latinLnBrk="0" hangingPunct="1">
              <a:lnSpc>
                <a:spcPct val="120000"/>
              </a:lnSpc>
              <a:spcBef>
                <a:spcPts val="634"/>
              </a:spcBef>
              <a:buClr>
                <a:schemeClr val="dk1"/>
              </a:buClr>
              <a:buSzPts val="1200"/>
              <a:buFont typeface="Symbol" panose="05050102010706020507" pitchFamily="18" charset="2"/>
              <a:buChar char=""/>
            </a:pPr>
            <a:r>
              <a:rPr lang="en-US" sz="1200" kern="1200" dirty="0">
                <a:latin typeface="Arial" panose="020B0604020202020204" pitchFamily="34" charset="0"/>
                <a:ea typeface="Calibri" panose="020F0502020204030204" pitchFamily="34" charset="0"/>
                <a:cs typeface="Arial" panose="020B0604020202020204" pitchFamily="34" charset="0"/>
              </a:rPr>
              <a:t>In small groups, have participants choose a person they support that had a recent crisis.</a:t>
            </a:r>
          </a:p>
          <a:p>
            <a:pPr marL="193306" lvl="1" indent="-193306" algn="l" defTabSz="914400" rtl="0" eaLnBrk="1" latinLnBrk="0" hangingPunct="1">
              <a:lnSpc>
                <a:spcPct val="120000"/>
              </a:lnSpc>
              <a:spcBef>
                <a:spcPts val="634"/>
              </a:spcBef>
              <a:buClr>
                <a:schemeClr val="dk1"/>
              </a:buClr>
              <a:buSzPts val="1200"/>
              <a:buFont typeface="Symbol" panose="05050102010706020507" pitchFamily="18" charset="2"/>
              <a:buChar char=""/>
            </a:pPr>
            <a:r>
              <a:rPr lang="en-US" sz="1200" kern="1200" dirty="0">
                <a:latin typeface="Arial" panose="020B0604020202020204" pitchFamily="34" charset="0"/>
                <a:ea typeface="Calibri" panose="020F0502020204030204" pitchFamily="34" charset="0"/>
                <a:cs typeface="Arial" panose="020B0604020202020204" pitchFamily="34" charset="0"/>
              </a:rPr>
              <a:t>Use </a:t>
            </a:r>
            <a:r>
              <a:rPr lang="en-US" sz="1200" b="1" kern="1200" dirty="0">
                <a:latin typeface="Arial" panose="020B0604020202020204" pitchFamily="34" charset="0"/>
                <a:ea typeface="Calibri" panose="020F0502020204030204" pitchFamily="34" charset="0"/>
                <a:cs typeface="Arial" panose="020B0604020202020204" pitchFamily="34" charset="0"/>
              </a:rPr>
              <a:t>Worksheet</a:t>
            </a:r>
            <a:r>
              <a:rPr lang="en-US" sz="1200" kern="1200" dirty="0">
                <a:latin typeface="Arial" panose="020B0604020202020204" pitchFamily="34" charset="0"/>
                <a:ea typeface="Calibri" panose="020F0502020204030204" pitchFamily="34" charset="0"/>
                <a:cs typeface="Arial" panose="020B0604020202020204" pitchFamily="34" charset="0"/>
              </a:rPr>
              <a:t> to identify which areas need strengthening and what strategies they would use to strengthen them. </a:t>
            </a:r>
          </a:p>
          <a:p>
            <a:pPr marL="193306" lvl="1" indent="-193306" algn="l" defTabSz="914400" rtl="0" eaLnBrk="1" latinLnBrk="0" hangingPunct="1">
              <a:lnSpc>
                <a:spcPct val="120000"/>
              </a:lnSpc>
              <a:spcBef>
                <a:spcPts val="634"/>
              </a:spcBef>
              <a:buClr>
                <a:schemeClr val="dk1"/>
              </a:buClr>
              <a:buSzPts val="1200"/>
              <a:buFont typeface="Symbol" panose="05050102010706020507" pitchFamily="18" charset="2"/>
              <a:buChar char=""/>
            </a:pPr>
            <a:r>
              <a:rPr lang="en-US" sz="1200" kern="1200" dirty="0">
                <a:latin typeface="Arial" panose="020B0604020202020204" pitchFamily="34" charset="0"/>
                <a:ea typeface="Calibri" panose="020F0502020204030204" pitchFamily="34" charset="0"/>
                <a:cs typeface="Arial" panose="020B0604020202020204" pitchFamily="34" charset="0"/>
              </a:rPr>
              <a:t>In large group, have several groups report on what they discussed.</a:t>
            </a:r>
          </a:p>
          <a:p>
            <a:endParaRPr lang="en-US" dirty="0"/>
          </a:p>
        </p:txBody>
      </p:sp>
      <p:cxnSp>
        <p:nvCxnSpPr>
          <p:cNvPr id="9" name="Straight Connector 8">
            <a:extLst>
              <a:ext uri="{FF2B5EF4-FFF2-40B4-BE49-F238E27FC236}">
                <a16:creationId xmlns:a16="http://schemas.microsoft.com/office/drawing/2014/main" id="{67699DED-87E1-415E-A9AD-7CEB360D45D1}"/>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DA36163-F8D9-463F-955B-E44825BD0CF1}"/>
              </a:ext>
            </a:extLst>
          </p:cNvPr>
          <p:cNvSpPr txBox="1"/>
          <p:nvPr/>
        </p:nvSpPr>
        <p:spPr>
          <a:xfrm>
            <a:off x="192088" y="7170683"/>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1" name="Rectangle 10">
            <a:extLst>
              <a:ext uri="{FF2B5EF4-FFF2-40B4-BE49-F238E27FC236}">
                <a16:creationId xmlns:a16="http://schemas.microsoft.com/office/drawing/2014/main" id="{7A947835-1207-45E2-B02B-7850F802CF31}"/>
              </a:ext>
            </a:extLst>
          </p:cNvPr>
          <p:cNvSpPr/>
          <p:nvPr/>
        </p:nvSpPr>
        <p:spPr>
          <a:xfrm>
            <a:off x="222465" y="7607624"/>
            <a:ext cx="6719756" cy="836262"/>
          </a:xfrm>
          <a:prstGeom prst="rect">
            <a:avLst/>
          </a:prstGeom>
        </p:spPr>
        <p:txBody>
          <a:bodyPr wrap="square" lIns="96653" tIns="48327" rIns="96653" bIns="48327">
            <a:spAutoFit/>
          </a:bodyPr>
          <a:lstStyle/>
          <a:p>
            <a:pPr marL="193306" indent="-193306">
              <a:buSzPts val="1200"/>
              <a:buFont typeface="Symbol" panose="05050102010706020507" pitchFamily="18" charset="2"/>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What was it like to use this form? How might it be used in your program? </a:t>
            </a:r>
          </a:p>
          <a:p>
            <a:pPr marL="193306" indent="-193306">
              <a:buSzPts val="1200"/>
              <a:buFont typeface="Symbol" panose="05050102010706020507" pitchFamily="18" charset="2"/>
              <a:buChar char=""/>
            </a:pPr>
            <a:endPar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193306" indent="-193306">
              <a:buSzPts val="1200"/>
              <a:buFont typeface="Symbol" panose="05050102010706020507" pitchFamily="18" charset="2"/>
              <a:buChar char=""/>
            </a:pPr>
            <a:endPar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193306" indent="-193306">
              <a:buSzPts val="1200"/>
              <a:buFont typeface="Symbol" panose="05050102010706020507" pitchFamily="18" charset="2"/>
              <a:buChar char=""/>
            </a:pPr>
            <a:endPar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2" name="Rectangle 11">
            <a:extLst>
              <a:ext uri="{FF2B5EF4-FFF2-40B4-BE49-F238E27FC236}">
                <a16:creationId xmlns:a16="http://schemas.microsoft.com/office/drawing/2014/main" id="{13E8B0B3-FD65-4625-8B10-661116DF07DC}"/>
              </a:ext>
            </a:extLst>
          </p:cNvPr>
          <p:cNvSpPr/>
          <p:nvPr/>
        </p:nvSpPr>
        <p:spPr>
          <a:xfrm>
            <a:off x="842211" y="517164"/>
            <a:ext cx="6472989" cy="311220"/>
          </a:xfrm>
          <a:prstGeom prst="rect">
            <a:avLst/>
          </a:prstGeom>
        </p:spPr>
        <p:txBody>
          <a:bodyPr wrap="square" lIns="0" tIns="47425" rIns="94851" bIns="47425">
            <a:spAutoFit/>
          </a:bodyPr>
          <a:lstStyle/>
          <a:p>
            <a:pPr marL="189701"/>
            <a:r>
              <a:rPr lang="en-US" sz="1400" b="1" dirty="0">
                <a:solidFill>
                  <a:srgbClr val="000000"/>
                </a:solidFill>
                <a:latin typeface="Arial" panose="020B0604020202020204" pitchFamily="34" charset="0"/>
                <a:ea typeface="Times New Roman" panose="02020603050405020304" pitchFamily="18" charset="0"/>
              </a:rPr>
              <a:t>11:10-11:40 Exercise: Strengthening Attachment, etc. (Slide 149)</a:t>
            </a:r>
            <a:endParaRPr lang="en-US" sz="1400" b="1" dirty="0">
              <a:solidFill>
                <a:srgbClr val="000000"/>
              </a:solidFill>
              <a:latin typeface="Times New Roman" panose="02020603050405020304" pitchFamily="18" charset="0"/>
              <a:ea typeface="Times New Roman" panose="02020603050405020304" pitchFamily="18" charset="0"/>
            </a:endParaRPr>
          </a:p>
        </p:txBody>
      </p:sp>
      <p:sp>
        <p:nvSpPr>
          <p:cNvPr id="3" name="Slide Image Placeholder 2">
            <a:extLst>
              <a:ext uri="{FF2B5EF4-FFF2-40B4-BE49-F238E27FC236}">
                <a16:creationId xmlns:a16="http://schemas.microsoft.com/office/drawing/2014/main" id="{7F4C6906-C658-4CE7-B779-C407B0D96D94}"/>
              </a:ext>
            </a:extLst>
          </p:cNvPr>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25233648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FC2E7-6D68-234D-7949-E470765E350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121AF8C-B26D-A941-89E1-575C3AD9FA51}"/>
              </a:ext>
            </a:extLst>
          </p:cNvPr>
          <p:cNvSpPr txBox="1"/>
          <p:nvPr/>
        </p:nvSpPr>
        <p:spPr>
          <a:xfrm>
            <a:off x="3" y="1"/>
            <a:ext cx="7315199" cy="564069"/>
          </a:xfrm>
          <a:prstGeom prst="rect">
            <a:avLst/>
          </a:prstGeom>
          <a:noFill/>
        </p:spPr>
        <p:txBody>
          <a:bodyPr wrap="square" lIns="99601" tIns="49800" rIns="99601" bIns="49800" rtlCol="0">
            <a:spAutoFit/>
          </a:bodyPr>
          <a:lstStyle/>
          <a:p>
            <a:pPr algn="ctr"/>
            <a:r>
              <a:rPr lang="en-US" sz="3000" b="1" dirty="0">
                <a:solidFill>
                  <a:srgbClr val="000000"/>
                </a:solidFill>
              </a:rPr>
              <a:t>RC IDD Basic Manual: Day 2, Slide 150</a:t>
            </a:r>
          </a:p>
        </p:txBody>
      </p:sp>
      <p:sp>
        <p:nvSpPr>
          <p:cNvPr id="8" name="Rectangle 7">
            <a:extLst>
              <a:ext uri="{FF2B5EF4-FFF2-40B4-BE49-F238E27FC236}">
                <a16:creationId xmlns:a16="http://schemas.microsoft.com/office/drawing/2014/main" id="{D290F0BC-488D-02AA-59F5-42C6371E8388}"/>
              </a:ext>
            </a:extLst>
          </p:cNvPr>
          <p:cNvSpPr/>
          <p:nvPr/>
        </p:nvSpPr>
        <p:spPr>
          <a:xfrm>
            <a:off x="801491" y="505591"/>
            <a:ext cx="6323569"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11:40-11:50 RC and Crisis Management (Slides 150-151)</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2" name="Notes Placeholder 1">
            <a:extLst>
              <a:ext uri="{FF2B5EF4-FFF2-40B4-BE49-F238E27FC236}">
                <a16:creationId xmlns:a16="http://schemas.microsoft.com/office/drawing/2014/main" id="{E43838EB-E9BD-F4DF-CF16-A1942D2AF9C5}"/>
              </a:ext>
            </a:extLst>
          </p:cNvPr>
          <p:cNvSpPr>
            <a:spLocks noGrp="1"/>
          </p:cNvSpPr>
          <p:nvPr>
            <p:ph type="body" idx="1"/>
          </p:nvPr>
        </p:nvSpPr>
        <p:spPr>
          <a:xfrm>
            <a:off x="217042" y="3283504"/>
            <a:ext cx="6869317" cy="3317712"/>
          </a:xfrm>
        </p:spPr>
        <p:txBody>
          <a:bodyPr/>
          <a:lstStyle/>
          <a:p>
            <a:r>
              <a:rPr lang="en-US" dirty="0"/>
              <a:t>No notes.</a:t>
            </a:r>
          </a:p>
        </p:txBody>
      </p:sp>
      <p:sp>
        <p:nvSpPr>
          <p:cNvPr id="9" name="Slide Image Placeholder 8"/>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28869089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4"/>
            <a:ext cx="6869317" cy="5726272"/>
          </a:xfrm>
        </p:spPr>
        <p:txBody>
          <a:bodyPr/>
          <a:lstStyle/>
          <a:p>
            <a:pPr marL="193306" indent="-193306">
              <a:spcBef>
                <a:spcPts val="634"/>
              </a:spcBef>
              <a:buClr>
                <a:schemeClr val="dk1"/>
              </a:buClr>
              <a:buSzPts val="1200"/>
              <a:buFont typeface="Symbol" panose="05050102010706020507" pitchFamily="18" charset="2"/>
              <a:buChar char=""/>
            </a:pPr>
            <a:r>
              <a:rPr lang="en-US" sz="1050" dirty="0">
                <a:ea typeface="Calibri" panose="020F0502020204030204" pitchFamily="34" charset="0"/>
              </a:rPr>
              <a:t>Because most organizations have de-escalation and crisis management models, we are only going to very briefly address it here. </a:t>
            </a:r>
          </a:p>
          <a:p>
            <a:pPr marL="193306" indent="-193306">
              <a:spcBef>
                <a:spcPts val="634"/>
              </a:spcBef>
              <a:buClr>
                <a:schemeClr val="dk1"/>
              </a:buClr>
              <a:buSzPts val="1200"/>
              <a:buFont typeface="Symbol" panose="05050102010706020507" pitchFamily="18" charset="2"/>
              <a:buChar char=""/>
            </a:pPr>
            <a:r>
              <a:rPr lang="en-US" sz="1050" dirty="0">
                <a:ea typeface="Calibri" panose="020F0502020204030204" pitchFamily="34" charset="0"/>
              </a:rPr>
              <a:t>The big idea here is, when managing crisis, don’t forget about what we have learned so far. </a:t>
            </a:r>
          </a:p>
          <a:p>
            <a:pPr marL="193306" indent="-193306">
              <a:spcBef>
                <a:spcPts val="634"/>
              </a:spcBef>
              <a:buClr>
                <a:schemeClr val="dk1"/>
              </a:buClr>
              <a:buSzPts val="1200"/>
              <a:buFont typeface="Symbol" panose="05050102010706020507" pitchFamily="18" charset="2"/>
              <a:buChar char=""/>
            </a:pPr>
            <a:r>
              <a:rPr lang="en-US" sz="1050" dirty="0">
                <a:ea typeface="Calibri" panose="020F0502020204030204" pitchFamily="34" charset="0"/>
              </a:rPr>
              <a:t>In crisis, our anxiety understandably is at its peak. It is very easy to go into a controlling and punitive mode which can end of repeating the trauma that people have experienced in their lives. This includes unnecessary holds, rigid and punitive consequences, forced isolation, blaming those we support.  These can all be re-traumatizing for people. </a:t>
            </a:r>
          </a:p>
          <a:p>
            <a:pPr marL="193306" indent="-193306">
              <a:spcBef>
                <a:spcPts val="634"/>
              </a:spcBef>
              <a:buClr>
                <a:schemeClr val="dk1"/>
              </a:buClr>
              <a:buSzPts val="1200"/>
              <a:buFont typeface="Symbol" panose="05050102010706020507" pitchFamily="18" charset="2"/>
              <a:buChar char=""/>
            </a:pPr>
            <a:r>
              <a:rPr lang="en-US" sz="1050" dirty="0">
                <a:ea typeface="Calibri" panose="020F0502020204030204" pitchFamily="34" charset="0"/>
              </a:rPr>
              <a:t>So, we want to keep these things in mind:</a:t>
            </a:r>
          </a:p>
          <a:p>
            <a:pPr marL="502920" lvl="1" indent="-228600">
              <a:spcBef>
                <a:spcPts val="634"/>
              </a:spcBef>
              <a:buClr>
                <a:schemeClr val="dk1"/>
              </a:buClr>
              <a:buSzPts val="1200"/>
              <a:buFont typeface="+mj-lt"/>
              <a:buAutoNum type="arabicPeriod"/>
            </a:pPr>
            <a:r>
              <a:rPr lang="en-US" sz="1050" dirty="0">
                <a:ea typeface="Calibri" panose="020F0502020204030204" pitchFamily="34" charset="0"/>
              </a:rPr>
              <a:t>Behavior is adaptation – it is often a way people have learned to survive, it meets a need in the moment, it is a communication that we need to try to understand.</a:t>
            </a:r>
          </a:p>
          <a:p>
            <a:pPr marL="502920" lvl="1" indent="-228600">
              <a:spcBef>
                <a:spcPts val="634"/>
              </a:spcBef>
              <a:buClr>
                <a:schemeClr val="dk1"/>
              </a:buClr>
              <a:buSzPts val="1200"/>
              <a:buFont typeface="+mj-lt"/>
              <a:buAutoNum type="arabicPeriod"/>
            </a:pPr>
            <a:r>
              <a:rPr lang="en-US" sz="1050" dirty="0">
                <a:ea typeface="Calibri" panose="020F0502020204030204" pitchFamily="34" charset="0"/>
              </a:rPr>
              <a:t>Stay RICH – your interactions in a crisis should display respect, providing information, offering connection, and holding onto hope.</a:t>
            </a:r>
          </a:p>
          <a:p>
            <a:pPr marL="502920" lvl="1" indent="-228600">
              <a:spcBef>
                <a:spcPts val="634"/>
              </a:spcBef>
              <a:buClr>
                <a:schemeClr val="dk1"/>
              </a:buClr>
              <a:buSzPts val="1200"/>
              <a:buFont typeface="+mj-lt"/>
              <a:buAutoNum type="arabicPeriod"/>
            </a:pPr>
            <a:r>
              <a:rPr lang="en-US" sz="1050" dirty="0">
                <a:ea typeface="Calibri" panose="020F0502020204030204" pitchFamily="34" charset="0"/>
              </a:rPr>
              <a:t>Stay calm yourself. Remember the idea of co-regulation. People stay calm in the presence of calm others. Even if we have to fake it, stay calm.  </a:t>
            </a:r>
          </a:p>
          <a:p>
            <a:pPr marL="502920" lvl="1" indent="-228600">
              <a:spcBef>
                <a:spcPts val="634"/>
              </a:spcBef>
              <a:buClr>
                <a:schemeClr val="dk1"/>
              </a:buClr>
              <a:buSzPts val="1200"/>
              <a:buFont typeface="+mj-lt"/>
              <a:buAutoNum type="arabicPeriod"/>
            </a:pPr>
            <a:r>
              <a:rPr lang="en-US" sz="1050" dirty="0">
                <a:ea typeface="Calibri" panose="020F0502020204030204" pitchFamily="34" charset="0"/>
              </a:rPr>
              <a:t>Our main goal is to help someone calm down. In general, we don’t want to focus on consequences in the moment. Give examples of consequence statements like, “If you keep doing that, you won’t be able to go to watch TV.”</a:t>
            </a:r>
          </a:p>
          <a:p>
            <a:pPr marL="193306" indent="-193306">
              <a:spcBef>
                <a:spcPts val="634"/>
              </a:spcBef>
              <a:buClr>
                <a:schemeClr val="dk1"/>
              </a:buClr>
              <a:buSzPts val="1200"/>
              <a:buFont typeface="Symbol" panose="05050102010706020507" pitchFamily="18" charset="2"/>
              <a:buChar char=""/>
            </a:pPr>
            <a:r>
              <a:rPr lang="en-US" sz="1050" dirty="0">
                <a:ea typeface="Calibri" panose="020F0502020204030204" pitchFamily="34" charset="0"/>
              </a:rPr>
              <a:t>For people with limited language, reduce language to 2-3 word phrases like “slow body,” or “your safe.” Modify the environment by reducing noise, reduce people in the space, and offer familiar items. </a:t>
            </a:r>
          </a:p>
          <a:p>
            <a:pPr marL="0" marR="0" indent="0" algn="l" defTabSz="914400" rtl="0" eaLnBrk="1" fontAlgn="auto" latinLnBrk="0" hangingPunct="1">
              <a:lnSpc>
                <a:spcPct val="120000"/>
              </a:lnSpc>
              <a:spcBef>
                <a:spcPts val="1200"/>
              </a:spcBef>
              <a:spcAft>
                <a:spcPts val="0"/>
              </a:spcAft>
              <a:buClrTx/>
              <a:buSzPct val="140000"/>
              <a:buNone/>
              <a:tabLst/>
              <a:defRPr/>
            </a:pPr>
            <a:r>
              <a:rPr lang="en-US" sz="1800" b="1" dirty="0">
                <a:solidFill>
                  <a:srgbClr val="000000"/>
                </a:solidFill>
                <a:ea typeface="Calibri" panose="020F0502020204030204" pitchFamily="34" charset="0"/>
                <a:cs typeface="Times New Roman" panose="02020603050405020304" pitchFamily="18" charset="0"/>
              </a:rPr>
              <a:t>Discussion Guide</a:t>
            </a:r>
          </a:p>
          <a:p>
            <a:pPr marL="193306" lvl="0" indent="-193306">
              <a:spcBef>
                <a:spcPts val="800"/>
              </a:spcBef>
              <a:buSzPts val="1200"/>
              <a:buFont typeface="Symbol" panose="05050102010706020507" pitchFamily="18" charset="2"/>
              <a:buChar char=""/>
            </a:pPr>
            <a:r>
              <a:rPr lang="en-US" dirty="0">
                <a:ea typeface="Calibri" panose="020F0502020204030204" pitchFamily="34" charset="0"/>
              </a:rPr>
              <a:t>How might a support professionals’ assumptions about race and culture influence what they perceive when they arrive at a crisis? (Possible answers: they might see people of color that are loud as more likely to be aggressive and be afraid for their safety).</a:t>
            </a:r>
          </a:p>
          <a:p>
            <a:pPr marL="182880" marR="0" indent="-182880" algn="l" defTabSz="914400" rtl="0" eaLnBrk="1" fontAlgn="auto" latinLnBrk="0" hangingPunct="1">
              <a:lnSpc>
                <a:spcPct val="120000"/>
              </a:lnSpc>
              <a:spcBef>
                <a:spcPts val="600"/>
              </a:spcBef>
              <a:spcAft>
                <a:spcPts val="0"/>
              </a:spcAft>
              <a:buClrTx/>
              <a:buSzPct val="140000"/>
              <a:buFont typeface="Arial" panose="020B0604020202020204" pitchFamily="34" charset="0"/>
              <a:buChar char="•"/>
              <a:tabLst/>
              <a:defRPr/>
            </a:pPr>
            <a:endParaRPr lang="en-US" sz="1200" dirty="0">
              <a:solidFill>
                <a:srgbClr val="000000"/>
              </a:solidFill>
              <a:ea typeface="Calibri" panose="020F0502020204030204" pitchFamily="34" charset="0"/>
              <a:cs typeface="Times New Roman" panose="02020603050405020304" pitchFamily="18" charset="0"/>
            </a:endParaRPr>
          </a:p>
          <a:p>
            <a:endParaRPr lang="en-US" dirty="0"/>
          </a:p>
        </p:txBody>
      </p:sp>
      <p:sp>
        <p:nvSpPr>
          <p:cNvPr id="5" name="TextBox 4">
            <a:extLst>
              <a:ext uri="{FF2B5EF4-FFF2-40B4-BE49-F238E27FC236}">
                <a16:creationId xmlns:a16="http://schemas.microsoft.com/office/drawing/2014/main" id="{A80150F0-5368-4EEC-9B60-0E3C6CB6FC4E}"/>
              </a:ext>
            </a:extLst>
          </p:cNvPr>
          <p:cNvSpPr txBox="1"/>
          <p:nvPr/>
        </p:nvSpPr>
        <p:spPr>
          <a:xfrm>
            <a:off x="1" y="0"/>
            <a:ext cx="7307252" cy="565540"/>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151 </a:t>
            </a:r>
          </a:p>
        </p:txBody>
      </p:sp>
      <p:sp>
        <p:nvSpPr>
          <p:cNvPr id="13" name="Slide Image Placeholder 12">
            <a:extLst>
              <a:ext uri="{FF2B5EF4-FFF2-40B4-BE49-F238E27FC236}">
                <a16:creationId xmlns:a16="http://schemas.microsoft.com/office/drawing/2014/main" id="{D8EE3D1D-801B-4045-BB68-666E7668EC16}"/>
              </a:ext>
            </a:extLst>
          </p:cNvPr>
          <p:cNvSpPr>
            <a:spLocks noGrp="1" noRot="1" noChangeAspect="1"/>
          </p:cNvSpPr>
          <p:nvPr>
            <p:ph type="sldImg"/>
          </p:nvPr>
        </p:nvSpPr>
        <p:spPr>
          <a:xfrm>
            <a:off x="192088" y="831850"/>
            <a:ext cx="3595687" cy="2022475"/>
          </a:xfrm>
        </p:spPr>
      </p:sp>
      <p:cxnSp>
        <p:nvCxnSpPr>
          <p:cNvPr id="6" name="Straight Connector 5">
            <a:extLst>
              <a:ext uri="{FF2B5EF4-FFF2-40B4-BE49-F238E27FC236}">
                <a16:creationId xmlns:a16="http://schemas.microsoft.com/office/drawing/2014/main" id="{4D0FAEE6-0F21-4A07-82C6-BE830942B636}"/>
              </a:ext>
            </a:extLst>
          </p:cNvPr>
          <p:cNvCxnSpPr>
            <a:cxnSpLocks/>
          </p:cNvCxnSpPr>
          <p:nvPr/>
        </p:nvCxnSpPr>
        <p:spPr>
          <a:xfrm>
            <a:off x="190251" y="7647718"/>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2A42547-2F49-521F-383B-EAE3A4DEF182}"/>
              </a:ext>
            </a:extLst>
          </p:cNvPr>
          <p:cNvSpPr/>
          <p:nvPr/>
        </p:nvSpPr>
        <p:spPr>
          <a:xfrm>
            <a:off x="801491" y="505591"/>
            <a:ext cx="6323569"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11:40-11:50 RC and Crisis Management (Slides 150-151)</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29108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4813750"/>
          </a:xfrm>
        </p:spPr>
        <p:txBody>
          <a:bodyPr/>
          <a:lstStyle/>
          <a:p>
            <a:pPr>
              <a:spcBef>
                <a:spcPts val="634"/>
              </a:spcBef>
            </a:pPr>
            <a:r>
              <a:rPr lang="en-US" dirty="0"/>
              <a:t>Ask participants, “If a scientist’s primary tool is a microscope and a carpenter’s is a tape measure, what is our primary tool as support professionals? What tool to we use to gauge what people we support need from us”  (Answer: ourselves). We use our responses to people to learn how they are feeling, what they need, and how we might help.  </a:t>
            </a:r>
          </a:p>
          <a:p>
            <a:pPr>
              <a:spcBef>
                <a:spcPts val="634"/>
              </a:spcBef>
            </a:pPr>
            <a:r>
              <a:rPr lang="en-US" dirty="0"/>
              <a:t>Ask people to call out the initials of a person you supported that stole your heart; one who really got under your skin and irritated you; one who you wanted to adopt; one who made you feel helpless?” </a:t>
            </a:r>
          </a:p>
          <a:p>
            <a:pPr>
              <a:spcBef>
                <a:spcPts val="634"/>
              </a:spcBef>
            </a:pPr>
            <a:r>
              <a:rPr lang="en-US" dirty="0"/>
              <a:t>For people that are clinicians, the term to describe these often strong reactions to individuals is countertransference. But, we’re going to just call it “noticing our reactions.”</a:t>
            </a:r>
          </a:p>
          <a:p>
            <a:pPr>
              <a:spcBef>
                <a:spcPts val="634"/>
              </a:spcBef>
            </a:pPr>
            <a:r>
              <a:rPr lang="en-US" dirty="0"/>
              <a:t>This is not just a concept that applies to people who work face-to-face with individuals. Ask, “Who’s had a co-worker with whom you feel impatient because they seem needy and whiny?”  “Who’s had a supervisee that wanted to hang out with as a friend?” “Who’s had a boss that feels intimidating because they seem overly critical?”  These situations are somewhat different because we are not providing a support to them. But, we can still have strong feelings that are important for us to notice. </a:t>
            </a:r>
          </a:p>
          <a:p>
            <a:endParaRPr lang="en-US" dirty="0"/>
          </a:p>
        </p:txBody>
      </p:sp>
      <p:sp>
        <p:nvSpPr>
          <p:cNvPr id="5" name="Rectangle 4">
            <a:extLst>
              <a:ext uri="{FF2B5EF4-FFF2-40B4-BE49-F238E27FC236}">
                <a16:creationId xmlns:a16="http://schemas.microsoft.com/office/drawing/2014/main" id="{628508B7-65A1-4490-B4BA-19EA17D4834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152</a:t>
            </a:r>
            <a:endParaRPr lang="en-US" sz="3000" dirty="0">
              <a:solidFill>
                <a:srgbClr val="000000"/>
              </a:solidFill>
            </a:endParaRPr>
          </a:p>
        </p:txBody>
      </p:sp>
      <p:sp>
        <p:nvSpPr>
          <p:cNvPr id="10" name="Rectangle 9">
            <a:extLst>
              <a:ext uri="{FF2B5EF4-FFF2-40B4-BE49-F238E27FC236}">
                <a16:creationId xmlns:a16="http://schemas.microsoft.com/office/drawing/2014/main" id="{A42FF20B-FEBD-49AE-B75A-FA02D2C1833A}"/>
              </a:ext>
            </a:extLst>
          </p:cNvPr>
          <p:cNvSpPr/>
          <p:nvPr/>
        </p:nvSpPr>
        <p:spPr>
          <a:xfrm>
            <a:off x="211453" y="2880360"/>
            <a:ext cx="4976920" cy="4469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653" tIns="48327" rIns="96653" bIns="48327" rtlCol="0" anchor="ctr"/>
          <a:lstStyle/>
          <a:p>
            <a:pPr algn="ctr"/>
            <a:endParaRPr lang="en-US"/>
          </a:p>
        </p:txBody>
      </p:sp>
      <p:sp>
        <p:nvSpPr>
          <p:cNvPr id="11" name="TextBox 10">
            <a:extLst>
              <a:ext uri="{FF2B5EF4-FFF2-40B4-BE49-F238E27FC236}">
                <a16:creationId xmlns:a16="http://schemas.microsoft.com/office/drawing/2014/main" id="{EBB64960-6E33-4797-BCD0-D28A08DF526F}"/>
              </a:ext>
            </a:extLst>
          </p:cNvPr>
          <p:cNvSpPr txBox="1"/>
          <p:nvPr/>
        </p:nvSpPr>
        <p:spPr>
          <a:xfrm>
            <a:off x="211454" y="2880361"/>
            <a:ext cx="2856653" cy="420116"/>
          </a:xfrm>
          <a:prstGeom prst="rect">
            <a:avLst/>
          </a:prstGeom>
          <a:noFill/>
        </p:spPr>
        <p:txBody>
          <a:bodyPr wrap="square" lIns="96653" tIns="48327" rIns="96653" bIns="48327" rtlCol="0">
            <a:spAutoFit/>
          </a:bodyPr>
          <a:lstStyle/>
          <a:p>
            <a:r>
              <a:rPr lang="en-US" sz="2100" b="1" dirty="0"/>
              <a:t>Key Points</a:t>
            </a:r>
          </a:p>
        </p:txBody>
      </p:sp>
      <p:sp>
        <p:nvSpPr>
          <p:cNvPr id="15" name="Rectangle 14">
            <a:extLst>
              <a:ext uri="{FF2B5EF4-FFF2-40B4-BE49-F238E27FC236}">
                <a16:creationId xmlns:a16="http://schemas.microsoft.com/office/drawing/2014/main" id="{6CFE21C6-FE5D-4332-8990-3FEC22270365}"/>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a:t>
            </a:r>
            <a:r>
              <a:rPr lang="en-US" sz="1500" b="1" dirty="0" smtClean="0">
                <a:solidFill>
                  <a:srgbClr val="000000"/>
                </a:solidFill>
                <a:latin typeface="Arial" panose="020B0604020202020204" pitchFamily="34" charset="0"/>
                <a:ea typeface="Times New Roman" panose="02020603050405020304" pitchFamily="18" charset="0"/>
              </a:rPr>
              <a:t>Reactions (Slides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
        <p:nvSpPr>
          <p:cNvPr id="4" name="Slide Image Placeholder 3"/>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34630434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7A4B55-8871-4A40-B76F-1310D04E8BD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153</a:t>
            </a:r>
            <a:endParaRPr lang="en-US" sz="3000" dirty="0">
              <a:solidFill>
                <a:srgbClr val="000000"/>
              </a:solidFill>
            </a:endParaRPr>
          </a:p>
        </p:txBody>
      </p:sp>
      <p:sp>
        <p:nvSpPr>
          <p:cNvPr id="10" name="Rectangle 9">
            <a:extLst>
              <a:ext uri="{FF2B5EF4-FFF2-40B4-BE49-F238E27FC236}">
                <a16:creationId xmlns:a16="http://schemas.microsoft.com/office/drawing/2014/main" id="{563F1241-D856-48A8-9BEC-4845D826E029}"/>
              </a:ext>
            </a:extLst>
          </p:cNvPr>
          <p:cNvSpPr/>
          <p:nvPr/>
        </p:nvSpPr>
        <p:spPr>
          <a:xfrm>
            <a:off x="216748" y="2880361"/>
            <a:ext cx="6515947" cy="460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653" tIns="48327" rIns="96653" bIns="48327" rtlCol="0" anchor="ctr"/>
          <a:lstStyle/>
          <a:p>
            <a:r>
              <a:rPr lang="en-US" sz="2100" b="1" dirty="0">
                <a:solidFill>
                  <a:srgbClr val="000000"/>
                </a:solidFill>
                <a:ea typeface="Calibri" panose="020F0502020204030204" pitchFamily="34" charset="0"/>
                <a:cs typeface="Times New Roman" panose="02020603050405020304" pitchFamily="18" charset="0"/>
              </a:rPr>
              <a:t>Key Points</a:t>
            </a:r>
            <a:endParaRPr lang="en-US" sz="2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79EB2E92-5376-499F-90C2-B2AF5C66A789}"/>
              </a:ext>
            </a:extLst>
          </p:cNvPr>
          <p:cNvSpPr/>
          <p:nvPr/>
        </p:nvSpPr>
        <p:spPr>
          <a:xfrm>
            <a:off x="304800" y="7607836"/>
            <a:ext cx="6793653" cy="290849"/>
          </a:xfrm>
          <a:prstGeom prst="rect">
            <a:avLst/>
          </a:prstGeom>
        </p:spPr>
        <p:txBody>
          <a:bodyPr wrap="square" lIns="96653" tIns="48327" rIns="96653" bIns="48327">
            <a:spAutoFit/>
          </a:bodyPr>
          <a:lstStyle/>
          <a:p>
            <a:pPr marL="193306" indent="-193306"/>
            <a:r>
              <a:rPr lang="en-US" sz="1200" dirty="0">
                <a:solidFill>
                  <a:srgbClr val="FF0000"/>
                </a:solidFill>
                <a:ea typeface="Calibri" panose="020F0502020204030204" pitchFamily="34" charset="0"/>
                <a:cs typeface="Times New Roman" panose="02020603050405020304" pitchFamily="18" charset="0"/>
              </a:rPr>
              <a:t> </a:t>
            </a:r>
            <a:endParaRPr lang="en-US" sz="1200" dirty="0">
              <a:solidFill>
                <a:srgbClr val="222A35"/>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Notes Placeholder 5">
            <a:extLst>
              <a:ext uri="{FF2B5EF4-FFF2-40B4-BE49-F238E27FC236}">
                <a16:creationId xmlns:a16="http://schemas.microsoft.com/office/drawing/2014/main" id="{93D8F29B-D35F-4314-A192-50C727BDAD41}"/>
              </a:ext>
            </a:extLst>
          </p:cNvPr>
          <p:cNvSpPr>
            <a:spLocks noGrp="1"/>
          </p:cNvSpPr>
          <p:nvPr>
            <p:ph type="body" idx="1"/>
          </p:nvPr>
        </p:nvSpPr>
        <p:spPr>
          <a:xfrm>
            <a:off x="217042" y="3283503"/>
            <a:ext cx="6869317" cy="5485847"/>
          </a:xfrm>
        </p:spPr>
        <p:txBody>
          <a:bodyPr/>
          <a:lstStyle/>
          <a:p>
            <a:r>
              <a:rPr lang="en-US" dirty="0"/>
              <a:t>Here we are talking about all of the feelings, thoughts, and body sensations WE as support workers have to particular people we support – and also those with work with. </a:t>
            </a:r>
          </a:p>
          <a:p>
            <a:pPr lvl="2"/>
            <a:r>
              <a:rPr lang="en-US" dirty="0"/>
              <a:t>Feelings – positive (caring, warmth, loving, worry) and negative (anger, fear, disgust, dread)</a:t>
            </a:r>
          </a:p>
          <a:p>
            <a:pPr lvl="2"/>
            <a:r>
              <a:rPr lang="en-US" dirty="0"/>
              <a:t>Thoughts – “this story can’t be true,” “this kid is so cute,” “this guy is dangerous,”  etc., etc., etc.</a:t>
            </a:r>
          </a:p>
          <a:p>
            <a:pPr lvl="2"/>
            <a:r>
              <a:rPr lang="en-US" dirty="0"/>
              <a:t>Body sensations – tight stomach, sleepiness, knot in the throat, clenched teeth, etc.</a:t>
            </a:r>
          </a:p>
          <a:p>
            <a:r>
              <a:rPr lang="en-US" dirty="0"/>
              <a:t>And then, we can have secondary reactions or reactions to our reactions (sometimes without even realizing it) – “I’m so frustrated with her, but that’s not cool. I’m supposed to be empathic.”  “I don’t like this kid, but I know I’m supposed to like him.” “I don’t know what to do, but I’m supposed to have an answer.” </a:t>
            </a:r>
          </a:p>
          <a:p>
            <a:r>
              <a:rPr lang="en-US" dirty="0"/>
              <a:t>These reactions in professionals have historically been viewed as negative or a sign that someone is not good at their job.  Our view is that these reactions are normal and inevitable – feelings aren’t good or bad, they just are. BUT, what you do with them can help your work or get in the way. </a:t>
            </a:r>
          </a:p>
          <a:p>
            <a:r>
              <a:rPr lang="en-US" dirty="0"/>
              <a:t>People we support may have feelings about us based on our race, ethnicity, gender or other groups we belong to. For example, a BIPOC person that has been treated poorly by White people may assume a White staff is going to do the same. A female domestic violence victim abused by a man may not trust a male staff. </a:t>
            </a:r>
          </a:p>
          <a:p>
            <a:r>
              <a:rPr lang="en-US" dirty="0"/>
              <a:t>Read the scenario of Jackie and Yolanda (youth setting) OR Sonja and Dot (adult setting), on following pages, to illustrate the concepts presented here.</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F28FC440-13A2-0787-2159-C01DB7B32B60}"/>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Reactions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26588763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4230" y="3233400"/>
            <a:ext cx="6869317" cy="5767988"/>
          </a:xfrm>
        </p:spPr>
        <p:txBody>
          <a:bodyPr/>
          <a:lstStyle/>
          <a:p>
            <a:pPr marL="0" indent="0">
              <a:buNone/>
            </a:pPr>
            <a:r>
              <a:rPr lang="en-US" b="1" dirty="0"/>
              <a:t>Staff Scenario: Jackie and Yolanda (Youth Setting) </a:t>
            </a:r>
            <a:r>
              <a:rPr lang="en-US" dirty="0"/>
              <a:t> </a:t>
            </a:r>
          </a:p>
          <a:p>
            <a:r>
              <a:rPr lang="en-US" dirty="0"/>
              <a:t>READ THIS (ALOUD) FIRST: Jackie had been working as a direct support professional (DSP) for six months when a ten-year-old girl, Yolanda, was admitted. As Jackie heard about Yolanda’s history, she was struck by how much Yolanda reminded her of herself when she was little. They were both bi-racial, raised by single mothers involved with violent men, and trapped in poverty. Yolanda, who had autism, had only ragged hand-me-down clothes for which she was often teased by the other kids. Her mom was always late to visits and seemed exhausted. Boy, was that all familiar. Jackie had managed to pull herself out of poverty, kick a cocaine addiction, get an associates degree, and land a solid job in a non-profit. She felt so sad for Yolanda. What could it hurt to buy Yolanda a new t-shirt, pair of shorts, or a treat when she was going shopping anyway. The other kids had those things – it seemed only fair. </a:t>
            </a:r>
          </a:p>
          <a:p>
            <a:r>
              <a:rPr lang="en-US" b="1" dirty="0"/>
              <a:t>Ask the group here: What are possible outcomes?</a:t>
            </a:r>
            <a:endParaRPr lang="en-US" sz="800" b="1" dirty="0"/>
          </a:p>
          <a:p>
            <a:r>
              <a:rPr lang="en-US" dirty="0"/>
              <a:t>READ THIS (ALOUD) SECOND: Jackie was shocked and embarrassed when her supervisor asked to see her and told her that Yolanda’s mom had complained to the program. The supervisor saw a lot of potential in Jackie as a DSP and knew this would be a critical learning experience. She helped Jackie to understand that her actions actually made Yolanda feel scared and unsafe because a family friend actually bought Yolanda gifts before he started sexually touching her. The supervisor helped Jackie think about other options to consider when she is feeling sad for, and protective of, kids in this way. She suggested some ways that Jackie could rebuild trust with Yolanda. </a:t>
            </a:r>
            <a:endParaRPr lang="en-US" sz="800" dirty="0"/>
          </a:p>
          <a:p>
            <a:pPr marL="0" indent="0">
              <a:spcBef>
                <a:spcPts val="1200"/>
              </a:spcBef>
              <a:buNone/>
            </a:pPr>
            <a:r>
              <a:rPr lang="en-US" sz="1800" b="1" dirty="0"/>
              <a:t>Discussion Guide</a:t>
            </a:r>
          </a:p>
          <a:p>
            <a:pPr lvl="0"/>
            <a:r>
              <a:rPr lang="en-US" dirty="0"/>
              <a:t>Discuss the outcome with the group.  How might Jackie have used her reactions in a more helpful way in the work with Yolanda?</a:t>
            </a:r>
          </a:p>
          <a:p>
            <a:endParaRPr lang="en-US" dirty="0"/>
          </a:p>
          <a:p>
            <a:endParaRPr lang="en-US" dirty="0"/>
          </a:p>
        </p:txBody>
      </p:sp>
      <p:sp>
        <p:nvSpPr>
          <p:cNvPr id="5" name="Rectangle 4">
            <a:extLst>
              <a:ext uri="{FF2B5EF4-FFF2-40B4-BE49-F238E27FC236}">
                <a16:creationId xmlns:a16="http://schemas.microsoft.com/office/drawing/2014/main" id="{47E59231-39A8-4D2F-9A79-F531013EBFF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154</a:t>
            </a:r>
            <a:endParaRPr lang="en-US" sz="3000" dirty="0">
              <a:solidFill>
                <a:srgbClr val="000000"/>
              </a:solidFill>
            </a:endParaRPr>
          </a:p>
        </p:txBody>
      </p:sp>
      <p:sp>
        <p:nvSpPr>
          <p:cNvPr id="4" name="Slide Image Placeholder 3"/>
          <p:cNvSpPr>
            <a:spLocks noGrp="1" noRot="1" noChangeAspect="1"/>
          </p:cNvSpPr>
          <p:nvPr>
            <p:ph type="sldImg"/>
          </p:nvPr>
        </p:nvSpPr>
        <p:spPr>
          <a:xfrm>
            <a:off x="192088" y="831850"/>
            <a:ext cx="3595687" cy="2022475"/>
          </a:xfrm>
        </p:spPr>
      </p:sp>
      <p:cxnSp>
        <p:nvCxnSpPr>
          <p:cNvPr id="8" name="Straight Connector 7"/>
          <p:cNvCxnSpPr/>
          <p:nvPr/>
        </p:nvCxnSpPr>
        <p:spPr>
          <a:xfrm flipV="1">
            <a:off x="192088" y="7941501"/>
            <a:ext cx="6913666" cy="11262"/>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7F2B4D1-BFEC-4B60-A5F7-CC07BDD3D62E}"/>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a:t>
            </a:r>
            <a:r>
              <a:rPr lang="en-US" sz="1500" b="1" dirty="0" smtClean="0">
                <a:solidFill>
                  <a:srgbClr val="000000"/>
                </a:solidFill>
                <a:latin typeface="Arial" panose="020B0604020202020204" pitchFamily="34" charset="0"/>
                <a:ea typeface="Times New Roman" panose="02020603050405020304" pitchFamily="18" charset="0"/>
              </a:rPr>
              <a:t>Reactions (Slides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39638933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726273"/>
          </a:xfrm>
        </p:spPr>
        <p:txBody>
          <a:bodyPr/>
          <a:lstStyle/>
          <a:p>
            <a:pPr marL="0" indent="0">
              <a:buNone/>
            </a:pPr>
            <a:r>
              <a:rPr lang="en-US" b="1" dirty="0"/>
              <a:t>Staff Scenario: Sonja and Dot (Adult Setting)</a:t>
            </a:r>
          </a:p>
          <a:p>
            <a:r>
              <a:rPr lang="en-US" dirty="0"/>
              <a:t>READ THIS FIRST: Sonja (they, them) had worked at the day program for about six months when a person, Dot, started attending. From the moment they met, Dot, who had Downs Syndrome, reminded Sonja of her sister who also had Downs Syndrome. They even had the same favorite TV show. Sonja had been her sister’s protector all her life and saw it as her duty to make her sister feel special in a harsh world. In fact, her sister was the reason that Sonja decided to work at an organization that supported people with IDD. Dot often seemed so sad and talked about the kids on the city bus that would imitate the way she walked and laugh. Sonja started regularly buying Dot some small gifts and treats just to cheer her up and make sure she knew someone cared about her. What could be harm in that? </a:t>
            </a:r>
          </a:p>
          <a:p>
            <a:r>
              <a:rPr lang="en-US" b="1" dirty="0"/>
              <a:t>Ask the Group: What are possible outcomes?</a:t>
            </a:r>
          </a:p>
          <a:p>
            <a:r>
              <a:rPr lang="en-US" dirty="0"/>
              <a:t>READ THIS SECOND: Sonja was shocked and embarrassed when their supervisor asked to see them and told them that Dot had complained about Sonja’s behavior. The supervisor saw a lot of potential in Sonja as a DSP and knew that this would be a critical learning experience. She helped Sonja to understand that their actions actually made Dot feel scared and unsafe because a family friend actually bought Dot gifts before he started sexually touching her. The supervisor helped Sonja think about other options to consider when they are feeling sad for, and protective of, people in the program in this way. She suggested some ways that Sonja could rebuild trust with Dot. </a:t>
            </a:r>
          </a:p>
          <a:p>
            <a:endParaRPr lang="en-US" dirty="0"/>
          </a:p>
          <a:p>
            <a:pPr marL="0" indent="0">
              <a:buNone/>
            </a:pPr>
            <a:r>
              <a:rPr lang="en-US" sz="1800" b="1" dirty="0"/>
              <a:t>Discussion Guide</a:t>
            </a:r>
          </a:p>
          <a:p>
            <a:pPr lvl="0"/>
            <a:r>
              <a:rPr lang="en-US" dirty="0"/>
              <a:t>Discuss the outcome with the group. How might Sonja might have used their reactions in a more helpful way in the work with Dot? </a:t>
            </a:r>
          </a:p>
          <a:p>
            <a:endParaRPr lang="en-US" dirty="0"/>
          </a:p>
          <a:p>
            <a:endParaRPr lang="en-US" dirty="0"/>
          </a:p>
          <a:p>
            <a:endParaRPr lang="en-US" dirty="0"/>
          </a:p>
        </p:txBody>
      </p:sp>
      <p:sp>
        <p:nvSpPr>
          <p:cNvPr id="5" name="Rectangle 4">
            <a:extLst>
              <a:ext uri="{FF2B5EF4-FFF2-40B4-BE49-F238E27FC236}">
                <a16:creationId xmlns:a16="http://schemas.microsoft.com/office/drawing/2014/main" id="{C0074D51-A436-4436-82A0-66C644C35C34}"/>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155</a:t>
            </a:r>
            <a:endParaRPr lang="en-US" sz="3000" dirty="0">
              <a:solidFill>
                <a:srgbClr val="000000"/>
              </a:solidFill>
            </a:endParaRPr>
          </a:p>
        </p:txBody>
      </p:sp>
      <p:sp>
        <p:nvSpPr>
          <p:cNvPr id="7" name="Rectangle 6">
            <a:extLst>
              <a:ext uri="{FF2B5EF4-FFF2-40B4-BE49-F238E27FC236}">
                <a16:creationId xmlns:a16="http://schemas.microsoft.com/office/drawing/2014/main" id="{A1479DDD-3FC6-40D3-B1D9-B958F610E6A9}"/>
              </a:ext>
            </a:extLst>
          </p:cNvPr>
          <p:cNvSpPr/>
          <p:nvPr/>
        </p:nvSpPr>
        <p:spPr>
          <a:xfrm>
            <a:off x="8413677" y="1812070"/>
            <a:ext cx="6503609" cy="290849"/>
          </a:xfrm>
          <a:prstGeom prst="rect">
            <a:avLst/>
          </a:prstGeom>
        </p:spPr>
        <p:txBody>
          <a:bodyPr wrap="square" lIns="96653" tIns="48327" rIns="96653" bIns="48327">
            <a:spAutoFit/>
          </a:bodyPr>
          <a:lstStyle/>
          <a:p>
            <a:pPr marL="193306" indent="-193306">
              <a:buSzPts val="1200"/>
              <a:buFont typeface="Symbol" panose="05050102010706020507" pitchFamily="18" charset="2"/>
              <a:buChar char=""/>
            </a:pPr>
            <a:endParaRPr lang="en-US" sz="1200" dirty="0">
              <a:solidFill>
                <a:srgbClr val="222A35"/>
              </a:solidFill>
              <a:ea typeface="Calibri" panose="020F0502020204030204" pitchFamily="34" charset="0"/>
              <a:cs typeface="Times New Roman" panose="02020603050405020304" pitchFamily="18" charset="0"/>
            </a:endParaRPr>
          </a:p>
        </p:txBody>
      </p:sp>
      <p:sp>
        <p:nvSpPr>
          <p:cNvPr id="4" name="Slide Image Placeholder 3"/>
          <p:cNvSpPr>
            <a:spLocks noGrp="1" noRot="1" noChangeAspect="1"/>
          </p:cNvSpPr>
          <p:nvPr>
            <p:ph type="sldImg"/>
          </p:nvPr>
        </p:nvSpPr>
        <p:spPr>
          <a:xfrm>
            <a:off x="192088" y="831850"/>
            <a:ext cx="3595687" cy="2022475"/>
          </a:xfrm>
        </p:spPr>
      </p:sp>
      <p:cxnSp>
        <p:nvCxnSpPr>
          <p:cNvPr id="10" name="Straight Connector 9"/>
          <p:cNvCxnSpPr/>
          <p:nvPr/>
        </p:nvCxnSpPr>
        <p:spPr>
          <a:xfrm flipV="1">
            <a:off x="192088" y="7885651"/>
            <a:ext cx="6894271" cy="18274"/>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1ECF736-A35A-9B0B-C556-EC5017F3FB72}"/>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Reactions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39496228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380DA4-9F8E-4861-A0FE-43C94AB1F2CC}"/>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156</a:t>
            </a:r>
            <a:endParaRPr lang="en-US" sz="3000" dirty="0">
              <a:solidFill>
                <a:srgbClr val="000000"/>
              </a:solidFill>
            </a:endParaRPr>
          </a:p>
        </p:txBody>
      </p:sp>
      <p:sp>
        <p:nvSpPr>
          <p:cNvPr id="6" name="Notes Placeholder 5">
            <a:extLst>
              <a:ext uri="{FF2B5EF4-FFF2-40B4-BE49-F238E27FC236}">
                <a16:creationId xmlns:a16="http://schemas.microsoft.com/office/drawing/2014/main" id="{7014B9EB-6C07-4518-88DE-3CE2300BBFC5}"/>
              </a:ext>
            </a:extLst>
          </p:cNvPr>
          <p:cNvSpPr>
            <a:spLocks noGrp="1"/>
          </p:cNvSpPr>
          <p:nvPr>
            <p:ph type="body" idx="1"/>
          </p:nvPr>
        </p:nvSpPr>
        <p:spPr>
          <a:xfrm>
            <a:off x="192024" y="3233399"/>
            <a:ext cx="6869317" cy="5818321"/>
          </a:xfrm>
        </p:spPr>
        <p:txBody>
          <a:bodyPr/>
          <a:lstStyle/>
          <a:p>
            <a:r>
              <a:rPr lang="en-US" dirty="0"/>
              <a:t>There are many sources of the strong reactions we have.</a:t>
            </a:r>
          </a:p>
          <a:p>
            <a:r>
              <a:rPr lang="en-US" dirty="0"/>
              <a:t>We bear witness to awful truths that can evoke anger, protective feelings, denial, even sexual feelings/fascination.</a:t>
            </a:r>
          </a:p>
          <a:p>
            <a:r>
              <a:rPr lang="en-US" dirty="0"/>
              <a:t>People’s behavior is often extreme and evoke strong feelings in us. For example, they may direct anger or disappointment or fear toward us, although these feelings are not really about us. </a:t>
            </a:r>
          </a:p>
          <a:p>
            <a:r>
              <a:rPr lang="en-US" dirty="0"/>
              <a:t>The ways our own history overlaps with the history of those we support can make us especially reactive to particular people. A staff with their own trauma history may identify with the situation of a particular person they support and, for example, feel angry at someone acting like the person who hurt them, etc. Having a family member with a disability might lead to strong reactions.</a:t>
            </a:r>
          </a:p>
          <a:p>
            <a:r>
              <a:rPr lang="en-US" dirty="0"/>
              <a:t>Most of us have biases that we are not aware of (called implicit bias) that, when not examined, can influence how we perceive and interact with people we support of a particular gender, race, class, or sexual orientation. </a:t>
            </a:r>
          </a:p>
          <a:p>
            <a:r>
              <a:rPr lang="en-US" dirty="0"/>
              <a:t>If we are experiencing a lot of compassion fatigue at a particular time, it may be easier to feel hopeless with a difficult person or angry because they aren’t getting better quicker.</a:t>
            </a:r>
          </a:p>
          <a:p>
            <a:pPr marL="0" indent="0">
              <a:buNone/>
            </a:pPr>
            <a:r>
              <a:rPr lang="en-US" sz="1800" b="1" dirty="0"/>
              <a:t>Discussion Guide</a:t>
            </a:r>
          </a:p>
          <a:p>
            <a:pPr lvl="0">
              <a:spcBef>
                <a:spcPts val="0"/>
              </a:spcBef>
            </a:pPr>
            <a:r>
              <a:rPr lang="en-US" dirty="0"/>
              <a:t>How might our own implicit bias affect how we perceive safety with a particular person we support or a colleague? Who we decide to call the police on? Who we discharge and who we keep in programs? </a:t>
            </a:r>
          </a:p>
          <a:p>
            <a:pPr lvl="0"/>
            <a:r>
              <a:rPr lang="en-US" b="1" dirty="0"/>
              <a:t>For example: </a:t>
            </a:r>
            <a:r>
              <a:rPr lang="en-US" dirty="0"/>
              <a:t>Does the racial bias that Black men are dangerous leave us uncomfortable being alone in a room with a Black male we support? Does gender bias leave us uncomfortable sharing a bathroom with transgender staff? Might a BIPOC staff downplay the problems of people they support that are White because they have all the advantages in society?</a:t>
            </a:r>
          </a:p>
          <a:p>
            <a:endParaRPr lang="en-US" dirty="0"/>
          </a:p>
        </p:txBody>
      </p:sp>
      <p:sp>
        <p:nvSpPr>
          <p:cNvPr id="3" name="Slide Image Placeholder 2"/>
          <p:cNvSpPr>
            <a:spLocks noGrp="1" noRot="1" noChangeAspect="1"/>
          </p:cNvSpPr>
          <p:nvPr>
            <p:ph type="sldImg"/>
          </p:nvPr>
        </p:nvSpPr>
        <p:spPr>
          <a:xfrm>
            <a:off x="192088" y="831850"/>
            <a:ext cx="3595687" cy="2022475"/>
          </a:xfrm>
        </p:spPr>
      </p:sp>
      <p:cxnSp>
        <p:nvCxnSpPr>
          <p:cNvPr id="8" name="Straight Connector 7"/>
          <p:cNvCxnSpPr/>
          <p:nvPr/>
        </p:nvCxnSpPr>
        <p:spPr>
          <a:xfrm>
            <a:off x="192024" y="7004807"/>
            <a:ext cx="6912864" cy="9768"/>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E137EC0-BB25-A302-F6A9-F6673CCAB8C5}"/>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a:t>
            </a:r>
            <a:r>
              <a:rPr lang="en-US" sz="1500" b="1" dirty="0" smtClean="0">
                <a:solidFill>
                  <a:srgbClr val="000000"/>
                </a:solidFill>
                <a:latin typeface="Arial" panose="020B0604020202020204" pitchFamily="34" charset="0"/>
                <a:ea typeface="Times New Roman" panose="02020603050405020304" pitchFamily="18" charset="0"/>
              </a:rPr>
              <a:t>Reactions (Slides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31890740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4"/>
            <a:ext cx="6869317" cy="5660080"/>
          </a:xfrm>
        </p:spPr>
        <p:txBody>
          <a:bodyPr/>
          <a:lstStyle/>
          <a:p>
            <a:pPr marL="0" lvl="0" indent="0">
              <a:buNone/>
            </a:pPr>
            <a:r>
              <a:rPr lang="en-US" b="1" noProof="0" dirty="0"/>
              <a:t>Noticing Our Reactions</a:t>
            </a:r>
          </a:p>
          <a:p>
            <a:r>
              <a:rPr lang="en-US" noProof="0" dirty="0"/>
              <a:t>Read down the list of common reactions we can have toward people we support. </a:t>
            </a:r>
          </a:p>
          <a:p>
            <a:r>
              <a:rPr lang="en-US" noProof="0" dirty="0"/>
              <a:t>As you can see again, we have both positive and negative reactions. We are human and not always able to react in a compassionate way. </a:t>
            </a:r>
          </a:p>
          <a:p>
            <a:r>
              <a:rPr lang="en-US" noProof="0" dirty="0"/>
              <a:t>Which of the more positive reactions resonate for you?</a:t>
            </a:r>
          </a:p>
          <a:p>
            <a:r>
              <a:rPr lang="en-US" noProof="0" dirty="0"/>
              <a:t>Which of the more negative reactions resonate?</a:t>
            </a:r>
          </a:p>
          <a:p>
            <a:r>
              <a:rPr lang="en-US" noProof="0" dirty="0"/>
              <a:t>Some people are surprised to see “being sexually turned on” by people we support on this list. We include it because it happens, more often than we like to admit, and this reaction can be used in a way that is helpful or very damaging to people we support. Acknowledging this feeling in ourselves and, for example, modeling having sexual feelings AND maintaining boundaries by not acting on them is helpful. Acting on them of course is never ok and is a crime. But, it can be a problem to suddenly withdraw from a  person you support because the feelings make you uncomfortable. If someone works with younger kids and feels sexually attracted to them often, this is not a job they should be doing and they should seek help. </a:t>
            </a:r>
          </a:p>
          <a:p>
            <a:r>
              <a:rPr lang="en-US" noProof="0" dirty="0"/>
              <a:t>Having reactions is not the problem, it’s what you do with them.  Both positive and negative reactions to people we support can be used in helpful ways or lead to problems like with Jackie/Yolanda (or Sonja/Dot) scenarios.</a:t>
            </a:r>
          </a:p>
          <a:p>
            <a:r>
              <a:rPr lang="en-US" noProof="0" dirty="0"/>
              <a:t>Next, we will talk more about how our reactions can be helpful </a:t>
            </a:r>
            <a:r>
              <a:rPr lang="en-US" dirty="0"/>
              <a:t>and</a:t>
            </a:r>
            <a:r>
              <a:rPr lang="en-US" noProof="0" dirty="0"/>
              <a:t> problematic.   </a:t>
            </a:r>
          </a:p>
          <a:p>
            <a:endParaRPr lang="en-US" dirty="0"/>
          </a:p>
          <a:p>
            <a:endParaRPr lang="en-US" dirty="0"/>
          </a:p>
        </p:txBody>
      </p:sp>
      <p:sp>
        <p:nvSpPr>
          <p:cNvPr id="4" name="TextBox 3">
            <a:extLst>
              <a:ext uri="{FF2B5EF4-FFF2-40B4-BE49-F238E27FC236}">
                <a16:creationId xmlns:a16="http://schemas.microsoft.com/office/drawing/2014/main" id="{78481081-05F2-A46F-9A5B-2FB032401E64}"/>
              </a:ext>
            </a:extLst>
          </p:cNvPr>
          <p:cNvSpPr txBox="1"/>
          <p:nvPr/>
        </p:nvSpPr>
        <p:spPr>
          <a:xfrm>
            <a:off x="9242699" y="1703070"/>
            <a:ext cx="8383450" cy="387799"/>
          </a:xfrm>
          <a:prstGeom prst="rect">
            <a:avLst/>
          </a:prstGeom>
          <a:noFill/>
        </p:spPr>
        <p:txBody>
          <a:bodyPr wrap="square" lIns="96653" tIns="48327" rIns="96653" bIns="48327" rtlCol="0">
            <a:spAutoFit/>
          </a:bodyPr>
          <a:lstStyle/>
          <a:p>
            <a:endParaRPr lang="en-US" dirty="0"/>
          </a:p>
        </p:txBody>
      </p:sp>
      <p:sp>
        <p:nvSpPr>
          <p:cNvPr id="14" name="Rectangle 13">
            <a:extLst>
              <a:ext uri="{FF2B5EF4-FFF2-40B4-BE49-F238E27FC236}">
                <a16:creationId xmlns:a16="http://schemas.microsoft.com/office/drawing/2014/main" id="{8D3C3ECB-69AF-4C9A-8607-50B2A7A5EEF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157</a:t>
            </a:r>
            <a:endParaRPr lang="en-US" sz="3000" dirty="0">
              <a:solidFill>
                <a:srgbClr val="000000"/>
              </a:solidFill>
            </a:endParaRPr>
          </a:p>
        </p:txBody>
      </p:sp>
      <p:sp>
        <p:nvSpPr>
          <p:cNvPr id="6" name="Slide Image Placeholder 5"/>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3D20BC24-F405-76B8-BB00-4E445B6266E9}"/>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a:t>
            </a:r>
            <a:r>
              <a:rPr lang="en-US" sz="1500" b="1" dirty="0" smtClean="0">
                <a:solidFill>
                  <a:srgbClr val="000000"/>
                </a:solidFill>
                <a:latin typeface="Arial" panose="020B0604020202020204" pitchFamily="34" charset="0"/>
                <a:ea typeface="Times New Roman" panose="02020603050405020304" pitchFamily="18" charset="0"/>
              </a:rPr>
              <a:t>Reactions (Slides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26638816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297789"/>
          </a:xfrm>
        </p:spPr>
        <p:txBody>
          <a:bodyPr/>
          <a:lstStyle/>
          <a:p>
            <a:r>
              <a:rPr lang="en-US" dirty="0"/>
              <a:t>It is common for us as support professionals to experience the strong feelings that people we support can’t allow themselves to feel. It’s almost as if we are feeling the feeling for them. </a:t>
            </a:r>
          </a:p>
          <a:p>
            <a:r>
              <a:rPr lang="en-US" dirty="0"/>
              <a:t>A good example of this is when a person supported has just experienced something difficult (like a sexual violation or a parent no-showing for a visit) and, as they tell you about it, they seem not to care or unaffected, but you are having intense feelings (anger for the person, helpless to do anything, sad). </a:t>
            </a:r>
          </a:p>
          <a:p>
            <a:r>
              <a:rPr lang="en-US" dirty="0"/>
              <a:t>It is likely that you are experiencing feelings that the person cannot yet allow themselves to feel because it is too painful.  Your feelings are a window into what they are experiencing inside. </a:t>
            </a:r>
          </a:p>
          <a:p>
            <a:r>
              <a:rPr lang="en-US" dirty="0"/>
              <a:t>If, for example, you get tricked or manipulated by a person you support and find yourself feeling angry and embarrassed in front of your peers, saying that you’re never going to trust that person again. This can be a window into how the person you support feels or has felt – let down, betrayed, and can’t trust anyone. Even though it feels bad to you, it can give you empathy into how they feel. </a:t>
            </a:r>
          </a:p>
          <a:p>
            <a:r>
              <a:rPr lang="en-US" dirty="0"/>
              <a:t>If you feel like you’re always irritated at a person you support, this can give you empathy for how the person’s loved ones may often feel. </a:t>
            </a:r>
          </a:p>
          <a:p>
            <a:endParaRPr lang="en-US" dirty="0"/>
          </a:p>
        </p:txBody>
      </p:sp>
      <p:sp>
        <p:nvSpPr>
          <p:cNvPr id="5" name="Rectangle 4">
            <a:extLst>
              <a:ext uri="{FF2B5EF4-FFF2-40B4-BE49-F238E27FC236}">
                <a16:creationId xmlns:a16="http://schemas.microsoft.com/office/drawing/2014/main" id="{47FC22CC-D3E8-4573-B06B-2C4528F21FCB}"/>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158</a:t>
            </a:r>
            <a:endParaRPr lang="en-US" sz="3000" dirty="0">
              <a:solidFill>
                <a:srgbClr val="000000"/>
              </a:solidFill>
            </a:endParaRPr>
          </a:p>
        </p:txBody>
      </p: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2C8CC9A2-803F-BF7B-7654-D9E38CE9D9D2}"/>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a:t>
            </a:r>
            <a:r>
              <a:rPr lang="en-US" sz="1500" b="1" dirty="0" smtClean="0">
                <a:solidFill>
                  <a:srgbClr val="000000"/>
                </a:solidFill>
                <a:latin typeface="Arial" panose="020B0604020202020204" pitchFamily="34" charset="0"/>
                <a:ea typeface="Times New Roman" panose="02020603050405020304" pitchFamily="18" charset="0"/>
              </a:rPr>
              <a:t>Reactions (Slides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8337011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AB97CD4-16D5-46CA-B911-A556AF4FD57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159</a:t>
            </a:r>
            <a:endParaRPr lang="en-US" sz="3000" dirty="0">
              <a:solidFill>
                <a:srgbClr val="000000"/>
              </a:solidFill>
            </a:endParaRPr>
          </a:p>
        </p:txBody>
      </p:sp>
      <p:sp>
        <p:nvSpPr>
          <p:cNvPr id="6" name="Notes Placeholder 5">
            <a:extLst>
              <a:ext uri="{FF2B5EF4-FFF2-40B4-BE49-F238E27FC236}">
                <a16:creationId xmlns:a16="http://schemas.microsoft.com/office/drawing/2014/main" id="{734629F7-9F2C-499F-A788-D81B37E82426}"/>
              </a:ext>
            </a:extLst>
          </p:cNvPr>
          <p:cNvSpPr>
            <a:spLocks noGrp="1"/>
          </p:cNvSpPr>
          <p:nvPr>
            <p:ph type="body" idx="1"/>
          </p:nvPr>
        </p:nvSpPr>
        <p:spPr/>
        <p:txBody>
          <a:bodyPr/>
          <a:lstStyle/>
          <a:p>
            <a:r>
              <a:rPr lang="en-US" dirty="0"/>
              <a:t>Our reactions can also be problematic and get in our way or be blind spots and trip us up in the work we do with people we support and staff. Remember the examples of the support professionals we just talked about (Jackie and Sonja). </a:t>
            </a:r>
          </a:p>
          <a:p>
            <a:r>
              <a:rPr lang="en-US" dirty="0"/>
              <a:t>Give examples from your own work about ways your reactions with certain people you have supported and/or your reactions to colleagues have been problematic. </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451470D5-F16B-9244-9750-777F4347C492}"/>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a:t>
            </a:r>
            <a:r>
              <a:rPr lang="en-US" sz="1500" b="1" dirty="0" smtClean="0">
                <a:solidFill>
                  <a:srgbClr val="000000"/>
                </a:solidFill>
                <a:latin typeface="Arial" panose="020B0604020202020204" pitchFamily="34" charset="0"/>
                <a:ea typeface="Times New Roman" panose="02020603050405020304" pitchFamily="18" charset="0"/>
              </a:rPr>
              <a:t>Reactions (Slides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14454470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461C143-5A96-4A78-BB86-294E34A9531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160</a:t>
            </a:r>
            <a:endParaRPr lang="en-US" sz="3000" dirty="0">
              <a:solidFill>
                <a:srgbClr val="000000"/>
              </a:solidFill>
            </a:endParaRPr>
          </a:p>
        </p:txBody>
      </p:sp>
      <p:sp>
        <p:nvSpPr>
          <p:cNvPr id="6" name="Notes Placeholder 5">
            <a:extLst>
              <a:ext uri="{FF2B5EF4-FFF2-40B4-BE49-F238E27FC236}">
                <a16:creationId xmlns:a16="http://schemas.microsoft.com/office/drawing/2014/main" id="{C8CB3717-3146-492F-84B4-730188FE7B45}"/>
              </a:ext>
            </a:extLst>
          </p:cNvPr>
          <p:cNvSpPr>
            <a:spLocks noGrp="1"/>
          </p:cNvSpPr>
          <p:nvPr>
            <p:ph type="body" idx="1"/>
          </p:nvPr>
        </p:nvSpPr>
        <p:spPr>
          <a:xfrm>
            <a:off x="192088" y="3224896"/>
            <a:ext cx="6869317" cy="5818436"/>
          </a:xfrm>
        </p:spPr>
        <p:txBody>
          <a:bodyPr/>
          <a:lstStyle/>
          <a:p>
            <a:pPr marL="0" indent="0">
              <a:buNone/>
            </a:pPr>
            <a:r>
              <a:rPr lang="en-US" dirty="0"/>
              <a:t>When working with people we support  (or other staff), our reactions can get in the way of us understanding the person, lead us to cross boundaries, or prevent us from responding in a RICH way. </a:t>
            </a:r>
            <a:r>
              <a:rPr lang="en-US" b="1" dirty="0"/>
              <a:t>Examples:</a:t>
            </a:r>
          </a:p>
          <a:p>
            <a:r>
              <a:rPr lang="en-US" b="1" dirty="0"/>
              <a:t>Over-identification. </a:t>
            </a:r>
            <a:r>
              <a:rPr lang="en-US" dirty="0"/>
              <a:t>We assume that the person’s experience is just like ours without checking out our assumptions like was true with the example of Jackie/Sonya. </a:t>
            </a:r>
          </a:p>
          <a:p>
            <a:r>
              <a:rPr lang="en-US" b="1" dirty="0"/>
              <a:t>Blaming. </a:t>
            </a:r>
            <a:r>
              <a:rPr lang="en-US" dirty="0"/>
              <a:t>An example would be, if we feel frustrated with a person’s pace of change and feel hopeless, it is easy to blame them. We may start finding more things wrong with them to deal with our own disappointment and frustration.</a:t>
            </a:r>
          </a:p>
          <a:p>
            <a:r>
              <a:rPr lang="en-US" b="1" dirty="0"/>
              <a:t>Protective/Parental: </a:t>
            </a:r>
            <a:r>
              <a:rPr lang="en-US" dirty="0"/>
              <a:t>We take on more and more responsibility for protecting the person which could lead to exhausting ourselves, not allowing the person themself, or others in their life, to step up and be protective. </a:t>
            </a:r>
          </a:p>
          <a:p>
            <a:r>
              <a:rPr lang="en-US" b="1" dirty="0"/>
              <a:t>Distance. </a:t>
            </a:r>
            <a:r>
              <a:rPr lang="en-US" dirty="0"/>
              <a:t>It may be easy to put more energy into people who we find rewarding rather than those whose change is slow and accompanied by frequent setbacks. If a staff person is physically hurt by a person they support and forced to re-engage too quickly, they may distance themselves. If staff experience sexual feelings towards teenagers or adults they support and is uncomfortable with those feelings, they may distance themselves. If a staff person feels emotionally unsafe with a supervisor, the staff person may avoid interactions with the supervisor.</a:t>
            </a:r>
          </a:p>
          <a:p>
            <a:r>
              <a:rPr lang="en-US" b="1" dirty="0"/>
              <a:t>Denial. </a:t>
            </a:r>
            <a:r>
              <a:rPr lang="en-US" dirty="0"/>
              <a:t>We don’t believe what the person is saying because they have an intellectual disability or we think what they’re saying can’t be true because that staff or job coach or parent would never do that.  </a:t>
            </a:r>
          </a:p>
          <a:p>
            <a:r>
              <a:rPr lang="en-US" b="1" dirty="0"/>
              <a:t>Unexamined Bias. </a:t>
            </a:r>
            <a:r>
              <a:rPr lang="en-US" dirty="0"/>
              <a:t>We all have biases based on how we were socialized in our own racial, ethnic, gender group. We also learn messages from society as a whole. These biases can impact our behavior with people we support. But we can also look carefully at our biases and understand how they may impact our reactions to others. </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1C8960BF-147D-75A8-4ABF-60E962CE694F}"/>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a:t>
            </a:r>
            <a:r>
              <a:rPr lang="en-US" sz="1500" b="1" dirty="0" smtClean="0">
                <a:solidFill>
                  <a:srgbClr val="000000"/>
                </a:solidFill>
                <a:latin typeface="Arial" panose="020B0604020202020204" pitchFamily="34" charset="0"/>
                <a:ea typeface="Times New Roman" panose="02020603050405020304" pitchFamily="18" charset="0"/>
              </a:rPr>
              <a:t>Reactions (Slides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32037353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558493"/>
          </a:xfrm>
        </p:spPr>
        <p:txBody>
          <a:bodyPr/>
          <a:lstStyle/>
          <a:p>
            <a:r>
              <a:rPr lang="en-US" dirty="0"/>
              <a:t>Three steps can be used to build our capacity to notice our reactions. While seeming simple, they are skills that take time and effort to learn.  </a:t>
            </a:r>
          </a:p>
          <a:p>
            <a:r>
              <a:rPr lang="en-US" dirty="0"/>
              <a:t>Notice it. This requires really believing that our reactions to people we support and other staff give us critical information and therefore learning to attend to those thoughts and feelings. Often, we only become aware of our reactions while talking with others about the people we support such as with colleagues or in supervision.</a:t>
            </a:r>
          </a:p>
          <a:p>
            <a:r>
              <a:rPr lang="en-US" dirty="0"/>
              <a:t>Understand it.  Again, this often happens with the help of supervision or the team.  Understanding our reactions often requires looking at questions such as:  How much of my reactions are about me? About my biases? About the person supported or colleague? About both?  What might my reaction be telling me?  Who am I to the person supported or colleague?  (the abusive father, non-protective mother, just another person who will leave, etc.) Who are they to me? (a little sister, the child I never had). </a:t>
            </a:r>
          </a:p>
          <a:p>
            <a:r>
              <a:rPr lang="en-US" dirty="0"/>
              <a:t>Employ it. This does NOT necessarily mean disclosing your reactions or doing anything in particular – although it might. In general, it means using your reactions to understand the person supported or colleague better, getting a glimpse into their inner world, and strengthening the connection in some way.  If your reactions are strong, in general it is better not to act quickly on them until talking with someone about them.  </a:t>
            </a:r>
          </a:p>
          <a:p>
            <a:endParaRPr lang="en-US" dirty="0"/>
          </a:p>
          <a:p>
            <a:pPr marL="0" indent="0">
              <a:buNone/>
            </a:pPr>
            <a:r>
              <a:rPr lang="en-US" sz="1800" b="1" dirty="0"/>
              <a:t>Discussion Guide</a:t>
            </a:r>
          </a:p>
          <a:p>
            <a:r>
              <a:rPr lang="en-US" dirty="0"/>
              <a:t>What practices do you use or does your agency promote with staff to build the capacity to notice their reactions to self and others?  (Possible answers: supervision, mindfulness, training, nothing at this time)</a:t>
            </a:r>
          </a:p>
          <a:p>
            <a:endParaRPr lang="en-US" dirty="0"/>
          </a:p>
        </p:txBody>
      </p:sp>
      <p:sp>
        <p:nvSpPr>
          <p:cNvPr id="5" name="Rectangle 4">
            <a:extLst>
              <a:ext uri="{FF2B5EF4-FFF2-40B4-BE49-F238E27FC236}">
                <a16:creationId xmlns:a16="http://schemas.microsoft.com/office/drawing/2014/main" id="{9D180248-ACB9-405F-8F1D-DB5D9E059344}"/>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161</a:t>
            </a:r>
            <a:endParaRPr lang="en-US" sz="3000" dirty="0">
              <a:solidFill>
                <a:srgbClr val="000000"/>
              </a:solidFill>
            </a:endParaRPr>
          </a:p>
        </p:txBody>
      </p:sp>
      <p:cxnSp>
        <p:nvCxnSpPr>
          <p:cNvPr id="7" name="Straight Connector 6">
            <a:extLst>
              <a:ext uri="{FF2B5EF4-FFF2-40B4-BE49-F238E27FC236}">
                <a16:creationId xmlns:a16="http://schemas.microsoft.com/office/drawing/2014/main" id="{4D0FAEE6-0F21-4A07-82C6-BE830942B636}"/>
              </a:ext>
            </a:extLst>
          </p:cNvPr>
          <p:cNvCxnSpPr>
            <a:cxnSpLocks/>
          </p:cNvCxnSpPr>
          <p:nvPr/>
        </p:nvCxnSpPr>
        <p:spPr>
          <a:xfrm>
            <a:off x="192024" y="7534983"/>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38A1E5DD-5607-168D-4544-D6C95EDE860F}"/>
              </a:ext>
            </a:extLst>
          </p:cNvPr>
          <p:cNvSpPr/>
          <p:nvPr/>
        </p:nvSpPr>
        <p:spPr>
          <a:xfrm>
            <a:off x="1022119" y="488493"/>
            <a:ext cx="6275659" cy="326609"/>
          </a:xfrm>
          <a:prstGeom prst="rect">
            <a:avLst/>
          </a:prstGeom>
        </p:spPr>
        <p:txBody>
          <a:bodyPr wrap="square" lIns="94851" tIns="47425" rIns="94851" bIns="47425">
            <a:spAutoFit/>
          </a:bodyPr>
          <a:lstStyle/>
          <a:p>
            <a:r>
              <a:rPr lang="en-US" sz="1500" b="1" dirty="0">
                <a:solidFill>
                  <a:srgbClr val="000000"/>
                </a:solidFill>
                <a:latin typeface="Arial" panose="020B0604020202020204" pitchFamily="34" charset="0"/>
                <a:ea typeface="Times New Roman" panose="02020603050405020304" pitchFamily="18" charset="0"/>
              </a:rPr>
              <a:t>11:50-12:20  Noticing Our Reactions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152-161)</a:t>
            </a:r>
            <a:endParaRPr lang="en-US" sz="1500" b="1" dirty="0">
              <a:solidFill>
                <a:srgbClr val="000000"/>
              </a:solidFill>
            </a:endParaRPr>
          </a:p>
        </p:txBody>
      </p:sp>
    </p:spTree>
    <p:extLst>
      <p:ext uri="{BB962C8B-B14F-4D97-AF65-F5344CB8AC3E}">
        <p14:creationId xmlns:p14="http://schemas.microsoft.com/office/powerpoint/2010/main" val="10665540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FB2D1FB-55B2-4B17-A5E6-CD64113C167E}"/>
              </a:ext>
            </a:extLst>
          </p:cNvPr>
          <p:cNvSpPr txBox="1"/>
          <p:nvPr/>
        </p:nvSpPr>
        <p:spPr>
          <a:xfrm>
            <a:off x="1" y="0"/>
            <a:ext cx="7307252" cy="565540"/>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162</a:t>
            </a:r>
          </a:p>
        </p:txBody>
      </p:sp>
      <p:sp>
        <p:nvSpPr>
          <p:cNvPr id="9" name="Rectangle 8">
            <a:extLst>
              <a:ext uri="{FF2B5EF4-FFF2-40B4-BE49-F238E27FC236}">
                <a16:creationId xmlns:a16="http://schemas.microsoft.com/office/drawing/2014/main" id="{E22C77B7-D02E-45A4-A6ED-D410D189C93D}"/>
              </a:ext>
            </a:extLst>
          </p:cNvPr>
          <p:cNvSpPr/>
          <p:nvPr/>
        </p:nvSpPr>
        <p:spPr>
          <a:xfrm>
            <a:off x="801491" y="505591"/>
            <a:ext cx="6323569" cy="326609"/>
          </a:xfrm>
          <a:prstGeom prst="rect">
            <a:avLst/>
          </a:prstGeom>
        </p:spPr>
        <p:txBody>
          <a:bodyPr wrap="square" lIns="0" tIns="47425" rIns="94851" bIns="47425">
            <a:spAutoFit/>
          </a:bodyPr>
          <a:lstStyle/>
          <a:p>
            <a:pPr marL="189701"/>
            <a:r>
              <a:rPr lang="en-US" sz="1500" b="1" dirty="0">
                <a:solidFill>
                  <a:srgbClr val="000000"/>
                </a:solidFill>
                <a:latin typeface="Arial" panose="020B0604020202020204" pitchFamily="34" charset="0"/>
                <a:ea typeface="Times New Roman" panose="02020603050405020304" pitchFamily="18" charset="0"/>
              </a:rPr>
              <a:t>12:20-1:20  Lunch (Slide 162)</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Notes Placeholder 2"/>
          <p:cNvSpPr>
            <a:spLocks noGrp="1"/>
          </p:cNvSpPr>
          <p:nvPr>
            <p:ph type="body" idx="1"/>
          </p:nvPr>
        </p:nvSpPr>
        <p:spPr/>
        <p:txBody>
          <a:bodyPr/>
          <a:lstStyle/>
          <a:p>
            <a:r>
              <a:rPr lang="en-US" dirty="0"/>
              <a:t>Let’s eat!</a:t>
            </a:r>
          </a:p>
        </p:txBody>
      </p:sp>
      <p:sp>
        <p:nvSpPr>
          <p:cNvPr id="5" name="Slide Image Placeholder 4"/>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9474068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449436"/>
          </a:xfrm>
        </p:spPr>
        <p:txBody>
          <a:bodyPr/>
          <a:lstStyle/>
          <a:p>
            <a:r>
              <a:rPr lang="en-US" dirty="0"/>
              <a:t>Divide into small groups of 4. There are 3 different versions of the </a:t>
            </a:r>
            <a:r>
              <a:rPr lang="en-US" b="1" dirty="0"/>
              <a:t>Worksheet: Noticing Our Reactions</a:t>
            </a:r>
            <a:r>
              <a:rPr lang="en-US" dirty="0"/>
              <a:t> for this exercise – one about youth, one about adults, and one about peers we work with (for staff that do NOT do direct service work). You can choose to have all small groups discuss one version which is the simplest way to do the exercise, or you can break small groups up by who works with youth, adults, and don’t do direct service work.  </a:t>
            </a:r>
          </a:p>
          <a:p>
            <a:r>
              <a:rPr lang="en-US" dirty="0"/>
              <a:t>Have participants find the appropriate </a:t>
            </a:r>
            <a:r>
              <a:rPr lang="en-US" b="1" dirty="0"/>
              <a:t>Worksheet</a:t>
            </a:r>
            <a:r>
              <a:rPr lang="en-US" dirty="0"/>
              <a:t> in their Participant Packet. </a:t>
            </a:r>
          </a:p>
          <a:p>
            <a:r>
              <a:rPr lang="en-US" dirty="0"/>
              <a:t>Assign 2 scenarios on the </a:t>
            </a:r>
            <a:r>
              <a:rPr lang="en-US" b="1" dirty="0"/>
              <a:t>Worksheet</a:t>
            </a:r>
            <a:r>
              <a:rPr lang="en-US" dirty="0"/>
              <a:t> to each group to discuss.  If more than one group is discussing that version of the </a:t>
            </a:r>
            <a:r>
              <a:rPr lang="en-US" b="1" dirty="0"/>
              <a:t>Worksheet</a:t>
            </a:r>
            <a:r>
              <a:rPr lang="en-US" dirty="0"/>
              <a:t>, assign them different scenarios. They can discuss the others if they have time in their small group. With larger trainings, more than 1 group will have the same scenarios which is fine. Instruct groups to discuss the questions at the top of the </a:t>
            </a:r>
            <a:r>
              <a:rPr lang="en-US" b="1" dirty="0"/>
              <a:t>Worksheet </a:t>
            </a:r>
            <a:r>
              <a:rPr lang="en-US" dirty="0"/>
              <a:t>as they pertain to their scenario. </a:t>
            </a:r>
          </a:p>
          <a:p>
            <a:r>
              <a:rPr lang="en-US" dirty="0"/>
              <a:t>Reassemble as a large group. Have someone from a group read a scenario they discussed out loud and discuss how they answered he questions. Have all the groups who had that particular scenario contribute to the discussion. Then have a different group read a different scenario and discuss.   </a:t>
            </a:r>
          </a:p>
          <a:p>
            <a:r>
              <a:rPr lang="en-US" dirty="0"/>
              <a:t>Remember, if you are using more than one version of the </a:t>
            </a:r>
            <a:r>
              <a:rPr lang="en-US" b="1" dirty="0"/>
              <a:t>Worksheet</a:t>
            </a:r>
            <a:r>
              <a:rPr lang="en-US" dirty="0"/>
              <a:t>, you will not have time to review every scenario. You will have to pick and choose.  </a:t>
            </a:r>
          </a:p>
          <a:p>
            <a:endParaRPr lang="en-US" dirty="0"/>
          </a:p>
          <a:p>
            <a:endParaRPr lang="en-US" dirty="0"/>
          </a:p>
          <a:p>
            <a:endParaRPr lang="en-US" dirty="0"/>
          </a:p>
        </p:txBody>
      </p:sp>
      <p:sp>
        <p:nvSpPr>
          <p:cNvPr id="5" name="Rectangle 4">
            <a:extLst>
              <a:ext uri="{FF2B5EF4-FFF2-40B4-BE49-F238E27FC236}">
                <a16:creationId xmlns:a16="http://schemas.microsoft.com/office/drawing/2014/main" id="{117D2CF1-4902-4B89-BA17-E5CDEB1E8AEC}"/>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163</a:t>
            </a:r>
            <a:endParaRPr lang="en-US" sz="3000" dirty="0">
              <a:solidFill>
                <a:srgbClr val="000000"/>
              </a:solidFill>
            </a:endParaRPr>
          </a:p>
        </p:txBody>
      </p:sp>
      <p:sp>
        <p:nvSpPr>
          <p:cNvPr id="10" name="Rectangle 9">
            <a:extLst>
              <a:ext uri="{FF2B5EF4-FFF2-40B4-BE49-F238E27FC236}">
                <a16:creationId xmlns:a16="http://schemas.microsoft.com/office/drawing/2014/main" id="{57E85A14-7EE4-4C36-84A5-379E9A2F5BE9}"/>
              </a:ext>
            </a:extLst>
          </p:cNvPr>
          <p:cNvSpPr/>
          <p:nvPr/>
        </p:nvSpPr>
        <p:spPr>
          <a:xfrm>
            <a:off x="211454" y="7576268"/>
            <a:ext cx="6860246" cy="290849"/>
          </a:xfrm>
          <a:prstGeom prst="rect">
            <a:avLst/>
          </a:prstGeom>
        </p:spPr>
        <p:txBody>
          <a:bodyPr wrap="square" lIns="96653" tIns="48327" rIns="96653" bIns="48327">
            <a:spAutoFit/>
          </a:bodyPr>
          <a:lstStyle/>
          <a:p>
            <a:pPr>
              <a:buSzPts val="1200"/>
            </a:pPr>
            <a:r>
              <a:rPr lang="en-US" sz="1200" b="1" dirty="0">
                <a:solidFill>
                  <a:srgbClr val="FF0000"/>
                </a:solidFill>
                <a:ea typeface="Calibri" panose="020F0502020204030204" pitchFamily="34" charset="0"/>
                <a:cs typeface="Times New Roman" panose="02020603050405020304" pitchFamily="18" charset="0"/>
              </a:rPr>
              <a:t> </a:t>
            </a:r>
            <a:endParaRPr lang="en-US" sz="1200" dirty="0">
              <a:solidFill>
                <a:srgbClr val="222A35"/>
              </a:solidFill>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42A2EE42-90CB-4710-8969-C6295203F6F7}"/>
              </a:ext>
            </a:extLst>
          </p:cNvPr>
          <p:cNvSpPr txBox="1"/>
          <p:nvPr/>
        </p:nvSpPr>
        <p:spPr>
          <a:xfrm>
            <a:off x="219347" y="2880360"/>
            <a:ext cx="3399868" cy="381441"/>
          </a:xfrm>
          <a:prstGeom prst="rect">
            <a:avLst/>
          </a:prstGeom>
          <a:solidFill>
            <a:schemeClr val="bg1"/>
          </a:solidFill>
        </p:spPr>
        <p:txBody>
          <a:bodyPr wrap="square" lIns="94851" tIns="47425" rIns="94851" bIns="47425" rtlCol="0">
            <a:spAutoFit/>
          </a:bodyPr>
          <a:lstStyle/>
          <a:p>
            <a:r>
              <a:rPr lang="en-US" b="1" dirty="0">
                <a:solidFill>
                  <a:srgbClr val="000000"/>
                </a:solidFill>
              </a:rPr>
              <a:t>Instructions</a:t>
            </a:r>
          </a:p>
        </p:txBody>
      </p:sp>
      <p:sp>
        <p:nvSpPr>
          <p:cNvPr id="9" name="Rectangle 8">
            <a:extLst>
              <a:ext uri="{FF2B5EF4-FFF2-40B4-BE49-F238E27FC236}">
                <a16:creationId xmlns:a16="http://schemas.microsoft.com/office/drawing/2014/main" id="{5841FAF3-B0B9-4857-8985-E1BA40564350}"/>
              </a:ext>
            </a:extLst>
          </p:cNvPr>
          <p:cNvSpPr/>
          <p:nvPr/>
        </p:nvSpPr>
        <p:spPr>
          <a:xfrm>
            <a:off x="954105" y="505241"/>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1:20-1:45 Exercise: Noticing Our Reactions (Slides. 163-164)</a:t>
            </a:r>
            <a:endParaRPr lang="en-US" sz="1500" b="1" dirty="0">
              <a:solidFill>
                <a:srgbClr val="000000"/>
              </a:solidFill>
            </a:endParaRPr>
          </a:p>
        </p:txBody>
      </p:sp>
      <p:sp>
        <p:nvSpPr>
          <p:cNvPr id="7" name="Slide Image Placeholder 6"/>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2963801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64057B-F894-4F19-A8BA-6BDAB6C2CD74}"/>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164</a:t>
            </a:r>
            <a:endParaRPr lang="en-US" sz="3000" dirty="0">
              <a:solidFill>
                <a:srgbClr val="000000"/>
              </a:solidFill>
            </a:endParaRPr>
          </a:p>
        </p:txBody>
      </p:sp>
      <p:sp>
        <p:nvSpPr>
          <p:cNvPr id="6" name="Rectangle 5">
            <a:extLst>
              <a:ext uri="{FF2B5EF4-FFF2-40B4-BE49-F238E27FC236}">
                <a16:creationId xmlns:a16="http://schemas.microsoft.com/office/drawing/2014/main" id="{85DD5A47-A38A-422F-81FC-8787E827755D}"/>
              </a:ext>
            </a:extLst>
          </p:cNvPr>
          <p:cNvSpPr/>
          <p:nvPr/>
        </p:nvSpPr>
        <p:spPr>
          <a:xfrm>
            <a:off x="279921" y="3351159"/>
            <a:ext cx="2945270" cy="287893"/>
          </a:xfrm>
          <a:prstGeom prst="rect">
            <a:avLst/>
          </a:prstGeom>
        </p:spPr>
        <p:txBody>
          <a:bodyPr wrap="square" lIns="96653" tIns="48327" rIns="96653" bIns="48327">
            <a:spAutoFit/>
          </a:bodyPr>
          <a:lstStyle/>
          <a:p>
            <a:pPr marL="193306" indent="-193306">
              <a:buSzPts val="1200"/>
              <a:buFont typeface="Symbol" panose="05050102010706020507" pitchFamily="18" charset="2"/>
              <a:buChar char=""/>
            </a:pPr>
            <a:endParaRPr lang="en-US" sz="1200" dirty="0">
              <a:solidFill>
                <a:srgbClr val="000000"/>
              </a:solidFill>
              <a:ea typeface="Times New Roman" panose="02020603050405020304" pitchFamily="18" charset="0"/>
            </a:endParaRPr>
          </a:p>
        </p:txBody>
      </p:sp>
      <p:sp>
        <p:nvSpPr>
          <p:cNvPr id="7" name="Notes Placeholder 6">
            <a:extLst>
              <a:ext uri="{FF2B5EF4-FFF2-40B4-BE49-F238E27FC236}">
                <a16:creationId xmlns:a16="http://schemas.microsoft.com/office/drawing/2014/main" id="{C6397AFB-67AC-49A2-B1F3-EB48C0A6FEB7}"/>
              </a:ext>
            </a:extLst>
          </p:cNvPr>
          <p:cNvSpPr>
            <a:spLocks noGrp="1"/>
          </p:cNvSpPr>
          <p:nvPr>
            <p:ph type="body" idx="1"/>
          </p:nvPr>
        </p:nvSpPr>
        <p:spPr>
          <a:xfrm>
            <a:off x="217042" y="3283503"/>
            <a:ext cx="6869317" cy="4392643"/>
          </a:xfrm>
        </p:spPr>
        <p:txBody>
          <a:bodyPr/>
          <a:lstStyle/>
          <a:p>
            <a:pPr>
              <a:spcBef>
                <a:spcPts val="634"/>
              </a:spcBef>
            </a:pPr>
            <a:r>
              <a:rPr lang="en-US" dirty="0"/>
              <a:t>Many organizations supporting people with IDD do not offer or require supervision for staff. It is difficult to embed trauma-informed care in an organization without providing supervision, at minimum for staff that work directly with individuals supported. </a:t>
            </a:r>
          </a:p>
          <a:p>
            <a:pPr>
              <a:spcBef>
                <a:spcPts val="634"/>
              </a:spcBef>
            </a:pPr>
            <a:r>
              <a:rPr lang="en-US" dirty="0"/>
              <a:t>Supervision should be about more than checking in about scheduling, time off, and program routines. It should focus on the people being supported and staff people themselves and include things like: what’s working and not working for the person, education about best practices, what reactions staff if having to individuals and how to understand those reactions, and checking in about the emotional and physical impact of the work (compassion fatigue).  </a:t>
            </a:r>
          </a:p>
          <a:p>
            <a:pPr>
              <a:spcBef>
                <a:spcPts val="634"/>
              </a:spcBef>
            </a:pPr>
            <a:r>
              <a:rPr lang="en-US" dirty="0"/>
              <a:t>Work with individuals with IDD can be extremely difficult and evoke feelings of hopelessness, loss, sadness, and guilt. Supervision provides an outlet to talk about an manage those feelings. </a:t>
            </a:r>
          </a:p>
          <a:p>
            <a:pPr>
              <a:spcBef>
                <a:spcPts val="634"/>
              </a:spcBef>
            </a:pPr>
            <a:r>
              <a:rPr lang="en-US" dirty="0"/>
              <a:t>It also builds skills in workers, promotes mentorship, and fosters buy-in to the organization’s mission. </a:t>
            </a:r>
          </a:p>
          <a:p>
            <a:pPr>
              <a:spcBef>
                <a:spcPts val="634"/>
              </a:spcBef>
            </a:pPr>
            <a:r>
              <a:rPr lang="en-US" dirty="0"/>
              <a:t>These are all important factor in reducing turnover and increasing job satisfaction.</a:t>
            </a:r>
          </a:p>
          <a:p>
            <a:pPr marL="0" indent="0">
              <a:buNone/>
            </a:pPr>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106A3C00-D258-5EC6-01C8-6163368D68E3}"/>
              </a:ext>
            </a:extLst>
          </p:cNvPr>
          <p:cNvSpPr/>
          <p:nvPr/>
        </p:nvSpPr>
        <p:spPr>
          <a:xfrm>
            <a:off x="954105" y="505241"/>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1:20-1:45 Exercise: Noticing Our Reactions (Slides. 163-164)</a:t>
            </a:r>
            <a:endParaRPr lang="en-US" sz="1500" b="1" dirty="0">
              <a:solidFill>
                <a:srgbClr val="000000"/>
              </a:solidFill>
            </a:endParaRPr>
          </a:p>
        </p:txBody>
      </p:sp>
    </p:spTree>
    <p:extLst>
      <p:ext uri="{BB962C8B-B14F-4D97-AF65-F5344CB8AC3E}">
        <p14:creationId xmlns:p14="http://schemas.microsoft.com/office/powerpoint/2010/main" val="17522500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426E14-C5B3-4F08-B16A-7FD0A47CE49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165</a:t>
            </a:r>
            <a:endParaRPr lang="en-US" sz="3000" dirty="0">
              <a:solidFill>
                <a:srgbClr val="000000"/>
              </a:solidFill>
            </a:endParaRPr>
          </a:p>
        </p:txBody>
      </p:sp>
      <p:sp>
        <p:nvSpPr>
          <p:cNvPr id="9" name="Rectangle 8">
            <a:extLst>
              <a:ext uri="{FF2B5EF4-FFF2-40B4-BE49-F238E27FC236}">
                <a16:creationId xmlns:a16="http://schemas.microsoft.com/office/drawing/2014/main" id="{3F92EAFE-EFC4-45EC-816C-95EA184E36DF}"/>
              </a:ext>
            </a:extLst>
          </p:cNvPr>
          <p:cNvSpPr/>
          <p:nvPr/>
        </p:nvSpPr>
        <p:spPr>
          <a:xfrm>
            <a:off x="954106" y="495680"/>
            <a:ext cx="6155032"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
        <p:nvSpPr>
          <p:cNvPr id="2" name="Notes Placeholder 1"/>
          <p:cNvSpPr>
            <a:spLocks noGrp="1"/>
          </p:cNvSpPr>
          <p:nvPr>
            <p:ph type="body" idx="1"/>
          </p:nvPr>
        </p:nvSpPr>
        <p:spPr>
          <a:xfrm>
            <a:off x="217042" y="3283504"/>
            <a:ext cx="6869317" cy="3548860"/>
          </a:xfrm>
        </p:spPr>
        <p:txBody>
          <a:bodyPr/>
          <a:lstStyle/>
          <a:p>
            <a:r>
              <a:rPr lang="en-US"/>
              <a:t>No notes.</a:t>
            </a:r>
            <a:endParaRPr lang="en-US" dirty="0"/>
          </a:p>
        </p:txBody>
      </p:sp>
      <p:sp>
        <p:nvSpPr>
          <p:cNvPr id="6" name="Slide Image Placeholder 5"/>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32828877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a:spcBef>
                <a:spcPts val="634"/>
              </a:spcBef>
            </a:pPr>
            <a:r>
              <a:rPr lang="en-US" dirty="0"/>
              <a:t>Remind participants about the definition of compassion fatigue. </a:t>
            </a:r>
          </a:p>
          <a:p>
            <a:pPr>
              <a:spcBef>
                <a:spcPts val="634"/>
              </a:spcBef>
            </a:pPr>
            <a:r>
              <a:rPr lang="en-US" dirty="0"/>
              <a:t>The feelings that we feel from compassion fatigue are a bit different from what we just talked about in the section on noticing our reactions.  Compassion fatigue describes feelings that build up over time from doing this work. The reactions we discussed in the last section were reactions to individual people we support. They are related – for example, if you work with a lot of individuals with challenging behaviors and are having strong reactions, it can increase your compassion fatigue. </a:t>
            </a:r>
          </a:p>
          <a:p>
            <a:pPr>
              <a:spcBef>
                <a:spcPts val="634"/>
              </a:spcBef>
            </a:pPr>
            <a:r>
              <a:rPr lang="en-US" dirty="0"/>
              <a:t>We’re going to talk about the reasons for compassion fatigue and ideas for how to address it. </a:t>
            </a:r>
          </a:p>
          <a:p>
            <a:endParaRPr lang="en-US" dirty="0"/>
          </a:p>
          <a:p>
            <a:endParaRPr lang="en-US" dirty="0"/>
          </a:p>
          <a:p>
            <a:endParaRPr lang="en-US" dirty="0"/>
          </a:p>
          <a:p>
            <a:endParaRPr lang="en-US" dirty="0"/>
          </a:p>
        </p:txBody>
      </p:sp>
      <p:sp>
        <p:nvSpPr>
          <p:cNvPr id="5" name="Slide Image Placeholder 4"/>
          <p:cNvSpPr>
            <a:spLocks noGrp="1" noRot="1" noChangeAspect="1"/>
          </p:cNvSpPr>
          <p:nvPr>
            <p:ph type="sldImg"/>
          </p:nvPr>
        </p:nvSpPr>
        <p:spPr>
          <a:xfrm>
            <a:off x="192088" y="831850"/>
            <a:ext cx="3595687" cy="2022475"/>
          </a:xfrm>
        </p:spPr>
      </p:sp>
      <p:sp>
        <p:nvSpPr>
          <p:cNvPr id="2" name="TextBox 1">
            <a:extLst>
              <a:ext uri="{FF2B5EF4-FFF2-40B4-BE49-F238E27FC236}">
                <a16:creationId xmlns:a16="http://schemas.microsoft.com/office/drawing/2014/main" id="{2D7C78B1-CBEB-CDF6-31E8-F4EE01F3E32D}"/>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166</a:t>
            </a:r>
          </a:p>
        </p:txBody>
      </p:sp>
      <p:sp>
        <p:nvSpPr>
          <p:cNvPr id="4" name="Rectangle 3">
            <a:extLst>
              <a:ext uri="{FF2B5EF4-FFF2-40B4-BE49-F238E27FC236}">
                <a16:creationId xmlns:a16="http://schemas.microsoft.com/office/drawing/2014/main" id="{6F3DDB3D-261C-D68A-E35D-74035FC05970}"/>
              </a:ext>
            </a:extLst>
          </p:cNvPr>
          <p:cNvSpPr/>
          <p:nvPr/>
        </p:nvSpPr>
        <p:spPr>
          <a:xfrm>
            <a:off x="954105" y="495680"/>
            <a:ext cx="615503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21418709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625606"/>
          </a:xfrm>
        </p:spPr>
        <p:txBody>
          <a:bodyPr/>
          <a:lstStyle/>
          <a:p>
            <a:pPr lvl="0"/>
            <a:r>
              <a:rPr lang="en-US" dirty="0"/>
              <a:t>Ask a volunteer to read this quote out loud. </a:t>
            </a:r>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marL="0" lvl="0" indent="0">
              <a:spcBef>
                <a:spcPts val="0"/>
              </a:spcBef>
              <a:buNone/>
            </a:pPr>
            <a:r>
              <a:rPr lang="en-US" sz="1800" b="1" dirty="0"/>
              <a:t>Discussion Guide</a:t>
            </a:r>
          </a:p>
          <a:p>
            <a:pPr marL="189701" lvl="0" indent="-189701">
              <a:spcBef>
                <a:spcPts val="1200"/>
              </a:spcBef>
            </a:pPr>
            <a:r>
              <a:rPr lang="en-US" dirty="0">
                <a:latin typeface="Arial" panose="020B0604020202020204"/>
                <a:cs typeface="+mn-cs"/>
              </a:rPr>
              <a:t>This quote suggests a denial by our field, our organizations, and us of the pain and loss of our work – like we can do this incredibly hard work, not be affected, and plow forward.  How do you make sense of that denial? (Possible answers: the feelings are so big that we push them away; we fear that if means we are weak and unprofessional; there no place to process the grief and not models for how to do so)</a:t>
            </a:r>
          </a:p>
          <a:p>
            <a:pPr marL="189701" lvl="0" indent="-189701">
              <a:spcBef>
                <a:spcPts val="622"/>
              </a:spcBef>
            </a:pPr>
            <a:r>
              <a:rPr lang="en-US" dirty="0">
                <a:latin typeface="Arial" panose="020B0604020202020204"/>
                <a:cs typeface="+mn-cs"/>
              </a:rPr>
              <a:t>What are the implications for our organizations and us of pushing away loss in this way?</a:t>
            </a:r>
          </a:p>
          <a:p>
            <a:pPr lvl="0"/>
            <a:endParaRPr lang="en-US" dirty="0"/>
          </a:p>
          <a:p>
            <a:endParaRPr lang="en-US" dirty="0"/>
          </a:p>
        </p:txBody>
      </p:sp>
      <p:sp>
        <p:nvSpPr>
          <p:cNvPr id="7" name="TextBox 6">
            <a:extLst>
              <a:ext uri="{FF2B5EF4-FFF2-40B4-BE49-F238E27FC236}">
                <a16:creationId xmlns:a16="http://schemas.microsoft.com/office/drawing/2014/main" id="{06E59E7C-802E-46AD-909A-8F4E97E65D3C}"/>
              </a:ext>
            </a:extLst>
          </p:cNvPr>
          <p:cNvSpPr txBox="1"/>
          <p:nvPr/>
        </p:nvSpPr>
        <p:spPr>
          <a:xfrm>
            <a:off x="2" y="1"/>
            <a:ext cx="7315198" cy="568805"/>
          </a:xfrm>
          <a:prstGeom prst="rect">
            <a:avLst/>
          </a:prstGeom>
          <a:noFill/>
        </p:spPr>
        <p:txBody>
          <a:bodyPr wrap="square" lIns="98485" tIns="49242" rIns="98485" bIns="49242" rtlCol="0">
            <a:spAutoFit/>
          </a:bodyPr>
          <a:lstStyle/>
          <a:p>
            <a:pPr algn="ctr"/>
            <a:r>
              <a:rPr lang="en-US" sz="3000" b="1" dirty="0">
                <a:solidFill>
                  <a:srgbClr val="000000"/>
                </a:solidFill>
              </a:rPr>
              <a:t>RC IDD Basic Manual: Day 2, Slide 167</a:t>
            </a:r>
          </a:p>
        </p:txBody>
      </p:sp>
      <p:sp>
        <p:nvSpPr>
          <p:cNvPr id="5" name="Slide Image Placeholder 4">
            <a:extLst>
              <a:ext uri="{FF2B5EF4-FFF2-40B4-BE49-F238E27FC236}">
                <a16:creationId xmlns:a16="http://schemas.microsoft.com/office/drawing/2014/main" id="{A487006B-3A42-4190-BD53-56245AB97B79}"/>
              </a:ext>
            </a:extLst>
          </p:cNvPr>
          <p:cNvSpPr>
            <a:spLocks noGrp="1" noRot="1" noChangeAspect="1"/>
          </p:cNvSpPr>
          <p:nvPr>
            <p:ph type="sldImg"/>
          </p:nvPr>
        </p:nvSpPr>
        <p:spPr>
          <a:xfrm>
            <a:off x="192088" y="831850"/>
            <a:ext cx="3595687" cy="2022475"/>
          </a:xfrm>
        </p:spPr>
      </p:sp>
      <p:cxnSp>
        <p:nvCxnSpPr>
          <p:cNvPr id="6" name="Straight Connector 5">
            <a:extLst>
              <a:ext uri="{FF2B5EF4-FFF2-40B4-BE49-F238E27FC236}">
                <a16:creationId xmlns:a16="http://schemas.microsoft.com/office/drawing/2014/main" id="{505540CB-60CE-4013-9740-836AB64ADC99}"/>
              </a:ext>
            </a:extLst>
          </p:cNvPr>
          <p:cNvCxnSpPr>
            <a:cxnSpLocks/>
          </p:cNvCxnSpPr>
          <p:nvPr/>
        </p:nvCxnSpPr>
        <p:spPr>
          <a:xfrm>
            <a:off x="192088" y="6645634"/>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80908B2-ED72-84F6-5CC6-9E2E0B0B1624}"/>
              </a:ext>
            </a:extLst>
          </p:cNvPr>
          <p:cNvSpPr/>
          <p:nvPr/>
        </p:nvSpPr>
        <p:spPr>
          <a:xfrm>
            <a:off x="954105" y="495680"/>
            <a:ext cx="615503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39080968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EF5D415-9262-495B-94F4-82BDC19A3ADE}"/>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168</a:t>
            </a:r>
            <a:endParaRPr lang="en-US" sz="3000" dirty="0">
              <a:solidFill>
                <a:srgbClr val="000000"/>
              </a:solidFill>
            </a:endParaRPr>
          </a:p>
        </p:txBody>
      </p:sp>
      <p:sp>
        <p:nvSpPr>
          <p:cNvPr id="6" name="Notes Placeholder 5">
            <a:extLst>
              <a:ext uri="{FF2B5EF4-FFF2-40B4-BE49-F238E27FC236}">
                <a16:creationId xmlns:a16="http://schemas.microsoft.com/office/drawing/2014/main" id="{AC45B0A4-8DDE-4DCC-B022-29A3558DB76A}"/>
              </a:ext>
            </a:extLst>
          </p:cNvPr>
          <p:cNvSpPr>
            <a:spLocks noGrp="1"/>
          </p:cNvSpPr>
          <p:nvPr>
            <p:ph type="body" idx="1"/>
          </p:nvPr>
        </p:nvSpPr>
        <p:spPr/>
        <p:txBody>
          <a:bodyPr/>
          <a:lstStyle/>
          <a:p>
            <a:r>
              <a:rPr lang="en-US" dirty="0"/>
              <a:t>Explain that our level of compassion fatigue depends on both factors in the environment (our program, our agency, the wider system) and factors about us as people. </a:t>
            </a:r>
          </a:p>
          <a:p>
            <a:r>
              <a:rPr lang="en-US" dirty="0"/>
              <a:t>How those combine at any particular time contribute to how we feel compassion fatigue. </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EC989831-10CA-545C-AA48-53F6DB0AE8C4}"/>
              </a:ext>
            </a:extLst>
          </p:cNvPr>
          <p:cNvSpPr/>
          <p:nvPr/>
        </p:nvSpPr>
        <p:spPr>
          <a:xfrm>
            <a:off x="954106" y="495680"/>
            <a:ext cx="6142154"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41573050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47714" y="3239113"/>
            <a:ext cx="6869317" cy="5703552"/>
          </a:xfrm>
        </p:spPr>
        <p:txBody>
          <a:bodyPr/>
          <a:lstStyle/>
          <a:p>
            <a:r>
              <a:rPr lang="en-US" sz="1000" b="1" dirty="0"/>
              <a:t>Click </a:t>
            </a:r>
            <a:r>
              <a:rPr lang="en-US" sz="1000" dirty="0"/>
              <a:t>(Environment) - The factors in the environment include ones like these which are present in our organizations, the wider IDD sector, and society as a whole.  </a:t>
            </a:r>
          </a:p>
          <a:p>
            <a:r>
              <a:rPr lang="en-US" sz="1000" dirty="0"/>
              <a:t>Read through the bullets on the slide and expand with examples.</a:t>
            </a:r>
          </a:p>
          <a:p>
            <a:r>
              <a:rPr lang="en-US" sz="1000" dirty="0"/>
              <a:t>The low level of funding in the IDD sector of course impacts others on the list such as salaries, staffing levels, and availability of supervision. </a:t>
            </a:r>
          </a:p>
          <a:p>
            <a:r>
              <a:rPr lang="en-US" sz="1000" dirty="0"/>
              <a:t>To staff of color, the experience of racism at work compounds the bias they feel all around them.  </a:t>
            </a:r>
          </a:p>
          <a:p>
            <a:r>
              <a:rPr lang="en-US" sz="1000" b="1" dirty="0"/>
              <a:t>Click </a:t>
            </a:r>
            <a:r>
              <a:rPr lang="en-US" sz="1000" dirty="0"/>
              <a:t>(in Us as Support Professionals) - The factors listed here under “In Us” are examples of what your story is, what you bring with you to the job. </a:t>
            </a:r>
          </a:p>
          <a:p>
            <a:r>
              <a:rPr lang="en-US" sz="1000" dirty="0"/>
              <a:t>Elements of our work environment will inevitably overlap with our own personal history, including our history of trauma. Remember that a large percentage of support professionals are trauma survivors themselves. How much work you have done on yourself to heal can greatly impact how much compassion fatigue you experience. </a:t>
            </a:r>
          </a:p>
          <a:p>
            <a:r>
              <a:rPr lang="en-US" sz="1000" dirty="0"/>
              <a:t>“Shared trauma” refers to staff being exposed to the same type of trauma as the people they support (e.g., racial violence, school shootings, natural disasters). So, staff feel the impact both at work and at home.</a:t>
            </a:r>
          </a:p>
          <a:p>
            <a:r>
              <a:rPr lang="en-US" sz="1000" dirty="0"/>
              <a:t>Life happens to us also. We may have a parent who is sick, we could be going through a divorce, or have kids who are having problems. This can leave us more vulnerable to compassion fatigue. </a:t>
            </a:r>
          </a:p>
          <a:p>
            <a:r>
              <a:rPr lang="en-US" sz="1000" dirty="0"/>
              <a:t>Most believe that to really last in this line of work it has to be a mission on some level – your little part of changing the world for the better. While we often don’t have control of what life presents us, we do have control of many things on this list that can minimize compassion fatigue’s toll.</a:t>
            </a:r>
          </a:p>
          <a:p>
            <a:r>
              <a:rPr lang="en-US" sz="1000" b="1" dirty="0"/>
              <a:t>Click</a:t>
            </a:r>
            <a:r>
              <a:rPr lang="en-US" sz="1000" dirty="0"/>
              <a:t> – (Intersection of the Environment and Us) -  How the environment and factors in us merge together determine how a support professional experiences compassion fatigue. </a:t>
            </a:r>
          </a:p>
          <a:p>
            <a:pPr marL="0" lvl="0" indent="0">
              <a:buNone/>
            </a:pPr>
            <a:r>
              <a:rPr lang="en-US" b="1" dirty="0"/>
              <a:t>Discussion Guide</a:t>
            </a:r>
          </a:p>
          <a:p>
            <a:pPr lvl="0"/>
            <a:r>
              <a:rPr lang="en-US" sz="1000" dirty="0"/>
              <a:t>Which of the factors on the environment side help to ease their compassion fatigue? What factors on the environment side make their compassion fatigue worse? </a:t>
            </a:r>
          </a:p>
          <a:p>
            <a:pPr lvl="0"/>
            <a:r>
              <a:rPr lang="en-US" sz="1000" dirty="0"/>
              <a:t>What could you add to the list? </a:t>
            </a:r>
          </a:p>
          <a:p>
            <a:pPr lvl="0"/>
            <a:r>
              <a:rPr lang="en-US" sz="1000" dirty="0"/>
              <a:t>What factors on the “In Us” side help to ease their compassion fatigue? Which make it worse?</a:t>
            </a:r>
          </a:p>
          <a:p>
            <a:endParaRPr lang="en-US" dirty="0"/>
          </a:p>
          <a:p>
            <a:endParaRPr lang="en-US" dirty="0"/>
          </a:p>
          <a:p>
            <a:endParaRPr lang="en-US" dirty="0"/>
          </a:p>
        </p:txBody>
      </p:sp>
      <p:sp>
        <p:nvSpPr>
          <p:cNvPr id="5" name="Rectangle 4">
            <a:extLst>
              <a:ext uri="{FF2B5EF4-FFF2-40B4-BE49-F238E27FC236}">
                <a16:creationId xmlns:a16="http://schemas.microsoft.com/office/drawing/2014/main" id="{496A01CF-B806-45ED-9896-CB555204008B}"/>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169</a:t>
            </a:r>
          </a:p>
        </p:txBody>
      </p:sp>
      <p:sp>
        <p:nvSpPr>
          <p:cNvPr id="9" name="TextBox 8">
            <a:extLst>
              <a:ext uri="{FF2B5EF4-FFF2-40B4-BE49-F238E27FC236}">
                <a16:creationId xmlns:a16="http://schemas.microsoft.com/office/drawing/2014/main" id="{9D5B4EC6-7961-A884-7250-6DF39368AB28}"/>
              </a:ext>
            </a:extLst>
          </p:cNvPr>
          <p:cNvSpPr txBox="1"/>
          <p:nvPr/>
        </p:nvSpPr>
        <p:spPr>
          <a:xfrm>
            <a:off x="7734605" y="1903527"/>
            <a:ext cx="6479642" cy="484748"/>
          </a:xfrm>
          <a:prstGeom prst="rect">
            <a:avLst/>
          </a:prstGeom>
          <a:noFill/>
        </p:spPr>
        <p:txBody>
          <a:bodyPr wrap="square" lIns="96653" tIns="48327" rIns="96653" bIns="48327">
            <a:spAutoFit/>
          </a:bodyPr>
          <a:lstStyle/>
          <a:p>
            <a:endParaRPr lang="en-US" sz="1200" dirty="0">
              <a:solidFill>
                <a:srgbClr val="FF0000"/>
              </a:solidFill>
            </a:endParaRPr>
          </a:p>
          <a:p>
            <a:endParaRPr lang="en-US" sz="1200" b="1" dirty="0">
              <a:solidFill>
                <a:srgbClr val="FF0000"/>
              </a:solidFill>
            </a:endParaRPr>
          </a:p>
        </p:txBody>
      </p:sp>
      <p:sp>
        <p:nvSpPr>
          <p:cNvPr id="8" name="Notes Placeholder 2">
            <a:extLst>
              <a:ext uri="{FF2B5EF4-FFF2-40B4-BE49-F238E27FC236}">
                <a16:creationId xmlns:a16="http://schemas.microsoft.com/office/drawing/2014/main" id="{1BD45904-1056-D4F3-AD80-992A06CBD39C}"/>
              </a:ext>
            </a:extLst>
          </p:cNvPr>
          <p:cNvSpPr txBox="1">
            <a:spLocks/>
          </p:cNvSpPr>
          <p:nvPr/>
        </p:nvSpPr>
        <p:spPr>
          <a:xfrm rot="10800000" flipV="1">
            <a:off x="214579" y="8091987"/>
            <a:ext cx="6905549" cy="1248156"/>
          </a:xfrm>
          <a:prstGeom prst="rect">
            <a:avLst/>
          </a:prstGeom>
        </p:spPr>
        <p:txBody>
          <a:bodyPr vert="horz" lIns="96653" tIns="48327" rIns="96653" bIns="48327"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US" dirty="0">
              <a:solidFill>
                <a:srgbClr val="000000"/>
              </a:solidFill>
            </a:endParaRPr>
          </a:p>
        </p:txBody>
      </p:sp>
      <p:sp>
        <p:nvSpPr>
          <p:cNvPr id="4" name="TextBox 3">
            <a:extLst>
              <a:ext uri="{FF2B5EF4-FFF2-40B4-BE49-F238E27FC236}">
                <a16:creationId xmlns:a16="http://schemas.microsoft.com/office/drawing/2014/main" id="{356204A4-C703-0A9F-A4CF-80B1A33EEF55}"/>
              </a:ext>
            </a:extLst>
          </p:cNvPr>
          <p:cNvSpPr txBox="1"/>
          <p:nvPr/>
        </p:nvSpPr>
        <p:spPr>
          <a:xfrm>
            <a:off x="3774391" y="2856708"/>
            <a:ext cx="3342640" cy="328430"/>
          </a:xfrm>
          <a:prstGeom prst="rect">
            <a:avLst/>
          </a:prstGeom>
          <a:noFill/>
        </p:spPr>
        <p:txBody>
          <a:bodyPr wrap="square" lIns="96653" tIns="48327" rIns="96653" bIns="48327" rtlCol="0">
            <a:spAutoFit/>
          </a:bodyPr>
          <a:lstStyle/>
          <a:p>
            <a:pPr algn="r"/>
            <a:r>
              <a:rPr lang="en-US" sz="1500" b="1" dirty="0">
                <a:solidFill>
                  <a:srgbClr val="000000"/>
                </a:solidFill>
              </a:rPr>
              <a:t>THIS SLIDE IS ANIMATED</a:t>
            </a:r>
          </a:p>
        </p:txBody>
      </p:sp>
      <p:cxnSp>
        <p:nvCxnSpPr>
          <p:cNvPr id="11" name="Straight Connector 10">
            <a:extLst>
              <a:ext uri="{FF2B5EF4-FFF2-40B4-BE49-F238E27FC236}">
                <a16:creationId xmlns:a16="http://schemas.microsoft.com/office/drawing/2014/main" id="{4D0FAEE6-0F21-4A07-82C6-BE830942B636}"/>
              </a:ext>
            </a:extLst>
          </p:cNvPr>
          <p:cNvCxnSpPr>
            <a:cxnSpLocks/>
          </p:cNvCxnSpPr>
          <p:nvPr/>
        </p:nvCxnSpPr>
        <p:spPr>
          <a:xfrm>
            <a:off x="182222" y="7662056"/>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Slide Image Placeholder 5"/>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700C3090-2FDD-FBE8-2ADC-C7E15E35F774}"/>
              </a:ext>
            </a:extLst>
          </p:cNvPr>
          <p:cNvSpPr/>
          <p:nvPr/>
        </p:nvSpPr>
        <p:spPr>
          <a:xfrm>
            <a:off x="954105" y="495680"/>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34660631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2E5C77-7F00-40A9-8A56-1901B49AFDC8}"/>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170</a:t>
            </a:r>
            <a:endParaRPr lang="en-US" sz="3000" dirty="0">
              <a:solidFill>
                <a:srgbClr val="000000"/>
              </a:solidFill>
            </a:endParaRPr>
          </a:p>
        </p:txBody>
      </p:sp>
      <p:sp>
        <p:nvSpPr>
          <p:cNvPr id="6" name="Rectangle 5">
            <a:extLst>
              <a:ext uri="{FF2B5EF4-FFF2-40B4-BE49-F238E27FC236}">
                <a16:creationId xmlns:a16="http://schemas.microsoft.com/office/drawing/2014/main" id="{E49818D1-C52F-43E0-A449-BD60FCA6E43E}"/>
              </a:ext>
            </a:extLst>
          </p:cNvPr>
          <p:cNvSpPr/>
          <p:nvPr/>
        </p:nvSpPr>
        <p:spPr>
          <a:xfrm>
            <a:off x="8264870" y="2076420"/>
            <a:ext cx="6209474" cy="484748"/>
          </a:xfrm>
          <a:prstGeom prst="rect">
            <a:avLst/>
          </a:prstGeom>
        </p:spPr>
        <p:txBody>
          <a:bodyPr wrap="square" lIns="96653" tIns="48327" rIns="96653" bIns="48327">
            <a:spAutoFit/>
          </a:bodyPr>
          <a:lstStyle/>
          <a:p>
            <a:pPr>
              <a:buSzPts val="1200"/>
            </a:pPr>
            <a:endParaRPr lang="en-US" sz="1200" dirty="0">
              <a:solidFill>
                <a:srgbClr val="000000"/>
              </a:solidFill>
              <a:ea typeface="Times New Roman" panose="02020603050405020304" pitchFamily="18" charset="0"/>
              <a:cs typeface="Arial" panose="020B0604020202020204" pitchFamily="34" charset="0"/>
            </a:endParaRPr>
          </a:p>
          <a:p>
            <a:pPr marL="193306" indent="-193306">
              <a:buSzPts val="1200"/>
              <a:buFont typeface="Symbol" panose="05050102010706020507" pitchFamily="18" charset="2"/>
              <a:buChar char=""/>
            </a:pPr>
            <a:endParaRPr lang="en-US" sz="1200" dirty="0">
              <a:solidFill>
                <a:srgbClr val="000000"/>
              </a:solidFill>
              <a:ea typeface="Times New Roman" panose="02020603050405020304" pitchFamily="18" charset="0"/>
            </a:endParaRPr>
          </a:p>
        </p:txBody>
      </p:sp>
      <p:sp>
        <p:nvSpPr>
          <p:cNvPr id="8" name="Notes Placeholder 7">
            <a:extLst>
              <a:ext uri="{FF2B5EF4-FFF2-40B4-BE49-F238E27FC236}">
                <a16:creationId xmlns:a16="http://schemas.microsoft.com/office/drawing/2014/main" id="{A5B8E09F-58E1-4ADB-990E-E0C72330FC90}"/>
              </a:ext>
            </a:extLst>
          </p:cNvPr>
          <p:cNvSpPr>
            <a:spLocks noGrp="1"/>
          </p:cNvSpPr>
          <p:nvPr>
            <p:ph type="body" idx="1"/>
          </p:nvPr>
        </p:nvSpPr>
        <p:spPr>
          <a:xfrm>
            <a:off x="217042" y="3283504"/>
            <a:ext cx="6869317" cy="5617216"/>
          </a:xfrm>
        </p:spPr>
        <p:txBody>
          <a:bodyPr/>
          <a:lstStyle/>
          <a:p>
            <a:r>
              <a:rPr lang="en-US" dirty="0"/>
              <a:t>There are many ways that organizations and we as support professionals can address and transform compassion fatigue.  </a:t>
            </a:r>
          </a:p>
          <a:p>
            <a:r>
              <a:rPr lang="en-US" b="1" dirty="0"/>
              <a:t>Click</a:t>
            </a:r>
            <a:r>
              <a:rPr lang="en-US" dirty="0"/>
              <a:t> - We put actions by the organization to change the environment first because it is very easy for an organization to say, “Yes, we think compassion fatigue is important, so go get exercise, eat well, and have a massage.” This does not help the problem. Organizations must create the conditions where staff are more likely to take care of themselves. They must also create a climate where staff feel supported and challenged.</a:t>
            </a:r>
          </a:p>
          <a:p>
            <a:r>
              <a:rPr lang="en-US" dirty="0"/>
              <a:t>Organizations can convey the message that is important for staff to have outlets to discuss and share their compassion fatigue. Since BIPOC staff may be reluctant for good reason to be vulnerable about their CF at work, organizations can suggest other ways to get support such as using the Employee Assistance Program (EAP), seeking out faith-based leaders, using community resources like barber shops, salons, recreation centers. </a:t>
            </a:r>
          </a:p>
          <a:p>
            <a:r>
              <a:rPr lang="en-US" dirty="0"/>
              <a:t>Because staff of color likely have endured racial bias in previous employment settings, explicit organizational efforts to address racial bias will increase trust and decrease compassion fatigue. </a:t>
            </a:r>
          </a:p>
          <a:p>
            <a:r>
              <a:rPr lang="en-US" b="1" dirty="0"/>
              <a:t>Click</a:t>
            </a:r>
            <a:r>
              <a:rPr lang="en-US" dirty="0"/>
              <a:t> – These are the areas where we as support professionals can take actions to address compassion fatigue. We’re going to talk specifically about these areas in the following slides.</a:t>
            </a:r>
          </a:p>
          <a:p>
            <a:pPr marL="0" indent="0">
              <a:spcBef>
                <a:spcPts val="1800"/>
              </a:spcBef>
              <a:buNone/>
            </a:pPr>
            <a:r>
              <a:rPr lang="en-US" sz="1800" b="1" dirty="0"/>
              <a:t>Discussion Guide</a:t>
            </a:r>
          </a:p>
          <a:p>
            <a:pPr>
              <a:spcBef>
                <a:spcPts val="1200"/>
              </a:spcBef>
            </a:pPr>
            <a:r>
              <a:rPr lang="en-US" dirty="0"/>
              <a:t>Why might organizations be reluctant to communicate that compassion fatigue is normal and inevitable?</a:t>
            </a:r>
          </a:p>
          <a:p>
            <a:r>
              <a:rPr lang="en-US" dirty="0"/>
              <a:t>To what extent is there a culture at your organization where staff feel supported and encouraged to practice self-care?</a:t>
            </a:r>
          </a:p>
          <a:p>
            <a:endParaRPr lang="en-US" dirty="0"/>
          </a:p>
        </p:txBody>
      </p:sp>
      <p:sp>
        <p:nvSpPr>
          <p:cNvPr id="3" name="TextBox 2">
            <a:extLst>
              <a:ext uri="{FF2B5EF4-FFF2-40B4-BE49-F238E27FC236}">
                <a16:creationId xmlns:a16="http://schemas.microsoft.com/office/drawing/2014/main" id="{27E23791-9C97-D553-7A3B-EB67A1FB3D20}"/>
              </a:ext>
            </a:extLst>
          </p:cNvPr>
          <p:cNvSpPr txBox="1"/>
          <p:nvPr/>
        </p:nvSpPr>
        <p:spPr>
          <a:xfrm>
            <a:off x="3785358" y="2867564"/>
            <a:ext cx="3342640" cy="328430"/>
          </a:xfrm>
          <a:prstGeom prst="rect">
            <a:avLst/>
          </a:prstGeom>
          <a:noFill/>
        </p:spPr>
        <p:txBody>
          <a:bodyPr wrap="square" lIns="96653" tIns="48327" rIns="96653" bIns="48327" rtlCol="0">
            <a:spAutoFit/>
          </a:bodyPr>
          <a:lstStyle/>
          <a:p>
            <a:pPr algn="r"/>
            <a:r>
              <a:rPr lang="en-US" sz="1500" b="1" dirty="0">
                <a:solidFill>
                  <a:srgbClr val="000000"/>
                </a:solidFill>
              </a:rPr>
              <a:t>THIS SLIDE IS ANIMATED</a:t>
            </a:r>
          </a:p>
        </p:txBody>
      </p:sp>
      <p:sp>
        <p:nvSpPr>
          <p:cNvPr id="4" name="Slide Image Placeholder 3"/>
          <p:cNvSpPr>
            <a:spLocks noGrp="1" noRot="1" noChangeAspect="1"/>
          </p:cNvSpPr>
          <p:nvPr>
            <p:ph type="sldImg"/>
          </p:nvPr>
        </p:nvSpPr>
        <p:spPr>
          <a:xfrm>
            <a:off x="192088" y="831850"/>
            <a:ext cx="3595687" cy="2022475"/>
          </a:xfrm>
        </p:spPr>
      </p:sp>
      <p:cxnSp>
        <p:nvCxnSpPr>
          <p:cNvPr id="10" name="Straight Connector 9"/>
          <p:cNvCxnSpPr/>
          <p:nvPr/>
        </p:nvCxnSpPr>
        <p:spPr>
          <a:xfrm>
            <a:off x="192024" y="7316113"/>
            <a:ext cx="693597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C83B348-75E4-2BD2-EF11-6B7E67D45AF2}"/>
              </a:ext>
            </a:extLst>
          </p:cNvPr>
          <p:cNvSpPr/>
          <p:nvPr/>
        </p:nvSpPr>
        <p:spPr>
          <a:xfrm>
            <a:off x="954105" y="495680"/>
            <a:ext cx="6152089"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12044880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726273"/>
          </a:xfrm>
        </p:spPr>
        <p:txBody>
          <a:bodyPr/>
          <a:lstStyle/>
          <a:p>
            <a:r>
              <a:rPr lang="en-US" dirty="0"/>
              <a:t>First, we must learn how to anticipate compassion fatigue and build in protection into our everyday lives. We call this the ABC’s:  </a:t>
            </a:r>
          </a:p>
          <a:p>
            <a:r>
              <a:rPr lang="en-US" b="1" dirty="0"/>
              <a:t>Awareness. </a:t>
            </a:r>
            <a:r>
              <a:rPr lang="en-US" dirty="0"/>
              <a:t>See discussion questions below.</a:t>
            </a:r>
          </a:p>
          <a:p>
            <a:r>
              <a:rPr lang="en-US" dirty="0"/>
              <a:t>Mention that we may get feedback from others before we even notice ourselves that we are being affected by the work. It is important to be open to that feedback. </a:t>
            </a:r>
          </a:p>
          <a:p>
            <a:r>
              <a:rPr lang="en-US" b="1" dirty="0"/>
              <a:t>Balance </a:t>
            </a:r>
            <a:r>
              <a:rPr lang="en-US" dirty="0"/>
              <a:t>is important and difficult to achieve because the demands of the work are infinite. There is always something more we can do and it would probably help. We have to set limits and support each other in doing so. The best way to do this is to have things outside of work that are important to us such as relationships and activities that matter so that we will not feel overwhelmed by the work.</a:t>
            </a:r>
          </a:p>
          <a:p>
            <a:r>
              <a:rPr lang="en-US" b="1" dirty="0"/>
              <a:t>Connection </a:t>
            </a:r>
            <a:r>
              <a:rPr lang="en-US" dirty="0"/>
              <a:t>can be to oneself - noticing what you are feeling and needing; to other people via the relationships in our lives; to something larger such as a higher power, a political movement, nature, volunteering in your community.  Healing so often happens with community - within family, friends, and community – and especially in BIPOC communities where the concept of what happens to one happens to all is prevalent. </a:t>
            </a:r>
          </a:p>
          <a:p>
            <a:endParaRPr lang="en-US" dirty="0"/>
          </a:p>
          <a:p>
            <a:pPr marL="0" indent="0">
              <a:spcBef>
                <a:spcPts val="400"/>
              </a:spcBef>
              <a:buNone/>
            </a:pPr>
            <a:r>
              <a:rPr lang="en-US" sz="1800" b="1" dirty="0"/>
              <a:t>Discussion Guide</a:t>
            </a:r>
          </a:p>
          <a:p>
            <a:pPr lvl="0"/>
            <a:r>
              <a:rPr lang="en-US" dirty="0"/>
              <a:t>Awareness. Ask people where in their body do they experience the stress of the job. What physical signs would they first notice? </a:t>
            </a:r>
          </a:p>
          <a:p>
            <a:pPr lvl="0"/>
            <a:r>
              <a:rPr lang="en-US" dirty="0"/>
              <a:t>What emotional reactions would be a clue that they need a break?</a:t>
            </a:r>
          </a:p>
          <a:p>
            <a:pPr lvl="0"/>
            <a:r>
              <a:rPr lang="en-US" dirty="0"/>
              <a:t>What thoughts might signal cynicism or exhaustion are developing?</a:t>
            </a:r>
          </a:p>
          <a:p>
            <a:endParaRPr lang="en-US" dirty="0"/>
          </a:p>
          <a:p>
            <a:endParaRPr lang="en-US" dirty="0"/>
          </a:p>
          <a:p>
            <a:endParaRPr lang="en-US" dirty="0"/>
          </a:p>
          <a:p>
            <a:endParaRPr lang="en-US" dirty="0"/>
          </a:p>
          <a:p>
            <a:endParaRPr lang="en-US" dirty="0"/>
          </a:p>
        </p:txBody>
      </p:sp>
      <p:sp>
        <p:nvSpPr>
          <p:cNvPr id="5" name="Rectangle 4">
            <a:extLst>
              <a:ext uri="{FF2B5EF4-FFF2-40B4-BE49-F238E27FC236}">
                <a16:creationId xmlns:a16="http://schemas.microsoft.com/office/drawing/2014/main" id="{9CE01A8C-69C7-4564-A0D2-A41712840042}"/>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171</a:t>
            </a:r>
            <a:endParaRPr lang="en-US" sz="3000" dirty="0">
              <a:solidFill>
                <a:srgbClr val="000000"/>
              </a:solidFill>
            </a:endParaRPr>
          </a:p>
        </p:txBody>
      </p:sp>
      <p:cxnSp>
        <p:nvCxnSpPr>
          <p:cNvPr id="7" name="Straight Connector 6">
            <a:extLst>
              <a:ext uri="{FF2B5EF4-FFF2-40B4-BE49-F238E27FC236}">
                <a16:creationId xmlns:a16="http://schemas.microsoft.com/office/drawing/2014/main" id="{4D0FAEE6-0F21-4A07-82C6-BE830942B636}"/>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B05340D2-87A1-0777-2D7E-4B07B7EBCB15}"/>
              </a:ext>
            </a:extLst>
          </p:cNvPr>
          <p:cNvSpPr/>
          <p:nvPr/>
        </p:nvSpPr>
        <p:spPr>
          <a:xfrm>
            <a:off x="954105" y="495680"/>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314547527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3736154"/>
          </a:xfrm>
        </p:spPr>
        <p:txBody>
          <a:bodyPr/>
          <a:lstStyle/>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Despite everyday prevention, there are times when one can especially feel the cumulative impact of compassion fatigue.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As we mentioned, awareness is important to identify when this is happening so you can take action to address.  </a:t>
            </a:r>
          </a:p>
          <a:p>
            <a:pPr marL="193306" indent="-193306">
              <a:spcBef>
                <a:spcPts val="423"/>
              </a:spcBef>
              <a:buSzPts val="1200"/>
              <a:buFont typeface="Symbol" panose="05050102010706020507" pitchFamily="18" charset="2"/>
              <a:buChar char=""/>
            </a:pPr>
            <a:r>
              <a:rPr lang="en-US" dirty="0">
                <a:ea typeface="Calibri" panose="020F0502020204030204" pitchFamily="34" charset="0"/>
                <a:cs typeface="Times New Roman" panose="02020603050405020304" pitchFamily="18" charset="0"/>
              </a:rPr>
              <a:t>Spend time brainstorming in the large group strategies that participants already use  in each of the areas listed on the slide to address compassion fatigue when it arises.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187DBC8D-F79D-4649-AAE9-4971942F040E}"/>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172</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F41FD184-4C21-45B8-BBD2-92C55A7E0853}"/>
              </a:ext>
            </a:extLst>
          </p:cNvPr>
          <p:cNvSpPr>
            <a:spLocks noGrp="1" noRot="1" noChangeAspect="1"/>
          </p:cNvSpPr>
          <p:nvPr>
            <p:ph type="sldImg"/>
          </p:nvPr>
        </p:nvSpPr>
        <p:spPr>
          <a:xfrm>
            <a:off x="192088" y="831850"/>
            <a:ext cx="3605212" cy="2028825"/>
          </a:xfrm>
        </p:spPr>
      </p:sp>
      <p:sp>
        <p:nvSpPr>
          <p:cNvPr id="2" name="Rectangle 1">
            <a:extLst>
              <a:ext uri="{FF2B5EF4-FFF2-40B4-BE49-F238E27FC236}">
                <a16:creationId xmlns:a16="http://schemas.microsoft.com/office/drawing/2014/main" id="{C4B390DF-7BC0-BAC8-1C8F-9B8E18471922}"/>
              </a:ext>
            </a:extLst>
          </p:cNvPr>
          <p:cNvSpPr/>
          <p:nvPr/>
        </p:nvSpPr>
        <p:spPr>
          <a:xfrm>
            <a:off x="954105" y="495680"/>
            <a:ext cx="6180791"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2565250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065DFF-3BA6-4C39-AB6B-0B587B39BD6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173</a:t>
            </a:r>
            <a:endParaRPr lang="en-US" sz="3000" dirty="0">
              <a:solidFill>
                <a:srgbClr val="000000"/>
              </a:solidFill>
            </a:endParaRPr>
          </a:p>
        </p:txBody>
      </p:sp>
      <p:sp>
        <p:nvSpPr>
          <p:cNvPr id="6" name="Notes Placeholder 5">
            <a:extLst>
              <a:ext uri="{FF2B5EF4-FFF2-40B4-BE49-F238E27FC236}">
                <a16:creationId xmlns:a16="http://schemas.microsoft.com/office/drawing/2014/main" id="{1005AAD1-D916-4377-AF86-48068FFC5BE7}"/>
              </a:ext>
            </a:extLst>
          </p:cNvPr>
          <p:cNvSpPr>
            <a:spLocks noGrp="1"/>
          </p:cNvSpPr>
          <p:nvPr>
            <p:ph type="body" idx="1"/>
          </p:nvPr>
        </p:nvSpPr>
        <p:spPr>
          <a:xfrm>
            <a:off x="217042" y="3283504"/>
            <a:ext cx="6869317" cy="5522871"/>
          </a:xfrm>
        </p:spPr>
        <p:txBody>
          <a:bodyPr/>
          <a:lstStyle/>
          <a:p>
            <a:r>
              <a:rPr lang="en-US" dirty="0"/>
              <a:t>Human beings often deal with pain by finding the good that comes of it.</a:t>
            </a:r>
          </a:p>
          <a:p>
            <a:r>
              <a:rPr lang="en-US" dirty="0"/>
              <a:t>Have you ever heard someone say, “I didn’t want to have that cancer scare last year, but it helped me realize my priorities and I went back to school.”</a:t>
            </a:r>
          </a:p>
          <a:p>
            <a:r>
              <a:rPr lang="en-US" dirty="0"/>
              <a:t>Some people who experience tragedies are able to turn their pain into positive actions. An example of this is Mothers Against Drunk Driving. These mothers experience a terrible loss, but instead of becoming bitter they developed a social action movement that radically changed the way we think about drinking and driving. </a:t>
            </a:r>
          </a:p>
          <a:p>
            <a:r>
              <a:rPr lang="en-US" dirty="0"/>
              <a:t>We see daily how the world is imperfect and not the way we would like it to be. Any actions we take to make the world a better place, such as coaching, mentoring, recycling, engaging in social justice advocacy, and more are all ways we can use our pain to improve the greater good.</a:t>
            </a:r>
          </a:p>
          <a:p>
            <a:r>
              <a:rPr lang="en-US" dirty="0"/>
              <a:t>We also must realize that the very intensity of our work, the very pain we experience, is what helps us grow and change as people. </a:t>
            </a:r>
          </a:p>
          <a:p>
            <a:r>
              <a:rPr lang="en-US" dirty="0"/>
              <a:t>Just as compassion fatigue can erode our sense of meaning and make us wonder what kind of world this is, doing this important work can increase our connection to the meaning of life, increase our connection with things larger than ourselves whether that be nature, God, or spirit.  </a:t>
            </a:r>
          </a:p>
          <a:p>
            <a:r>
              <a:rPr lang="en-US" dirty="0"/>
              <a:t>We define spirituality as a connection with that which is larger than ourselves. Doing this work often deepens our sense of spirituality. </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4B840D4E-4B9C-E6BA-1CBF-C17643BDCF26}"/>
              </a:ext>
            </a:extLst>
          </p:cNvPr>
          <p:cNvSpPr/>
          <p:nvPr/>
        </p:nvSpPr>
        <p:spPr>
          <a:xfrm>
            <a:off x="954105" y="495680"/>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18256222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8CD8CE5-F509-4A0B-A343-D8C7051D1DA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174</a:t>
            </a:r>
            <a:endParaRPr lang="en-US" sz="3000" dirty="0">
              <a:solidFill>
                <a:srgbClr val="000000"/>
              </a:solidFill>
            </a:endParaRPr>
          </a:p>
        </p:txBody>
      </p:sp>
      <p:sp>
        <p:nvSpPr>
          <p:cNvPr id="6" name="Notes Placeholder 5">
            <a:extLst>
              <a:ext uri="{FF2B5EF4-FFF2-40B4-BE49-F238E27FC236}">
                <a16:creationId xmlns:a16="http://schemas.microsoft.com/office/drawing/2014/main" id="{44088EB7-4200-43EA-A177-64D264C22F88}"/>
              </a:ext>
            </a:extLst>
          </p:cNvPr>
          <p:cNvSpPr>
            <a:spLocks noGrp="1"/>
          </p:cNvSpPr>
          <p:nvPr>
            <p:ph type="body" idx="1"/>
          </p:nvPr>
        </p:nvSpPr>
        <p:spPr>
          <a:xfrm>
            <a:off x="217042" y="3283503"/>
            <a:ext cx="6869317" cy="5607834"/>
          </a:xfrm>
        </p:spPr>
        <p:txBody>
          <a:bodyPr/>
          <a:lstStyle/>
          <a:p>
            <a:r>
              <a:rPr lang="en-US" dirty="0"/>
              <a:t>Yesterday, we talked about the positive growth and transformation of us as people from doing the work we do. </a:t>
            </a:r>
          </a:p>
          <a:p>
            <a:r>
              <a:rPr lang="en-US" dirty="0"/>
              <a:t>Addressing compassion fatigue involves more than just self-care strategies.  Many who have done this work for a long time, can point to specific ways in which their life has been richly enhanced by this most challenging work and feel immensely appreciative of the opportunity it provided them to grow as people. </a:t>
            </a:r>
          </a:p>
          <a:p>
            <a:r>
              <a:rPr lang="en-US" dirty="0"/>
              <a:t>Daily work pressures can make transformation more difficult so it is important to notice and appreciate positive experiences (big and small) each day. </a:t>
            </a:r>
          </a:p>
          <a:p>
            <a:endParaRPr lang="en-US" dirty="0"/>
          </a:p>
          <a:p>
            <a:endParaRPr lang="en-US" dirty="0"/>
          </a:p>
          <a:p>
            <a:endParaRPr lang="en-US" dirty="0"/>
          </a:p>
          <a:p>
            <a:endParaRPr lang="en-US" dirty="0"/>
          </a:p>
          <a:p>
            <a:endParaRPr lang="en-US" dirty="0"/>
          </a:p>
          <a:p>
            <a:pPr marL="0" indent="0">
              <a:buNone/>
            </a:pPr>
            <a:endParaRPr lang="en-US" dirty="0"/>
          </a:p>
          <a:p>
            <a:pPr marL="0" indent="0">
              <a:spcBef>
                <a:spcPts val="1200"/>
              </a:spcBef>
              <a:buNone/>
            </a:pPr>
            <a:r>
              <a:rPr lang="en-US" sz="1800" b="1" dirty="0"/>
              <a:t>Discussion Guide</a:t>
            </a:r>
          </a:p>
          <a:p>
            <a:pPr lvl="0"/>
            <a:r>
              <a:rPr lang="en-US" dirty="0"/>
              <a:t>What brings you particular satisfaction about the work you do?</a:t>
            </a:r>
          </a:p>
          <a:p>
            <a:pPr lvl="0"/>
            <a:r>
              <a:rPr lang="en-US" dirty="0"/>
              <a:t>How do you think you’ve grown as a person as a result of your work? </a:t>
            </a:r>
          </a:p>
          <a:p>
            <a:endParaRPr lang="en-US" dirty="0"/>
          </a:p>
        </p:txBody>
      </p:sp>
      <p:cxnSp>
        <p:nvCxnSpPr>
          <p:cNvPr id="7" name="Straight Connector 6">
            <a:extLst>
              <a:ext uri="{FF2B5EF4-FFF2-40B4-BE49-F238E27FC236}">
                <a16:creationId xmlns:a16="http://schemas.microsoft.com/office/drawing/2014/main" id="{4D0FAEE6-0F21-4A07-82C6-BE830942B636}"/>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D39F350C-8F16-F627-3CA6-2DDC2CCA4EF4}"/>
              </a:ext>
            </a:extLst>
          </p:cNvPr>
          <p:cNvSpPr/>
          <p:nvPr/>
        </p:nvSpPr>
        <p:spPr>
          <a:xfrm>
            <a:off x="954105" y="495680"/>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37065271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4"/>
            <a:ext cx="6869317" cy="5704084"/>
          </a:xfrm>
        </p:spPr>
        <p:txBody>
          <a:bodyPr/>
          <a:lstStyle/>
          <a:p>
            <a:r>
              <a:rPr lang="en-US" dirty="0"/>
              <a:t>Ask a volunteer to read a quote on the slide.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sz="1800" b="1" dirty="0"/>
              <a:t>Discussion Guide</a:t>
            </a:r>
          </a:p>
          <a:p>
            <a:pPr lvl="0"/>
            <a:r>
              <a:rPr lang="en-US" dirty="0"/>
              <a:t>Discuss what people think this means.  If they are having trouble, explain that people generally understand this to mean that exposure to people who are in pain, makes us aware and grateful for the good things and blessings we have in our lives. Without that reminder, we might take our blessings for granted.</a:t>
            </a:r>
          </a:p>
          <a:p>
            <a:pPr lvl="0"/>
            <a:r>
              <a:rPr lang="en-US" dirty="0"/>
              <a:t>Give an example from your own life about how doing this difficult work increases your gratitude for things in your life.</a:t>
            </a:r>
          </a:p>
          <a:p>
            <a:pPr lvl="0"/>
            <a:r>
              <a:rPr lang="en-US" dirty="0"/>
              <a:t>How does this example fit with your experience?</a:t>
            </a:r>
          </a:p>
          <a:p>
            <a:endParaRPr lang="en-US" dirty="0"/>
          </a:p>
          <a:p>
            <a:endParaRPr lang="en-US" dirty="0"/>
          </a:p>
          <a:p>
            <a:endParaRPr lang="en-US" dirty="0"/>
          </a:p>
          <a:p>
            <a:endParaRPr lang="en-US" dirty="0"/>
          </a:p>
        </p:txBody>
      </p:sp>
      <p:sp>
        <p:nvSpPr>
          <p:cNvPr id="5" name="Rectangle 4">
            <a:extLst>
              <a:ext uri="{FF2B5EF4-FFF2-40B4-BE49-F238E27FC236}">
                <a16:creationId xmlns:a16="http://schemas.microsoft.com/office/drawing/2014/main" id="{9731B100-17A8-4103-83E0-235FEB963C7E}"/>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175</a:t>
            </a:r>
            <a:endParaRPr lang="en-US" sz="3000" dirty="0">
              <a:solidFill>
                <a:srgbClr val="000000"/>
              </a:solidFill>
            </a:endParaRPr>
          </a:p>
        </p:txBody>
      </p:sp>
      <p:cxnSp>
        <p:nvCxnSpPr>
          <p:cNvPr id="6" name="Straight Connector 5">
            <a:extLst>
              <a:ext uri="{FF2B5EF4-FFF2-40B4-BE49-F238E27FC236}">
                <a16:creationId xmlns:a16="http://schemas.microsoft.com/office/drawing/2014/main" id="{4D0FAEE6-0F21-4A07-82C6-BE830942B636}"/>
              </a:ext>
            </a:extLst>
          </p:cNvPr>
          <p:cNvCxnSpPr>
            <a:cxnSpLocks/>
          </p:cNvCxnSpPr>
          <p:nvPr/>
        </p:nvCxnSpPr>
        <p:spPr>
          <a:xfrm>
            <a:off x="190195" y="655383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lide Image Placeholder 3"/>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C15DEA2B-7BBF-8F4C-3106-3165B00C8BBD}"/>
              </a:ext>
            </a:extLst>
          </p:cNvPr>
          <p:cNvSpPr/>
          <p:nvPr/>
        </p:nvSpPr>
        <p:spPr>
          <a:xfrm>
            <a:off x="954106" y="495680"/>
            <a:ext cx="6167912"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1:45-2:05 Addressing and Transforming CF  (Slides 165-175)</a:t>
            </a:r>
            <a:endParaRPr lang="en-US" sz="1500" b="1" dirty="0">
              <a:solidFill>
                <a:srgbClr val="000000"/>
              </a:solidFill>
            </a:endParaRPr>
          </a:p>
        </p:txBody>
      </p:sp>
    </p:spTree>
    <p:extLst>
      <p:ext uri="{BB962C8B-B14F-4D97-AF65-F5344CB8AC3E}">
        <p14:creationId xmlns:p14="http://schemas.microsoft.com/office/powerpoint/2010/main" val="25568620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86AFAE-3EAE-4360-8936-F95DCF4051A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176</a:t>
            </a:r>
            <a:endParaRPr lang="en-US" sz="3000" dirty="0">
              <a:solidFill>
                <a:srgbClr val="000000"/>
              </a:solidFill>
            </a:endParaRPr>
          </a:p>
        </p:txBody>
      </p:sp>
      <p:sp>
        <p:nvSpPr>
          <p:cNvPr id="6" name="Notes Placeholder 5">
            <a:extLst>
              <a:ext uri="{FF2B5EF4-FFF2-40B4-BE49-F238E27FC236}">
                <a16:creationId xmlns:a16="http://schemas.microsoft.com/office/drawing/2014/main" id="{14A8C687-8CE6-4515-B026-1851D03815E5}"/>
              </a:ext>
            </a:extLst>
          </p:cNvPr>
          <p:cNvSpPr>
            <a:spLocks noGrp="1"/>
          </p:cNvSpPr>
          <p:nvPr>
            <p:ph type="body" idx="1"/>
          </p:nvPr>
        </p:nvSpPr>
        <p:spPr>
          <a:xfrm>
            <a:off x="217042" y="3283503"/>
            <a:ext cx="6869317" cy="2891829"/>
          </a:xfrm>
        </p:spPr>
        <p:txBody>
          <a:bodyPr/>
          <a:lstStyle/>
          <a:p>
            <a:r>
              <a:rPr lang="en-US" dirty="0"/>
              <a:t>One important way to address compassion fatigue is to recognize successes, even If they are small. In the same way we can set the bar unrealistically high for ourselves, we can do that with people we support as well. It may be a win that a child stayed in their classroom 2 days in a week rather than zero. We don’t talk about these small and big wins enough. </a:t>
            </a:r>
          </a:p>
          <a:p>
            <a:r>
              <a:rPr lang="en-US" dirty="0"/>
              <a:t>Ask if anyone would be willing to share a success </a:t>
            </a:r>
            <a:r>
              <a:rPr lang="en-US" dirty="0" smtClean="0"/>
              <a:t>story, </a:t>
            </a:r>
            <a:r>
              <a:rPr lang="en-US" dirty="0"/>
              <a:t>even if it is very small. </a:t>
            </a:r>
          </a:p>
          <a:p>
            <a:r>
              <a:rPr lang="en-US" dirty="0"/>
              <a:t>Show the video of Patrice. She is a big success story. Enjoy her!</a:t>
            </a:r>
          </a:p>
          <a:p>
            <a:pPr marL="0" indent="0">
              <a:buNone/>
            </a:pPr>
            <a:endParaRPr lang="en-US" dirty="0"/>
          </a:p>
        </p:txBody>
      </p:sp>
      <p:sp>
        <p:nvSpPr>
          <p:cNvPr id="11" name="Rectangle 10">
            <a:extLst>
              <a:ext uri="{FF2B5EF4-FFF2-40B4-BE49-F238E27FC236}">
                <a16:creationId xmlns:a16="http://schemas.microsoft.com/office/drawing/2014/main" id="{0A74B1FC-6822-4268-A7AB-B897AFAAC5B2}"/>
              </a:ext>
            </a:extLst>
          </p:cNvPr>
          <p:cNvSpPr/>
          <p:nvPr/>
        </p:nvSpPr>
        <p:spPr>
          <a:xfrm>
            <a:off x="971527" y="505241"/>
            <a:ext cx="6163369"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2:05-2:15  Exercise: Success Stories (Slide 176)</a:t>
            </a:r>
            <a:endParaRPr lang="en-US" sz="1500" b="1" dirty="0">
              <a:solidFill>
                <a:srgbClr val="000000"/>
              </a:solidFill>
            </a:endParaRPr>
          </a:p>
        </p:txBody>
      </p:sp>
      <p:sp>
        <p:nvSpPr>
          <p:cNvPr id="3" name="Slide Image Placeholder 2"/>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8448442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52FD7C-AF81-44BD-971C-4A44A8F29376}"/>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177</a:t>
            </a:r>
            <a:endParaRPr lang="en-US" sz="3000" dirty="0">
              <a:solidFill>
                <a:srgbClr val="000000"/>
              </a:solidFill>
            </a:endParaRPr>
          </a:p>
        </p:txBody>
      </p:sp>
      <p:sp>
        <p:nvSpPr>
          <p:cNvPr id="6" name="Notes Placeholder 5">
            <a:extLst>
              <a:ext uri="{FF2B5EF4-FFF2-40B4-BE49-F238E27FC236}">
                <a16:creationId xmlns:a16="http://schemas.microsoft.com/office/drawing/2014/main" id="{DBCB6CAC-E43E-4665-B27F-B31F3BC98721}"/>
              </a:ext>
            </a:extLst>
          </p:cNvPr>
          <p:cNvSpPr>
            <a:spLocks noGrp="1"/>
          </p:cNvSpPr>
          <p:nvPr>
            <p:ph type="body" idx="1"/>
          </p:nvPr>
        </p:nvSpPr>
        <p:spPr/>
        <p:txBody>
          <a:bodyPr/>
          <a:lstStyle/>
          <a:p>
            <a:r>
              <a:rPr lang="en-US" dirty="0"/>
              <a:t>Direct participants to the </a:t>
            </a:r>
            <a:r>
              <a:rPr lang="en-US" b="1" dirty="0"/>
              <a:t>Risking Connection Training Evaluation </a:t>
            </a:r>
            <a:r>
              <a:rPr lang="en-US" dirty="0"/>
              <a:t>at the end of their Participant Packet. This is the evaluation for the entire training, not just today. It is the last page of their Participant Packet.</a:t>
            </a:r>
          </a:p>
          <a:p>
            <a:r>
              <a:rPr lang="en-US" dirty="0"/>
              <a:t>Allow participants time to complete.  </a:t>
            </a:r>
          </a:p>
          <a:p>
            <a:endParaRPr lang="en-US" dirty="0"/>
          </a:p>
        </p:txBody>
      </p:sp>
      <p:sp>
        <p:nvSpPr>
          <p:cNvPr id="11" name="Rectangle 10">
            <a:extLst>
              <a:ext uri="{FF2B5EF4-FFF2-40B4-BE49-F238E27FC236}">
                <a16:creationId xmlns:a16="http://schemas.microsoft.com/office/drawing/2014/main" id="{A4C34009-A742-4C20-93D5-C00467B6A028}"/>
              </a:ext>
            </a:extLst>
          </p:cNvPr>
          <p:cNvSpPr/>
          <p:nvPr/>
        </p:nvSpPr>
        <p:spPr>
          <a:xfrm>
            <a:off x="954105" y="504506"/>
            <a:ext cx="614215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2:15-2:25	 Training Evaluation (Slide 177)</a:t>
            </a:r>
            <a:endParaRPr lang="en-US" sz="1500" b="1" dirty="0">
              <a:solidFill>
                <a:srgbClr val="000000"/>
              </a:solidFill>
            </a:endParaRPr>
          </a:p>
        </p:txBody>
      </p:sp>
      <p:sp>
        <p:nvSpPr>
          <p:cNvPr id="3" name="Slide Image Placeholder 2"/>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442992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A6F441F-B3EF-4582-BA63-F982F1890C12}"/>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IDD Basic Manual: Day 2, Slide 178</a:t>
            </a:r>
          </a:p>
        </p:txBody>
      </p:sp>
      <p:sp>
        <p:nvSpPr>
          <p:cNvPr id="9" name="Rectangle 8">
            <a:extLst>
              <a:ext uri="{FF2B5EF4-FFF2-40B4-BE49-F238E27FC236}">
                <a16:creationId xmlns:a16="http://schemas.microsoft.com/office/drawing/2014/main" id="{0093E129-D661-46D5-9ED3-E2FA54DB46BF}"/>
              </a:ext>
            </a:extLst>
          </p:cNvPr>
          <p:cNvSpPr/>
          <p:nvPr/>
        </p:nvSpPr>
        <p:spPr>
          <a:xfrm>
            <a:off x="971527" y="503772"/>
            <a:ext cx="6137611"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2:25-2:40	BREAK (Slide 178)</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dirty="0"/>
              <a:t>Break.</a:t>
            </a:r>
          </a:p>
        </p:txBody>
      </p:sp>
      <p:sp>
        <p:nvSpPr>
          <p:cNvPr id="5" name="Slide Image Placeholder 4"/>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2374290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901196-0F7B-4B97-A2D0-1B2B0AD0A168}"/>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179</a:t>
            </a:r>
            <a:endParaRPr lang="en-US" sz="3000" dirty="0">
              <a:solidFill>
                <a:srgbClr val="000000"/>
              </a:solidFill>
            </a:endParaRPr>
          </a:p>
        </p:txBody>
      </p:sp>
      <p:sp>
        <p:nvSpPr>
          <p:cNvPr id="10" name="Rectangle 9">
            <a:extLst>
              <a:ext uri="{FF2B5EF4-FFF2-40B4-BE49-F238E27FC236}">
                <a16:creationId xmlns:a16="http://schemas.microsoft.com/office/drawing/2014/main" id="{C4F179BD-4790-4312-A605-887D69D818A6}"/>
              </a:ext>
            </a:extLst>
          </p:cNvPr>
          <p:cNvSpPr/>
          <p:nvPr/>
        </p:nvSpPr>
        <p:spPr>
          <a:xfrm>
            <a:off x="938463" y="498344"/>
            <a:ext cx="6196433" cy="341998"/>
          </a:xfrm>
          <a:prstGeom prst="rect">
            <a:avLst/>
          </a:prstGeom>
        </p:spPr>
        <p:txBody>
          <a:bodyPr wrap="square" lIns="94851" tIns="47425" rIns="0" bIns="47425">
            <a:spAutoFit/>
          </a:bodyPr>
          <a:lstStyle/>
          <a:p>
            <a:r>
              <a:rPr lang="en-US" sz="1600" b="1" dirty="0">
                <a:solidFill>
                  <a:srgbClr val="000000"/>
                </a:solidFill>
                <a:latin typeface="Arial" panose="020B0604020202020204" pitchFamily="34" charset="0"/>
                <a:ea typeface="Times New Roman" panose="02020603050405020304" pitchFamily="18" charset="0"/>
              </a:rPr>
              <a:t>2:30-3:30  Putting It All Together (Slide 179</a:t>
            </a:r>
            <a:r>
              <a:rPr lang="en-US" sz="1400" b="1" dirty="0">
                <a:solidFill>
                  <a:srgbClr val="000000"/>
                </a:solidFill>
                <a:latin typeface="Arial" panose="020B0604020202020204" pitchFamily="34" charset="0"/>
                <a:ea typeface="Times New Roman" panose="02020603050405020304" pitchFamily="18" charset="0"/>
              </a:rPr>
              <a:t>)</a:t>
            </a:r>
            <a:endParaRPr lang="en-US" sz="1400" b="1" dirty="0">
              <a:solidFill>
                <a:srgbClr val="000000"/>
              </a:solidFill>
            </a:endParaRPr>
          </a:p>
        </p:txBody>
      </p:sp>
      <p:sp>
        <p:nvSpPr>
          <p:cNvPr id="2" name="Notes Placeholder 1"/>
          <p:cNvSpPr>
            <a:spLocks noGrp="1"/>
          </p:cNvSpPr>
          <p:nvPr>
            <p:ph type="body" idx="1"/>
          </p:nvPr>
        </p:nvSpPr>
        <p:spPr/>
        <p:txBody>
          <a:bodyPr/>
          <a:lstStyle/>
          <a:p>
            <a:r>
              <a:rPr lang="en-US" dirty="0"/>
              <a:t>No notes.</a:t>
            </a:r>
          </a:p>
        </p:txBody>
      </p:sp>
      <p:sp>
        <p:nvSpPr>
          <p:cNvPr id="4" name="Slide Image Placeholder 3"/>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0550552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3"/>
            <a:ext cx="6869317" cy="5592049"/>
          </a:xfrm>
        </p:spPr>
        <p:txBody>
          <a:bodyPr/>
          <a:lstStyle/>
          <a:p>
            <a:r>
              <a:rPr lang="en-US" dirty="0"/>
              <a:t>Explain that this training has talked a great deal about what trauma-informed interactions with people look like. In this exercise, you will evaluate some concrete indicators of trauma-informed staff behavior within your program. </a:t>
            </a:r>
          </a:p>
          <a:p>
            <a:r>
              <a:rPr lang="en-US" dirty="0"/>
              <a:t>As you do this, think about staff behavior with people you support AND staff behavior with each other whether they be supervisors, supervisees, or co-workers. </a:t>
            </a:r>
          </a:p>
          <a:p>
            <a:r>
              <a:rPr lang="en-US" dirty="0"/>
              <a:t>Direct participants to find </a:t>
            </a:r>
            <a:r>
              <a:rPr lang="en-US" b="1" dirty="0"/>
              <a:t>Worksheet: Indicators of Trauma-Informed Staff Behavior </a:t>
            </a:r>
            <a:r>
              <a:rPr lang="en-US" dirty="0"/>
              <a:t>in their Participant Packet. </a:t>
            </a:r>
          </a:p>
          <a:p>
            <a:pPr lvl="1"/>
            <a:r>
              <a:rPr lang="en-US" dirty="0"/>
              <a:t>Review the directions at the top of the </a:t>
            </a:r>
            <a:r>
              <a:rPr lang="en-US" b="1" dirty="0"/>
              <a:t>Worksheet</a:t>
            </a:r>
            <a:r>
              <a:rPr lang="en-US" dirty="0"/>
              <a:t>.</a:t>
            </a:r>
          </a:p>
          <a:p>
            <a:pPr lvl="1"/>
            <a:r>
              <a:rPr lang="en-US" dirty="0"/>
              <a:t>Ask participants to complete the </a:t>
            </a:r>
            <a:r>
              <a:rPr lang="en-US" b="1" dirty="0"/>
              <a:t>Worksheet</a:t>
            </a:r>
            <a:r>
              <a:rPr lang="en-US" dirty="0"/>
              <a:t> individually.  </a:t>
            </a:r>
          </a:p>
          <a:p>
            <a:pPr lvl="1"/>
            <a:r>
              <a:rPr lang="en-US" dirty="0"/>
              <a:t>Break into small groups (ideally by people who work together) and have participants discuss their individual answers with their group.</a:t>
            </a:r>
          </a:p>
          <a:p>
            <a:pPr lvl="1"/>
            <a:r>
              <a:rPr lang="en-US" dirty="0"/>
              <a:t>Discuss as a large group using the questions below.</a:t>
            </a:r>
          </a:p>
          <a:p>
            <a:pPr lvl="1"/>
            <a:endParaRPr lang="en-US" dirty="0"/>
          </a:p>
          <a:p>
            <a:pPr marL="0" indent="0">
              <a:spcBef>
                <a:spcPts val="0"/>
              </a:spcBef>
              <a:buNone/>
            </a:pPr>
            <a:r>
              <a:rPr lang="en-US" sz="1800" b="1" dirty="0"/>
              <a:t>Discussion Guide </a:t>
            </a:r>
          </a:p>
          <a:p>
            <a:r>
              <a:rPr lang="en-US" sz="1100" dirty="0"/>
              <a:t>Which items do you think staff does best in your programs?  Which items do staff display least often?  What factors promote these behaviors and what gets in the way?</a:t>
            </a:r>
          </a:p>
          <a:p>
            <a:r>
              <a:rPr lang="en-US" sz="1100" dirty="0"/>
              <a:t>Which items would be the most difficult for staff to learn?</a:t>
            </a:r>
          </a:p>
          <a:p>
            <a:r>
              <a:rPr lang="en-US" sz="1100" dirty="0"/>
              <a:t>If admin or other support staff are present, ask what key items might you add for support staff behavior?</a:t>
            </a:r>
          </a:p>
          <a:p>
            <a:r>
              <a:rPr lang="en-US" sz="1100" dirty="0"/>
              <a:t>How might you imagine using this list?</a:t>
            </a:r>
          </a:p>
          <a:p>
            <a:r>
              <a:rPr lang="en-US" sz="1100" dirty="0"/>
              <a:t>What are one or two things you/your team will do in the short term to move your practice in this direction?</a:t>
            </a:r>
          </a:p>
          <a:p>
            <a:pPr lvl="1"/>
            <a:endParaRPr lang="en-US" dirty="0"/>
          </a:p>
          <a:p>
            <a:endParaRPr lang="en-US" dirty="0"/>
          </a:p>
        </p:txBody>
      </p:sp>
      <p:sp>
        <p:nvSpPr>
          <p:cNvPr id="5" name="Rectangle 4">
            <a:extLst>
              <a:ext uri="{FF2B5EF4-FFF2-40B4-BE49-F238E27FC236}">
                <a16:creationId xmlns:a16="http://schemas.microsoft.com/office/drawing/2014/main" id="{15EEF43C-C814-480C-A4C4-3C0AE083311A}"/>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180</a:t>
            </a:r>
            <a:endParaRPr lang="en-US" sz="3000" dirty="0">
              <a:solidFill>
                <a:srgbClr val="000000"/>
              </a:solidFill>
            </a:endParaRPr>
          </a:p>
        </p:txBody>
      </p:sp>
      <p:sp>
        <p:nvSpPr>
          <p:cNvPr id="11" name="Rectangle 10">
            <a:extLst>
              <a:ext uri="{FF2B5EF4-FFF2-40B4-BE49-F238E27FC236}">
                <a16:creationId xmlns:a16="http://schemas.microsoft.com/office/drawing/2014/main" id="{E4B4A8E7-3B76-4E58-906B-D9C0633B5DBD}"/>
              </a:ext>
            </a:extLst>
          </p:cNvPr>
          <p:cNvSpPr/>
          <p:nvPr/>
        </p:nvSpPr>
        <p:spPr>
          <a:xfrm>
            <a:off x="971527" y="512879"/>
            <a:ext cx="6163369" cy="311220"/>
          </a:xfrm>
          <a:prstGeom prst="rect">
            <a:avLst/>
          </a:prstGeom>
        </p:spPr>
        <p:txBody>
          <a:bodyPr wrap="square" lIns="94851" tIns="47425" rIns="0" bIns="47425">
            <a:spAutoFit/>
          </a:bodyPr>
          <a:lstStyle/>
          <a:p>
            <a:r>
              <a:rPr lang="en-US" sz="1400" b="1" dirty="0">
                <a:solidFill>
                  <a:srgbClr val="000000"/>
                </a:solidFill>
                <a:latin typeface="Arial" panose="020B0604020202020204" pitchFamily="34" charset="0"/>
                <a:ea typeface="Times New Roman" panose="02020603050405020304" pitchFamily="18" charset="0"/>
              </a:rPr>
              <a:t>2:30-3:00 Exercise: Indicators of TI Staff Behavior (Slide 180)</a:t>
            </a:r>
            <a:endParaRPr lang="en-US" sz="1400" b="1" dirty="0">
              <a:solidFill>
                <a:srgbClr val="000000"/>
              </a:solidFill>
            </a:endParaRPr>
          </a:p>
        </p:txBody>
      </p:sp>
      <p:cxnSp>
        <p:nvCxnSpPr>
          <p:cNvPr id="7" name="Straight Connector 6">
            <a:extLst>
              <a:ext uri="{FF2B5EF4-FFF2-40B4-BE49-F238E27FC236}">
                <a16:creationId xmlns:a16="http://schemas.microsoft.com/office/drawing/2014/main" id="{4D0FAEE6-0F21-4A07-82C6-BE830942B636}"/>
              </a:ext>
            </a:extLst>
          </p:cNvPr>
          <p:cNvCxnSpPr>
            <a:cxnSpLocks/>
          </p:cNvCxnSpPr>
          <p:nvPr/>
        </p:nvCxnSpPr>
        <p:spPr>
          <a:xfrm>
            <a:off x="192088" y="6608057"/>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lide Image Placeholder 3"/>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18238884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600" y="3216603"/>
            <a:ext cx="6821905" cy="5851896"/>
          </a:xfrm>
        </p:spPr>
        <p:txBody>
          <a:bodyPr/>
          <a:lstStyle/>
          <a:p>
            <a:r>
              <a:rPr lang="en-US" sz="1000" b="1" dirty="0"/>
              <a:t>Note: </a:t>
            </a:r>
            <a:r>
              <a:rPr lang="en-US" sz="1000" dirty="0"/>
              <a:t>Option 1 for this exercise tends to be most appropriate in the early years of implementing trauma-informed care. Because it is about organizational changes, it is important to take the ideas that come up in the exercise and implement those that are feasible. Option 2 (next slide) is meant as an alternative when Option 1 no longer feels relevant. </a:t>
            </a:r>
          </a:p>
          <a:p>
            <a:r>
              <a:rPr lang="en-US" sz="1000" dirty="0"/>
              <a:t>To the extent possible, break into small groups based on program or department so that people are with others with whom they work closely.  </a:t>
            </a:r>
          </a:p>
          <a:p>
            <a:r>
              <a:rPr lang="en-US" sz="1000" dirty="0"/>
              <a:t>Pass out a large sheet of newsprint and a marker to each group. </a:t>
            </a:r>
          </a:p>
          <a:p>
            <a:r>
              <a:rPr lang="en-US" sz="1000" dirty="0"/>
              <a:t>Ask the groups to brainstorm what they would need to make their program and agency an ideal setting to work with traumatized people and practice trauma-informed care.  Encourage them to list things that are both “pie in the sky,” very realistic, or anything in between. Have one group member record all ideas on the newsprint.</a:t>
            </a:r>
          </a:p>
          <a:p>
            <a:r>
              <a:rPr lang="en-US" sz="1000" dirty="0"/>
              <a:t>Ask participants to include things that would help the organization address equity such as strategies to encourage discussion about racism and hiring practices to ensure the staff and Board reflect the population served. </a:t>
            </a:r>
          </a:p>
          <a:p>
            <a:r>
              <a:rPr lang="en-US" sz="1000" dirty="0"/>
              <a:t>After 10-15 minutes, ask them to place a circle around those ideas that could be accomplished in the short term and a square around those ideas that are longer term.  Finally, ask each group member to identify one step toward one of the goals that they personally could work on.</a:t>
            </a:r>
          </a:p>
          <a:p>
            <a:r>
              <a:rPr lang="en-US" sz="1000" dirty="0"/>
              <a:t>When finished, have each group hang their newsprint around the room with tape.  Ask everyone to walk around the room and look at the various lists.</a:t>
            </a:r>
          </a:p>
          <a:p>
            <a:endParaRPr lang="en-US" sz="1000" dirty="0"/>
          </a:p>
          <a:p>
            <a:pPr marL="0" indent="0">
              <a:buNone/>
            </a:pPr>
            <a:r>
              <a:rPr lang="en-US" sz="1800" b="1" dirty="0"/>
              <a:t>Discussion Guide</a:t>
            </a:r>
          </a:p>
          <a:p>
            <a:pPr marL="0" lvl="0" indent="0">
              <a:spcBef>
                <a:spcPts val="0"/>
              </a:spcBef>
              <a:buNone/>
            </a:pPr>
            <a:r>
              <a:rPr lang="en-US" sz="1000" dirty="0"/>
              <a:t>Discuss as a large group:</a:t>
            </a:r>
          </a:p>
          <a:p>
            <a:pPr>
              <a:lnSpc>
                <a:spcPct val="110000"/>
              </a:lnSpc>
            </a:pPr>
            <a:r>
              <a:rPr lang="en-US" sz="1000" dirty="0"/>
              <a:t>What was it like to do this exercise?</a:t>
            </a:r>
          </a:p>
          <a:p>
            <a:pPr>
              <a:lnSpc>
                <a:spcPct val="110000"/>
              </a:lnSpc>
            </a:pPr>
            <a:r>
              <a:rPr lang="en-US" sz="1000" dirty="0"/>
              <a:t>What did people notice when looking at other groups’ lists?</a:t>
            </a:r>
          </a:p>
          <a:p>
            <a:pPr>
              <a:lnSpc>
                <a:spcPct val="110000"/>
              </a:lnSpc>
            </a:pPr>
            <a:r>
              <a:rPr lang="en-US" sz="1000" dirty="0"/>
              <a:t>To what extent were the ideas on the lists doable?</a:t>
            </a:r>
          </a:p>
          <a:p>
            <a:pPr>
              <a:lnSpc>
                <a:spcPct val="110000"/>
              </a:lnSpc>
            </a:pPr>
            <a:r>
              <a:rPr lang="en-US" sz="1000" dirty="0"/>
              <a:t>What were some of the first steps you came up with?</a:t>
            </a:r>
          </a:p>
          <a:p>
            <a:pPr>
              <a:lnSpc>
                <a:spcPct val="110000"/>
              </a:lnSpc>
            </a:pPr>
            <a:r>
              <a:rPr lang="en-US" sz="1000" dirty="0"/>
              <a:t>If possible, share the ideas with senior leadership at the agency. If even one small thing can be implemented, it can help staff to feel valued and heard. </a:t>
            </a:r>
          </a:p>
          <a:p>
            <a:endParaRPr lang="en-US" dirty="0"/>
          </a:p>
        </p:txBody>
      </p:sp>
      <p:sp>
        <p:nvSpPr>
          <p:cNvPr id="5" name="Rectangle 4">
            <a:extLst>
              <a:ext uri="{FF2B5EF4-FFF2-40B4-BE49-F238E27FC236}">
                <a16:creationId xmlns:a16="http://schemas.microsoft.com/office/drawing/2014/main" id="{D91D09B7-BD91-4AD9-9F09-68BE7DD871D9}"/>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181</a:t>
            </a:r>
            <a:endParaRPr lang="en-US" sz="3000" dirty="0">
              <a:solidFill>
                <a:srgbClr val="000000"/>
              </a:solidFill>
            </a:endParaRPr>
          </a:p>
        </p:txBody>
      </p:sp>
      <p:sp>
        <p:nvSpPr>
          <p:cNvPr id="11" name="Rectangle 10">
            <a:extLst>
              <a:ext uri="{FF2B5EF4-FFF2-40B4-BE49-F238E27FC236}">
                <a16:creationId xmlns:a16="http://schemas.microsoft.com/office/drawing/2014/main" id="{B832E955-B00E-4CFE-8EFA-B2657DAC7423}"/>
              </a:ext>
            </a:extLst>
          </p:cNvPr>
          <p:cNvSpPr/>
          <p:nvPr/>
        </p:nvSpPr>
        <p:spPr>
          <a:xfrm>
            <a:off x="954105" y="520630"/>
            <a:ext cx="6206549" cy="311220"/>
          </a:xfrm>
          <a:prstGeom prst="rect">
            <a:avLst/>
          </a:prstGeom>
        </p:spPr>
        <p:txBody>
          <a:bodyPr wrap="square" lIns="94851" tIns="47425" rIns="0" bIns="47425">
            <a:spAutoFit/>
          </a:bodyPr>
          <a:lstStyle/>
          <a:p>
            <a:r>
              <a:rPr lang="en-US" sz="1400" b="1" dirty="0">
                <a:solidFill>
                  <a:srgbClr val="000000"/>
                </a:solidFill>
                <a:latin typeface="Arial" panose="020B0604020202020204" pitchFamily="34" charset="0"/>
                <a:ea typeface="Times New Roman" panose="02020603050405020304" pitchFamily="18" charset="0"/>
              </a:rPr>
              <a:t>3:00-3:30  Exercise: Implementing RC as an Organization (Slide 181-182)</a:t>
            </a:r>
            <a:endParaRPr lang="en-US" sz="1400" b="1" dirty="0">
              <a:solidFill>
                <a:srgbClr val="000000"/>
              </a:solidFill>
            </a:endParaRPr>
          </a:p>
        </p:txBody>
      </p:sp>
      <p:cxnSp>
        <p:nvCxnSpPr>
          <p:cNvPr id="7" name="Straight Connector 6">
            <a:extLst>
              <a:ext uri="{FF2B5EF4-FFF2-40B4-BE49-F238E27FC236}">
                <a16:creationId xmlns:a16="http://schemas.microsoft.com/office/drawing/2014/main" id="{4D0FAEE6-0F21-4A07-82C6-BE830942B636}"/>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Slide Image Placeholder 3"/>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21711533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DEED0A-9FB2-4D4B-9771-C7BEC4B8CE6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182</a:t>
            </a:r>
            <a:endParaRPr lang="en-US" sz="3000" dirty="0">
              <a:solidFill>
                <a:srgbClr val="000000"/>
              </a:solidFill>
            </a:endParaRPr>
          </a:p>
        </p:txBody>
      </p:sp>
      <p:sp>
        <p:nvSpPr>
          <p:cNvPr id="9" name="Rectangle 8">
            <a:extLst>
              <a:ext uri="{FF2B5EF4-FFF2-40B4-BE49-F238E27FC236}">
                <a16:creationId xmlns:a16="http://schemas.microsoft.com/office/drawing/2014/main" id="{92DB62DE-71DB-4E86-86C0-AAC458E3BFF4}"/>
              </a:ext>
            </a:extLst>
          </p:cNvPr>
          <p:cNvSpPr/>
          <p:nvPr/>
        </p:nvSpPr>
        <p:spPr>
          <a:xfrm>
            <a:off x="2876063" y="5545406"/>
            <a:ext cx="1251796" cy="1607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6653" tIns="48327" rIns="96653" bIns="48327" rtlCol="0" anchor="ctr"/>
          <a:lstStyle/>
          <a:p>
            <a:pPr algn="ctr"/>
            <a:endParaRPr lang="en-US"/>
          </a:p>
        </p:txBody>
      </p:sp>
      <p:sp>
        <p:nvSpPr>
          <p:cNvPr id="6" name="Notes Placeholder 5">
            <a:extLst>
              <a:ext uri="{FF2B5EF4-FFF2-40B4-BE49-F238E27FC236}">
                <a16:creationId xmlns:a16="http://schemas.microsoft.com/office/drawing/2014/main" id="{EB812551-D52A-44C0-BBD3-CD17D479A49E}"/>
              </a:ext>
            </a:extLst>
          </p:cNvPr>
          <p:cNvSpPr>
            <a:spLocks noGrp="1"/>
          </p:cNvSpPr>
          <p:nvPr>
            <p:ph type="body" idx="1"/>
          </p:nvPr>
        </p:nvSpPr>
        <p:spPr>
          <a:xfrm>
            <a:off x="217042" y="3283504"/>
            <a:ext cx="6869317" cy="5667549"/>
          </a:xfrm>
        </p:spPr>
        <p:txBody>
          <a:bodyPr/>
          <a:lstStyle/>
          <a:p>
            <a:r>
              <a:rPr lang="en-US" b="1" dirty="0"/>
              <a:t>NOTE: </a:t>
            </a:r>
            <a:r>
              <a:rPr lang="en-US" dirty="0"/>
              <a:t>The Option 2 exercise has participants examine their own behavior. It may be more appropriate to RC trainings for new staff in the years after trauma-informed care is first implemented.</a:t>
            </a:r>
          </a:p>
          <a:p>
            <a:r>
              <a:rPr lang="en-US" dirty="0"/>
              <a:t>Direct participants to the </a:t>
            </a:r>
            <a:r>
              <a:rPr lang="en-US" b="1" dirty="0"/>
              <a:t>Worksheet: My Personal Contribution to a Trauma-Informed Work Environment </a:t>
            </a:r>
            <a:r>
              <a:rPr lang="en-US" dirty="0"/>
              <a:t>in the participant packet.   </a:t>
            </a:r>
          </a:p>
          <a:p>
            <a:r>
              <a:rPr lang="en-US" dirty="0"/>
              <a:t>Ask participants to complete the </a:t>
            </a:r>
            <a:r>
              <a:rPr lang="en-US" b="1" dirty="0"/>
              <a:t>Worksheet</a:t>
            </a:r>
            <a:r>
              <a:rPr lang="en-US" dirty="0"/>
              <a:t> individually. Explain that they will only share parts of their answers that they are comfortable sharing. This exercise is primarily for them. Give them 10-15 minutes to complete.</a:t>
            </a:r>
          </a:p>
          <a:p>
            <a:r>
              <a:rPr lang="en-US" dirty="0"/>
              <a:t>Ask them to discuss any parts of the </a:t>
            </a:r>
            <a:r>
              <a:rPr lang="en-US" b="1" dirty="0"/>
              <a:t>Worksheet </a:t>
            </a:r>
            <a:r>
              <a:rPr lang="en-US" dirty="0"/>
              <a:t>with one other person. Urge them to make sure they talk about what they learned about ways they might contribute more to building a trauma-informed work environment.</a:t>
            </a:r>
          </a:p>
          <a:p>
            <a:endParaRPr lang="en-US" dirty="0"/>
          </a:p>
          <a:p>
            <a:pPr marL="0" indent="0">
              <a:buNone/>
            </a:pPr>
            <a:r>
              <a:rPr lang="en-US" sz="1800" b="1" dirty="0"/>
              <a:t>Discussion Guide</a:t>
            </a:r>
          </a:p>
          <a:p>
            <a:pPr lvl="0"/>
            <a:r>
              <a:rPr lang="en-US" dirty="0"/>
              <a:t>With respect to feelings management, did people recognize any challenges they have that parallel (even on a much lower level) those of the people they support? (i.e. getting flooded with feelings, not expressing feelings directly, etc.)</a:t>
            </a:r>
          </a:p>
          <a:p>
            <a:pPr lvl="0"/>
            <a:r>
              <a:rPr lang="en-US" dirty="0"/>
              <a:t>What gets in the way of us expressing our feelings directly?</a:t>
            </a:r>
          </a:p>
          <a:p>
            <a:pPr lvl="0"/>
            <a:r>
              <a:rPr lang="en-US" dirty="0"/>
              <a:t>What behavior does and does not contribute to healthy conflict resolution in a workplace? By leaders? By workers?  By the wider organizational culture?</a:t>
            </a:r>
          </a:p>
          <a:p>
            <a:pPr lvl="0"/>
            <a:r>
              <a:rPr lang="en-US" dirty="0"/>
              <a:t>Doing this worksheet, what did you learn about how you might contribute to trauma-informed work environment?</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B77CE184-C0A3-FF4F-20F9-630F84D18C08}"/>
              </a:ext>
            </a:extLst>
          </p:cNvPr>
          <p:cNvSpPr/>
          <p:nvPr/>
        </p:nvSpPr>
        <p:spPr>
          <a:xfrm>
            <a:off x="954105" y="520630"/>
            <a:ext cx="6180791" cy="311220"/>
          </a:xfrm>
          <a:prstGeom prst="rect">
            <a:avLst/>
          </a:prstGeom>
        </p:spPr>
        <p:txBody>
          <a:bodyPr wrap="square" lIns="94851" tIns="47425" rIns="0" bIns="47425">
            <a:spAutoFit/>
          </a:bodyPr>
          <a:lstStyle/>
          <a:p>
            <a:r>
              <a:rPr lang="en-US" sz="1400" b="1" dirty="0">
                <a:solidFill>
                  <a:srgbClr val="000000"/>
                </a:solidFill>
                <a:latin typeface="Arial" panose="020B0604020202020204" pitchFamily="34" charset="0"/>
                <a:ea typeface="Times New Roman" panose="02020603050405020304" pitchFamily="18" charset="0"/>
              </a:rPr>
              <a:t>3:00-3:30  Exercise: Implementing RC as an Organization (Slide 181-182)</a:t>
            </a:r>
            <a:endParaRPr lang="en-US" sz="1400" b="1" dirty="0">
              <a:solidFill>
                <a:srgbClr val="000000"/>
              </a:solidFill>
            </a:endParaRPr>
          </a:p>
        </p:txBody>
      </p:sp>
      <p:cxnSp>
        <p:nvCxnSpPr>
          <p:cNvPr id="14" name="Straight Connector 13">
            <a:extLst>
              <a:ext uri="{FF2B5EF4-FFF2-40B4-BE49-F238E27FC236}">
                <a16:creationId xmlns:a16="http://schemas.microsoft.com/office/drawing/2014/main" id="{AD7CD0EF-F04B-49B5-AD96-A75A4B5EE324}"/>
              </a:ext>
            </a:extLst>
          </p:cNvPr>
          <p:cNvCxnSpPr>
            <a:cxnSpLocks/>
          </p:cNvCxnSpPr>
          <p:nvPr/>
        </p:nvCxnSpPr>
        <p:spPr>
          <a:xfrm>
            <a:off x="192088" y="6207224"/>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340650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79B59ED-5D46-4D98-8BB1-966FD8DAD9B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183</a:t>
            </a:r>
            <a:endParaRPr lang="en-US" sz="3000" dirty="0">
              <a:solidFill>
                <a:srgbClr val="000000"/>
              </a:solidFill>
            </a:endParaRPr>
          </a:p>
        </p:txBody>
      </p:sp>
      <p:sp>
        <p:nvSpPr>
          <p:cNvPr id="9" name="Rectangle 8">
            <a:extLst>
              <a:ext uri="{FF2B5EF4-FFF2-40B4-BE49-F238E27FC236}">
                <a16:creationId xmlns:a16="http://schemas.microsoft.com/office/drawing/2014/main" id="{93682487-C2D3-4789-8D9F-B4B37553A93A}"/>
              </a:ext>
            </a:extLst>
          </p:cNvPr>
          <p:cNvSpPr/>
          <p:nvPr/>
        </p:nvSpPr>
        <p:spPr>
          <a:xfrm>
            <a:off x="954106" y="504506"/>
            <a:ext cx="6142154"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3:30-3:40	Summary of the Training (Slides 183-185)</a:t>
            </a:r>
            <a:endParaRPr lang="en-US" sz="1500" b="1" dirty="0">
              <a:solidFill>
                <a:srgbClr val="000000"/>
              </a:solidFill>
            </a:endParaRPr>
          </a:p>
        </p:txBody>
      </p:sp>
      <p:sp>
        <p:nvSpPr>
          <p:cNvPr id="2" name="Notes Placeholder 1"/>
          <p:cNvSpPr>
            <a:spLocks noGrp="1"/>
          </p:cNvSpPr>
          <p:nvPr>
            <p:ph type="body" idx="1"/>
          </p:nvPr>
        </p:nvSpPr>
        <p:spPr/>
        <p:txBody>
          <a:bodyPr/>
          <a:lstStyle/>
          <a:p>
            <a:r>
              <a:rPr lang="en-US"/>
              <a:t>No notes.</a:t>
            </a:r>
            <a:endParaRPr lang="en-US" dirty="0"/>
          </a:p>
        </p:txBody>
      </p:sp>
      <p:sp>
        <p:nvSpPr>
          <p:cNvPr id="6" name="Slide Image Placeholder 5"/>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237636960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23DD9A-2B2A-4B03-BDAD-94A9351695A6}"/>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184</a:t>
            </a:r>
            <a:endParaRPr lang="en-US" sz="3000" dirty="0">
              <a:solidFill>
                <a:srgbClr val="000000"/>
              </a:solidFill>
            </a:endParaRPr>
          </a:p>
        </p:txBody>
      </p:sp>
      <p:sp>
        <p:nvSpPr>
          <p:cNvPr id="6" name="Notes Placeholder 5">
            <a:extLst>
              <a:ext uri="{FF2B5EF4-FFF2-40B4-BE49-F238E27FC236}">
                <a16:creationId xmlns:a16="http://schemas.microsoft.com/office/drawing/2014/main" id="{19FBAAE0-D0BF-482A-A026-D6C730ED0DBA}"/>
              </a:ext>
            </a:extLst>
          </p:cNvPr>
          <p:cNvSpPr>
            <a:spLocks noGrp="1"/>
          </p:cNvSpPr>
          <p:nvPr>
            <p:ph type="body" idx="1"/>
          </p:nvPr>
        </p:nvSpPr>
        <p:spPr/>
        <p:txBody>
          <a:bodyPr/>
          <a:lstStyle/>
          <a:p>
            <a:r>
              <a:rPr lang="en-US" dirty="0"/>
              <a:t>With passion, summarize these critical themes of the overall training, trying to tie them together into a coherent argument. </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746176A4-077B-01C0-D726-CA3CD4656109}"/>
              </a:ext>
            </a:extLst>
          </p:cNvPr>
          <p:cNvSpPr/>
          <p:nvPr/>
        </p:nvSpPr>
        <p:spPr>
          <a:xfrm>
            <a:off x="954105" y="504506"/>
            <a:ext cx="6129275"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3:30-3:40	Summary of the Training (Slides 183-185)</a:t>
            </a:r>
            <a:endParaRPr lang="en-US" sz="1500" b="1" dirty="0">
              <a:solidFill>
                <a:srgbClr val="000000"/>
              </a:solidFill>
            </a:endParaRPr>
          </a:p>
        </p:txBody>
      </p:sp>
      <p:sp>
        <p:nvSpPr>
          <p:cNvPr id="4" name="TextBox 3">
            <a:extLst>
              <a:ext uri="{FF2B5EF4-FFF2-40B4-BE49-F238E27FC236}">
                <a16:creationId xmlns:a16="http://schemas.microsoft.com/office/drawing/2014/main" id="{FDDA5956-6524-FD31-380F-90E275F7A229}"/>
              </a:ext>
            </a:extLst>
          </p:cNvPr>
          <p:cNvSpPr txBox="1"/>
          <p:nvPr/>
        </p:nvSpPr>
        <p:spPr>
          <a:xfrm>
            <a:off x="3785358" y="2867564"/>
            <a:ext cx="3342640" cy="328430"/>
          </a:xfrm>
          <a:prstGeom prst="rect">
            <a:avLst/>
          </a:prstGeom>
          <a:noFill/>
        </p:spPr>
        <p:txBody>
          <a:bodyPr wrap="square" lIns="96653" tIns="48327" rIns="96653" bIns="48327" rtlCol="0">
            <a:spAutoFit/>
          </a:bodyPr>
          <a:lstStyle/>
          <a:p>
            <a:pPr algn="r"/>
            <a:r>
              <a:rPr lang="en-US" sz="1500" b="1" dirty="0">
                <a:solidFill>
                  <a:srgbClr val="000000"/>
                </a:solidFill>
              </a:rPr>
              <a:t>THIS SLIDE IS ANIMATED</a:t>
            </a:r>
          </a:p>
        </p:txBody>
      </p:sp>
    </p:spTree>
    <p:extLst>
      <p:ext uri="{BB962C8B-B14F-4D97-AF65-F5344CB8AC3E}">
        <p14:creationId xmlns:p14="http://schemas.microsoft.com/office/powerpoint/2010/main" val="28695222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94F9A-00A4-FDEC-39BA-ED824E2DD48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51F14FA-8769-8901-8190-78ADE5A9154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185</a:t>
            </a:r>
            <a:endParaRPr lang="en-US" sz="3000" dirty="0">
              <a:solidFill>
                <a:srgbClr val="000000"/>
              </a:solidFill>
            </a:endParaRPr>
          </a:p>
        </p:txBody>
      </p:sp>
      <p:sp>
        <p:nvSpPr>
          <p:cNvPr id="6" name="Notes Placeholder 5">
            <a:extLst>
              <a:ext uri="{FF2B5EF4-FFF2-40B4-BE49-F238E27FC236}">
                <a16:creationId xmlns:a16="http://schemas.microsoft.com/office/drawing/2014/main" id="{4A201DD9-99CA-E57A-D6E1-EF92432491AD}"/>
              </a:ext>
            </a:extLst>
          </p:cNvPr>
          <p:cNvSpPr>
            <a:spLocks noGrp="1"/>
          </p:cNvSpPr>
          <p:nvPr>
            <p:ph type="body" idx="1"/>
          </p:nvPr>
        </p:nvSpPr>
        <p:spPr/>
        <p:txBody>
          <a:bodyPr/>
          <a:lstStyle/>
          <a:p>
            <a:r>
              <a:rPr lang="en-US" dirty="0"/>
              <a:t>With passion, summarize these critical themes of the overall training, trying to tie them together into a coherent argument. </a:t>
            </a:r>
          </a:p>
          <a:p>
            <a:endParaRPr lang="en-US" dirty="0"/>
          </a:p>
        </p:txBody>
      </p:sp>
      <p:sp>
        <p:nvSpPr>
          <p:cNvPr id="3" name="Slide Image Placeholder 2"/>
          <p:cNvSpPr>
            <a:spLocks noGrp="1" noRot="1" noChangeAspect="1"/>
          </p:cNvSpPr>
          <p:nvPr>
            <p:ph type="sldImg"/>
          </p:nvPr>
        </p:nvSpPr>
        <p:spPr>
          <a:xfrm>
            <a:off x="192088" y="831850"/>
            <a:ext cx="3595687" cy="2022475"/>
          </a:xfrm>
        </p:spPr>
      </p:sp>
      <p:sp>
        <p:nvSpPr>
          <p:cNvPr id="2" name="Rectangle 1">
            <a:extLst>
              <a:ext uri="{FF2B5EF4-FFF2-40B4-BE49-F238E27FC236}">
                <a16:creationId xmlns:a16="http://schemas.microsoft.com/office/drawing/2014/main" id="{18E9E29D-5748-126C-073B-B3BAA5308CED}"/>
              </a:ext>
            </a:extLst>
          </p:cNvPr>
          <p:cNvSpPr/>
          <p:nvPr/>
        </p:nvSpPr>
        <p:spPr>
          <a:xfrm>
            <a:off x="954105" y="504506"/>
            <a:ext cx="6206549"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3:30-3:40	Summary of the Training (Slides 183-185)</a:t>
            </a:r>
            <a:endParaRPr lang="en-US" sz="1500" b="1" dirty="0">
              <a:solidFill>
                <a:srgbClr val="000000"/>
              </a:solidFill>
            </a:endParaRPr>
          </a:p>
        </p:txBody>
      </p:sp>
      <p:sp>
        <p:nvSpPr>
          <p:cNvPr id="4" name="TextBox 3">
            <a:extLst>
              <a:ext uri="{FF2B5EF4-FFF2-40B4-BE49-F238E27FC236}">
                <a16:creationId xmlns:a16="http://schemas.microsoft.com/office/drawing/2014/main" id="{D08406AC-C367-AD64-072D-E3CE499308CA}"/>
              </a:ext>
            </a:extLst>
          </p:cNvPr>
          <p:cNvSpPr txBox="1"/>
          <p:nvPr/>
        </p:nvSpPr>
        <p:spPr>
          <a:xfrm>
            <a:off x="3785358" y="2867564"/>
            <a:ext cx="3342640" cy="328430"/>
          </a:xfrm>
          <a:prstGeom prst="rect">
            <a:avLst/>
          </a:prstGeom>
          <a:noFill/>
        </p:spPr>
        <p:txBody>
          <a:bodyPr wrap="square" lIns="96653" tIns="48327" rIns="96653" bIns="48327" rtlCol="0">
            <a:spAutoFit/>
          </a:bodyPr>
          <a:lstStyle/>
          <a:p>
            <a:pPr algn="r"/>
            <a:r>
              <a:rPr lang="en-US" sz="1500" b="1" dirty="0">
                <a:solidFill>
                  <a:srgbClr val="000000"/>
                </a:solidFill>
              </a:rPr>
              <a:t>THIS SLIDE IS ANIMATED</a:t>
            </a:r>
          </a:p>
        </p:txBody>
      </p:sp>
    </p:spTree>
    <p:extLst>
      <p:ext uri="{BB962C8B-B14F-4D97-AF65-F5344CB8AC3E}">
        <p14:creationId xmlns:p14="http://schemas.microsoft.com/office/powerpoint/2010/main" val="25062113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17042" y="3283504"/>
            <a:ext cx="6869317" cy="5717884"/>
          </a:xfrm>
        </p:spPr>
        <p:txBody>
          <a:bodyPr/>
          <a:lstStyle/>
          <a:p>
            <a:r>
              <a:rPr lang="en-US" dirty="0"/>
              <a:t>Offer a few words of inspiration, thank participants, then co-trainers thank each other.</a:t>
            </a:r>
          </a:p>
          <a:p>
            <a:r>
              <a:rPr lang="en-US" dirty="0"/>
              <a:t>Closing exercise  </a:t>
            </a:r>
          </a:p>
          <a:p>
            <a:pPr lvl="1"/>
            <a:r>
              <a:rPr lang="en-US" dirty="0"/>
              <a:t>Have participants form a circle.</a:t>
            </a:r>
          </a:p>
          <a:p>
            <a:pPr lvl="1"/>
            <a:r>
              <a:rPr lang="en-US" dirty="0"/>
              <a:t>Holding the ball of yarn, a Trainer begins by offering an appreciation, learning, or enduring understanding to the group. Be brief so that others will be brief. Then roll or toss the yarn to someone across the circle who then offers their appreciation. The “tosser” HOLDS ONTO the yarn while tossing the ball to the next person. This continues until everyone in the circle has had an opportunity. As each toss is done, a “web of connectedness” begins forming.  </a:t>
            </a:r>
          </a:p>
          <a:p>
            <a:pPr lvl="1"/>
            <a:r>
              <a:rPr lang="en-US" dirty="0"/>
              <a:t>When everyone has spoken, each will be holding a point of the web or star made of yarn. </a:t>
            </a:r>
          </a:p>
          <a:p>
            <a:pPr lvl="1"/>
            <a:r>
              <a:rPr lang="en-US" dirty="0"/>
              <a:t>After everyone in the circle has spoken, the ball returns to the Trainer who spoke first. They speak last, saying whatever inspirational words of closing that are appropriate to the training and the mood of the group.</a:t>
            </a:r>
          </a:p>
          <a:p>
            <a:pPr lvl="1"/>
            <a:r>
              <a:rPr lang="en-US" dirty="0"/>
              <a:t>After the last words, pause and instruct the group that on the count of three, you will all release the yarn. This represents the final closing of the training. “One, two, three.”</a:t>
            </a:r>
          </a:p>
          <a:p>
            <a:pPr lvl="1"/>
            <a:r>
              <a:rPr lang="en-US" dirty="0"/>
              <a:t>Bid your participants goodbye. </a:t>
            </a:r>
          </a:p>
          <a:p>
            <a:pPr lvl="1"/>
            <a:r>
              <a:rPr lang="en-US" dirty="0"/>
              <a:t>Adaptation for a Large Group To Save Time.  Participants talk in groups of 3 (the groups being in a circle) about what they appreciated about the training. Each group picks a representative to step forward and say one appreciation on behalf of their small group. The trainer then begins the yarn process. This takes less time because there are fewer people speaking. </a:t>
            </a:r>
          </a:p>
          <a:p>
            <a:endParaRPr lang="en-US" dirty="0"/>
          </a:p>
        </p:txBody>
      </p:sp>
      <p:sp>
        <p:nvSpPr>
          <p:cNvPr id="5" name="Rectangle 4">
            <a:extLst>
              <a:ext uri="{FF2B5EF4-FFF2-40B4-BE49-F238E27FC236}">
                <a16:creationId xmlns:a16="http://schemas.microsoft.com/office/drawing/2014/main" id="{DA6ED3DE-E9EF-4FA3-93D6-8B7E672C691D}"/>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186</a:t>
            </a:r>
            <a:endParaRPr lang="en-US" sz="3000" dirty="0">
              <a:solidFill>
                <a:srgbClr val="000000"/>
              </a:solidFill>
            </a:endParaRPr>
          </a:p>
        </p:txBody>
      </p:sp>
      <p:sp>
        <p:nvSpPr>
          <p:cNvPr id="7" name="Rectangle 6">
            <a:extLst>
              <a:ext uri="{FF2B5EF4-FFF2-40B4-BE49-F238E27FC236}">
                <a16:creationId xmlns:a16="http://schemas.microsoft.com/office/drawing/2014/main" id="{563D96AB-BDE3-4C9B-BC54-501EB2890426}"/>
              </a:ext>
            </a:extLst>
          </p:cNvPr>
          <p:cNvSpPr/>
          <p:nvPr/>
        </p:nvSpPr>
        <p:spPr>
          <a:xfrm>
            <a:off x="954106" y="505241"/>
            <a:ext cx="6193670"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3:40-4:00	Goodbye and Closing Ritual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186-187)</a:t>
            </a:r>
            <a:endParaRPr lang="en-US" sz="1500" b="1" dirty="0">
              <a:solidFill>
                <a:srgbClr val="000000"/>
              </a:solidFill>
            </a:endParaRPr>
          </a:p>
        </p:txBody>
      </p:sp>
      <p:sp>
        <p:nvSpPr>
          <p:cNvPr id="4" name="Slide Image Placeholder 3"/>
          <p:cNvSpPr>
            <a:spLocks noGrp="1" noRot="1" noChangeAspect="1"/>
          </p:cNvSpPr>
          <p:nvPr>
            <p:ph type="sldImg"/>
          </p:nvPr>
        </p:nvSpPr>
        <p:spPr>
          <a:xfrm>
            <a:off x="192088" y="831850"/>
            <a:ext cx="3595687" cy="2022475"/>
          </a:xfrm>
        </p:spPr>
      </p:sp>
    </p:spTree>
    <p:extLst>
      <p:ext uri="{BB962C8B-B14F-4D97-AF65-F5344CB8AC3E}">
        <p14:creationId xmlns:p14="http://schemas.microsoft.com/office/powerpoint/2010/main" val="277427969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314A762-DAB9-45D3-9F42-138254589C50}"/>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IDD Basic Manual: Day 2, Slide 187</a:t>
            </a:r>
            <a:endParaRPr lang="en-US" sz="3000" dirty="0">
              <a:solidFill>
                <a:srgbClr val="000000"/>
              </a:solidFill>
            </a:endParaRPr>
          </a:p>
        </p:txBody>
      </p:sp>
      <p:sp>
        <p:nvSpPr>
          <p:cNvPr id="2" name="Notes Placeholder 1"/>
          <p:cNvSpPr>
            <a:spLocks noGrp="1"/>
          </p:cNvSpPr>
          <p:nvPr>
            <p:ph type="body" idx="1"/>
          </p:nvPr>
        </p:nvSpPr>
        <p:spPr/>
        <p:txBody>
          <a:bodyPr/>
          <a:lstStyle/>
          <a:p>
            <a:r>
              <a:rPr lang="en-US" dirty="0"/>
              <a:t>No notes.</a:t>
            </a:r>
          </a:p>
        </p:txBody>
      </p:sp>
      <p:sp>
        <p:nvSpPr>
          <p:cNvPr id="4" name="Slide Image Placeholder 3"/>
          <p:cNvSpPr>
            <a:spLocks noGrp="1" noRot="1" noChangeAspect="1"/>
          </p:cNvSpPr>
          <p:nvPr>
            <p:ph type="sldImg"/>
          </p:nvPr>
        </p:nvSpPr>
        <p:spPr>
          <a:xfrm>
            <a:off x="192088" y="831850"/>
            <a:ext cx="3595687" cy="2022475"/>
          </a:xfrm>
        </p:spPr>
      </p:sp>
      <p:sp>
        <p:nvSpPr>
          <p:cNvPr id="3" name="Rectangle 2">
            <a:extLst>
              <a:ext uri="{FF2B5EF4-FFF2-40B4-BE49-F238E27FC236}">
                <a16:creationId xmlns:a16="http://schemas.microsoft.com/office/drawing/2014/main" id="{9A919180-1C60-7F6E-02DF-8C1D6EA8B333}"/>
              </a:ext>
            </a:extLst>
          </p:cNvPr>
          <p:cNvSpPr/>
          <p:nvPr/>
        </p:nvSpPr>
        <p:spPr>
          <a:xfrm>
            <a:off x="954105" y="505241"/>
            <a:ext cx="6129275"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3:40-4:00	Goodbye and Closing Ritual </a:t>
            </a:r>
            <a:r>
              <a:rPr lang="en-US" sz="1500" b="1" dirty="0" smtClean="0">
                <a:solidFill>
                  <a:srgbClr val="000000"/>
                </a:solidFill>
                <a:latin typeface="Arial" panose="020B0604020202020204" pitchFamily="34" charset="0"/>
                <a:ea typeface="Times New Roman" panose="02020603050405020304" pitchFamily="18" charset="0"/>
              </a:rPr>
              <a:t>(Slides </a:t>
            </a:r>
            <a:r>
              <a:rPr lang="en-US" sz="1500" b="1" dirty="0">
                <a:solidFill>
                  <a:srgbClr val="000000"/>
                </a:solidFill>
                <a:latin typeface="Arial" panose="020B0604020202020204" pitchFamily="34" charset="0"/>
                <a:ea typeface="Times New Roman" panose="02020603050405020304" pitchFamily="18" charset="0"/>
              </a:rPr>
              <a:t>186-187)</a:t>
            </a:r>
            <a:endParaRPr lang="en-US" sz="1500" b="1" dirty="0">
              <a:solidFill>
                <a:srgbClr val="000000"/>
              </a:solidFill>
            </a:endParaRPr>
          </a:p>
        </p:txBody>
      </p:sp>
    </p:spTree>
    <p:extLst>
      <p:ext uri="{BB962C8B-B14F-4D97-AF65-F5344CB8AC3E}">
        <p14:creationId xmlns:p14="http://schemas.microsoft.com/office/powerpoint/2010/main" val="39975732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eral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0"/>
            <a:ext cx="10999786" cy="1316736"/>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2" y="1316736"/>
            <a:ext cx="10999787" cy="5166360"/>
          </a:xfrm>
        </p:spPr>
        <p:txBody>
          <a:bodyPr/>
          <a:lstStyle>
            <a:lvl1pPr marL="0" indent="-228600">
              <a:defRPr sz="2400"/>
            </a:lvl1pPr>
            <a:lvl2pPr>
              <a:defRPr lang="en-US" sz="2400" kern="1200" dirty="0">
                <a:solidFill>
                  <a:schemeClr val="tx1"/>
                </a:solidFill>
                <a:latin typeface="+mn-lt"/>
                <a:ea typeface="+mn-ea"/>
                <a:cs typeface="+mn-cs"/>
              </a:defRPr>
            </a:lvl2pPr>
          </a:lstStyle>
          <a:p>
            <a:pPr marL="0" lvl="1" indent="-228600" algn="l" defTabSz="914400" rtl="0" eaLnBrk="1" latinLnBrk="0" hangingPunct="1">
              <a:lnSpc>
                <a:spcPct val="120000"/>
              </a:lnSpc>
              <a:spcBef>
                <a:spcPts val="600"/>
              </a:spcBef>
              <a:buFont typeface="Arial" panose="020B0604020202020204" pitchFamily="34" charset="0"/>
              <a:buChar char="•"/>
            </a:pPr>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7FF2D6DD-702F-4094-8D32-59954817867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43001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General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0"/>
            <a:ext cx="10999786" cy="1316736"/>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2" y="1316736"/>
            <a:ext cx="10999787" cy="5166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BA489C96-D25E-47B6-8C4C-9607735B73AB}"/>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844283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General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2707342"/>
            <a:ext cx="10999786" cy="1072693"/>
          </a:xfrm>
        </p:spPr>
        <p:txBody>
          <a:bodyPr>
            <a:noAutofit/>
          </a:bodyPr>
          <a:lstStyle>
            <a:lvl1pPr algn="ctr">
              <a:defRPr sz="5400" b="1">
                <a:solidFill>
                  <a:schemeClr val="accent2"/>
                </a:solidFill>
              </a:defRPr>
            </a:lvl1pPr>
          </a:lstStyle>
          <a:p>
            <a:r>
              <a:rPr lang="en-US" dirty="0"/>
              <a:t>Click to edit Section Header</a:t>
            </a:r>
          </a:p>
        </p:txBody>
      </p:sp>
      <p:sp>
        <p:nvSpPr>
          <p:cNvPr id="4" name="Slide Number Placeholder 5">
            <a:extLst>
              <a:ext uri="{FF2B5EF4-FFF2-40B4-BE49-F238E27FC236}">
                <a16:creationId xmlns:a16="http://schemas.microsoft.com/office/drawing/2014/main" id="{673992D8-1436-4B3D-A226-FCBBCF82EAAB}"/>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1746065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rrence Tina Tim Midd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35024"/>
            <a:ext cx="6737960" cy="5166360"/>
          </a:xfrm>
        </p:spPr>
        <p:txBody>
          <a:bodyPr/>
          <a:lstStyle/>
          <a:p>
            <a:pPr lvl="0"/>
            <a:r>
              <a:rPr lang="en-US" dirty="0"/>
              <a:t>Edit Master text styles</a:t>
            </a:r>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p:nvPr>
        </p:nvSpPr>
        <p:spPr>
          <a:xfrm>
            <a:off x="1192213" y="1"/>
            <a:ext cx="10999786" cy="1316736"/>
          </a:xfrm>
        </p:spPr>
        <p:txBody>
          <a:bodyPr/>
          <a:lstStyle>
            <a:lvl1pPr>
              <a:defRPr b="1">
                <a:solidFill>
                  <a:schemeClr val="accent2"/>
                </a:solidFill>
              </a:defRPr>
            </a:lvl1pPr>
          </a:lstStyle>
          <a:p>
            <a:r>
              <a:rPr lang="en-US" dirty="0"/>
              <a:t>Click to edit Master</a:t>
            </a:r>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7812157" y="3620631"/>
            <a:ext cx="2248929" cy="2291219"/>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53686" y="1371600"/>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7" name="Slide Number Placeholder 5">
            <a:extLst>
              <a:ext uri="{FF2B5EF4-FFF2-40B4-BE49-F238E27FC236}">
                <a16:creationId xmlns:a16="http://schemas.microsoft.com/office/drawing/2014/main" id="{EDA82D62-76E7-49B8-9A08-66C2C060ABC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409934297"/>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3E095F-34FB-482C-B418-00E7D0EB25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1192213" y="1335024"/>
            <a:ext cx="10999785" cy="5166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634B9761-F451-48FB-90C0-3C40C8A55AFE}"/>
              </a:ext>
            </a:extLst>
          </p:cNvPr>
          <p:cNvSpPr>
            <a:spLocks noGrp="1"/>
          </p:cNvSpPr>
          <p:nvPr>
            <p:ph type="title" hasCustomPrompt="1"/>
          </p:nvPr>
        </p:nvSpPr>
        <p:spPr>
          <a:xfrm>
            <a:off x="1192213" y="0"/>
            <a:ext cx="10999784" cy="1316736"/>
          </a:xfrm>
        </p:spPr>
        <p:txBody>
          <a:bodyPr/>
          <a:lstStyle>
            <a:lvl1pPr>
              <a:defRPr b="1">
                <a:solidFill>
                  <a:schemeClr val="accent2"/>
                </a:solidFill>
              </a:defRPr>
            </a:lvl1pPr>
          </a:lstStyle>
          <a:p>
            <a:r>
              <a:rPr lang="en-US" dirty="0"/>
              <a:t>Click to edit Master title – Exercises</a:t>
            </a:r>
          </a:p>
        </p:txBody>
      </p:sp>
      <p:sp>
        <p:nvSpPr>
          <p:cNvPr id="6" name="Slide Number Placeholder 5">
            <a:extLst>
              <a:ext uri="{FF2B5EF4-FFF2-40B4-BE49-F238E27FC236}">
                <a16:creationId xmlns:a16="http://schemas.microsoft.com/office/drawing/2014/main" id="{D80092DA-50A3-423D-8988-4F668FA78830}"/>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734798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Quote Midd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D9F778A-38D6-496F-9E46-60F56D40000D}"/>
              </a:ext>
            </a:extLst>
          </p:cNvPr>
          <p:cNvSpPr/>
          <p:nvPr userDrawn="1"/>
        </p:nvSpPr>
        <p:spPr>
          <a:xfrm>
            <a:off x="1622068" y="2395055"/>
            <a:ext cx="10139932" cy="2379546"/>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Info</a:t>
            </a:r>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1759087" y="3984859"/>
            <a:ext cx="9865894" cy="636175"/>
          </a:xfrm>
        </p:spPr>
        <p:txBody>
          <a:bodyPr>
            <a:normAutofit/>
          </a:bodyPr>
          <a:lstStyle>
            <a:lvl1pPr marL="0" indent="0" algn="ctr">
              <a:buNone/>
              <a:defRPr sz="2400">
                <a:solidFill>
                  <a:schemeClr val="accent2"/>
                </a:solidFill>
              </a:defRPr>
            </a:lvl1pPr>
          </a:lstStyle>
          <a:p>
            <a:pPr lvl="0"/>
            <a:r>
              <a:rPr lang="en-US" dirty="0"/>
              <a:t>- Name</a:t>
            </a:r>
          </a:p>
        </p:txBody>
      </p:sp>
      <p:sp>
        <p:nvSpPr>
          <p:cNvPr id="12" name="Text Placeholder 18">
            <a:extLst>
              <a:ext uri="{FF2B5EF4-FFF2-40B4-BE49-F238E27FC236}">
                <a16:creationId xmlns:a16="http://schemas.microsoft.com/office/drawing/2014/main" id="{45608B5A-0CDE-496B-8A26-8C7E34B66E24}"/>
              </a:ext>
            </a:extLst>
          </p:cNvPr>
          <p:cNvSpPr>
            <a:spLocks noGrp="1"/>
          </p:cNvSpPr>
          <p:nvPr>
            <p:ph type="body" sz="quarter" idx="13" hasCustomPrompt="1"/>
          </p:nvPr>
        </p:nvSpPr>
        <p:spPr>
          <a:xfrm>
            <a:off x="1759087" y="2548080"/>
            <a:ext cx="9865894" cy="1436779"/>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sp>
        <p:nvSpPr>
          <p:cNvPr id="8" name="Slide Number Placeholder 5">
            <a:extLst>
              <a:ext uri="{FF2B5EF4-FFF2-40B4-BE49-F238E27FC236}">
                <a16:creationId xmlns:a16="http://schemas.microsoft.com/office/drawing/2014/main" id="{203B3153-0F40-4219-914F-CF5E4A386A5C}"/>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1549084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Quote Lo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9F778A-38D6-496F-9E46-60F56D40000D}"/>
              </a:ext>
            </a:extLst>
          </p:cNvPr>
          <p:cNvSpPr/>
          <p:nvPr userDrawn="1"/>
        </p:nvSpPr>
        <p:spPr>
          <a:xfrm>
            <a:off x="1622140" y="3857625"/>
            <a:ext cx="10139932" cy="2379546"/>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hasCustomPrompt="1"/>
          </p:nvPr>
        </p:nvSpPr>
        <p:spPr>
          <a:xfrm>
            <a:off x="1751799" y="4110610"/>
            <a:ext cx="9865894" cy="1280893"/>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Info</a:t>
            </a:r>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1751799" y="5391071"/>
            <a:ext cx="9865893" cy="730596"/>
          </a:xfrm>
        </p:spPr>
        <p:txBody>
          <a:bodyPr>
            <a:normAutofit/>
          </a:bodyPr>
          <a:lstStyle>
            <a:lvl1pPr marL="0" indent="0" algn="ctr">
              <a:buNone/>
              <a:defRPr sz="2400">
                <a:solidFill>
                  <a:schemeClr val="accent2"/>
                </a:solidFill>
              </a:defRPr>
            </a:lvl1pPr>
          </a:lstStyle>
          <a:p>
            <a:pPr lvl="0"/>
            <a:r>
              <a:rPr lang="en-US" dirty="0"/>
              <a:t>- Name</a:t>
            </a:r>
          </a:p>
        </p:txBody>
      </p:sp>
      <p:sp>
        <p:nvSpPr>
          <p:cNvPr id="5" name="Text Placeholder 4">
            <a:extLst>
              <a:ext uri="{FF2B5EF4-FFF2-40B4-BE49-F238E27FC236}">
                <a16:creationId xmlns:a16="http://schemas.microsoft.com/office/drawing/2014/main" id="{DE53BC98-DE18-44BD-B559-5EC71814DF0C}"/>
              </a:ext>
            </a:extLst>
          </p:cNvPr>
          <p:cNvSpPr>
            <a:spLocks noGrp="1"/>
          </p:cNvSpPr>
          <p:nvPr>
            <p:ph type="body" sz="quarter" idx="12"/>
          </p:nvPr>
        </p:nvSpPr>
        <p:spPr>
          <a:xfrm>
            <a:off x="1192213" y="1353312"/>
            <a:ext cx="10999787" cy="256032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1C8ED7EA-84D3-4AF9-A22F-18690746FFE2}"/>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2717574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rrence Tina Tim Midd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85791" y="1338921"/>
            <a:ext cx="10999786" cy="5166360"/>
          </a:xfrm>
        </p:spPr>
        <p:txBody>
          <a:bodyPr/>
          <a:lstStyle/>
          <a:p>
            <a:pPr lvl="0"/>
            <a:r>
              <a:rPr lang="en-US" dirty="0"/>
              <a:t>Edit Master text styles</a:t>
            </a:r>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2667" y="2145889"/>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2453" y="2145889"/>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2239" y="2145889"/>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8" name="Slide Number Placeholder 5">
            <a:extLst>
              <a:ext uri="{FF2B5EF4-FFF2-40B4-BE49-F238E27FC236}">
                <a16:creationId xmlns:a16="http://schemas.microsoft.com/office/drawing/2014/main" id="{77FD19E5-9257-4360-9F8A-8318AD05FC7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24254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22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rrence Tina Tim Lower">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35024"/>
            <a:ext cx="10999786" cy="5166360"/>
          </a:xfrm>
        </p:spPr>
        <p:txBody>
          <a:bodyPr/>
          <a:lstStyle/>
          <a:p>
            <a:pPr lvl="0"/>
            <a:r>
              <a:rPr lang="en-US" dirty="0"/>
              <a:t>Edit Master text styles</a:t>
            </a:r>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2667"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2453"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2239"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8" name="Slide Number Placeholder 5">
            <a:extLst>
              <a:ext uri="{FF2B5EF4-FFF2-40B4-BE49-F238E27FC236}">
                <a16:creationId xmlns:a16="http://schemas.microsoft.com/office/drawing/2014/main" id="{EE14B056-FC55-49BC-977C-EDFCE2694342}"/>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226103772"/>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428764"/>
            <a:ext cx="5511175" cy="4910328"/>
          </a:xfrm>
          <a:ln>
            <a:noFill/>
          </a:ln>
        </p:spPr>
        <p:txBody>
          <a:bodyPr>
            <a:normAutofit/>
          </a:bodyPr>
          <a:lstStyle>
            <a:lvl1pPr marL="0" indent="0" algn="ctr">
              <a:buNone/>
              <a:defRPr sz="2200"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94424" y="13141"/>
            <a:ext cx="10984251" cy="1316736"/>
          </a:xfrm>
        </p:spPr>
        <p:txBody>
          <a:bodyPr/>
          <a:lstStyle>
            <a:lvl1pPr>
              <a:defRPr b="1">
                <a:solidFill>
                  <a:schemeClr val="accent2"/>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174327" y="1431993"/>
            <a:ext cx="5492126" cy="4910328"/>
          </a:xfrm>
        </p:spPr>
        <p:txBody>
          <a:bodyPr>
            <a:normAutofit/>
          </a:bodyPr>
          <a:lstStyle>
            <a:lvl1pPr marL="0" indent="0" algn="ctr">
              <a:buNone/>
              <a:defRPr sz="2200" b="1"/>
            </a:lvl1pPr>
          </a:lstStyle>
          <a:p>
            <a:pPr lvl="0"/>
            <a:r>
              <a:rPr lang="en-US" dirty="0"/>
              <a:t>Edit Master text styles</a:t>
            </a:r>
          </a:p>
        </p:txBody>
      </p:sp>
      <p:grpSp>
        <p:nvGrpSpPr>
          <p:cNvPr id="21" name="Group 20">
            <a:extLst>
              <a:ext uri="{FF2B5EF4-FFF2-40B4-BE49-F238E27FC236}">
                <a16:creationId xmlns:a16="http://schemas.microsoft.com/office/drawing/2014/main" id="{846CA063-ACB1-4F4D-A648-9C27A90C552E}"/>
              </a:ext>
            </a:extLst>
          </p:cNvPr>
          <p:cNvGrpSpPr/>
          <p:nvPr userDrawn="1"/>
        </p:nvGrpSpPr>
        <p:grpSpPr>
          <a:xfrm>
            <a:off x="10226094" y="4839937"/>
            <a:ext cx="1154146" cy="1144295"/>
            <a:chOff x="10018657" y="4706881"/>
            <a:chExt cx="1154146" cy="1144295"/>
          </a:xfrm>
        </p:grpSpPr>
        <p:sp>
          <p:nvSpPr>
            <p:cNvPr id="19" name="Oval 18">
              <a:extLst>
                <a:ext uri="{FF2B5EF4-FFF2-40B4-BE49-F238E27FC236}">
                  <a16:creationId xmlns:a16="http://schemas.microsoft.com/office/drawing/2014/main" id="{3122850A-D975-41E9-BDFD-2F3A03E1873A}"/>
                </a:ext>
              </a:extLst>
            </p:cNvPr>
            <p:cNvSpPr/>
            <p:nvPr userDrawn="1"/>
          </p:nvSpPr>
          <p:spPr>
            <a:xfrm>
              <a:off x="10018657" y="4742125"/>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ABAB479-8479-41E5-AEC9-F99F2F810F5E}"/>
                </a:ext>
              </a:extLst>
            </p:cNvPr>
            <p:cNvSpPr/>
            <p:nvPr userDrawn="1"/>
          </p:nvSpPr>
          <p:spPr>
            <a:xfrm>
              <a:off x="10727326" y="470688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16C5F84-2512-4135-891C-20FAEFE86D7B}"/>
              </a:ext>
            </a:extLst>
          </p:cNvPr>
          <p:cNvGrpSpPr/>
          <p:nvPr userDrawn="1"/>
        </p:nvGrpSpPr>
        <p:grpSpPr>
          <a:xfrm>
            <a:off x="2008561" y="4847664"/>
            <a:ext cx="1162809" cy="1136568"/>
            <a:chOff x="2170189" y="4718646"/>
            <a:chExt cx="1162809" cy="1136568"/>
          </a:xfrm>
        </p:grpSpPr>
        <p:sp>
          <p:nvSpPr>
            <p:cNvPr id="23" name="Oval 22">
              <a:extLst>
                <a:ext uri="{FF2B5EF4-FFF2-40B4-BE49-F238E27FC236}">
                  <a16:creationId xmlns:a16="http://schemas.microsoft.com/office/drawing/2014/main" id="{6BBF653D-4CC9-4751-A1C4-D441A64513A9}"/>
                </a:ext>
              </a:extLst>
            </p:cNvPr>
            <p:cNvSpPr/>
            <p:nvPr userDrawn="1"/>
          </p:nvSpPr>
          <p:spPr>
            <a:xfrm rot="16036340">
              <a:off x="2244673" y="4766889"/>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9782C4-B202-4C35-AD9B-E8BD20AF14A4}"/>
                </a:ext>
              </a:extLst>
            </p:cNvPr>
            <p:cNvSpPr/>
            <p:nvPr userDrawn="1"/>
          </p:nvSpPr>
          <p:spPr>
            <a:xfrm rot="16036340">
              <a:off x="2177304" y="471153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104633" y="2378519"/>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93896" y="2359401"/>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pic>
        <p:nvPicPr>
          <p:cNvPr id="7" name="Picture 6">
            <a:extLst>
              <a:ext uri="{FF2B5EF4-FFF2-40B4-BE49-F238E27FC236}">
                <a16:creationId xmlns:a16="http://schemas.microsoft.com/office/drawing/2014/main" id="{A5C0C072-776D-42CD-9B2D-C45577B65D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39" y="0"/>
            <a:ext cx="1192784" cy="6858000"/>
          </a:xfrm>
          <a:prstGeom prst="rect">
            <a:avLst/>
          </a:prstGeom>
        </p:spPr>
      </p:pic>
      <p:pic>
        <p:nvPicPr>
          <p:cNvPr id="31" name="Picture 30">
            <a:extLst>
              <a:ext uri="{FF2B5EF4-FFF2-40B4-BE49-F238E27FC236}">
                <a16:creationId xmlns:a16="http://schemas.microsoft.com/office/drawing/2014/main" id="{AB0940DD-12A6-4DFE-AA42-E8091C61F71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807034">
            <a:off x="6542334" y="2284460"/>
            <a:ext cx="2857143" cy="1904762"/>
          </a:xfrm>
          <a:prstGeom prst="rect">
            <a:avLst/>
          </a:prstGeom>
        </p:spPr>
      </p:pic>
      <p:pic>
        <p:nvPicPr>
          <p:cNvPr id="36" name="Picture 35">
            <a:extLst>
              <a:ext uri="{FF2B5EF4-FFF2-40B4-BE49-F238E27FC236}">
                <a16:creationId xmlns:a16="http://schemas.microsoft.com/office/drawing/2014/main" id="{8419EDFF-3EB8-4AD1-9733-DB8F3CDB34A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413139">
            <a:off x="1112673" y="2307475"/>
            <a:ext cx="2857143" cy="1904762"/>
          </a:xfrm>
          <a:prstGeom prst="rect">
            <a:avLst/>
          </a:prstGeom>
        </p:spPr>
      </p:pic>
      <p:cxnSp>
        <p:nvCxnSpPr>
          <p:cNvPr id="18" name="Straight Connector 17">
            <a:extLst>
              <a:ext uri="{FF2B5EF4-FFF2-40B4-BE49-F238E27FC236}">
                <a16:creationId xmlns:a16="http://schemas.microsoft.com/office/drawing/2014/main" id="{2A7E0512-1E90-4CE8-A1DB-5869C903FAF3}"/>
              </a:ext>
            </a:extLst>
          </p:cNvPr>
          <p:cNvCxnSpPr/>
          <p:nvPr userDrawn="1"/>
        </p:nvCxnSpPr>
        <p:spPr>
          <a:xfrm>
            <a:off x="6680825" y="2978870"/>
            <a:ext cx="0" cy="2601798"/>
          </a:xfrm>
          <a:prstGeom prst="line">
            <a:avLst/>
          </a:prstGeom>
          <a:ln w="6350" cap="flat" cmpd="sng" algn="ctr">
            <a:solidFill>
              <a:schemeClr val="accent5"/>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
        <p:nvSpPr>
          <p:cNvPr id="17" name="Slide Number Placeholder 5">
            <a:extLst>
              <a:ext uri="{FF2B5EF4-FFF2-40B4-BE49-F238E27FC236}">
                <a16:creationId xmlns:a16="http://schemas.microsoft.com/office/drawing/2014/main" id="{6575B39C-E98E-4CA4-B99E-721FC078E916}"/>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3483001461"/>
      </p:ext>
    </p:extLst>
  </p:cSld>
  <p:clrMapOvr>
    <a:masterClrMapping/>
  </p:clrMapOvr>
  <p:extLst>
    <p:ext uri="{DCECCB84-F9BA-43D5-87BE-67443E8EF086}">
      <p15:sldGuideLst xmlns:p15="http://schemas.microsoft.com/office/powerpoint/2012/main">
        <p15:guide id="1" orient="horz" pos="2616">
          <p15:clr>
            <a:srgbClr val="FBAE40"/>
          </p15:clr>
        </p15:guide>
        <p15:guide id="2" pos="597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412799"/>
            <a:ext cx="5511175" cy="4952831"/>
          </a:xfrm>
          <a:ln>
            <a:noFill/>
          </a:ln>
        </p:spPr>
        <p:txBody>
          <a:bodyPr>
            <a:normAutofit/>
          </a:bodyPr>
          <a:lstStyle>
            <a:lvl1pPr marL="0" indent="0" algn="ctr">
              <a:buNone/>
              <a:defRPr sz="2200"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94424" y="13141"/>
            <a:ext cx="10984251" cy="1316736"/>
          </a:xfrm>
        </p:spPr>
        <p:txBody>
          <a:bodyPr/>
          <a:lstStyle>
            <a:lvl1pPr>
              <a:defRPr b="1">
                <a:solidFill>
                  <a:schemeClr val="accent2"/>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194424" y="1412800"/>
            <a:ext cx="5492126" cy="4952830"/>
          </a:xfrm>
        </p:spPr>
        <p:txBody>
          <a:bodyPr>
            <a:normAutofit/>
          </a:bodyPr>
          <a:lstStyle>
            <a:lvl1pPr marL="0" indent="0" algn="ctr">
              <a:buNone/>
              <a:defRPr sz="2200" b="1"/>
            </a:lvl1pPr>
          </a:lstStyle>
          <a:p>
            <a:pPr lvl="0"/>
            <a:r>
              <a:rPr lang="en-US" dirty="0"/>
              <a:t>Edit Master text styles</a:t>
            </a:r>
          </a:p>
        </p:txBody>
      </p:sp>
      <p:grpSp>
        <p:nvGrpSpPr>
          <p:cNvPr id="21" name="Group 20">
            <a:extLst>
              <a:ext uri="{FF2B5EF4-FFF2-40B4-BE49-F238E27FC236}">
                <a16:creationId xmlns:a16="http://schemas.microsoft.com/office/drawing/2014/main" id="{846CA063-ACB1-4F4D-A648-9C27A90C552E}"/>
              </a:ext>
            </a:extLst>
          </p:cNvPr>
          <p:cNvGrpSpPr/>
          <p:nvPr userDrawn="1"/>
        </p:nvGrpSpPr>
        <p:grpSpPr>
          <a:xfrm>
            <a:off x="10226094" y="4839937"/>
            <a:ext cx="1154146" cy="1144295"/>
            <a:chOff x="10018657" y="4706881"/>
            <a:chExt cx="1154146" cy="1144295"/>
          </a:xfrm>
        </p:grpSpPr>
        <p:sp>
          <p:nvSpPr>
            <p:cNvPr id="19" name="Oval 18">
              <a:extLst>
                <a:ext uri="{FF2B5EF4-FFF2-40B4-BE49-F238E27FC236}">
                  <a16:creationId xmlns:a16="http://schemas.microsoft.com/office/drawing/2014/main" id="{3122850A-D975-41E9-BDFD-2F3A03E1873A}"/>
                </a:ext>
              </a:extLst>
            </p:cNvPr>
            <p:cNvSpPr/>
            <p:nvPr userDrawn="1"/>
          </p:nvSpPr>
          <p:spPr>
            <a:xfrm>
              <a:off x="10018657" y="4742125"/>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ABAB479-8479-41E5-AEC9-F99F2F810F5E}"/>
                </a:ext>
              </a:extLst>
            </p:cNvPr>
            <p:cNvSpPr/>
            <p:nvPr userDrawn="1"/>
          </p:nvSpPr>
          <p:spPr>
            <a:xfrm>
              <a:off x="10727326" y="470688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16C5F84-2512-4135-891C-20FAEFE86D7B}"/>
              </a:ext>
            </a:extLst>
          </p:cNvPr>
          <p:cNvGrpSpPr/>
          <p:nvPr userDrawn="1"/>
        </p:nvGrpSpPr>
        <p:grpSpPr>
          <a:xfrm>
            <a:off x="2008561" y="4847664"/>
            <a:ext cx="1162809" cy="1136568"/>
            <a:chOff x="2170189" y="4718646"/>
            <a:chExt cx="1162809" cy="1136568"/>
          </a:xfrm>
        </p:grpSpPr>
        <p:sp>
          <p:nvSpPr>
            <p:cNvPr id="23" name="Oval 22">
              <a:extLst>
                <a:ext uri="{FF2B5EF4-FFF2-40B4-BE49-F238E27FC236}">
                  <a16:creationId xmlns:a16="http://schemas.microsoft.com/office/drawing/2014/main" id="{6BBF653D-4CC9-4751-A1C4-D441A64513A9}"/>
                </a:ext>
              </a:extLst>
            </p:cNvPr>
            <p:cNvSpPr/>
            <p:nvPr userDrawn="1"/>
          </p:nvSpPr>
          <p:spPr>
            <a:xfrm rot="16036340">
              <a:off x="2244673" y="4766889"/>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9782C4-B202-4C35-AD9B-E8BD20AF14A4}"/>
                </a:ext>
              </a:extLst>
            </p:cNvPr>
            <p:cNvSpPr/>
            <p:nvPr userDrawn="1"/>
          </p:nvSpPr>
          <p:spPr>
            <a:xfrm rot="16036340">
              <a:off x="2177304" y="471153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095108" y="2340419"/>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93896" y="2359401"/>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pic>
        <p:nvPicPr>
          <p:cNvPr id="7" name="Picture 6">
            <a:extLst>
              <a:ext uri="{FF2B5EF4-FFF2-40B4-BE49-F238E27FC236}">
                <a16:creationId xmlns:a16="http://schemas.microsoft.com/office/drawing/2014/main" id="{455C22D9-435B-42E6-819B-6445AA7F8C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23" y="0"/>
            <a:ext cx="1192784" cy="6858000"/>
          </a:xfrm>
          <a:prstGeom prst="rect">
            <a:avLst/>
          </a:prstGeom>
        </p:spPr>
      </p:pic>
      <p:cxnSp>
        <p:nvCxnSpPr>
          <p:cNvPr id="17" name="Straight Connector 16">
            <a:extLst>
              <a:ext uri="{FF2B5EF4-FFF2-40B4-BE49-F238E27FC236}">
                <a16:creationId xmlns:a16="http://schemas.microsoft.com/office/drawing/2014/main" id="{AC19FEE4-3ACB-4ABD-8B6B-2514C101F061}"/>
              </a:ext>
            </a:extLst>
          </p:cNvPr>
          <p:cNvCxnSpPr/>
          <p:nvPr userDrawn="1"/>
        </p:nvCxnSpPr>
        <p:spPr>
          <a:xfrm>
            <a:off x="6680825" y="2978870"/>
            <a:ext cx="0" cy="2601798"/>
          </a:xfrm>
          <a:prstGeom prst="line">
            <a:avLst/>
          </a:prstGeom>
          <a:ln w="6350" cap="flat" cmpd="sng" algn="ctr">
            <a:solidFill>
              <a:schemeClr val="accent5"/>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
        <p:nvSpPr>
          <p:cNvPr id="15" name="Slide Number Placeholder 5">
            <a:extLst>
              <a:ext uri="{FF2B5EF4-FFF2-40B4-BE49-F238E27FC236}">
                <a16:creationId xmlns:a16="http://schemas.microsoft.com/office/drawing/2014/main" id="{3AE5FC82-B294-4C20-9FED-1C736DBCDCEF}"/>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1338150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al 2 p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35024"/>
            <a:ext cx="10999786" cy="5166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0D2CD3F-C199-4511-B35E-B1B9C4A65B32}"/>
              </a:ext>
            </a:extLst>
          </p:cNvPr>
          <p:cNvSpPr>
            <a:spLocks noGrp="1"/>
          </p:cNvSpPr>
          <p:nvPr>
            <p:ph type="pic" sz="quarter" idx="11"/>
          </p:nvPr>
        </p:nvSpPr>
        <p:spPr>
          <a:xfrm>
            <a:off x="1872074" y="3552092"/>
            <a:ext cx="4442132" cy="2778125"/>
          </a:xfrm>
        </p:spPr>
        <p:txBody>
          <a:bodyPr/>
          <a:lstStyle/>
          <a:p>
            <a:endParaRPr lang="en-US" dirty="0"/>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047344" y="3552092"/>
            <a:ext cx="4442132" cy="2778125"/>
          </a:xfrm>
        </p:spPr>
        <p:txBody>
          <a:bodyPr/>
          <a:lstStyle/>
          <a:p>
            <a:endParaRPr lang="en-US" dirty="0"/>
          </a:p>
        </p:txBody>
      </p:sp>
      <p:sp>
        <p:nvSpPr>
          <p:cNvPr id="7" name="Slide Number Placeholder 5">
            <a:extLst>
              <a:ext uri="{FF2B5EF4-FFF2-40B4-BE49-F238E27FC236}">
                <a16:creationId xmlns:a16="http://schemas.microsoft.com/office/drawing/2014/main" id="{A7E50FB3-A7DF-48A1-9F84-D8906568FB8C}"/>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3733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al 1 p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256144"/>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256144"/>
            <a:ext cx="5855130" cy="523355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328698" y="2392362"/>
            <a:ext cx="4442132" cy="2778125"/>
          </a:xfrm>
        </p:spPr>
        <p:txBody>
          <a:bodyPr/>
          <a:lstStyle/>
          <a:p>
            <a:endParaRPr lang="en-US" dirty="0"/>
          </a:p>
        </p:txBody>
      </p:sp>
      <p:sp>
        <p:nvSpPr>
          <p:cNvPr id="7" name="Slide Number Placeholder 5">
            <a:extLst>
              <a:ext uri="{FF2B5EF4-FFF2-40B4-BE49-F238E27FC236}">
                <a16:creationId xmlns:a16="http://schemas.microsoft.com/office/drawing/2014/main" id="{57057FB0-DBF0-4649-A2FB-D71DD982560F}"/>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18836117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Data">
    <p:spTree>
      <p:nvGrpSpPr>
        <p:cNvPr id="1" name=""/>
        <p:cNvGrpSpPr/>
        <p:nvPr/>
      </p:nvGrpSpPr>
      <p:grpSpPr>
        <a:xfrm>
          <a:off x="0" y="0"/>
          <a:ext cx="0" cy="0"/>
          <a:chOff x="0" y="0"/>
          <a:chExt cx="0" cy="0"/>
        </a:xfrm>
      </p:grpSpPr>
      <p:sp>
        <p:nvSpPr>
          <p:cNvPr id="7" name="Rectangle 6"/>
          <p:cNvSpPr/>
          <p:nvPr userDrawn="1"/>
        </p:nvSpPr>
        <p:spPr>
          <a:xfrm>
            <a:off x="1192784" y="1098782"/>
            <a:ext cx="10999214" cy="5253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69553" y="13044"/>
            <a:ext cx="11022445" cy="1316736"/>
          </a:xfrm>
        </p:spPr>
        <p:txBody>
          <a:bodyPr>
            <a:normAutofit/>
          </a:bodyPr>
          <a:lstStyle>
            <a:lvl1pPr>
              <a:defRPr sz="4400" b="1">
                <a:solidFill>
                  <a:schemeClr val="accent2"/>
                </a:solidFill>
              </a:defRPr>
            </a:lvl1pPr>
          </a:lstStyle>
          <a:p>
            <a:r>
              <a:rPr lang="en-US" dirty="0"/>
              <a:t>Click to edit Master title – Data</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5" name="Slide Number Placeholder 5">
            <a:extLst>
              <a:ext uri="{FF2B5EF4-FFF2-40B4-BE49-F238E27FC236}">
                <a16:creationId xmlns:a16="http://schemas.microsoft.com/office/drawing/2014/main" id="{1059B606-98F2-4C92-A7B0-904F6A61A0D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2590200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Midd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userDrawn="1">
            <p:ph type="title" hasCustomPrompt="1"/>
          </p:nvPr>
        </p:nvSpPr>
        <p:spPr>
          <a:xfrm>
            <a:off x="1192213" y="0"/>
            <a:ext cx="10999786" cy="1330035"/>
          </a:xfrm>
        </p:spPr>
        <p:txBody>
          <a:bodyPr/>
          <a:lstStyle>
            <a:lvl1pPr>
              <a:defRPr b="1">
                <a:solidFill>
                  <a:schemeClr val="accent2"/>
                </a:solidFill>
              </a:defRPr>
            </a:lvl1pPr>
          </a:lstStyle>
          <a:p>
            <a:r>
              <a:rPr lang="en-US" dirty="0"/>
              <a:t>Click to edit Master title – General Info</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userDrawn="1">
            <p:ph type="body" sz="quarter" idx="10" hasCustomPrompt="1"/>
          </p:nvPr>
        </p:nvSpPr>
        <p:spPr>
          <a:xfrm>
            <a:off x="1992163" y="2738442"/>
            <a:ext cx="9192485" cy="1256944"/>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sp>
        <p:nvSpPr>
          <p:cNvPr id="7" name="Text Placeholder 6">
            <a:extLst>
              <a:ext uri="{FF2B5EF4-FFF2-40B4-BE49-F238E27FC236}">
                <a16:creationId xmlns:a16="http://schemas.microsoft.com/office/drawing/2014/main" id="{6A1B4E19-9843-4B6F-AEF4-EBEB71DE9FF3}"/>
              </a:ext>
            </a:extLst>
          </p:cNvPr>
          <p:cNvSpPr>
            <a:spLocks noGrp="1"/>
          </p:cNvSpPr>
          <p:nvPr userDrawn="1">
            <p:ph type="body" sz="quarter" idx="11" hasCustomPrompt="1"/>
          </p:nvPr>
        </p:nvSpPr>
        <p:spPr>
          <a:xfrm>
            <a:off x="1992163" y="4001947"/>
            <a:ext cx="9291638" cy="563562"/>
          </a:xfrm>
        </p:spPr>
        <p:txBody>
          <a:bodyPr>
            <a:normAutofit/>
          </a:bodyPr>
          <a:lstStyle>
            <a:lvl1pPr marL="0" indent="0" algn="ctr">
              <a:buNone/>
              <a:defRPr sz="2400">
                <a:solidFill>
                  <a:schemeClr val="accent2"/>
                </a:solidFill>
              </a:defRPr>
            </a:lvl1pPr>
          </a:lstStyle>
          <a:p>
            <a:pPr lvl="0"/>
            <a:r>
              <a:rPr lang="en-US" dirty="0"/>
              <a:t>- Name</a:t>
            </a:r>
          </a:p>
        </p:txBody>
      </p:sp>
      <p:sp>
        <p:nvSpPr>
          <p:cNvPr id="5" name="Text Placeholder 4"/>
          <p:cNvSpPr>
            <a:spLocks noGrp="1"/>
          </p:cNvSpPr>
          <p:nvPr userDrawn="1">
            <p:ph type="body" sz="quarter" idx="12"/>
          </p:nvPr>
        </p:nvSpPr>
        <p:spPr>
          <a:xfrm>
            <a:off x="1192213" y="1436853"/>
            <a:ext cx="10999787" cy="1026396"/>
          </a:xfrm>
        </p:spPr>
        <p:txBody>
          <a:bodyPr/>
          <a:lstStyle>
            <a:lvl3pPr marL="914400" indent="0">
              <a:buNone/>
              <a:defRPr/>
            </a:lvl3pPr>
          </a:lstStyle>
          <a:p>
            <a:pPr lvl="0"/>
            <a:r>
              <a:rPr lang="en-US" dirty="0"/>
              <a:t>Edit Master text styles</a:t>
            </a:r>
          </a:p>
          <a:p>
            <a:pPr lvl="1"/>
            <a:r>
              <a:rPr lang="en-US" dirty="0"/>
              <a:t>Second level</a:t>
            </a:r>
          </a:p>
        </p:txBody>
      </p:sp>
      <p:sp>
        <p:nvSpPr>
          <p:cNvPr id="9" name="Text Placeholder 8"/>
          <p:cNvSpPr>
            <a:spLocks noGrp="1"/>
          </p:cNvSpPr>
          <p:nvPr userDrawn="1">
            <p:ph type="body" sz="quarter" idx="13"/>
          </p:nvPr>
        </p:nvSpPr>
        <p:spPr>
          <a:xfrm>
            <a:off x="1192213" y="4823012"/>
            <a:ext cx="10999787" cy="1560326"/>
          </a:xfrm>
        </p:spPr>
        <p:txBody>
          <a:bodyPr/>
          <a:lstStyle/>
          <a:p>
            <a:pPr lvl="0"/>
            <a:r>
              <a:rPr lang="en-US" dirty="0"/>
              <a:t>Edit Master text styles</a:t>
            </a:r>
          </a:p>
          <a:p>
            <a:pPr lvl="1"/>
            <a:r>
              <a:rPr lang="en-US" dirty="0"/>
              <a:t>Second level</a:t>
            </a:r>
          </a:p>
        </p:txBody>
      </p:sp>
      <p:sp>
        <p:nvSpPr>
          <p:cNvPr id="8" name="Slide Number Placeholder 5">
            <a:extLst>
              <a:ext uri="{FF2B5EF4-FFF2-40B4-BE49-F238E27FC236}">
                <a16:creationId xmlns:a16="http://schemas.microsoft.com/office/drawing/2014/main" id="{A85B3943-D494-4502-BB6F-259358C2DC3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3553504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Lo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9F778A-38D6-496F-9E46-60F56D40000D}"/>
              </a:ext>
            </a:extLst>
          </p:cNvPr>
          <p:cNvSpPr/>
          <p:nvPr userDrawn="1"/>
        </p:nvSpPr>
        <p:spPr>
          <a:xfrm>
            <a:off x="2012230" y="4263708"/>
            <a:ext cx="9291781" cy="1820364"/>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0"/>
            <a:ext cx="10999786" cy="1338781"/>
          </a:xfrm>
        </p:spPr>
        <p:txBody>
          <a:bodyPr/>
          <a:lstStyle>
            <a:lvl1pPr>
              <a:defRPr b="1">
                <a:solidFill>
                  <a:schemeClr val="accent2"/>
                </a:solidFill>
              </a:defRPr>
            </a:lvl1pPr>
          </a:lstStyle>
          <a:p>
            <a:r>
              <a:rPr lang="en-US" dirty="0"/>
              <a:t>Click to edit Master title – General Info</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hasCustomPrompt="1"/>
          </p:nvPr>
        </p:nvSpPr>
        <p:spPr>
          <a:xfrm>
            <a:off x="2013527" y="4263707"/>
            <a:ext cx="9291781" cy="1127795"/>
          </a:xfrm>
        </p:spPr>
        <p:txBody>
          <a:bodyPr lIns="182880" tIns="91440" rIns="182880" bIns="91440"/>
          <a:lstStyle>
            <a:lvl1pPr marL="0" indent="0">
              <a:lnSpc>
                <a:spcPct val="120000"/>
              </a:lnSpc>
              <a:spcAft>
                <a:spcPts val="1200"/>
              </a:spcAft>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2012950" y="5391071"/>
            <a:ext cx="9291638" cy="563562"/>
          </a:xfrm>
        </p:spPr>
        <p:txBody>
          <a:bodyPr>
            <a:normAutofit/>
          </a:bodyPr>
          <a:lstStyle>
            <a:lvl1pPr marL="0" indent="0" algn="ctr">
              <a:buNone/>
              <a:defRPr sz="2400">
                <a:solidFill>
                  <a:schemeClr val="accent2"/>
                </a:solidFill>
              </a:defRPr>
            </a:lvl1pPr>
          </a:lstStyle>
          <a:p>
            <a:pPr lvl="0"/>
            <a:r>
              <a:rPr lang="en-US" dirty="0"/>
              <a:t>- Name</a:t>
            </a:r>
          </a:p>
        </p:txBody>
      </p:sp>
      <p:sp>
        <p:nvSpPr>
          <p:cNvPr id="5" name="Text Placeholder 4">
            <a:extLst>
              <a:ext uri="{FF2B5EF4-FFF2-40B4-BE49-F238E27FC236}">
                <a16:creationId xmlns:a16="http://schemas.microsoft.com/office/drawing/2014/main" id="{DE53BC98-DE18-44BD-B559-5EC71814DF0C}"/>
              </a:ext>
            </a:extLst>
          </p:cNvPr>
          <p:cNvSpPr>
            <a:spLocks noGrp="1"/>
          </p:cNvSpPr>
          <p:nvPr>
            <p:ph type="body" sz="quarter" idx="12"/>
          </p:nvPr>
        </p:nvSpPr>
        <p:spPr>
          <a:xfrm>
            <a:off x="1192213" y="1338783"/>
            <a:ext cx="10999787" cy="251884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A075FC5D-DC97-4861-A75A-12693993C700}"/>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spTree>
    <p:extLst>
      <p:ext uri="{BB962C8B-B14F-4D97-AF65-F5344CB8AC3E}">
        <p14:creationId xmlns:p14="http://schemas.microsoft.com/office/powerpoint/2010/main" val="2060198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8392B-0982-4C07-8638-F07FCCBB28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A34603-541D-4BFE-9CF2-FBC3734B46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C50DD-5C66-4147-8D33-D5DBE3441211}"/>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5" name="Footer Placeholder 4">
            <a:extLst>
              <a:ext uri="{FF2B5EF4-FFF2-40B4-BE49-F238E27FC236}">
                <a16:creationId xmlns:a16="http://schemas.microsoft.com/office/drawing/2014/main" id="{7EA21C2B-905B-41E7-B874-6B75B4BD488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1AD75EB-517F-40A0-95ED-8E11838DA0D6}"/>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1279255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4BEA-3FEF-4C64-93C4-2800CE7AB1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C09639-606A-4692-857B-21082C30BB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CDDEC5-8411-4584-8959-3FE34310CB38}"/>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5" name="Footer Placeholder 4">
            <a:extLst>
              <a:ext uri="{FF2B5EF4-FFF2-40B4-BE49-F238E27FC236}">
                <a16:creationId xmlns:a16="http://schemas.microsoft.com/office/drawing/2014/main" id="{F99CCA52-3CD7-4FE4-9C11-28C6CEE7BC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10C572-4C40-4D51-A01F-EA00AEBD2C93}"/>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42154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8444-5C30-44FB-816A-37B085142E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644271-89BD-4501-9D3A-B1F458B86F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A0E222-F331-4F58-B02B-1F44B707234A}"/>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5" name="Footer Placeholder 4">
            <a:extLst>
              <a:ext uri="{FF2B5EF4-FFF2-40B4-BE49-F238E27FC236}">
                <a16:creationId xmlns:a16="http://schemas.microsoft.com/office/drawing/2014/main" id="{D5B0C103-D415-4930-A452-BE0E8AD5212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303F5CF-DDAD-4631-AB08-9A881EB4C367}"/>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4536980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196C-8E74-4E83-8DD5-1601DCC2EE17}"/>
              </a:ext>
            </a:extLst>
          </p:cNvPr>
          <p:cNvSpPr>
            <a:spLocks noGrp="1"/>
          </p:cNvSpPr>
          <p:nvPr>
            <p:ph type="title"/>
          </p:nvPr>
        </p:nvSpPr>
        <p:spPr>
          <a:xfrm>
            <a:off x="839788" y="365125"/>
            <a:ext cx="10515600" cy="1325563"/>
          </a:xfrm>
        </p:spPr>
        <p:txBody>
          <a:bodyPr/>
          <a:lstStyle>
            <a:lvl1pPr>
              <a:defRPr b="1">
                <a:solidFill>
                  <a:schemeClr val="accent2"/>
                </a:solidFill>
                <a:latin typeface="+mj-lt"/>
              </a:defRPr>
            </a:lvl1pPr>
          </a:lstStyle>
          <a:p>
            <a:r>
              <a:rPr lang="en-US" dirty="0"/>
              <a:t>Click to edit Master title style</a:t>
            </a:r>
          </a:p>
        </p:txBody>
      </p:sp>
      <p:sp>
        <p:nvSpPr>
          <p:cNvPr id="3" name="Text Placeholder 2">
            <a:extLst>
              <a:ext uri="{FF2B5EF4-FFF2-40B4-BE49-F238E27FC236}">
                <a16:creationId xmlns:a16="http://schemas.microsoft.com/office/drawing/2014/main" id="{A3019B69-3AC9-4498-A181-784DB28E1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BB83FEA-C3F9-429A-A73A-28281A4D94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613678-8535-4BCE-A9DF-B95193DFAB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876F2D-29A2-43AB-A0FD-A1A14F14E1F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4F3706-ADBB-41C8-A1C2-1A0252CAA736}"/>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8" name="Footer Placeholder 7">
            <a:extLst>
              <a:ext uri="{FF2B5EF4-FFF2-40B4-BE49-F238E27FC236}">
                <a16:creationId xmlns:a16="http://schemas.microsoft.com/office/drawing/2014/main" id="{0B556FF4-6481-4E85-8FF2-FA34972383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A35F7A1-3D04-4FC7-965A-8B5DC5C237A3}"/>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792945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6492-28D7-47A8-B41F-83CE59C6ED74}"/>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D1D1711-9BF7-4976-9551-C0403FCE47BB}"/>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5969293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6D690-D0C5-4E1A-90E3-401B7508E7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8B547A-C18F-40B2-8B54-F9EBFAB0A7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B436EB-E6B9-46A1-899C-68CECD218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2BD13FC-FCCF-4670-BED8-1EBC4DACA243}"/>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6" name="Footer Placeholder 5">
            <a:extLst>
              <a:ext uri="{FF2B5EF4-FFF2-40B4-BE49-F238E27FC236}">
                <a16:creationId xmlns:a16="http://schemas.microsoft.com/office/drawing/2014/main" id="{87DFF326-F9B0-4739-867B-02C53891BDD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2BA6EC7-5F3E-4F20-B9C1-4FB8E07788B8}"/>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5239581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EC91-D9C4-4370-957F-293CF1B19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60EB00-0CA7-4FA4-B292-7869CE4931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E31C41-7D2C-421F-AA9D-B8FCC3EE87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FB8FBE-B4C1-458A-BAF5-7E2FCB16247F}"/>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6" name="Footer Placeholder 5">
            <a:extLst>
              <a:ext uri="{FF2B5EF4-FFF2-40B4-BE49-F238E27FC236}">
                <a16:creationId xmlns:a16="http://schemas.microsoft.com/office/drawing/2014/main" id="{397786E0-7BBC-4181-B686-1DA615F164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66D444A-C56F-4716-8783-5DC5894CF4FC}"/>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660394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493F-3FA3-4493-9A4F-63023A31AB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55606F-15D2-415E-A07A-21BAA174E7C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2DF87-BBD7-4EF8-A8C9-C59CA0F35E82}"/>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5" name="Footer Placeholder 4">
            <a:extLst>
              <a:ext uri="{FF2B5EF4-FFF2-40B4-BE49-F238E27FC236}">
                <a16:creationId xmlns:a16="http://schemas.microsoft.com/office/drawing/2014/main" id="{A1303F0A-9E97-484A-893E-04B9A535B6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F8D8068-34AB-429F-9AFE-08AC98EBB605}"/>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672643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8B0DEE-16D9-487E-BFBF-6D0DBF798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264830-B2BE-430B-8481-F12909C3DD8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6B9A9-562F-4718-BD5C-3F1065E34D04}"/>
              </a:ext>
            </a:extLst>
          </p:cNvPr>
          <p:cNvSpPr>
            <a:spLocks noGrp="1"/>
          </p:cNvSpPr>
          <p:nvPr>
            <p:ph type="dt" sz="half" idx="10"/>
          </p:nvPr>
        </p:nvSpPr>
        <p:spPr>
          <a:xfrm>
            <a:off x="838200" y="6356350"/>
            <a:ext cx="2743200" cy="365125"/>
          </a:xfrm>
          <a:prstGeom prst="rect">
            <a:avLst/>
          </a:prstGeom>
        </p:spPr>
        <p:txBody>
          <a:bodyPr/>
          <a:lstStyle/>
          <a:p>
            <a:fld id="{D6EB62C9-33C5-4297-B2CD-E17A4D873A44}" type="datetimeFigureOut">
              <a:rPr lang="en-US" smtClean="0"/>
              <a:t>9/9/2026</a:t>
            </a:fld>
            <a:endParaRPr lang="en-US"/>
          </a:p>
        </p:txBody>
      </p:sp>
      <p:sp>
        <p:nvSpPr>
          <p:cNvPr id="5" name="Footer Placeholder 4">
            <a:extLst>
              <a:ext uri="{FF2B5EF4-FFF2-40B4-BE49-F238E27FC236}">
                <a16:creationId xmlns:a16="http://schemas.microsoft.com/office/drawing/2014/main" id="{9398ED0B-70DC-4B1E-BD98-C841C85158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17A95D-C6DE-4741-A80A-B55BC2F21208}"/>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647556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53848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502400" y="1600200"/>
            <a:ext cx="53848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502400" y="3238500"/>
            <a:ext cx="53848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xfrm>
            <a:off x="8610600" y="6356350"/>
            <a:ext cx="2743200" cy="365125"/>
          </a:xfrm>
          <a:prstGeom prst="rect">
            <a:avLst/>
          </a:prstGeom>
          <a:ln/>
        </p:spPr>
        <p:txBody>
          <a:bodyPr/>
          <a:lstStyle>
            <a:lvl1pPr>
              <a:defRPr/>
            </a:lvl1pPr>
          </a:lstStyle>
          <a:p>
            <a:pPr>
              <a:defRPr/>
            </a:pPr>
            <a:fld id="{D647EA74-FBCB-4F95-B226-D0A481BF368F}" type="slidenum">
              <a:rPr lang="en-US"/>
              <a:pPr>
                <a:defRPr/>
              </a:pPr>
              <a:t>‹#›</a:t>
            </a:fld>
            <a:endParaRPr lang="en-US"/>
          </a:p>
        </p:txBody>
      </p:sp>
    </p:spTree>
    <p:extLst>
      <p:ext uri="{BB962C8B-B14F-4D97-AF65-F5344CB8AC3E}">
        <p14:creationId xmlns:p14="http://schemas.microsoft.com/office/powerpoint/2010/main" val="12098981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eneral Blank">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20342"/>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20800"/>
            <a:ext cx="10999787" cy="51688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6BCCE11D-31C4-4373-9E45-51EFAD0BB9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Tree>
    <p:extLst>
      <p:ext uri="{BB962C8B-B14F-4D97-AF65-F5344CB8AC3E}">
        <p14:creationId xmlns:p14="http://schemas.microsoft.com/office/powerpoint/2010/main" val="18105422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General Blank">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20342"/>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20800"/>
            <a:ext cx="10999787" cy="51688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1C0EB904-7794-4BF8-8175-2FCBB28D11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2" y="-2"/>
            <a:ext cx="1192784" cy="6858002"/>
          </a:xfrm>
          <a:prstGeom prst="rect">
            <a:avLst/>
          </a:prstGeom>
        </p:spPr>
      </p:pic>
    </p:spTree>
    <p:extLst>
      <p:ext uri="{BB962C8B-B14F-4D97-AF65-F5344CB8AC3E}">
        <p14:creationId xmlns:p14="http://schemas.microsoft.com/office/powerpoint/2010/main" val="18591417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Midd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D9F778A-38D6-496F-9E46-60F56D40000D}"/>
              </a:ext>
            </a:extLst>
          </p:cNvPr>
          <p:cNvSpPr/>
          <p:nvPr userDrawn="1"/>
        </p:nvSpPr>
        <p:spPr>
          <a:xfrm>
            <a:off x="1622068" y="2395055"/>
            <a:ext cx="10139932" cy="2379546"/>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Info</a:t>
            </a:r>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1759087" y="3984859"/>
            <a:ext cx="9865894" cy="636175"/>
          </a:xfrm>
        </p:spPr>
        <p:txBody>
          <a:bodyPr>
            <a:normAutofit/>
          </a:bodyPr>
          <a:lstStyle>
            <a:lvl1pPr marL="0" indent="0" algn="ctr">
              <a:buNone/>
              <a:defRPr sz="2400">
                <a:solidFill>
                  <a:schemeClr val="accent2"/>
                </a:solidFill>
              </a:defRPr>
            </a:lvl1pPr>
          </a:lstStyle>
          <a:p>
            <a:pPr lvl="0"/>
            <a:r>
              <a:rPr lang="en-US" dirty="0"/>
              <a:t>- Name</a:t>
            </a:r>
          </a:p>
        </p:txBody>
      </p:sp>
      <p:sp>
        <p:nvSpPr>
          <p:cNvPr id="12" name="Text Placeholder 18">
            <a:extLst>
              <a:ext uri="{FF2B5EF4-FFF2-40B4-BE49-F238E27FC236}">
                <a16:creationId xmlns:a16="http://schemas.microsoft.com/office/drawing/2014/main" id="{45608B5A-0CDE-496B-8A26-8C7E34B66E24}"/>
              </a:ext>
            </a:extLst>
          </p:cNvPr>
          <p:cNvSpPr>
            <a:spLocks noGrp="1"/>
          </p:cNvSpPr>
          <p:nvPr>
            <p:ph type="body" sz="quarter" idx="13" hasCustomPrompt="1"/>
          </p:nvPr>
        </p:nvSpPr>
        <p:spPr>
          <a:xfrm>
            <a:off x="1759087" y="2548080"/>
            <a:ext cx="9865894" cy="1436779"/>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pic>
        <p:nvPicPr>
          <p:cNvPr id="4" name="Picture 3">
            <a:extLst>
              <a:ext uri="{FF2B5EF4-FFF2-40B4-BE49-F238E27FC236}">
                <a16:creationId xmlns:a16="http://schemas.microsoft.com/office/drawing/2014/main" id="{CF2B9DBB-0476-4B79-8807-03924C7FB9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 y="-2"/>
            <a:ext cx="1192784" cy="6858002"/>
          </a:xfrm>
          <a:prstGeom prst="rect">
            <a:avLst/>
          </a:prstGeom>
        </p:spPr>
      </p:pic>
    </p:spTree>
    <p:extLst>
      <p:ext uri="{BB962C8B-B14F-4D97-AF65-F5344CB8AC3E}">
        <p14:creationId xmlns:p14="http://schemas.microsoft.com/office/powerpoint/2010/main" val="3416507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Lo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9F778A-38D6-496F-9E46-60F56D40000D}"/>
              </a:ext>
            </a:extLst>
          </p:cNvPr>
          <p:cNvSpPr/>
          <p:nvPr userDrawn="1"/>
        </p:nvSpPr>
        <p:spPr>
          <a:xfrm>
            <a:off x="1622140" y="3857625"/>
            <a:ext cx="10139932" cy="2379546"/>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hasCustomPrompt="1"/>
          </p:nvPr>
        </p:nvSpPr>
        <p:spPr>
          <a:xfrm>
            <a:off x="1751799" y="4110610"/>
            <a:ext cx="9865894" cy="1280893"/>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Info</a:t>
            </a:r>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1751799" y="5391071"/>
            <a:ext cx="9865893" cy="730596"/>
          </a:xfrm>
        </p:spPr>
        <p:txBody>
          <a:bodyPr>
            <a:normAutofit/>
          </a:bodyPr>
          <a:lstStyle>
            <a:lvl1pPr marL="0" indent="0" algn="ctr">
              <a:buNone/>
              <a:defRPr sz="2400">
                <a:solidFill>
                  <a:schemeClr val="accent2"/>
                </a:solidFill>
              </a:defRPr>
            </a:lvl1pPr>
          </a:lstStyle>
          <a:p>
            <a:pPr lvl="0"/>
            <a:r>
              <a:rPr lang="en-US" dirty="0"/>
              <a:t>- Name</a:t>
            </a:r>
          </a:p>
        </p:txBody>
      </p:sp>
      <p:sp>
        <p:nvSpPr>
          <p:cNvPr id="5" name="Text Placeholder 4">
            <a:extLst>
              <a:ext uri="{FF2B5EF4-FFF2-40B4-BE49-F238E27FC236}">
                <a16:creationId xmlns:a16="http://schemas.microsoft.com/office/drawing/2014/main" id="{DE53BC98-DE18-44BD-B559-5EC71814DF0C}"/>
              </a:ext>
            </a:extLst>
          </p:cNvPr>
          <p:cNvSpPr>
            <a:spLocks noGrp="1"/>
          </p:cNvSpPr>
          <p:nvPr>
            <p:ph type="body" sz="quarter" idx="12"/>
          </p:nvPr>
        </p:nvSpPr>
        <p:spPr>
          <a:xfrm>
            <a:off x="1192213" y="1371601"/>
            <a:ext cx="10999787" cy="248602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A1B1275-73A4-4219-8E5A-E4991465C1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2" y="-2"/>
            <a:ext cx="1192784" cy="6858002"/>
          </a:xfrm>
          <a:prstGeom prst="rect">
            <a:avLst/>
          </a:prstGeom>
        </p:spPr>
      </p:pic>
      <p:sp>
        <p:nvSpPr>
          <p:cNvPr id="9" name="Slide Number Placeholder 4">
            <a:extLst>
              <a:ext uri="{FF2B5EF4-FFF2-40B4-BE49-F238E27FC236}">
                <a16:creationId xmlns:a16="http://schemas.microsoft.com/office/drawing/2014/main" id="{62AD96EE-3F60-4B64-88A2-077852AB2CE1}"/>
              </a:ext>
            </a:extLst>
          </p:cNvPr>
          <p:cNvSpPr>
            <a:spLocks noGrp="1"/>
          </p:cNvSpPr>
          <p:nvPr>
            <p:ph type="sldNum" sz="quarter" idx="13"/>
          </p:nvPr>
        </p:nvSpPr>
        <p:spPr>
          <a:xfrm>
            <a:off x="1195039" y="6492875"/>
            <a:ext cx="2743200" cy="365125"/>
          </a:xfrm>
          <a:prstGeom prst="rect">
            <a:avLst/>
          </a:prstGeom>
        </p:spPr>
        <p:txBody>
          <a:bodyPr/>
          <a:lstStyle>
            <a:lvl1pPr algn="l">
              <a:defRPr sz="1400" b="1">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21783529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1192785" y="1355074"/>
            <a:ext cx="10999214" cy="51350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634B9761-F451-48FB-90C0-3C40C8A55AFE}"/>
              </a:ext>
            </a:extLst>
          </p:cNvPr>
          <p:cNvSpPr>
            <a:spLocks noGrp="1"/>
          </p:cNvSpPr>
          <p:nvPr>
            <p:ph type="title" hasCustomPrompt="1"/>
          </p:nvPr>
        </p:nvSpPr>
        <p:spPr>
          <a:xfrm>
            <a:off x="1192783" y="1"/>
            <a:ext cx="10999214" cy="1316736"/>
          </a:xfrm>
        </p:spPr>
        <p:txBody>
          <a:bodyPr/>
          <a:lstStyle>
            <a:lvl1pPr algn="l">
              <a:defRPr b="1">
                <a:solidFill>
                  <a:schemeClr val="accent2"/>
                </a:solidFill>
              </a:defRPr>
            </a:lvl1pPr>
          </a:lstStyle>
          <a:p>
            <a:r>
              <a:rPr lang="en-US" dirty="0"/>
              <a:t>Click to edit Master title - Exercises</a:t>
            </a:r>
          </a:p>
        </p:txBody>
      </p:sp>
      <p:pic>
        <p:nvPicPr>
          <p:cNvPr id="4" name="Picture 3">
            <a:extLst>
              <a:ext uri="{FF2B5EF4-FFF2-40B4-BE49-F238E27FC236}">
                <a16:creationId xmlns:a16="http://schemas.microsoft.com/office/drawing/2014/main" id="{4EDA2B08-8C34-40A2-BD69-F04D99CAD4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
            <a:ext cx="1192784" cy="6858001"/>
          </a:xfrm>
          <a:prstGeom prst="rect">
            <a:avLst/>
          </a:prstGeom>
        </p:spPr>
      </p:pic>
    </p:spTree>
    <p:extLst>
      <p:ext uri="{BB962C8B-B14F-4D97-AF65-F5344CB8AC3E}">
        <p14:creationId xmlns:p14="http://schemas.microsoft.com/office/powerpoint/2010/main" val="1522924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412799"/>
            <a:ext cx="5511175" cy="4952831"/>
          </a:xfrm>
          <a:ln>
            <a:noFill/>
          </a:ln>
        </p:spPr>
        <p:txBody>
          <a:bodyPr/>
          <a:lstStyle>
            <a:lvl1pPr marL="0" indent="0" algn="ctr">
              <a:buNone/>
              <a:defRPr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94424" y="13141"/>
            <a:ext cx="10984251" cy="1316736"/>
          </a:xfrm>
        </p:spPr>
        <p:txBody>
          <a:bodyPr/>
          <a:lstStyle>
            <a:lvl1pPr>
              <a:defRPr b="1">
                <a:solidFill>
                  <a:schemeClr val="accent2"/>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194424" y="1412800"/>
            <a:ext cx="5492126" cy="4952830"/>
          </a:xfrm>
        </p:spPr>
        <p:txBody>
          <a:bodyPr/>
          <a:lstStyle>
            <a:lvl1pPr marL="0" indent="0" algn="ctr">
              <a:buNone/>
              <a:defRPr b="1"/>
            </a:lvl1pPr>
          </a:lstStyle>
          <a:p>
            <a:pPr lvl="0"/>
            <a:r>
              <a:rPr lang="en-US" dirty="0"/>
              <a:t>Edit Master text styles</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grpSp>
        <p:nvGrpSpPr>
          <p:cNvPr id="21" name="Group 20">
            <a:extLst>
              <a:ext uri="{FF2B5EF4-FFF2-40B4-BE49-F238E27FC236}">
                <a16:creationId xmlns:a16="http://schemas.microsoft.com/office/drawing/2014/main" id="{846CA063-ACB1-4F4D-A648-9C27A90C552E}"/>
              </a:ext>
            </a:extLst>
          </p:cNvPr>
          <p:cNvGrpSpPr/>
          <p:nvPr userDrawn="1"/>
        </p:nvGrpSpPr>
        <p:grpSpPr>
          <a:xfrm>
            <a:off x="10226094" y="4839937"/>
            <a:ext cx="1154146" cy="1144295"/>
            <a:chOff x="10018657" y="4706881"/>
            <a:chExt cx="1154146" cy="1144295"/>
          </a:xfrm>
        </p:grpSpPr>
        <p:sp>
          <p:nvSpPr>
            <p:cNvPr id="19" name="Oval 18">
              <a:extLst>
                <a:ext uri="{FF2B5EF4-FFF2-40B4-BE49-F238E27FC236}">
                  <a16:creationId xmlns:a16="http://schemas.microsoft.com/office/drawing/2014/main" id="{3122850A-D975-41E9-BDFD-2F3A03E1873A}"/>
                </a:ext>
              </a:extLst>
            </p:cNvPr>
            <p:cNvSpPr/>
            <p:nvPr userDrawn="1"/>
          </p:nvSpPr>
          <p:spPr>
            <a:xfrm>
              <a:off x="10018657" y="4742125"/>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ABAB479-8479-41E5-AEC9-F99F2F810F5E}"/>
                </a:ext>
              </a:extLst>
            </p:cNvPr>
            <p:cNvSpPr/>
            <p:nvPr userDrawn="1"/>
          </p:nvSpPr>
          <p:spPr>
            <a:xfrm>
              <a:off x="10727326" y="470688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16C5F84-2512-4135-891C-20FAEFE86D7B}"/>
              </a:ext>
            </a:extLst>
          </p:cNvPr>
          <p:cNvGrpSpPr/>
          <p:nvPr userDrawn="1"/>
        </p:nvGrpSpPr>
        <p:grpSpPr>
          <a:xfrm>
            <a:off x="2008561" y="4847664"/>
            <a:ext cx="1162809" cy="1136568"/>
            <a:chOff x="2170189" y="4718646"/>
            <a:chExt cx="1162809" cy="1136568"/>
          </a:xfrm>
        </p:grpSpPr>
        <p:sp>
          <p:nvSpPr>
            <p:cNvPr id="23" name="Oval 22">
              <a:extLst>
                <a:ext uri="{FF2B5EF4-FFF2-40B4-BE49-F238E27FC236}">
                  <a16:creationId xmlns:a16="http://schemas.microsoft.com/office/drawing/2014/main" id="{6BBF653D-4CC9-4751-A1C4-D441A64513A9}"/>
                </a:ext>
              </a:extLst>
            </p:cNvPr>
            <p:cNvSpPr/>
            <p:nvPr userDrawn="1"/>
          </p:nvSpPr>
          <p:spPr>
            <a:xfrm rot="16036340">
              <a:off x="2244673" y="4766889"/>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9782C4-B202-4C35-AD9B-E8BD20AF14A4}"/>
                </a:ext>
              </a:extLst>
            </p:cNvPr>
            <p:cNvSpPr/>
            <p:nvPr userDrawn="1"/>
          </p:nvSpPr>
          <p:spPr>
            <a:xfrm rot="16036340">
              <a:off x="2177304" y="471153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095108" y="2340419"/>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93896" y="2359401"/>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pic>
        <p:nvPicPr>
          <p:cNvPr id="7" name="Picture 6">
            <a:extLst>
              <a:ext uri="{FF2B5EF4-FFF2-40B4-BE49-F238E27FC236}">
                <a16:creationId xmlns:a16="http://schemas.microsoft.com/office/drawing/2014/main" id="{455C22D9-435B-42E6-819B-6445AA7F8C7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23" y="0"/>
            <a:ext cx="1192784" cy="6858000"/>
          </a:xfrm>
          <a:prstGeom prst="rect">
            <a:avLst/>
          </a:prstGeom>
        </p:spPr>
      </p:pic>
      <p:cxnSp>
        <p:nvCxnSpPr>
          <p:cNvPr id="17" name="Straight Connector 16">
            <a:extLst>
              <a:ext uri="{FF2B5EF4-FFF2-40B4-BE49-F238E27FC236}">
                <a16:creationId xmlns:a16="http://schemas.microsoft.com/office/drawing/2014/main" id="{AC19FEE4-3ACB-4ABD-8B6B-2514C101F061}"/>
              </a:ext>
            </a:extLst>
          </p:cNvPr>
          <p:cNvCxnSpPr/>
          <p:nvPr userDrawn="1"/>
        </p:nvCxnSpPr>
        <p:spPr>
          <a:xfrm>
            <a:off x="6680825" y="2978870"/>
            <a:ext cx="0" cy="2601798"/>
          </a:xfrm>
          <a:prstGeom prst="line">
            <a:avLst/>
          </a:prstGeom>
          <a:ln w="6350" cap="flat" cmpd="sng" algn="ctr">
            <a:solidFill>
              <a:schemeClr val="accent5"/>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346133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539297"/>
            <a:ext cx="5511175" cy="4826333"/>
          </a:xfrm>
          <a:ln>
            <a:noFill/>
          </a:ln>
        </p:spPr>
        <p:txBody>
          <a:bodyPr>
            <a:normAutofit/>
          </a:bodyPr>
          <a:lstStyle>
            <a:lvl1pPr marL="0" indent="0" algn="ctr">
              <a:buNone/>
              <a:defRPr sz="2600"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94424" y="13141"/>
            <a:ext cx="10984251" cy="1316736"/>
          </a:xfrm>
        </p:spPr>
        <p:txBody>
          <a:bodyPr/>
          <a:lstStyle>
            <a:lvl1pPr>
              <a:defRPr b="1">
                <a:solidFill>
                  <a:schemeClr val="accent2"/>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194424" y="1552574"/>
            <a:ext cx="5492126" cy="4813055"/>
          </a:xfrm>
        </p:spPr>
        <p:txBody>
          <a:bodyPr>
            <a:normAutofit/>
          </a:bodyPr>
          <a:lstStyle>
            <a:lvl1pPr marL="0" indent="0" algn="ctr">
              <a:buNone/>
              <a:defRPr sz="2600" b="1"/>
            </a:lvl1pPr>
          </a:lstStyle>
          <a:p>
            <a:pPr lvl="0"/>
            <a:r>
              <a:rPr lang="en-US" dirty="0"/>
              <a:t>Edit Master text styles</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grpSp>
        <p:nvGrpSpPr>
          <p:cNvPr id="21" name="Group 20">
            <a:extLst>
              <a:ext uri="{FF2B5EF4-FFF2-40B4-BE49-F238E27FC236}">
                <a16:creationId xmlns:a16="http://schemas.microsoft.com/office/drawing/2014/main" id="{846CA063-ACB1-4F4D-A648-9C27A90C552E}"/>
              </a:ext>
            </a:extLst>
          </p:cNvPr>
          <p:cNvGrpSpPr/>
          <p:nvPr userDrawn="1"/>
        </p:nvGrpSpPr>
        <p:grpSpPr>
          <a:xfrm>
            <a:off x="10226094" y="4839937"/>
            <a:ext cx="1154146" cy="1144295"/>
            <a:chOff x="10018657" y="4706881"/>
            <a:chExt cx="1154146" cy="1144295"/>
          </a:xfrm>
        </p:grpSpPr>
        <p:sp>
          <p:nvSpPr>
            <p:cNvPr id="19" name="Oval 18">
              <a:extLst>
                <a:ext uri="{FF2B5EF4-FFF2-40B4-BE49-F238E27FC236}">
                  <a16:creationId xmlns:a16="http://schemas.microsoft.com/office/drawing/2014/main" id="{3122850A-D975-41E9-BDFD-2F3A03E1873A}"/>
                </a:ext>
              </a:extLst>
            </p:cNvPr>
            <p:cNvSpPr/>
            <p:nvPr userDrawn="1"/>
          </p:nvSpPr>
          <p:spPr>
            <a:xfrm>
              <a:off x="10018657" y="4742125"/>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ABAB479-8479-41E5-AEC9-F99F2F810F5E}"/>
                </a:ext>
              </a:extLst>
            </p:cNvPr>
            <p:cNvSpPr/>
            <p:nvPr userDrawn="1"/>
          </p:nvSpPr>
          <p:spPr>
            <a:xfrm>
              <a:off x="10727326" y="470688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16C5F84-2512-4135-891C-20FAEFE86D7B}"/>
              </a:ext>
            </a:extLst>
          </p:cNvPr>
          <p:cNvGrpSpPr/>
          <p:nvPr userDrawn="1"/>
        </p:nvGrpSpPr>
        <p:grpSpPr>
          <a:xfrm>
            <a:off x="2008561" y="4847664"/>
            <a:ext cx="1162809" cy="1136568"/>
            <a:chOff x="2170189" y="4718646"/>
            <a:chExt cx="1162809" cy="1136568"/>
          </a:xfrm>
        </p:grpSpPr>
        <p:sp>
          <p:nvSpPr>
            <p:cNvPr id="23" name="Oval 22">
              <a:extLst>
                <a:ext uri="{FF2B5EF4-FFF2-40B4-BE49-F238E27FC236}">
                  <a16:creationId xmlns:a16="http://schemas.microsoft.com/office/drawing/2014/main" id="{6BBF653D-4CC9-4751-A1C4-D441A64513A9}"/>
                </a:ext>
              </a:extLst>
            </p:cNvPr>
            <p:cNvSpPr/>
            <p:nvPr userDrawn="1"/>
          </p:nvSpPr>
          <p:spPr>
            <a:xfrm rot="16036340">
              <a:off x="2244673" y="4766889"/>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9782C4-B202-4C35-AD9B-E8BD20AF14A4}"/>
                </a:ext>
              </a:extLst>
            </p:cNvPr>
            <p:cNvSpPr/>
            <p:nvPr userDrawn="1"/>
          </p:nvSpPr>
          <p:spPr>
            <a:xfrm rot="16036340">
              <a:off x="2177304" y="471153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095108" y="2340419"/>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93896" y="2359401"/>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pic>
        <p:nvPicPr>
          <p:cNvPr id="7" name="Picture 6">
            <a:extLst>
              <a:ext uri="{FF2B5EF4-FFF2-40B4-BE49-F238E27FC236}">
                <a16:creationId xmlns:a16="http://schemas.microsoft.com/office/drawing/2014/main" id="{A5C0C072-776D-42CD-9B2D-C45577B65D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39" y="0"/>
            <a:ext cx="1192784" cy="6858000"/>
          </a:xfrm>
          <a:prstGeom prst="rect">
            <a:avLst/>
          </a:prstGeom>
        </p:spPr>
      </p:pic>
      <p:pic>
        <p:nvPicPr>
          <p:cNvPr id="31" name="Picture 30">
            <a:extLst>
              <a:ext uri="{FF2B5EF4-FFF2-40B4-BE49-F238E27FC236}">
                <a16:creationId xmlns:a16="http://schemas.microsoft.com/office/drawing/2014/main" id="{AB0940DD-12A6-4DFE-AA42-E8091C61F7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998570">
            <a:off x="6652866" y="2244268"/>
            <a:ext cx="2857143" cy="1904762"/>
          </a:xfrm>
          <a:prstGeom prst="rect">
            <a:avLst/>
          </a:prstGeom>
        </p:spPr>
      </p:pic>
      <p:pic>
        <p:nvPicPr>
          <p:cNvPr id="36" name="Picture 35">
            <a:extLst>
              <a:ext uri="{FF2B5EF4-FFF2-40B4-BE49-F238E27FC236}">
                <a16:creationId xmlns:a16="http://schemas.microsoft.com/office/drawing/2014/main" id="{8419EDFF-3EB8-4AD1-9733-DB8F3CDB34A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17032924">
            <a:off x="1343787" y="2056268"/>
            <a:ext cx="2857143" cy="1904762"/>
          </a:xfrm>
          <a:prstGeom prst="rect">
            <a:avLst/>
          </a:prstGeom>
        </p:spPr>
      </p:pic>
      <p:cxnSp>
        <p:nvCxnSpPr>
          <p:cNvPr id="18" name="Straight Connector 17">
            <a:extLst>
              <a:ext uri="{FF2B5EF4-FFF2-40B4-BE49-F238E27FC236}">
                <a16:creationId xmlns:a16="http://schemas.microsoft.com/office/drawing/2014/main" id="{2A7E0512-1E90-4CE8-A1DB-5869C903FAF3}"/>
              </a:ext>
            </a:extLst>
          </p:cNvPr>
          <p:cNvCxnSpPr/>
          <p:nvPr userDrawn="1"/>
        </p:nvCxnSpPr>
        <p:spPr>
          <a:xfrm>
            <a:off x="6680825" y="2978870"/>
            <a:ext cx="0" cy="2601798"/>
          </a:xfrm>
          <a:prstGeom prst="line">
            <a:avLst/>
          </a:prstGeom>
          <a:ln w="6350" cap="flat" cmpd="sng" algn="ctr">
            <a:solidFill>
              <a:schemeClr val="accent5"/>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164965031"/>
      </p:ext>
    </p:extLst>
  </p:cSld>
  <p:clrMapOvr>
    <a:masterClrMapping/>
  </p:clrMapOvr>
  <p:extLst>
    <p:ext uri="{DCECCB84-F9BA-43D5-87BE-67443E8EF086}">
      <p15:sldGuideLst xmlns:p15="http://schemas.microsoft.com/office/powerpoint/2012/main">
        <p15:guide id="1" orient="horz" pos="2616">
          <p15:clr>
            <a:srgbClr val="FBAE40"/>
          </p15:clr>
        </p15:guide>
        <p15:guide id="2" pos="597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rrence Tina Tim Midd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71600"/>
            <a:ext cx="10999786" cy="5118099"/>
          </a:xfrm>
        </p:spPr>
        <p:txBody>
          <a:bodyPr/>
          <a:lstStyle/>
          <a:p>
            <a:pPr lvl="0"/>
            <a:r>
              <a:rPr lang="en-US" dirty="0"/>
              <a:t>Edit Master text styles</a:t>
            </a:r>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9374" y="2391341"/>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9160" y="2391341"/>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8946" y="2391341"/>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3" name="Picture 2">
            <a:extLst>
              <a:ext uri="{FF2B5EF4-FFF2-40B4-BE49-F238E27FC236}">
                <a16:creationId xmlns:a16="http://schemas.microsoft.com/office/drawing/2014/main" id="{B908B17A-0847-4824-9AD6-D72A8BFDA6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08" y="0"/>
            <a:ext cx="1192784" cy="6858000"/>
          </a:xfrm>
          <a:prstGeom prst="rect">
            <a:avLst/>
          </a:prstGeom>
        </p:spPr>
      </p:pic>
    </p:spTree>
    <p:extLst>
      <p:ext uri="{BB962C8B-B14F-4D97-AF65-F5344CB8AC3E}">
        <p14:creationId xmlns:p14="http://schemas.microsoft.com/office/powerpoint/2010/main" val="4216363274"/>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rrence Tina Tim Midd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784" y="1371600"/>
            <a:ext cx="6902344" cy="5118099"/>
          </a:xfrm>
        </p:spPr>
        <p:txBody>
          <a:bodyPr/>
          <a:lstStyle/>
          <a:p>
            <a:pPr lvl="0"/>
            <a:r>
              <a:rPr lang="en-US" dirty="0"/>
              <a:t>Edit Master text styles</a:t>
            </a:r>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p:nvPr>
        </p:nvSpPr>
        <p:spPr>
          <a:xfrm>
            <a:off x="1192785" y="1"/>
            <a:ext cx="10999214" cy="1316736"/>
          </a:xfrm>
        </p:spPr>
        <p:txBody>
          <a:bodyPr/>
          <a:lstStyle>
            <a:lvl1pPr>
              <a:defRPr b="1">
                <a:solidFill>
                  <a:schemeClr val="accent2"/>
                </a:solidFill>
              </a:defRPr>
            </a:lvl1pPr>
          </a:lstStyle>
          <a:p>
            <a:r>
              <a:rPr lang="en-US" dirty="0"/>
              <a:t>Click to edit Master</a:t>
            </a:r>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7781093" y="3672908"/>
            <a:ext cx="2104470" cy="2291219"/>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476368" y="1371600"/>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4" name="Picture 3">
            <a:extLst>
              <a:ext uri="{FF2B5EF4-FFF2-40B4-BE49-F238E27FC236}">
                <a16:creationId xmlns:a16="http://schemas.microsoft.com/office/drawing/2014/main" id="{18A77FB5-D423-4B17-A201-C70A3F5291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1"/>
          </a:xfrm>
          <a:prstGeom prst="rect">
            <a:avLst/>
          </a:prstGeom>
        </p:spPr>
      </p:pic>
    </p:spTree>
    <p:extLst>
      <p:ext uri="{BB962C8B-B14F-4D97-AF65-F5344CB8AC3E}">
        <p14:creationId xmlns:p14="http://schemas.microsoft.com/office/powerpoint/2010/main" val="55386347"/>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rrence Tina Tim Lower">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71600"/>
            <a:ext cx="10999786" cy="5118099"/>
          </a:xfrm>
        </p:spPr>
        <p:txBody>
          <a:bodyPr/>
          <a:lstStyle/>
          <a:p>
            <a:pPr lvl="0"/>
            <a:r>
              <a:rPr lang="en-US" dirty="0"/>
              <a:t>Edit Master text styles</a:t>
            </a:r>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2667"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2453"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2239"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3" name="Picture 2">
            <a:extLst>
              <a:ext uri="{FF2B5EF4-FFF2-40B4-BE49-F238E27FC236}">
                <a16:creationId xmlns:a16="http://schemas.microsoft.com/office/drawing/2014/main" id="{C0D25B6F-7AF5-468A-B2C1-514D69E2A9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Tree>
    <p:extLst>
      <p:ext uri="{BB962C8B-B14F-4D97-AF65-F5344CB8AC3E}">
        <p14:creationId xmlns:p14="http://schemas.microsoft.com/office/powerpoint/2010/main" val="1003347049"/>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eneral 2 pic">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280160"/>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073150"/>
            <a:ext cx="10999786" cy="54165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0D2CD3F-C199-4511-B35E-B1B9C4A65B32}"/>
              </a:ext>
            </a:extLst>
          </p:cNvPr>
          <p:cNvSpPr>
            <a:spLocks noGrp="1"/>
          </p:cNvSpPr>
          <p:nvPr>
            <p:ph type="pic" sz="quarter" idx="11"/>
          </p:nvPr>
        </p:nvSpPr>
        <p:spPr>
          <a:xfrm>
            <a:off x="1872074" y="3552092"/>
            <a:ext cx="4442132" cy="2778125"/>
          </a:xfrm>
        </p:spPr>
        <p:txBody>
          <a:bodyPr/>
          <a:lstStyle/>
          <a:p>
            <a:endParaRPr lang="en-US" dirty="0"/>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047344" y="3552092"/>
            <a:ext cx="4442132" cy="2778125"/>
          </a:xfrm>
        </p:spPr>
        <p:txBody>
          <a:bodyPr/>
          <a:lstStyle/>
          <a:p>
            <a:endParaRPr lang="en-US" dirty="0"/>
          </a:p>
        </p:txBody>
      </p:sp>
      <p:pic>
        <p:nvPicPr>
          <p:cNvPr id="4" name="Picture 3">
            <a:extLst>
              <a:ext uri="{FF2B5EF4-FFF2-40B4-BE49-F238E27FC236}">
                <a16:creationId xmlns:a16="http://schemas.microsoft.com/office/drawing/2014/main" id="{4999766B-EA8B-4223-8F97-CF1CCC6653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
        <p:nvSpPr>
          <p:cNvPr id="8" name="Slide Number Placeholder 4">
            <a:extLst>
              <a:ext uri="{FF2B5EF4-FFF2-40B4-BE49-F238E27FC236}">
                <a16:creationId xmlns:a16="http://schemas.microsoft.com/office/drawing/2014/main" id="{30E49CAA-D4F1-493A-889F-AEC93D268B7E}"/>
              </a:ext>
            </a:extLst>
          </p:cNvPr>
          <p:cNvSpPr>
            <a:spLocks noGrp="1"/>
          </p:cNvSpPr>
          <p:nvPr>
            <p:ph type="sldNum" sz="quarter" idx="13"/>
          </p:nvPr>
        </p:nvSpPr>
        <p:spPr>
          <a:xfrm>
            <a:off x="1195039" y="6492875"/>
            <a:ext cx="2743200" cy="365125"/>
          </a:xfrm>
          <a:prstGeom prst="rect">
            <a:avLst/>
          </a:prstGeom>
        </p:spPr>
        <p:txBody>
          <a:bodyPr/>
          <a:lstStyle>
            <a:lvl1pPr algn="l">
              <a:defRPr sz="1400" b="1">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35166946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eneral 1 pic">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71600"/>
            <a:ext cx="5855130" cy="51180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284630" y="2541586"/>
            <a:ext cx="4442132" cy="2778125"/>
          </a:xfrm>
        </p:spPr>
        <p:txBody>
          <a:bodyPr/>
          <a:lstStyle/>
          <a:p>
            <a:endParaRPr lang="en-US" dirty="0"/>
          </a:p>
        </p:txBody>
      </p:sp>
      <p:pic>
        <p:nvPicPr>
          <p:cNvPr id="3" name="Picture 2">
            <a:extLst>
              <a:ext uri="{FF2B5EF4-FFF2-40B4-BE49-F238E27FC236}">
                <a16:creationId xmlns:a16="http://schemas.microsoft.com/office/drawing/2014/main" id="{DACD4E4C-90DA-4E2A-85B6-EDAAF6FB1A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Tree>
    <p:extLst>
      <p:ext uri="{BB962C8B-B14F-4D97-AF65-F5344CB8AC3E}">
        <p14:creationId xmlns:p14="http://schemas.microsoft.com/office/powerpoint/2010/main" val="34268134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 Data">
    <p:spTree>
      <p:nvGrpSpPr>
        <p:cNvPr id="1" name=""/>
        <p:cNvGrpSpPr/>
        <p:nvPr/>
      </p:nvGrpSpPr>
      <p:grpSpPr>
        <a:xfrm>
          <a:off x="0" y="0"/>
          <a:ext cx="0" cy="0"/>
          <a:chOff x="0" y="0"/>
          <a:chExt cx="0" cy="0"/>
        </a:xfrm>
      </p:grpSpPr>
      <p:sp>
        <p:nvSpPr>
          <p:cNvPr id="7" name="Rectangle 6"/>
          <p:cNvSpPr/>
          <p:nvPr userDrawn="1"/>
        </p:nvSpPr>
        <p:spPr>
          <a:xfrm>
            <a:off x="1169553" y="-13044"/>
            <a:ext cx="10999214" cy="6858000"/>
          </a:xfrm>
          <a:prstGeom prst="rect">
            <a:avLst/>
          </a:prstGeom>
          <a:solidFill>
            <a:srgbClr val="FCFD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69553" y="13044"/>
            <a:ext cx="11022445" cy="1316736"/>
          </a:xfrm>
        </p:spPr>
        <p:txBody>
          <a:bodyPr>
            <a:noAutofit/>
          </a:bodyPr>
          <a:lstStyle>
            <a:lvl1pPr>
              <a:defRPr sz="4400" b="1">
                <a:solidFill>
                  <a:schemeClr val="accent2"/>
                </a:solidFill>
              </a:defRPr>
            </a:lvl1pPr>
          </a:lstStyle>
          <a:p>
            <a:r>
              <a:rPr lang="en-US" dirty="0"/>
              <a:t>Click to edit Master title – Data</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pic>
        <p:nvPicPr>
          <p:cNvPr id="4" name="Picture 3">
            <a:extLst>
              <a:ext uri="{FF2B5EF4-FFF2-40B4-BE49-F238E27FC236}">
                <a16:creationId xmlns:a16="http://schemas.microsoft.com/office/drawing/2014/main" id="{06DF7387-5CF4-49D3-9C90-D542B26C4B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69" y="-13044"/>
            <a:ext cx="1195053" cy="6871044"/>
          </a:xfrm>
          <a:prstGeom prst="rect">
            <a:avLst/>
          </a:prstGeom>
        </p:spPr>
      </p:pic>
    </p:spTree>
    <p:extLst>
      <p:ext uri="{BB962C8B-B14F-4D97-AF65-F5344CB8AC3E}">
        <p14:creationId xmlns:p14="http://schemas.microsoft.com/office/powerpoint/2010/main" val="3236974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EF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ECA9B-C937-4053-8CFA-BDD2E29F4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 General </a:t>
            </a:r>
          </a:p>
        </p:txBody>
      </p:sp>
      <p:sp>
        <p:nvSpPr>
          <p:cNvPr id="3" name="Text Placeholder 2">
            <a:extLst>
              <a:ext uri="{FF2B5EF4-FFF2-40B4-BE49-F238E27FC236}">
                <a16:creationId xmlns:a16="http://schemas.microsoft.com/office/drawing/2014/main" id="{DD36A3D0-71B2-4051-BA88-206E91C82A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3"/>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B480DFD-C4B1-4DB9-82A5-9E91687F8B1F}"/>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a:t>
            </a:fld>
            <a:endParaRPr lang="en-US" dirty="0"/>
          </a:p>
        </p:txBody>
      </p:sp>
      <p:pic>
        <p:nvPicPr>
          <p:cNvPr id="7" name="Picture 6">
            <a:extLst>
              <a:ext uri="{FF2B5EF4-FFF2-40B4-BE49-F238E27FC236}">
                <a16:creationId xmlns:a16="http://schemas.microsoft.com/office/drawing/2014/main" id="{8817EEFF-1D78-4D95-B55C-BE9308752607}"/>
              </a:ext>
            </a:extLst>
          </p:cNvPr>
          <p:cNvPicPr>
            <a:picLocks noChangeAspect="1"/>
          </p:cNvPicPr>
          <p:nvPr userDrawn="1"/>
        </p:nvPicPr>
        <p:blipFill rotWithShape="1">
          <a:blip r:embed="rId28" cstate="hqprint">
            <a:extLst>
              <a:ext uri="{28A0092B-C50C-407E-A947-70E740481C1C}">
                <a14:useLocalDpi xmlns:a14="http://schemas.microsoft.com/office/drawing/2010/main" val="0"/>
              </a:ext>
            </a:extLst>
          </a:blip>
          <a:srcRect r="10528" b="4396"/>
          <a:stretch/>
        </p:blipFill>
        <p:spPr>
          <a:xfrm>
            <a:off x="5585791" y="6430180"/>
            <a:ext cx="6606209" cy="427820"/>
          </a:xfrm>
          <a:prstGeom prst="rect">
            <a:avLst/>
          </a:prstGeom>
        </p:spPr>
      </p:pic>
    </p:spTree>
    <p:extLst>
      <p:ext uri="{BB962C8B-B14F-4D97-AF65-F5344CB8AC3E}">
        <p14:creationId xmlns:p14="http://schemas.microsoft.com/office/powerpoint/2010/main" val="4232791232"/>
      </p:ext>
    </p:extLst>
  </p:cSld>
  <p:clrMap bg1="lt1" tx1="dk1" bg2="lt2" tx2="dk2" accent1="accent1" accent2="accent2" accent3="accent3" accent4="accent4" accent5="accent5" accent6="accent6" hlink="hlink" folHlink="folHlink"/>
  <p:sldLayoutIdLst>
    <p:sldLayoutId id="2147483655" r:id="rId1"/>
    <p:sldLayoutId id="2147483672" r:id="rId2"/>
    <p:sldLayoutId id="2147483673" r:id="rId3"/>
    <p:sldLayoutId id="2147483674" r:id="rId4"/>
    <p:sldLayoutId id="2147483660" r:id="rId5"/>
    <p:sldLayoutId id="2147483675" r:id="rId6"/>
    <p:sldLayoutId id="2147483676" r:id="rId7"/>
    <p:sldLayoutId id="2147483661" r:id="rId8"/>
    <p:sldLayoutId id="2147483670" r:id="rId9"/>
    <p:sldLayoutId id="2147483707" r:id="rId10"/>
    <p:sldLayoutId id="2147483677" r:id="rId11"/>
    <p:sldLayoutId id="2147483662" r:id="rId12"/>
    <p:sldLayoutId id="2147483669" r:id="rId13"/>
    <p:sldLayoutId id="2147483667" r:id="rId14"/>
    <p:sldLayoutId id="2147483668" r:id="rId15"/>
    <p:sldLayoutId id="2147483671" r:id="rId16"/>
    <p:sldLayoutId id="2147483650" r:id="rId17"/>
    <p:sldLayoutId id="2147483651" r:id="rId18"/>
    <p:sldLayoutId id="2147483649" r:id="rId19"/>
    <p:sldLayoutId id="2147483653" r:id="rId20"/>
    <p:sldLayoutId id="2147483654" r:id="rId21"/>
    <p:sldLayoutId id="2147483656" r:id="rId22"/>
    <p:sldLayoutId id="2147483657" r:id="rId23"/>
    <p:sldLayoutId id="2147483658" r:id="rId24"/>
    <p:sldLayoutId id="2147483659" r:id="rId25"/>
    <p:sldLayoutId id="2147483666" r:id="rId26"/>
  </p:sldLayoutIdLst>
  <p:txStyles>
    <p:titleStyle>
      <a:lvl1pPr algn="l" defTabSz="914400" rtl="0" eaLnBrk="1" latinLnBrk="0" hangingPunct="1">
        <a:lnSpc>
          <a:spcPct val="90000"/>
        </a:lnSpc>
        <a:spcBef>
          <a:spcPct val="0"/>
        </a:spcBef>
        <a:buNone/>
        <a:defRPr sz="4400" b="1" kern="1200">
          <a:solidFill>
            <a:schemeClr val="accent2"/>
          </a:solidFill>
          <a:latin typeface="+mj-lt"/>
          <a:ea typeface="+mj-ea"/>
          <a:cs typeface="+mj-cs"/>
        </a:defRPr>
      </a:lvl1pPr>
    </p:titleStyle>
    <p:bodyStyle>
      <a:lvl1pPr marL="0" indent="0" algn="l" defTabSz="914400" rtl="0" eaLnBrk="1" latinLnBrk="0" hangingPunct="1">
        <a:lnSpc>
          <a:spcPct val="120000"/>
        </a:lnSpc>
        <a:spcBef>
          <a:spcPts val="600"/>
        </a:spcBef>
        <a:buFont typeface="Arial" panose="020B0604020202020204" pitchFamily="34" charset="0"/>
        <a:buNone/>
        <a:defRPr sz="2800" kern="1200">
          <a:solidFill>
            <a:schemeClr val="tx1"/>
          </a:solidFill>
          <a:latin typeface="+mn-lt"/>
          <a:ea typeface="+mn-ea"/>
          <a:cs typeface="+mn-cs"/>
        </a:defRPr>
      </a:lvl1pPr>
      <a:lvl2pPr marL="0" indent="-228600" algn="l" defTabSz="914400" rtl="0" eaLnBrk="1" latinLnBrk="0" hangingPunct="1">
        <a:lnSpc>
          <a:spcPct val="120000"/>
        </a:lnSpc>
        <a:spcBef>
          <a:spcPts val="600"/>
        </a:spcBef>
        <a:buFont typeface="Arial" panose="020B0604020202020204" pitchFamily="34" charset="0"/>
        <a:buChar char="•"/>
        <a:defRPr sz="2400" kern="1200">
          <a:solidFill>
            <a:schemeClr val="tx1"/>
          </a:solidFill>
          <a:latin typeface="+mn-lt"/>
          <a:ea typeface="+mn-ea"/>
          <a:cs typeface="+mn-cs"/>
        </a:defRPr>
      </a:lvl2pPr>
      <a:lvl3pPr marL="0" indent="-228600" algn="l" defTabSz="914400" rtl="0" eaLnBrk="1" latinLnBrk="0" hangingPunct="1">
        <a:lnSpc>
          <a:spcPct val="120000"/>
        </a:lnSpc>
        <a:spcBef>
          <a:spcPts val="600"/>
        </a:spcBef>
        <a:buSzPct val="80000"/>
        <a:buFont typeface="Courier New" panose="02070309020205020404" pitchFamily="49" charset="0"/>
        <a:buChar char="o"/>
        <a:defRPr sz="2000" kern="1200">
          <a:solidFill>
            <a:schemeClr val="tx1"/>
          </a:solidFill>
          <a:latin typeface="+mn-lt"/>
          <a:ea typeface="+mn-ea"/>
          <a:cs typeface="+mn-cs"/>
        </a:defRPr>
      </a:lvl3pPr>
      <a:lvl4pPr marL="0" indent="-228600" algn="l" defTabSz="914400" rtl="0" eaLnBrk="1" latinLnBrk="0" hangingPunct="1">
        <a:lnSpc>
          <a:spcPct val="120000"/>
        </a:lnSpc>
        <a:spcBef>
          <a:spcPts val="600"/>
        </a:spcBef>
        <a:buFont typeface="Arial" panose="020B0604020202020204" pitchFamily="34" charset="0"/>
        <a:buChar char="•"/>
        <a:defRPr sz="1800" kern="1200">
          <a:solidFill>
            <a:schemeClr val="tx1"/>
          </a:solidFill>
          <a:latin typeface="+mn-lt"/>
          <a:ea typeface="+mn-ea"/>
          <a:cs typeface="+mn-cs"/>
        </a:defRPr>
      </a:lvl4pPr>
      <a:lvl5pPr marL="0" indent="-228600" algn="l" defTabSz="914400" rtl="0" eaLnBrk="1" latinLnBrk="0" hangingPunct="1">
        <a:lnSpc>
          <a:spcPct val="120000"/>
        </a:lnSpc>
        <a:spcBef>
          <a:spcPts val="6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EFEF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ECA9B-C937-4053-8CFA-BDD2E29F4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D36A3D0-71B2-4051-BA88-206E91C82A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a:extLst>
              <a:ext uri="{FF2B5EF4-FFF2-40B4-BE49-F238E27FC236}">
                <a16:creationId xmlns:a16="http://schemas.microsoft.com/office/drawing/2014/main" id="{17BCDEDA-F377-4421-9A47-B234D891EBDB}"/>
              </a:ext>
            </a:extLst>
          </p:cNvPr>
          <p:cNvSpPr>
            <a:spLocks noGrp="1"/>
          </p:cNvSpPr>
          <p:nvPr>
            <p:ph type="sldNum" sz="quarter" idx="4"/>
          </p:nvPr>
        </p:nvSpPr>
        <p:spPr>
          <a:xfrm>
            <a:off x="1195039" y="6492875"/>
            <a:ext cx="2743200" cy="365125"/>
          </a:xfrm>
          <a:prstGeom prst="rect">
            <a:avLst/>
          </a:prstGeom>
        </p:spPr>
        <p:txBody>
          <a:bodyPr/>
          <a:lstStyle>
            <a:lvl1pPr algn="l">
              <a:defRPr sz="1400" b="1">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75399179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vimeo.com/494506494/57755c2573?share=copy&amp;fl=sv&amp;fe=ci" TargetMode="External"/><Relationship Id="rId5" Type="http://schemas.openxmlformats.org/officeDocument/2006/relationships/image" Target="../media/image2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hyperlink" Target="https://vimeo.com/910163684?share=copy#t=0" TargetMode="External"/><Relationship Id="rId5" Type="http://schemas.openxmlformats.org/officeDocument/2006/relationships/image" Target="../media/image38.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1.jpg"/><Relationship Id="rId5" Type="http://schemas.openxmlformats.org/officeDocument/2006/relationships/image" Target="../media/image43.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54.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jp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slideLayout" Target="../slideLayouts/slideLayout1.xml"/><Relationship Id="rId7" Type="http://schemas.openxmlformats.org/officeDocument/2006/relationships/image" Target="../media/image7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43.png"/><Relationship Id="rId5" Type="http://schemas.openxmlformats.org/officeDocument/2006/relationships/hyperlink" Target="https://vimeo.com/1222213900/32d2da5065?share=copy&amp;fl=sv&amp;fe=ci" TargetMode="External"/><Relationship Id="rId4"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9.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12191998" cy="6857998"/>
          </a:xfrm>
          <a:prstGeom prst="rect">
            <a:avLst/>
          </a:prstGeom>
        </p:spPr>
      </p:pic>
    </p:spTree>
    <p:extLst>
      <p:ext uri="{BB962C8B-B14F-4D97-AF65-F5344CB8AC3E}">
        <p14:creationId xmlns:p14="http://schemas.microsoft.com/office/powerpoint/2010/main" val="2880341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897E-8774-40E4-A789-BA8D74040C72}"/>
              </a:ext>
            </a:extLst>
          </p:cNvPr>
          <p:cNvSpPr>
            <a:spLocks noGrp="1"/>
          </p:cNvSpPr>
          <p:nvPr>
            <p:ph type="title"/>
          </p:nvPr>
        </p:nvSpPr>
        <p:spPr>
          <a:xfrm>
            <a:off x="1176949" y="2761307"/>
            <a:ext cx="11015051" cy="1073150"/>
          </a:xfrm>
        </p:spPr>
        <p:txBody>
          <a:bodyPr>
            <a:normAutofit/>
          </a:bodyPr>
          <a:lstStyle/>
          <a:p>
            <a:pPr algn="ctr"/>
            <a:r>
              <a:rPr lang="en-US" sz="5400" dirty="0">
                <a:latin typeface="Arial" panose="020B0604020202020204" pitchFamily="34" charset="0"/>
                <a:cs typeface="Arial" panose="020B0604020202020204" pitchFamily="34" charset="0"/>
              </a:rPr>
              <a:t>Introduction</a:t>
            </a:r>
          </a:p>
        </p:txBody>
      </p:sp>
      <p:sp>
        <p:nvSpPr>
          <p:cNvPr id="4" name="Slide Number Placeholder 5">
            <a:extLst>
              <a:ext uri="{FF2B5EF4-FFF2-40B4-BE49-F238E27FC236}">
                <a16:creationId xmlns:a16="http://schemas.microsoft.com/office/drawing/2014/main" id="{01BB0744-16AE-435B-BA78-FA00F6C669D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109</a:t>
            </a:fld>
            <a:endParaRPr lang="en-US" dirty="0"/>
          </a:p>
        </p:txBody>
      </p:sp>
    </p:spTree>
    <p:extLst>
      <p:ext uri="{BB962C8B-B14F-4D97-AF65-F5344CB8AC3E}">
        <p14:creationId xmlns:p14="http://schemas.microsoft.com/office/powerpoint/2010/main" val="2151363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897E-8774-40E4-A789-BA8D74040C72}"/>
              </a:ext>
            </a:extLst>
          </p:cNvPr>
          <p:cNvSpPr>
            <a:spLocks noGrp="1"/>
          </p:cNvSpPr>
          <p:nvPr>
            <p:ph type="title"/>
          </p:nvPr>
        </p:nvSpPr>
        <p:spPr>
          <a:xfrm>
            <a:off x="1176949" y="2194560"/>
            <a:ext cx="11015051" cy="2468880"/>
          </a:xfrm>
        </p:spPr>
        <p:txBody>
          <a:bodyPr tIns="914400" bIns="914400">
            <a:normAutofit fontScale="90000"/>
          </a:bodyPr>
          <a:lstStyle/>
          <a:p>
            <a:pPr algn="ctr">
              <a:lnSpc>
                <a:spcPct val="120000"/>
              </a:lnSpc>
              <a:spcBef>
                <a:spcPts val="600"/>
              </a:spcBef>
            </a:pPr>
            <a:r>
              <a:rPr lang="en-US" sz="6000" dirty="0">
                <a:latin typeface="Arial" panose="020B0604020202020204" pitchFamily="34" charset="0"/>
                <a:cs typeface="Arial" panose="020B0604020202020204" pitchFamily="34" charset="0"/>
              </a:rPr>
              <a:t>Strengthening Domains </a:t>
            </a:r>
            <a:br>
              <a:rPr lang="en-US"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of the Trauma Framework</a:t>
            </a:r>
            <a:endParaRPr lang="en-US" sz="5400" dirty="0">
              <a:latin typeface="Arial" panose="020B0604020202020204" pitchFamily="34" charset="0"/>
              <a:cs typeface="Arial" panose="020B0604020202020204" pitchFamily="34" charset="0"/>
            </a:endParaRPr>
          </a:p>
        </p:txBody>
      </p:sp>
      <p:sp>
        <p:nvSpPr>
          <p:cNvPr id="4" name="Slide Number Placeholder 5">
            <a:extLst>
              <a:ext uri="{FF2B5EF4-FFF2-40B4-BE49-F238E27FC236}">
                <a16:creationId xmlns:a16="http://schemas.microsoft.com/office/drawing/2014/main" id="{F453CEBB-B623-4BA8-85B3-0B2F19E246F9}"/>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110</a:t>
            </a:fld>
            <a:endParaRPr lang="en-US" dirty="0"/>
          </a:p>
        </p:txBody>
      </p:sp>
    </p:spTree>
    <p:extLst>
      <p:ext uri="{BB962C8B-B14F-4D97-AF65-F5344CB8AC3E}">
        <p14:creationId xmlns:p14="http://schemas.microsoft.com/office/powerpoint/2010/main" val="3821029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DCDD3D-5441-465A-B61C-E6DEFA7BD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729984"/>
          </a:xfrm>
          <a:prstGeom prst="rect">
            <a:avLst/>
          </a:prstGeom>
        </p:spPr>
      </p:pic>
      <p:sp>
        <p:nvSpPr>
          <p:cNvPr id="4" name="Slide Number Placeholder 5">
            <a:extLst>
              <a:ext uri="{FF2B5EF4-FFF2-40B4-BE49-F238E27FC236}">
                <a16:creationId xmlns:a16="http://schemas.microsoft.com/office/drawing/2014/main" id="{4447FB2C-53A2-4B8C-8C31-2EE5D5A06A58}"/>
              </a:ext>
            </a:extLst>
          </p:cNvPr>
          <p:cNvSpPr txBox="1">
            <a:spLocks/>
          </p:cNvSpPr>
          <p:nvPr/>
        </p:nvSpPr>
        <p:spPr>
          <a:xfrm>
            <a:off x="1280160" y="6492240"/>
            <a:ext cx="2743200" cy="365125"/>
          </a:xfrm>
          <a:prstGeom prst="rect">
            <a:avLst/>
          </a:prstGeom>
        </p:spPr>
        <p:txBody>
          <a:bodyPr vert="horz" lIns="91440" tIns="45720" rIns="91440" bIns="45720" rtlCol="0" anchor="t" anchorCtr="0"/>
          <a:lstStyle>
            <a:defPPr>
              <a:defRPr lang="en-US"/>
            </a:defPPr>
            <a:lvl1pPr marL="0" algn="r" defTabSz="914400" rtl="0" eaLnBrk="1" latinLnBrk="0" hangingPunct="1">
              <a:defRPr lang="en-US" sz="1600" b="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6BD7C2F3-7C6C-428F-B653-8670B423653E}" type="slidenum">
              <a:rPr lang="en-US" smtClean="0"/>
              <a:pPr algn="l"/>
              <a:t>111</a:t>
            </a:fld>
            <a:endParaRPr lang="en-US" dirty="0"/>
          </a:p>
        </p:txBody>
      </p:sp>
    </p:spTree>
    <p:extLst>
      <p:ext uri="{BB962C8B-B14F-4D97-AF65-F5344CB8AC3E}">
        <p14:creationId xmlns:p14="http://schemas.microsoft.com/office/powerpoint/2010/main" val="3857939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135368-3E84-459F-9FEA-982DAD528169}"/>
              </a:ext>
            </a:extLst>
          </p:cNvPr>
          <p:cNvPicPr>
            <a:picLocks noChangeAspect="1"/>
          </p:cNvPicPr>
          <p:nvPr/>
        </p:nvPicPr>
        <p:blipFill rotWithShape="1">
          <a:blip r:embed="rId3">
            <a:extLst>
              <a:ext uri="{28A0092B-C50C-407E-A947-70E740481C1C}">
                <a14:useLocalDpi xmlns:a14="http://schemas.microsoft.com/office/drawing/2010/main" val="0"/>
              </a:ext>
            </a:extLst>
          </a:blip>
          <a:srcRect t="2355"/>
          <a:stretch/>
        </p:blipFill>
        <p:spPr>
          <a:xfrm>
            <a:off x="0" y="0"/>
            <a:ext cx="12192000" cy="6695344"/>
          </a:xfrm>
          <a:prstGeom prst="rect">
            <a:avLst/>
          </a:prstGeom>
        </p:spPr>
      </p:pic>
      <p:sp>
        <p:nvSpPr>
          <p:cNvPr id="5" name="Slide Number Placeholder 5">
            <a:extLst>
              <a:ext uri="{FF2B5EF4-FFF2-40B4-BE49-F238E27FC236}">
                <a16:creationId xmlns:a16="http://schemas.microsoft.com/office/drawing/2014/main" id="{9C919B1F-A928-46BF-AEDE-A18B8287412F}"/>
              </a:ext>
            </a:extLst>
          </p:cNvPr>
          <p:cNvSpPr txBox="1">
            <a:spLocks/>
          </p:cNvSpPr>
          <p:nvPr/>
        </p:nvSpPr>
        <p:spPr>
          <a:xfrm>
            <a:off x="1280160" y="6492240"/>
            <a:ext cx="2743200" cy="365125"/>
          </a:xfrm>
          <a:prstGeom prst="rect">
            <a:avLst/>
          </a:prstGeom>
        </p:spPr>
        <p:txBody>
          <a:bodyPr vert="horz" lIns="91440" tIns="45720" rIns="91440" bIns="45720" rtlCol="0" anchor="t" anchorCtr="0"/>
          <a:lstStyle>
            <a:defPPr>
              <a:defRPr lang="en-US"/>
            </a:defPPr>
            <a:lvl1pPr marL="0" algn="r" defTabSz="914400" rtl="0" eaLnBrk="1" latinLnBrk="0" hangingPunct="1">
              <a:defRPr lang="en-US" sz="1600" b="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6BD7C2F3-7C6C-428F-B653-8670B423653E}" type="slidenum">
              <a:rPr lang="en-US" smtClean="0"/>
              <a:pPr algn="l"/>
              <a:t>112</a:t>
            </a:fld>
            <a:endParaRPr lang="en-US" dirty="0"/>
          </a:p>
        </p:txBody>
      </p:sp>
    </p:spTree>
    <p:extLst>
      <p:ext uri="{BB962C8B-B14F-4D97-AF65-F5344CB8AC3E}">
        <p14:creationId xmlns:p14="http://schemas.microsoft.com/office/powerpoint/2010/main" val="2222909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897E-8774-40E4-A789-BA8D74040C72}"/>
              </a:ext>
            </a:extLst>
          </p:cNvPr>
          <p:cNvSpPr>
            <a:spLocks noGrp="1"/>
          </p:cNvSpPr>
          <p:nvPr>
            <p:ph type="title"/>
          </p:nvPr>
        </p:nvSpPr>
        <p:spPr>
          <a:xfrm>
            <a:off x="1176949" y="2892425"/>
            <a:ext cx="11015051" cy="1073150"/>
          </a:xfrm>
        </p:spPr>
        <p:txBody>
          <a:bodyPr>
            <a:normAutofit fontScale="90000"/>
          </a:bodyPr>
          <a:lstStyle/>
          <a:p>
            <a:pPr algn="ctr">
              <a:lnSpc>
                <a:spcPct val="120000"/>
              </a:lnSpc>
              <a:spcBef>
                <a:spcPts val="600"/>
              </a:spcBef>
            </a:pPr>
            <a:r>
              <a:rPr lang="en-US" sz="5400" dirty="0">
                <a:latin typeface="Arial" panose="020B0604020202020204" pitchFamily="34" charset="0"/>
                <a:cs typeface="Arial" panose="020B0604020202020204" pitchFamily="34" charset="0"/>
              </a:rPr>
              <a:t>Strengthening Attachment:</a:t>
            </a:r>
            <a:br>
              <a:rPr lang="en-US" sz="5400" dirty="0">
                <a:latin typeface="Arial" panose="020B0604020202020204" pitchFamily="34" charset="0"/>
                <a:cs typeface="Arial" panose="020B0604020202020204" pitchFamily="34" charset="0"/>
              </a:rPr>
            </a:br>
            <a:r>
              <a:rPr lang="en-US" sz="5400" dirty="0">
                <a:latin typeface="Arial" panose="020B0604020202020204" pitchFamily="34" charset="0"/>
                <a:cs typeface="Arial" panose="020B0604020202020204" pitchFamily="34" charset="0"/>
              </a:rPr>
              <a:t>The Power of Healing Relationships</a:t>
            </a:r>
          </a:p>
        </p:txBody>
      </p:sp>
      <p:sp>
        <p:nvSpPr>
          <p:cNvPr id="4" name="Slide Number Placeholder 5">
            <a:extLst>
              <a:ext uri="{FF2B5EF4-FFF2-40B4-BE49-F238E27FC236}">
                <a16:creationId xmlns:a16="http://schemas.microsoft.com/office/drawing/2014/main" id="{6D1D9BA4-4D75-4C15-9F93-67FFEAF5EEF9}"/>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113</a:t>
            </a:fld>
            <a:endParaRPr lang="en-US" dirty="0"/>
          </a:p>
        </p:txBody>
      </p:sp>
    </p:spTree>
    <p:extLst>
      <p:ext uri="{BB962C8B-B14F-4D97-AF65-F5344CB8AC3E}">
        <p14:creationId xmlns:p14="http://schemas.microsoft.com/office/powerpoint/2010/main" val="2614791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97366"/>
          </a:xfrm>
          <a:prstGeom prst="rect">
            <a:avLst/>
          </a:prstGeom>
        </p:spPr>
      </p:pic>
      <p:sp>
        <p:nvSpPr>
          <p:cNvPr id="5" name="Oval 4"/>
          <p:cNvSpPr/>
          <p:nvPr/>
        </p:nvSpPr>
        <p:spPr>
          <a:xfrm>
            <a:off x="816429" y="2523281"/>
            <a:ext cx="2982685" cy="92886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7494D1A3-D2EE-4054-8D58-B4DF20D9C0FD}"/>
              </a:ext>
            </a:extLst>
          </p:cNvPr>
          <p:cNvSpPr txBox="1">
            <a:spLocks/>
          </p:cNvSpPr>
          <p:nvPr/>
        </p:nvSpPr>
        <p:spPr>
          <a:xfrm>
            <a:off x="1280160" y="6492240"/>
            <a:ext cx="2743200" cy="365125"/>
          </a:xfrm>
          <a:prstGeom prst="rect">
            <a:avLst/>
          </a:prstGeom>
        </p:spPr>
        <p:txBody>
          <a:bodyPr vert="horz" lIns="91440" tIns="45720" rIns="91440" bIns="45720" rtlCol="0" anchor="t" anchorCtr="0"/>
          <a:lstStyle>
            <a:defPPr>
              <a:defRPr lang="en-US"/>
            </a:defPPr>
            <a:lvl1pPr marL="0" algn="r" defTabSz="914400" rtl="0" eaLnBrk="1" latinLnBrk="0" hangingPunct="1">
              <a:defRPr lang="en-US" sz="1600" b="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6BD7C2F3-7C6C-428F-B653-8670B423653E}" type="slidenum">
              <a:rPr lang="en-US" smtClean="0"/>
              <a:pPr algn="l"/>
              <a:t>114</a:t>
            </a:fld>
            <a:endParaRPr lang="en-US" dirty="0"/>
          </a:p>
        </p:txBody>
      </p:sp>
    </p:spTree>
    <p:extLst>
      <p:ext uri="{BB962C8B-B14F-4D97-AF65-F5344CB8AC3E}">
        <p14:creationId xmlns:p14="http://schemas.microsoft.com/office/powerpoint/2010/main" val="2048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280160" y="1366576"/>
            <a:ext cx="7180552" cy="3891224"/>
          </a:xfrm>
        </p:spPr>
        <p:txBody>
          <a:bodyPr/>
          <a:lstStyle/>
          <a:p>
            <a:pPr marL="228600" indent="-228600" defTabSz="457200">
              <a:spcBef>
                <a:spcPts val="1000"/>
              </a:spcBef>
              <a:buFont typeface="Arial" panose="020B0604020202020204" pitchFamily="34" charset="0"/>
              <a:buChar char="•"/>
            </a:pPr>
            <a:r>
              <a:rPr lang="en-US" dirty="0"/>
              <a:t>The relationship is your major healing tool</a:t>
            </a:r>
            <a:br>
              <a:rPr lang="en-US" dirty="0"/>
            </a:br>
            <a:endParaRPr lang="en-US" dirty="0"/>
          </a:p>
          <a:p>
            <a:pPr marL="228600" indent="-228600" defTabSz="457200">
              <a:spcBef>
                <a:spcPts val="1000"/>
              </a:spcBef>
              <a:buFont typeface="Arial" panose="020B0604020202020204" pitchFamily="34" charset="0"/>
              <a:buChar char="•"/>
            </a:pPr>
            <a:r>
              <a:rPr lang="en-US" dirty="0"/>
              <a:t>Your interaction can be healing </a:t>
            </a:r>
            <a:br>
              <a:rPr lang="en-US" dirty="0"/>
            </a:br>
            <a:r>
              <a:rPr lang="en-US" dirty="0"/>
              <a:t>whether the contact is one-time </a:t>
            </a:r>
            <a:br>
              <a:rPr lang="en-US" dirty="0"/>
            </a:br>
            <a:r>
              <a:rPr lang="en-US" dirty="0"/>
              <a:t>or long-term, frequent </a:t>
            </a:r>
            <a:br>
              <a:rPr lang="en-US" dirty="0"/>
            </a:br>
            <a:r>
              <a:rPr lang="en-US" dirty="0"/>
              <a:t>or infrequent</a:t>
            </a:r>
          </a:p>
        </p:txBody>
      </p:sp>
      <p:sp>
        <p:nvSpPr>
          <p:cNvPr id="2" name="Title 1"/>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Healing Relationships (with Support Professionals)</a:t>
            </a:r>
          </a:p>
        </p:txBody>
      </p:sp>
      <p:pic>
        <p:nvPicPr>
          <p:cNvPr id="9" name="Picture Placeholder 8"/>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8460712" y="934508"/>
            <a:ext cx="3140460" cy="3140460"/>
          </a:xfrm>
        </p:spPr>
      </p:pic>
      <p:sp>
        <p:nvSpPr>
          <p:cNvPr id="11" name="Rectangle 10"/>
          <p:cNvSpPr/>
          <p:nvPr/>
        </p:nvSpPr>
        <p:spPr>
          <a:xfrm>
            <a:off x="1591116" y="5029354"/>
            <a:ext cx="10049346" cy="1200624"/>
          </a:xfrm>
          <a:prstGeom prst="rect">
            <a:avLst/>
          </a:prstGeom>
          <a:solidFill>
            <a:schemeClr val="bg2"/>
          </a:solid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Without a relationship, behavior support </a:t>
            </a:r>
          </a:p>
          <a:p>
            <a:pPr algn="ctr"/>
            <a:r>
              <a:rPr lang="en-US" sz="2800" b="1" dirty="0">
                <a:solidFill>
                  <a:schemeClr val="tx1"/>
                </a:solidFill>
              </a:rPr>
              <a:t>plans are less effective.</a:t>
            </a:r>
          </a:p>
        </p:txBody>
      </p:sp>
      <p:pic>
        <p:nvPicPr>
          <p:cNvPr id="10" name="Picture Placeholder 9"/>
          <p:cNvPicPr>
            <a:picLocks noGrp="1" noChangeAspect="1"/>
          </p:cNvPicPr>
          <p:nvPr>
            <p:ph type="pic" sz="quarter" idx="14"/>
          </p:nvPr>
        </p:nvPicPr>
        <p:blipFill>
          <a:blip r:embed="rId4" cstate="hqprint">
            <a:extLst>
              <a:ext uri="{28A0092B-C50C-407E-A947-70E740481C1C}">
                <a14:useLocalDpi xmlns:a14="http://schemas.microsoft.com/office/drawing/2010/main" val="0"/>
              </a:ext>
            </a:extLst>
          </a:blip>
          <a:stretch>
            <a:fillRect/>
          </a:stretch>
        </p:blipFill>
        <p:spPr>
          <a:xfrm>
            <a:off x="7125450" y="2665386"/>
            <a:ext cx="2266200" cy="2266200"/>
          </a:xfrm>
        </p:spPr>
      </p:pic>
      <p:sp>
        <p:nvSpPr>
          <p:cNvPr id="12" name="Slide Number Placeholder 5">
            <a:extLst>
              <a:ext uri="{FF2B5EF4-FFF2-40B4-BE49-F238E27FC236}">
                <a16:creationId xmlns:a16="http://schemas.microsoft.com/office/drawing/2014/main" id="{6747C0E7-05C2-472A-8CF9-60013883B097}"/>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115</a:t>
            </a:fld>
            <a:endParaRPr lang="en-US" dirty="0"/>
          </a:p>
        </p:txBody>
      </p:sp>
    </p:spTree>
    <p:extLst>
      <p:ext uri="{BB962C8B-B14F-4D97-AF65-F5344CB8AC3E}">
        <p14:creationId xmlns:p14="http://schemas.microsoft.com/office/powerpoint/2010/main" val="2057834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98295E-595C-6EB3-264C-9B6E8570CB7B}"/>
              </a:ext>
            </a:extLst>
          </p:cNvPr>
          <p:cNvSpPr>
            <a:spLocks noGrp="1"/>
          </p:cNvSpPr>
          <p:nvPr>
            <p:ph type="title"/>
          </p:nvPr>
        </p:nvSpPr>
        <p:spPr/>
        <p:txBody>
          <a:bodyPr/>
          <a:lstStyle/>
          <a:p>
            <a:r>
              <a:rPr lang="en-US" dirty="0"/>
              <a:t>Healing Relationships (with Others in the Person’s Life)</a:t>
            </a:r>
          </a:p>
        </p:txBody>
      </p:sp>
      <p:sp>
        <p:nvSpPr>
          <p:cNvPr id="7" name="Text Placeholder 6">
            <a:extLst>
              <a:ext uri="{FF2B5EF4-FFF2-40B4-BE49-F238E27FC236}">
                <a16:creationId xmlns:a16="http://schemas.microsoft.com/office/drawing/2014/main" id="{5EBC96FA-75E4-956E-BC87-C037F307C7A2}"/>
              </a:ext>
            </a:extLst>
          </p:cNvPr>
          <p:cNvSpPr>
            <a:spLocks noGrp="1"/>
          </p:cNvSpPr>
          <p:nvPr>
            <p:ph type="body" sz="quarter" idx="10"/>
          </p:nvPr>
        </p:nvSpPr>
        <p:spPr>
          <a:xfrm>
            <a:off x="1192212" y="1366576"/>
            <a:ext cx="10999787" cy="5116520"/>
          </a:xfrm>
        </p:spPr>
        <p:txBody>
          <a:bodyPr/>
          <a:lstStyle/>
          <a:p>
            <a:pPr marL="457200" indent="-457200">
              <a:buFont typeface="Arial" panose="020B0604020202020204" pitchFamily="34" charset="0"/>
              <a:buChar char="•"/>
            </a:pPr>
            <a:r>
              <a:rPr lang="en-US" dirty="0"/>
              <a:t>Friends, family, romantic partners, community members, community organizations, etc.</a:t>
            </a:r>
            <a:br>
              <a:rPr lang="en-US" dirty="0"/>
            </a:br>
            <a:endParaRPr lang="en-US" dirty="0"/>
          </a:p>
          <a:p>
            <a:pPr marL="457200" indent="-457200">
              <a:buFont typeface="Arial" panose="020B0604020202020204" pitchFamily="34" charset="0"/>
              <a:buChar char="•"/>
            </a:pPr>
            <a:r>
              <a:rPr lang="en-US" dirty="0"/>
              <a:t>Building trust with support professionals helps them trust more permanent connections</a:t>
            </a:r>
            <a:br>
              <a:rPr lang="en-US" dirty="0"/>
            </a:br>
            <a:endParaRPr lang="en-US" dirty="0"/>
          </a:p>
          <a:p>
            <a:pPr marL="457200" indent="-457200">
              <a:buFont typeface="Arial" panose="020B0604020202020204" pitchFamily="34" charset="0"/>
              <a:buChar char="•"/>
            </a:pPr>
            <a:r>
              <a:rPr lang="en-US" dirty="0"/>
              <a:t>Avoid overdependence on support professional</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Tolerate risk of people connecting to others in community</a:t>
            </a:r>
          </a:p>
          <a:p>
            <a:endParaRPr lang="en-US" dirty="0"/>
          </a:p>
        </p:txBody>
      </p:sp>
      <p:sp>
        <p:nvSpPr>
          <p:cNvPr id="4" name="Slide Number Placeholder 5">
            <a:extLst>
              <a:ext uri="{FF2B5EF4-FFF2-40B4-BE49-F238E27FC236}">
                <a16:creationId xmlns:a16="http://schemas.microsoft.com/office/drawing/2014/main" id="{1694ADE0-8EC0-4161-98BE-0FFD600E10DC}"/>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116</a:t>
            </a:fld>
            <a:endParaRPr lang="en-US" dirty="0"/>
          </a:p>
        </p:txBody>
      </p:sp>
    </p:spTree>
    <p:extLst>
      <p:ext uri="{BB962C8B-B14F-4D97-AF65-F5344CB8AC3E}">
        <p14:creationId xmlns:p14="http://schemas.microsoft.com/office/powerpoint/2010/main" val="6737431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192213" y="1564105"/>
            <a:ext cx="6737960" cy="4937279"/>
          </a:xfrm>
        </p:spPr>
        <p:txBody>
          <a:bodyPr/>
          <a:lstStyle/>
          <a:p>
            <a:pPr marL="228600" indent="-228600">
              <a:buFont typeface="Arial" panose="020B0604020202020204" pitchFamily="34" charset="0"/>
              <a:buChar char="•"/>
            </a:pPr>
            <a:r>
              <a:rPr lang="en-US" dirty="0"/>
              <a:t>It contradicts traumatized persons’ basic assumptions about relationships</a:t>
            </a:r>
          </a:p>
          <a:p>
            <a:pPr marL="228600" indent="-228600">
              <a:buFont typeface="Arial" panose="020B0604020202020204" pitchFamily="34" charset="0"/>
              <a:buChar char="•"/>
            </a:pPr>
            <a:endParaRPr lang="en-US" dirty="0"/>
          </a:p>
          <a:p>
            <a:pPr marL="228600" indent="-228600">
              <a:buFont typeface="Arial" panose="020B0604020202020204" pitchFamily="34" charset="0"/>
              <a:buChar char="•"/>
            </a:pPr>
            <a:r>
              <a:rPr lang="en-US" dirty="0"/>
              <a:t>It rewires brain pathways</a:t>
            </a:r>
          </a:p>
          <a:p>
            <a:pPr marL="228600" indent="-228600">
              <a:buFont typeface="Arial" panose="020B0604020202020204" pitchFamily="34" charset="0"/>
              <a:buChar char="•"/>
            </a:pPr>
            <a:endParaRPr lang="en-US" dirty="0"/>
          </a:p>
          <a:p>
            <a:pPr marL="228600" indent="-228600">
              <a:buFont typeface="Arial" panose="020B0604020202020204" pitchFamily="34" charset="0"/>
              <a:buChar char="•"/>
            </a:pPr>
            <a:r>
              <a:rPr lang="en-US" dirty="0"/>
              <a:t>It decreases a person’s stigma and isolation</a:t>
            </a:r>
          </a:p>
          <a:p>
            <a:pPr marL="0" indent="0">
              <a:buNone/>
            </a:pPr>
            <a:endParaRPr lang="en-US" dirty="0"/>
          </a:p>
        </p:txBody>
      </p:sp>
      <p:sp>
        <p:nvSpPr>
          <p:cNvPr id="4" name="Title 3"/>
          <p:cNvSpPr>
            <a:spLocks noGrp="1"/>
          </p:cNvSpPr>
          <p:nvPr>
            <p:ph type="title"/>
          </p:nvPr>
        </p:nvSpPr>
        <p:spPr>
          <a:xfrm>
            <a:off x="1192213" y="1"/>
            <a:ext cx="10999786" cy="1443788"/>
          </a:xfrm>
        </p:spPr>
        <p:txBody>
          <a:bodyPr>
            <a:normAutofit/>
          </a:bodyPr>
          <a:lstStyle/>
          <a:p>
            <a:r>
              <a:rPr lang="en-US" dirty="0"/>
              <a:t>Why is a Healing Relationship So Important?</a:t>
            </a:r>
          </a:p>
        </p:txBody>
      </p:sp>
      <p:pic>
        <p:nvPicPr>
          <p:cNvPr id="8" name="Picture 4"/>
          <p:cNvPicPr>
            <a:picLocks noGrp="1" noChangeAspect="1" noChangeArrowheads="1"/>
          </p:cNvPicPr>
          <p:nvPr>
            <p:ph type="pic" sz="quarter" idx="14"/>
          </p:nvPr>
        </p:nvPicPr>
        <p:blipFill>
          <a:blip r:embed="rId3" cstate="hqprint">
            <a:extLst>
              <a:ext uri="{28A0092B-C50C-407E-A947-70E740481C1C}">
                <a14:useLocalDpi xmlns:a14="http://schemas.microsoft.com/office/drawing/2010/main" val="0"/>
              </a:ext>
            </a:extLst>
          </a:blip>
          <a:stretch>
            <a:fillRect/>
          </a:stretch>
        </p:blipFill>
        <p:spPr>
          <a:xfrm>
            <a:off x="7372350" y="3755135"/>
            <a:ext cx="2103986" cy="2103986"/>
          </a:xfrm>
          <a:noFill/>
        </p:spPr>
      </p:pic>
      <p:pic>
        <p:nvPicPr>
          <p:cNvPr id="3" name="Picture Placeholder 2"/>
          <p:cNvPicPr>
            <a:picLocks noGrp="1" noChangeAspect="1"/>
          </p:cNvPicPr>
          <p:nvPr>
            <p:ph type="pic" sz="quarter" idx="15"/>
          </p:nvPr>
        </p:nvPicPr>
        <p:blipFill>
          <a:blip r:embed="rId4">
            <a:extLst>
              <a:ext uri="{28A0092B-C50C-407E-A947-70E740481C1C}">
                <a14:useLocalDpi xmlns:a14="http://schemas.microsoft.com/office/drawing/2010/main" val="0"/>
              </a:ext>
            </a:extLst>
          </a:blip>
          <a:stretch>
            <a:fillRect/>
          </a:stretch>
        </p:blipFill>
        <p:spPr>
          <a:xfrm>
            <a:off x="7788466" y="1105306"/>
            <a:ext cx="2825343" cy="2825343"/>
          </a:xfrm>
        </p:spPr>
      </p:pic>
      <p:pic>
        <p:nvPicPr>
          <p:cNvPr id="7" name="Picture Placeholder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5874" y="2569666"/>
            <a:ext cx="2878917" cy="2878917"/>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10" name="Slide Number Placeholder 5">
            <a:extLst>
              <a:ext uri="{FF2B5EF4-FFF2-40B4-BE49-F238E27FC236}">
                <a16:creationId xmlns:a16="http://schemas.microsoft.com/office/drawing/2014/main" id="{4D42230E-92F3-4731-9E9C-F8ADB9571EB9}"/>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117</a:t>
            </a:fld>
            <a:endParaRPr lang="en-US" dirty="0"/>
          </a:p>
        </p:txBody>
      </p:sp>
    </p:spTree>
    <p:extLst>
      <p:ext uri="{BB962C8B-B14F-4D97-AF65-F5344CB8AC3E}">
        <p14:creationId xmlns:p14="http://schemas.microsoft.com/office/powerpoint/2010/main" val="13282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448181" y="4865838"/>
            <a:ext cx="10230416" cy="1444752"/>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srgbClr val="444444"/>
                </a:solidFill>
              </a:rPr>
              <a:t>People can learn about </a:t>
            </a:r>
            <a:r>
              <a:rPr lang="en-US" sz="2800" b="1" dirty="0">
                <a:solidFill>
                  <a:srgbClr val="444444"/>
                </a:solidFill>
              </a:rPr>
              <a:t>Rupture and Repair. </a:t>
            </a:r>
          </a:p>
          <a:p>
            <a:pPr lvl="0" algn="ctr"/>
            <a:r>
              <a:rPr lang="en-US" sz="2800" dirty="0">
                <a:solidFill>
                  <a:srgbClr val="444444"/>
                </a:solidFill>
              </a:rPr>
              <a:t>Inevitable breaks in relationships can be repaired. </a:t>
            </a:r>
          </a:p>
        </p:txBody>
      </p:sp>
      <p:sp>
        <p:nvSpPr>
          <p:cNvPr id="5" name="Text Placeholder 4"/>
          <p:cNvSpPr>
            <a:spLocks noGrp="1"/>
          </p:cNvSpPr>
          <p:nvPr>
            <p:ph type="body" sz="quarter" idx="10"/>
          </p:nvPr>
        </p:nvSpPr>
        <p:spPr>
          <a:xfrm>
            <a:off x="1192213" y="1549446"/>
            <a:ext cx="6896709" cy="2992409"/>
          </a:xfrm>
        </p:spPr>
        <p:txBody>
          <a:bodyPr>
            <a:normAutofit fontScale="85000" lnSpcReduction="10000"/>
          </a:bodyPr>
          <a:lstStyle/>
          <a:p>
            <a:pPr marL="228600" indent="-228600">
              <a:lnSpc>
                <a:spcPct val="130000"/>
              </a:lnSpc>
              <a:buFont typeface="Arial" panose="020B0604020202020204" pitchFamily="34" charset="0"/>
              <a:buChar char="•"/>
            </a:pPr>
            <a:r>
              <a:rPr lang="en-US" sz="3100" dirty="0"/>
              <a:t>People with trauma/ACE histories can learn that the present is different from the past</a:t>
            </a:r>
          </a:p>
          <a:p>
            <a:pPr marL="228600" indent="-228600">
              <a:lnSpc>
                <a:spcPct val="130000"/>
              </a:lnSpc>
              <a:buFont typeface="Arial" panose="020B0604020202020204" pitchFamily="34" charset="0"/>
              <a:buChar char="•"/>
            </a:pPr>
            <a:endParaRPr lang="en-US" sz="3100" dirty="0"/>
          </a:p>
          <a:p>
            <a:pPr marL="228600" indent="-228600">
              <a:lnSpc>
                <a:spcPct val="130000"/>
              </a:lnSpc>
              <a:buFont typeface="Arial" panose="020B0604020202020204" pitchFamily="34" charset="0"/>
              <a:buChar char="•"/>
            </a:pPr>
            <a:r>
              <a:rPr lang="en-US" sz="3100" dirty="0"/>
              <a:t>It is the support professional’s most important source of influence</a:t>
            </a:r>
          </a:p>
          <a:p>
            <a:pPr>
              <a:buNone/>
            </a:pPr>
            <a:endParaRPr lang="en-US" dirty="0"/>
          </a:p>
        </p:txBody>
      </p:sp>
      <p:sp>
        <p:nvSpPr>
          <p:cNvPr id="4" name="Title 3"/>
          <p:cNvSpPr>
            <a:spLocks noGrp="1"/>
          </p:cNvSpPr>
          <p:nvPr>
            <p:ph type="title"/>
          </p:nvPr>
        </p:nvSpPr>
        <p:spPr>
          <a:xfrm>
            <a:off x="1192213" y="1"/>
            <a:ext cx="10999786" cy="1444752"/>
          </a:xfrm>
        </p:spPr>
        <p:txBody>
          <a:bodyPr/>
          <a:lstStyle/>
          <a:p>
            <a:r>
              <a:rPr lang="en-US" dirty="0"/>
              <a:t>Why is a Healing Relationship So Important? </a:t>
            </a:r>
          </a:p>
        </p:txBody>
      </p:sp>
      <p:pic>
        <p:nvPicPr>
          <p:cNvPr id="18" name="blame game v2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54237" y="1179096"/>
            <a:ext cx="3444233" cy="3444233"/>
          </a:xfrm>
          <a:prstGeom prst="ellipse">
            <a:avLst/>
          </a:prstGeom>
        </p:spPr>
      </p:pic>
      <p:sp>
        <p:nvSpPr>
          <p:cNvPr id="7" name="Slide Number Placeholder 5">
            <a:extLst>
              <a:ext uri="{FF2B5EF4-FFF2-40B4-BE49-F238E27FC236}">
                <a16:creationId xmlns:a16="http://schemas.microsoft.com/office/drawing/2014/main" id="{E0CAB73C-6453-44C0-ADCE-C6563C58E9D8}"/>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118</a:t>
            </a:fld>
            <a:endParaRPr lang="en-US" dirty="0"/>
          </a:p>
        </p:txBody>
      </p:sp>
    </p:spTree>
    <p:extLst>
      <p:ext uri="{BB962C8B-B14F-4D97-AF65-F5344CB8AC3E}">
        <p14:creationId xmlns:p14="http://schemas.microsoft.com/office/powerpoint/2010/main" val="378707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192213" y="1743502"/>
            <a:ext cx="5473282" cy="4577527"/>
          </a:xfrm>
        </p:spPr>
        <p:txBody>
          <a:bodyPr lIns="182880" tIns="914400" bIns="914400"/>
          <a:lstStyle/>
          <a:p>
            <a:pPr marL="0" indent="0">
              <a:buNone/>
            </a:pPr>
            <a:r>
              <a:rPr lang="en-US" dirty="0"/>
              <a:t>These four components define a relationship that is healing, whether it lasts five minutes or five years.</a:t>
            </a:r>
          </a:p>
          <a:p>
            <a:endParaRPr lang="en-US" dirty="0"/>
          </a:p>
        </p:txBody>
      </p:sp>
      <p:sp>
        <p:nvSpPr>
          <p:cNvPr id="4" name="Title 3"/>
          <p:cNvSpPr>
            <a:spLocks noGrp="1"/>
          </p:cNvSpPr>
          <p:nvPr>
            <p:ph type="title"/>
          </p:nvPr>
        </p:nvSpPr>
        <p:spPr/>
        <p:txBody>
          <a:bodyPr/>
          <a:lstStyle/>
          <a:p>
            <a:r>
              <a:rPr lang="en-US" sz="4300" dirty="0"/>
              <a:t>A RICH</a:t>
            </a:r>
            <a:r>
              <a:rPr lang="en-US" sz="2800" baseline="56000" dirty="0">
                <a:cs typeface="Arial" charset="0"/>
              </a:rPr>
              <a:t>®</a:t>
            </a:r>
            <a:r>
              <a:rPr lang="en-US" sz="4300" dirty="0"/>
              <a:t> Relationship: The Key to Healing </a:t>
            </a:r>
          </a:p>
        </p:txBody>
      </p:sp>
      <p:sp>
        <p:nvSpPr>
          <p:cNvPr id="9" name="Rectangle 8"/>
          <p:cNvSpPr/>
          <p:nvPr/>
        </p:nvSpPr>
        <p:spPr>
          <a:xfrm>
            <a:off x="7531768" y="1743502"/>
            <a:ext cx="3922294" cy="3887278"/>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07331" y="2187224"/>
            <a:ext cx="3343538" cy="2800767"/>
          </a:xfrm>
          <a:prstGeom prst="rect">
            <a:avLst/>
          </a:prstGeom>
          <a:ln>
            <a:noFill/>
          </a:ln>
        </p:spPr>
        <p:txBody>
          <a:bodyPr wrap="square">
            <a:spAutoFit/>
          </a:bodyPr>
          <a:lstStyle/>
          <a:p>
            <a:pPr marL="361950" indent="-361950" defTabSz="963613"/>
            <a:r>
              <a:rPr lang="en-US" sz="4400" b="1" dirty="0">
                <a:solidFill>
                  <a:schemeClr val="accent2"/>
                </a:solidFill>
              </a:rPr>
              <a:t>R</a:t>
            </a:r>
            <a:r>
              <a:rPr lang="en-US" sz="4400" dirty="0"/>
              <a:t>espect</a:t>
            </a:r>
          </a:p>
          <a:p>
            <a:pPr marL="361950" indent="-361950" defTabSz="963613"/>
            <a:r>
              <a:rPr lang="en-US" sz="4400" b="1" dirty="0">
                <a:solidFill>
                  <a:schemeClr val="accent2"/>
                </a:solidFill>
              </a:rPr>
              <a:t>I</a:t>
            </a:r>
            <a:r>
              <a:rPr lang="en-US" sz="4400" dirty="0"/>
              <a:t>nformation</a:t>
            </a:r>
          </a:p>
          <a:p>
            <a:pPr marL="361950" indent="-361950" defTabSz="963613"/>
            <a:r>
              <a:rPr lang="en-US" sz="4400" b="1" dirty="0">
                <a:solidFill>
                  <a:schemeClr val="accent2"/>
                </a:solidFill>
              </a:rPr>
              <a:t>C</a:t>
            </a:r>
            <a:r>
              <a:rPr lang="en-US" sz="4400" dirty="0"/>
              <a:t>onnection</a:t>
            </a:r>
          </a:p>
          <a:p>
            <a:pPr marL="361950" indent="-361950" defTabSz="963613"/>
            <a:r>
              <a:rPr lang="en-US" sz="4400" b="1" dirty="0">
                <a:solidFill>
                  <a:schemeClr val="accent2"/>
                </a:solidFill>
              </a:rPr>
              <a:t>H</a:t>
            </a:r>
            <a:r>
              <a:rPr lang="en-US" sz="4400" dirty="0"/>
              <a:t>ope</a:t>
            </a:r>
          </a:p>
        </p:txBody>
      </p:sp>
      <p:sp>
        <p:nvSpPr>
          <p:cNvPr id="8" name="Slide Number Placeholder 5">
            <a:extLst>
              <a:ext uri="{FF2B5EF4-FFF2-40B4-BE49-F238E27FC236}">
                <a16:creationId xmlns:a16="http://schemas.microsoft.com/office/drawing/2014/main" id="{D73B58D3-91D2-4B66-8189-3C3C3A8FA388}"/>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119</a:t>
            </a:fld>
            <a:endParaRPr lang="en-US" dirty="0"/>
          </a:p>
        </p:txBody>
      </p:sp>
    </p:spTree>
    <p:extLst>
      <p:ext uri="{BB962C8B-B14F-4D97-AF65-F5344CB8AC3E}">
        <p14:creationId xmlns:p14="http://schemas.microsoft.com/office/powerpoint/2010/main" val="18202305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FA12CB-CABC-49A5-B9FA-521424B99775}"/>
              </a:ext>
            </a:extLst>
          </p:cNvPr>
          <p:cNvSpPr>
            <a:spLocks noGrp="1"/>
          </p:cNvSpPr>
          <p:nvPr>
            <p:ph type="title"/>
          </p:nvPr>
        </p:nvSpPr>
        <p:spPr/>
        <p:txBody>
          <a:bodyPr/>
          <a:lstStyle/>
          <a:p>
            <a:r>
              <a:rPr lang="en-US" dirty="0"/>
              <a:t>For People with Limited Verbal Skills</a:t>
            </a:r>
          </a:p>
        </p:txBody>
      </p:sp>
      <p:sp>
        <p:nvSpPr>
          <p:cNvPr id="5" name="Text Placeholder 4">
            <a:extLst>
              <a:ext uri="{FF2B5EF4-FFF2-40B4-BE49-F238E27FC236}">
                <a16:creationId xmlns:a16="http://schemas.microsoft.com/office/drawing/2014/main" id="{5B1703B9-1C33-816E-A902-A9EEE34BC3C8}"/>
              </a:ext>
            </a:extLst>
          </p:cNvPr>
          <p:cNvSpPr>
            <a:spLocks noGrp="1"/>
          </p:cNvSpPr>
          <p:nvPr>
            <p:ph type="body" sz="quarter" idx="10"/>
          </p:nvPr>
        </p:nvSpPr>
        <p:spPr/>
        <p:txBody>
          <a:bodyPr/>
          <a:lstStyle/>
          <a:p>
            <a:r>
              <a:rPr lang="en-US" b="1" dirty="0"/>
              <a:t>Strategies for Building RICH Relationships</a:t>
            </a:r>
          </a:p>
          <a:p>
            <a:pPr marL="514350" indent="-514350">
              <a:buAutoNum type="arabicPeriod"/>
            </a:pPr>
            <a:r>
              <a:rPr lang="en-US" dirty="0"/>
              <a:t>Consistency</a:t>
            </a:r>
          </a:p>
          <a:p>
            <a:pPr marL="514350" indent="-514350">
              <a:buAutoNum type="arabicPeriod"/>
            </a:pPr>
            <a:r>
              <a:rPr lang="en-US" dirty="0"/>
              <a:t>Narrate transitions</a:t>
            </a:r>
          </a:p>
          <a:p>
            <a:pPr marL="514350" indent="-514350">
              <a:buAutoNum type="arabicPeriod"/>
            </a:pPr>
            <a:r>
              <a:rPr lang="en-US" dirty="0"/>
              <a:t>Build sensory rituals</a:t>
            </a:r>
          </a:p>
          <a:p>
            <a:pPr marL="514350" indent="-514350">
              <a:buAutoNum type="arabicPeriod"/>
            </a:pPr>
            <a:r>
              <a:rPr lang="en-US" dirty="0"/>
              <a:t>Track how it’s working </a:t>
            </a:r>
          </a:p>
        </p:txBody>
      </p:sp>
      <p:sp>
        <p:nvSpPr>
          <p:cNvPr id="6" name="Slide Number Placeholder 5">
            <a:extLst>
              <a:ext uri="{FF2B5EF4-FFF2-40B4-BE49-F238E27FC236}">
                <a16:creationId xmlns:a16="http://schemas.microsoft.com/office/drawing/2014/main" id="{B61369C8-EA44-433B-886E-D4A42C94C38C}"/>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120</a:t>
            </a:fld>
            <a:endParaRPr lang="en-US" dirty="0"/>
          </a:p>
        </p:txBody>
      </p:sp>
      <p:sp>
        <p:nvSpPr>
          <p:cNvPr id="2" name="Oval 1">
            <a:extLst>
              <a:ext uri="{FF2B5EF4-FFF2-40B4-BE49-F238E27FC236}">
                <a16:creationId xmlns:a16="http://schemas.microsoft.com/office/drawing/2014/main" id="{50C7B950-9630-46D9-A238-91EA9D5C4B24}"/>
              </a:ext>
            </a:extLst>
          </p:cNvPr>
          <p:cNvSpPr>
            <a:spLocks noChangeAspect="1"/>
          </p:cNvSpPr>
          <p:nvPr/>
        </p:nvSpPr>
        <p:spPr>
          <a:xfrm>
            <a:off x="8128000" y="1635760"/>
            <a:ext cx="3495040" cy="349504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3F7937D2-3374-4FF3-BB18-74A3767C151A}"/>
              </a:ext>
            </a:extLst>
          </p:cNvPr>
          <p:cNvSpPr>
            <a:spLocks noChangeAspect="1"/>
          </p:cNvSpPr>
          <p:nvPr/>
        </p:nvSpPr>
        <p:spPr>
          <a:xfrm>
            <a:off x="6278880" y="3667760"/>
            <a:ext cx="2712720" cy="271272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57825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a:t>Exercise: RICH Relationships</a:t>
            </a:r>
          </a:p>
        </p:txBody>
      </p:sp>
      <p:grpSp>
        <p:nvGrpSpPr>
          <p:cNvPr id="10" name="Group 9"/>
          <p:cNvGrpSpPr/>
          <p:nvPr/>
        </p:nvGrpSpPr>
        <p:grpSpPr>
          <a:xfrm>
            <a:off x="4247896" y="1705864"/>
            <a:ext cx="3922776" cy="3886200"/>
            <a:chOff x="4574917" y="2809126"/>
            <a:chExt cx="3535052" cy="3280528"/>
          </a:xfrm>
        </p:grpSpPr>
        <p:sp>
          <p:nvSpPr>
            <p:cNvPr id="11" name="Rectangle 10"/>
            <p:cNvSpPr/>
            <p:nvPr/>
          </p:nvSpPr>
          <p:spPr>
            <a:xfrm>
              <a:off x="4574917" y="2809126"/>
              <a:ext cx="3535052" cy="3280528"/>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970997" y="3179633"/>
              <a:ext cx="3013436" cy="2531602"/>
            </a:xfrm>
            <a:prstGeom prst="rect">
              <a:avLst/>
            </a:prstGeom>
            <a:ln>
              <a:noFill/>
            </a:ln>
          </p:spPr>
          <p:txBody>
            <a:bodyPr wrap="square">
              <a:spAutoFit/>
            </a:bodyPr>
            <a:lstStyle/>
            <a:p>
              <a:pPr marL="361950" indent="-361950" defTabSz="963613"/>
              <a:r>
                <a:rPr lang="en-US" sz="4400" b="1" dirty="0">
                  <a:solidFill>
                    <a:schemeClr val="accent2"/>
                  </a:solidFill>
                </a:rPr>
                <a:t>R</a:t>
              </a:r>
              <a:r>
                <a:rPr lang="en-US" sz="4400" dirty="0"/>
                <a:t>espect</a:t>
              </a:r>
            </a:p>
            <a:p>
              <a:pPr marL="361950" indent="-361950" defTabSz="963613"/>
              <a:r>
                <a:rPr lang="en-US" sz="4400" b="1" dirty="0">
                  <a:solidFill>
                    <a:schemeClr val="accent2"/>
                  </a:solidFill>
                </a:rPr>
                <a:t>I</a:t>
              </a:r>
              <a:r>
                <a:rPr lang="en-US" sz="4400" dirty="0"/>
                <a:t>nformation</a:t>
              </a:r>
            </a:p>
            <a:p>
              <a:pPr marL="361950" indent="-361950" defTabSz="963613"/>
              <a:r>
                <a:rPr lang="en-US" sz="4400" b="1" dirty="0">
                  <a:solidFill>
                    <a:schemeClr val="accent2"/>
                  </a:solidFill>
                </a:rPr>
                <a:t>C</a:t>
              </a:r>
              <a:r>
                <a:rPr lang="en-US" sz="4400" dirty="0"/>
                <a:t>onnection</a:t>
              </a:r>
            </a:p>
            <a:p>
              <a:pPr marL="361950" indent="-361950" defTabSz="963613"/>
              <a:r>
                <a:rPr lang="en-US" sz="4400" b="1" dirty="0">
                  <a:solidFill>
                    <a:schemeClr val="accent2"/>
                  </a:solidFill>
                </a:rPr>
                <a:t>H</a:t>
              </a:r>
              <a:r>
                <a:rPr lang="en-US" sz="4400" dirty="0"/>
                <a:t>ope</a:t>
              </a:r>
            </a:p>
          </p:txBody>
        </p:sp>
      </p:grpSp>
      <p:sp>
        <p:nvSpPr>
          <p:cNvPr id="7" name="Slide Number Placeholder 5">
            <a:extLst>
              <a:ext uri="{FF2B5EF4-FFF2-40B4-BE49-F238E27FC236}">
                <a16:creationId xmlns:a16="http://schemas.microsoft.com/office/drawing/2014/main" id="{5DD4FE23-71CE-4672-B3AC-BF9688DB39AB}"/>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121</a:t>
            </a:fld>
            <a:endParaRPr lang="en-US" dirty="0"/>
          </a:p>
        </p:txBody>
      </p:sp>
    </p:spTree>
    <p:extLst>
      <p:ext uri="{BB962C8B-B14F-4D97-AF65-F5344CB8AC3E}">
        <p14:creationId xmlns:p14="http://schemas.microsoft.com/office/powerpoint/2010/main" val="2320303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45AF80-BD31-F1A1-95DF-AF5C7EA76521}"/>
              </a:ext>
            </a:extLst>
          </p:cNvPr>
          <p:cNvSpPr>
            <a:spLocks noGrp="1"/>
          </p:cNvSpPr>
          <p:nvPr>
            <p:ph type="title"/>
          </p:nvPr>
        </p:nvSpPr>
        <p:spPr/>
        <p:txBody>
          <a:bodyPr/>
          <a:lstStyle/>
          <a:p>
            <a:r>
              <a:rPr lang="en-US" dirty="0"/>
              <a:t>Video: RICH in Action</a:t>
            </a:r>
          </a:p>
        </p:txBody>
      </p:sp>
      <p:pic>
        <p:nvPicPr>
          <p:cNvPr id="5" name="Maxine,_Direct_Support_Professio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89194" y="1211238"/>
            <a:ext cx="6096000" cy="4572000"/>
          </a:xfrm>
          <a:prstGeom prst="rect">
            <a:avLst/>
          </a:prstGeom>
          <a:ln>
            <a:noFill/>
          </a:ln>
          <a:effectLst>
            <a:outerShdw blurRad="190500" algn="tl" rotWithShape="0">
              <a:srgbClr val="000000">
                <a:alpha val="70000"/>
              </a:srgbClr>
            </a:outerShdw>
          </a:effectLst>
        </p:spPr>
      </p:pic>
      <p:sp>
        <p:nvSpPr>
          <p:cNvPr id="4" name="Rectangle 3"/>
          <p:cNvSpPr/>
          <p:nvPr/>
        </p:nvSpPr>
        <p:spPr>
          <a:xfrm>
            <a:off x="3282035" y="6054209"/>
            <a:ext cx="3155159" cy="369332"/>
          </a:xfrm>
          <a:prstGeom prst="rect">
            <a:avLst/>
          </a:prstGeom>
        </p:spPr>
        <p:txBody>
          <a:bodyPr wrap="none">
            <a:spAutoFit/>
          </a:bodyPr>
          <a:lstStyle/>
          <a:p>
            <a:pPr lvl="0" eaLnBrk="0" fontAlgn="base" hangingPunct="0">
              <a:spcBef>
                <a:spcPct val="0"/>
              </a:spcBef>
              <a:spcAft>
                <a:spcPct val="0"/>
              </a:spcAft>
            </a:pPr>
            <a:r>
              <a:rPr lang="en-US" altLang="en-US" dirty="0">
                <a:latin typeface="Calibri" panose="020F0502020204030204" pitchFamily="34" charset="0"/>
                <a:cs typeface="Calibri" panose="020F0502020204030204" pitchFamily="34" charset="0"/>
                <a:hlinkClick r:id="rId6"/>
              </a:rPr>
              <a:t>Closed Caption/Subtitle Version</a:t>
            </a:r>
            <a:endParaRPr lang="en-US" altLang="en-US" dirty="0">
              <a:latin typeface="Arial" panose="020B0604020202020204" pitchFamily="34" charset="0"/>
            </a:endParaRPr>
          </a:p>
        </p:txBody>
      </p:sp>
      <p:sp>
        <p:nvSpPr>
          <p:cNvPr id="6" name="Slide Number Placeholder 5">
            <a:extLst>
              <a:ext uri="{FF2B5EF4-FFF2-40B4-BE49-F238E27FC236}">
                <a16:creationId xmlns:a16="http://schemas.microsoft.com/office/drawing/2014/main" id="{589D7952-346B-4A30-9FB2-B08F166DFC2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122</a:t>
            </a:fld>
            <a:endParaRPr lang="en-US" dirty="0"/>
          </a:p>
        </p:txBody>
      </p:sp>
    </p:spTree>
    <p:extLst>
      <p:ext uri="{BB962C8B-B14F-4D97-AF65-F5344CB8AC3E}">
        <p14:creationId xmlns:p14="http://schemas.microsoft.com/office/powerpoint/2010/main" val="18584177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fullScrn="1">
              <p:cMediaNode vol="80000">
                <p:cTn id="7" fill="hold" display="0">
                  <p:stCondLst>
                    <p:cond delay="indefinite"/>
                  </p:stCondLst>
                </p:cTn>
                <p:tgtEl>
                  <p:spTgt spid="5"/>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92214" y="2892653"/>
            <a:ext cx="10999786" cy="1072693"/>
          </a:xfrm>
        </p:spPr>
        <p:txBody>
          <a:bodyPr/>
          <a:lstStyle/>
          <a:p>
            <a:pPr algn="ctr">
              <a:lnSpc>
                <a:spcPct val="120000"/>
              </a:lnSpc>
              <a:spcBef>
                <a:spcPts val="600"/>
              </a:spcBef>
            </a:pPr>
            <a:r>
              <a:rPr lang="en-US" sz="5400" dirty="0"/>
              <a:t>Tending to Frame and Boundaries</a:t>
            </a:r>
          </a:p>
        </p:txBody>
      </p:sp>
      <p:sp>
        <p:nvSpPr>
          <p:cNvPr id="5" name="Slide Number Placeholder 5">
            <a:extLst>
              <a:ext uri="{FF2B5EF4-FFF2-40B4-BE49-F238E27FC236}">
                <a16:creationId xmlns:a16="http://schemas.microsoft.com/office/drawing/2014/main" id="{F9A706C8-E907-46F2-9352-2404556A921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123</a:t>
            </a:fld>
            <a:endParaRPr lang="en-US" dirty="0"/>
          </a:p>
        </p:txBody>
      </p:sp>
    </p:spTree>
    <p:extLst>
      <p:ext uri="{BB962C8B-B14F-4D97-AF65-F5344CB8AC3E}">
        <p14:creationId xmlns:p14="http://schemas.microsoft.com/office/powerpoint/2010/main" val="4020600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the Frame?</a:t>
            </a:r>
          </a:p>
        </p:txBody>
      </p:sp>
      <p:sp>
        <p:nvSpPr>
          <p:cNvPr id="5" name="Text Placeholder 4"/>
          <p:cNvSpPr>
            <a:spLocks noGrp="1"/>
          </p:cNvSpPr>
          <p:nvPr>
            <p:ph type="body" sz="quarter" idx="10"/>
          </p:nvPr>
        </p:nvSpPr>
        <p:spPr>
          <a:xfrm>
            <a:off x="1192213" y="1316736"/>
            <a:ext cx="5601684" cy="5166360"/>
          </a:xfrm>
        </p:spPr>
        <p:txBody>
          <a:bodyPr lIns="182880" tIns="91440" bIns="91440" anchor="ctr"/>
          <a:lstStyle/>
          <a:p>
            <a:pPr marL="0" indent="0">
              <a:buNone/>
            </a:pPr>
            <a:r>
              <a:rPr lang="en-US" dirty="0">
                <a:cs typeface="Arial" charset="0"/>
              </a:rPr>
              <a:t>The frame describes the conditions within which the support professional and survivor will work together.</a:t>
            </a:r>
          </a:p>
          <a:p>
            <a:pPr marL="0" indent="0">
              <a:buNone/>
            </a:pPr>
            <a:endParaRPr lang="en-US" dirty="0">
              <a:cs typeface="Arial" charset="0"/>
            </a:endParaRPr>
          </a:p>
          <a:p>
            <a:pPr marL="0" indent="0">
              <a:buNone/>
            </a:pPr>
            <a:r>
              <a:rPr lang="en-US" b="1" dirty="0">
                <a:cs typeface="Arial" charset="0"/>
              </a:rPr>
              <a:t>It Includes  </a:t>
            </a:r>
          </a:p>
          <a:p>
            <a:endParaRPr lang="en-US" dirty="0"/>
          </a:p>
        </p:txBody>
      </p:sp>
      <p:pic>
        <p:nvPicPr>
          <p:cNvPr id="9" name="Picture 5" descr="frame"/>
          <p:cNvPicPr>
            <a:picLocks noGrp="1" noChangeAspect="1" noChangeArrowheads="1"/>
          </p:cNvPicPr>
          <p:nvPr>
            <p:ph type="pic" sz="quarter" idx="4294967295"/>
          </p:nvPr>
        </p:nvPicPr>
        <p:blipFill>
          <a:blip r:embed="rId3" cstate="print"/>
          <a:srcRect l="90" r="90"/>
          <a:stretch>
            <a:fillRect/>
          </a:stretch>
        </p:blipFill>
        <p:spPr>
          <a:xfrm>
            <a:off x="6804057" y="957375"/>
            <a:ext cx="4792513" cy="5218537"/>
          </a:xfrm>
          <a:noFill/>
        </p:spPr>
      </p:pic>
      <p:sp>
        <p:nvSpPr>
          <p:cNvPr id="11" name="Rectangle 10"/>
          <p:cNvSpPr/>
          <p:nvPr/>
        </p:nvSpPr>
        <p:spPr>
          <a:xfrm>
            <a:off x="8085097" y="2029330"/>
            <a:ext cx="2394408" cy="2948692"/>
          </a:xfrm>
          <a:prstGeom prst="rect">
            <a:avLst/>
          </a:prstGeom>
        </p:spPr>
        <p:txBody>
          <a:bodyPr wrap="square" lIns="182880" tIns="91440" bIns="91440">
            <a:spAutoFit/>
          </a:bodyPr>
          <a:lstStyle/>
          <a:p>
            <a:pPr marL="361950" indent="-361950" defTabSz="963613">
              <a:lnSpc>
                <a:spcPct val="150000"/>
              </a:lnSpc>
              <a:spcBef>
                <a:spcPct val="20000"/>
              </a:spcBef>
              <a:buClr>
                <a:srgbClr val="000066"/>
              </a:buClr>
            </a:pPr>
            <a:r>
              <a:rPr lang="en-US" sz="2800" b="1" dirty="0">
                <a:solidFill>
                  <a:schemeClr val="accent2"/>
                </a:solidFill>
              </a:rPr>
              <a:t>Roles</a:t>
            </a:r>
          </a:p>
          <a:p>
            <a:pPr marL="361950" indent="-361950" defTabSz="963613">
              <a:lnSpc>
                <a:spcPct val="150000"/>
              </a:lnSpc>
              <a:spcBef>
                <a:spcPct val="20000"/>
              </a:spcBef>
              <a:buClr>
                <a:srgbClr val="000066"/>
              </a:buClr>
            </a:pPr>
            <a:r>
              <a:rPr lang="en-US" sz="2800" b="1" dirty="0">
                <a:solidFill>
                  <a:schemeClr val="accent2"/>
                </a:solidFill>
              </a:rPr>
              <a:t>Rules </a:t>
            </a:r>
          </a:p>
          <a:p>
            <a:pPr marL="361950" indent="-361950" defTabSz="963613">
              <a:lnSpc>
                <a:spcPct val="150000"/>
              </a:lnSpc>
              <a:spcBef>
                <a:spcPct val="20000"/>
              </a:spcBef>
              <a:buClr>
                <a:srgbClr val="000066"/>
              </a:buClr>
            </a:pPr>
            <a:r>
              <a:rPr lang="en-US" sz="2800" b="1" dirty="0">
                <a:solidFill>
                  <a:schemeClr val="accent2"/>
                </a:solidFill>
              </a:rPr>
              <a:t>Guidelines</a:t>
            </a:r>
          </a:p>
          <a:p>
            <a:pPr marL="361950" indent="-361950" defTabSz="963613">
              <a:lnSpc>
                <a:spcPct val="150000"/>
              </a:lnSpc>
              <a:spcBef>
                <a:spcPct val="20000"/>
              </a:spcBef>
              <a:buClr>
                <a:srgbClr val="000066"/>
              </a:buClr>
            </a:pPr>
            <a:r>
              <a:rPr lang="en-US" sz="2800" b="1" dirty="0">
                <a:solidFill>
                  <a:schemeClr val="accent2"/>
                </a:solidFill>
              </a:rPr>
              <a:t>Boundaries</a:t>
            </a:r>
          </a:p>
        </p:txBody>
      </p:sp>
      <p:sp>
        <p:nvSpPr>
          <p:cNvPr id="7" name="Slide Number Placeholder 5">
            <a:extLst>
              <a:ext uri="{FF2B5EF4-FFF2-40B4-BE49-F238E27FC236}">
                <a16:creationId xmlns:a16="http://schemas.microsoft.com/office/drawing/2014/main" id="{A3207D4B-AA67-4351-A784-752F28919BF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124</a:t>
            </a:fld>
            <a:endParaRPr lang="en-US" dirty="0"/>
          </a:p>
        </p:txBody>
      </p:sp>
      <p:cxnSp>
        <p:nvCxnSpPr>
          <p:cNvPr id="3" name="Straight Arrow Connector 2">
            <a:extLst>
              <a:ext uri="{FF2B5EF4-FFF2-40B4-BE49-F238E27FC236}">
                <a16:creationId xmlns:a16="http://schemas.microsoft.com/office/drawing/2014/main" id="{EF4C92CE-02B5-4C58-8A26-436D8B381B65}"/>
              </a:ext>
            </a:extLst>
          </p:cNvPr>
          <p:cNvCxnSpPr/>
          <p:nvPr/>
        </p:nvCxnSpPr>
        <p:spPr>
          <a:xfrm>
            <a:off x="3332747" y="5041232"/>
            <a:ext cx="1660358" cy="0"/>
          </a:xfrm>
          <a:prstGeom prst="straightConnector1">
            <a:avLst/>
          </a:prstGeom>
          <a:ln w="698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5791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192214" y="1545771"/>
            <a:ext cx="6547529" cy="4943928"/>
          </a:xfrm>
        </p:spPr>
        <p:txBody>
          <a:bodyPr/>
          <a:lstStyle/>
          <a:p>
            <a:pPr marL="228600" indent="-228600">
              <a:buFont typeface="Arial" panose="020B0604020202020204" pitchFamily="34" charset="0"/>
              <a:buChar char="•"/>
            </a:pPr>
            <a:r>
              <a:rPr lang="en-US" dirty="0"/>
              <a:t>The essence of interpersonal abuse is violation of boundaries</a:t>
            </a:r>
          </a:p>
          <a:p>
            <a:pPr marL="228600" indent="-228600">
              <a:buFont typeface="Arial" panose="020B0604020202020204" pitchFamily="34" charset="0"/>
              <a:buChar char="•"/>
            </a:pPr>
            <a:r>
              <a:rPr lang="en-US" dirty="0"/>
              <a:t>Therefore, traumatized people often have little sense of what appropriate boundaries are</a:t>
            </a:r>
          </a:p>
          <a:p>
            <a:pPr marL="228600" indent="-228600">
              <a:buFont typeface="Arial" panose="020B0604020202020204" pitchFamily="34" charset="0"/>
              <a:buChar char="•"/>
            </a:pPr>
            <a:r>
              <a:rPr lang="en-US" dirty="0"/>
              <a:t>Abused people often expect to have their boundaries violated, especially </a:t>
            </a:r>
            <a:br>
              <a:rPr lang="en-US" dirty="0"/>
            </a:br>
            <a:r>
              <a:rPr lang="en-US" dirty="0"/>
              <a:t>by authority figures</a:t>
            </a:r>
          </a:p>
          <a:p>
            <a:pPr marL="0" indent="0">
              <a:buNone/>
            </a:pPr>
            <a:endParaRPr lang="en-US" dirty="0"/>
          </a:p>
          <a:p>
            <a:pPr indent="0">
              <a:buNone/>
            </a:pPr>
            <a:endParaRPr lang="en-US" dirty="0"/>
          </a:p>
        </p:txBody>
      </p:sp>
      <p:sp>
        <p:nvSpPr>
          <p:cNvPr id="4" name="Title 3"/>
          <p:cNvSpPr>
            <a:spLocks noGrp="1"/>
          </p:cNvSpPr>
          <p:nvPr>
            <p:ph type="title"/>
          </p:nvPr>
        </p:nvSpPr>
        <p:spPr>
          <a:xfrm>
            <a:off x="1192213" y="1"/>
            <a:ext cx="10999786" cy="1545770"/>
          </a:xfrm>
        </p:spPr>
        <p:txBody>
          <a:bodyPr/>
          <a:lstStyle/>
          <a:p>
            <a:r>
              <a:rPr lang="en-US" dirty="0"/>
              <a:t>Importance of Frame to People Suffering ACEs/Trauma </a:t>
            </a:r>
          </a:p>
        </p:txBody>
      </p:sp>
      <p:pic>
        <p:nvPicPr>
          <p:cNvPr id="7" name="Picture Placeholder 6"/>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7991108" y="1902059"/>
            <a:ext cx="3607334" cy="3607334"/>
          </a:xfrm>
        </p:spPr>
      </p:pic>
      <p:sp>
        <p:nvSpPr>
          <p:cNvPr id="8" name="Slide Number Placeholder 5">
            <a:extLst>
              <a:ext uri="{FF2B5EF4-FFF2-40B4-BE49-F238E27FC236}">
                <a16:creationId xmlns:a16="http://schemas.microsoft.com/office/drawing/2014/main" id="{935E659F-08E1-4E3B-AA28-BD465B66C642}"/>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125</a:t>
            </a:fld>
            <a:endParaRPr lang="en-US" dirty="0"/>
          </a:p>
        </p:txBody>
      </p:sp>
    </p:spTree>
    <p:extLst>
      <p:ext uri="{BB962C8B-B14F-4D97-AF65-F5344CB8AC3E}">
        <p14:creationId xmlns:p14="http://schemas.microsoft.com/office/powerpoint/2010/main" val="2448956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2FAE82-DE23-CA75-5906-CB8F38945DF8}"/>
              </a:ext>
            </a:extLst>
          </p:cNvPr>
          <p:cNvSpPr>
            <a:spLocks noGrp="1"/>
          </p:cNvSpPr>
          <p:nvPr>
            <p:ph type="title"/>
          </p:nvPr>
        </p:nvSpPr>
        <p:spPr/>
        <p:txBody>
          <a:bodyPr/>
          <a:lstStyle/>
          <a:p>
            <a:r>
              <a:rPr lang="en-US" dirty="0"/>
              <a:t>Factors Impacting Boundaries for People with IDD</a:t>
            </a:r>
            <a:endParaRPr lang="en-US" dirty="0">
              <a:solidFill>
                <a:srgbClr val="FF0000"/>
              </a:solidFill>
            </a:endParaRPr>
          </a:p>
        </p:txBody>
      </p:sp>
      <p:sp>
        <p:nvSpPr>
          <p:cNvPr id="7" name="Text Placeholder 6">
            <a:extLst>
              <a:ext uri="{FF2B5EF4-FFF2-40B4-BE49-F238E27FC236}">
                <a16:creationId xmlns:a16="http://schemas.microsoft.com/office/drawing/2014/main" id="{86BABB29-118E-F98F-B9BA-5DBA2F98A2D2}"/>
              </a:ext>
            </a:extLst>
          </p:cNvPr>
          <p:cNvSpPr>
            <a:spLocks noGrp="1"/>
          </p:cNvSpPr>
          <p:nvPr>
            <p:ph type="body" sz="quarter" idx="10"/>
          </p:nvPr>
        </p:nvSpPr>
        <p:spPr/>
        <p:txBody>
          <a:bodyPr/>
          <a:lstStyle/>
          <a:p>
            <a:pPr marL="228600" indent="-228600">
              <a:buSzPts val="2400"/>
              <a:buFont typeface="Arial" panose="020B0604020202020204" pitchFamily="34" charset="0"/>
              <a:buChar char="•"/>
            </a:pPr>
            <a:r>
              <a:rPr lang="en-US" dirty="0"/>
              <a:t>No or limited understanding of boundaries</a:t>
            </a:r>
          </a:p>
          <a:p>
            <a:pPr>
              <a:buSzPts val="2400"/>
            </a:pPr>
            <a:endParaRPr lang="en-US" sz="1600" dirty="0"/>
          </a:p>
          <a:p>
            <a:pPr marL="228600" indent="-228600">
              <a:buSzPts val="2400"/>
              <a:buFont typeface="Arial" panose="020B0604020202020204" pitchFamily="34" charset="0"/>
              <a:buChar char="•"/>
            </a:pPr>
            <a:r>
              <a:rPr lang="en-US" dirty="0"/>
              <a:t>May feel uncomfortable with a boundary being crossed but don’t show or express it</a:t>
            </a:r>
          </a:p>
          <a:p>
            <a:pPr>
              <a:buSzPts val="2400"/>
            </a:pPr>
            <a:endParaRPr lang="en-US" sz="1600" dirty="0"/>
          </a:p>
          <a:p>
            <a:pPr marL="228600" indent="-228600">
              <a:buSzPts val="2400"/>
              <a:buFont typeface="Arial" panose="020B0604020202020204" pitchFamily="34" charset="0"/>
              <a:buChar char="•"/>
            </a:pPr>
            <a:r>
              <a:rPr lang="en-US" dirty="0"/>
              <a:t>Disability can make them extremely vulnerable to boundary violations</a:t>
            </a:r>
          </a:p>
          <a:p>
            <a:pPr marL="228600" indent="-228600">
              <a:buSzPts val="2400"/>
              <a:buFont typeface="Arial" panose="020B0604020202020204" pitchFamily="34" charset="0"/>
              <a:buChar char="•"/>
            </a:pPr>
            <a:r>
              <a:rPr lang="en-US" dirty="0"/>
              <a:t>We teach them to be compliant, which can place them at risk</a:t>
            </a:r>
          </a:p>
          <a:p>
            <a:pPr marL="228600" indent="-228600">
              <a:buSzPts val="2400"/>
              <a:buFont typeface="Arial" panose="020B0604020202020204" pitchFamily="34" charset="0"/>
              <a:buChar char="•"/>
            </a:pPr>
            <a:r>
              <a:rPr lang="en-US" dirty="0"/>
              <a:t>Desperate to be accepted and loved</a:t>
            </a:r>
          </a:p>
          <a:p>
            <a:endParaRPr lang="en-US" dirty="0"/>
          </a:p>
        </p:txBody>
      </p:sp>
      <p:sp>
        <p:nvSpPr>
          <p:cNvPr id="4" name="Slide Number Placeholder 5">
            <a:extLst>
              <a:ext uri="{FF2B5EF4-FFF2-40B4-BE49-F238E27FC236}">
                <a16:creationId xmlns:a16="http://schemas.microsoft.com/office/drawing/2014/main" id="{0C34F584-E7DB-4557-8B50-984F0707120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126</a:t>
            </a:fld>
            <a:endParaRPr lang="en-US" dirty="0"/>
          </a:p>
        </p:txBody>
      </p:sp>
    </p:spTree>
    <p:extLst>
      <p:ext uri="{BB962C8B-B14F-4D97-AF65-F5344CB8AC3E}">
        <p14:creationId xmlns:p14="http://schemas.microsoft.com/office/powerpoint/2010/main" val="2639775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00F1791-1823-384E-E3F5-5B237F8EAF4A}"/>
              </a:ext>
            </a:extLst>
          </p:cNvPr>
          <p:cNvSpPr>
            <a:spLocks noGrp="1"/>
          </p:cNvSpPr>
          <p:nvPr>
            <p:ph type="body" sz="quarter" idx="10"/>
          </p:nvPr>
        </p:nvSpPr>
        <p:spPr/>
        <p:txBody>
          <a:bodyPr>
            <a:normAutofit/>
          </a:bodyPr>
          <a:lstStyle/>
          <a:p>
            <a:pPr indent="0">
              <a:buNone/>
            </a:pPr>
            <a:r>
              <a:rPr lang="en-US" sz="3000" b="1" dirty="0"/>
              <a:t>What boundary dilemma do you experience in your work?</a:t>
            </a:r>
          </a:p>
        </p:txBody>
      </p:sp>
      <p:sp>
        <p:nvSpPr>
          <p:cNvPr id="4" name="Title 3">
            <a:extLst>
              <a:ext uri="{FF2B5EF4-FFF2-40B4-BE49-F238E27FC236}">
                <a16:creationId xmlns:a16="http://schemas.microsoft.com/office/drawing/2014/main" id="{A80E1963-B103-F7F8-F67D-C880D28E9C6F}"/>
              </a:ext>
            </a:extLst>
          </p:cNvPr>
          <p:cNvSpPr>
            <a:spLocks noGrp="1"/>
          </p:cNvSpPr>
          <p:nvPr>
            <p:ph type="title"/>
          </p:nvPr>
        </p:nvSpPr>
        <p:spPr/>
        <p:txBody>
          <a:bodyPr/>
          <a:lstStyle/>
          <a:p>
            <a:r>
              <a:rPr lang="en-US" dirty="0"/>
              <a:t>Boundary Dilemma Brainstorm</a:t>
            </a:r>
            <a:endParaRPr lang="en-US" dirty="0">
              <a:solidFill>
                <a:srgbClr val="FF0000"/>
              </a:solidFill>
            </a:endParaRPr>
          </a:p>
        </p:txBody>
      </p:sp>
      <p:sp>
        <p:nvSpPr>
          <p:cNvPr id="2" name="Oval 1">
            <a:extLst>
              <a:ext uri="{FF2B5EF4-FFF2-40B4-BE49-F238E27FC236}">
                <a16:creationId xmlns:a16="http://schemas.microsoft.com/office/drawing/2014/main" id="{053E698A-39F0-4B7C-A466-F6C70AFBE92A}"/>
              </a:ext>
            </a:extLst>
          </p:cNvPr>
          <p:cNvSpPr/>
          <p:nvPr/>
        </p:nvSpPr>
        <p:spPr>
          <a:xfrm>
            <a:off x="4674742" y="2486347"/>
            <a:ext cx="3421294" cy="3421294"/>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0F5411C-29F4-4C5E-9659-BAFF3EED47D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127</a:t>
            </a:fld>
            <a:endParaRPr lang="en-US" dirty="0"/>
          </a:p>
        </p:txBody>
      </p:sp>
    </p:spTree>
    <p:extLst>
      <p:ext uri="{BB962C8B-B14F-4D97-AF65-F5344CB8AC3E}">
        <p14:creationId xmlns:p14="http://schemas.microsoft.com/office/powerpoint/2010/main" val="4014914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192214" y="1203158"/>
            <a:ext cx="10999786" cy="4463715"/>
          </a:xfrm>
        </p:spPr>
        <p:txBody>
          <a:bodyPr lIns="182880">
            <a:normAutofit/>
          </a:bodyPr>
          <a:lstStyle/>
          <a:p>
            <a:pPr marL="228600" indent="-228600">
              <a:buSzPts val="2400"/>
              <a:buFont typeface="Arial" panose="020B0604020202020204" pitchFamily="34" charset="0"/>
              <a:buChar char="•"/>
            </a:pPr>
            <a:r>
              <a:rPr lang="en-US" dirty="0"/>
              <a:t>For many boundary issues, there’s no agreement in the field.</a:t>
            </a:r>
          </a:p>
          <a:p>
            <a:pPr>
              <a:buSzPts val="2400"/>
            </a:pPr>
            <a:endParaRPr lang="en-US" dirty="0"/>
          </a:p>
          <a:p>
            <a:pPr marL="228600" indent="-228600">
              <a:buSzPts val="2400"/>
              <a:buFont typeface="Arial" panose="020B0604020202020204" pitchFamily="34" charset="0"/>
              <a:buChar char="•"/>
            </a:pPr>
            <a:r>
              <a:rPr lang="en-US" dirty="0"/>
              <a:t>No boundary policy can cover all situations that arise.</a:t>
            </a:r>
          </a:p>
          <a:p>
            <a:pPr>
              <a:buSzPts val="2400"/>
            </a:pPr>
            <a:endParaRPr lang="en-US" dirty="0"/>
          </a:p>
          <a:p>
            <a:pPr marL="228600" indent="-228600">
              <a:spcAft>
                <a:spcPts val="2000"/>
              </a:spcAft>
              <a:buSzPts val="2400"/>
              <a:buFont typeface="Arial" panose="020B0604020202020204" pitchFamily="34" charset="0"/>
              <a:buChar char="•"/>
            </a:pPr>
            <a:r>
              <a:rPr lang="en-US" dirty="0"/>
              <a:t>Crossing boundaries often arise from good intentions of staff.</a:t>
            </a:r>
          </a:p>
          <a:p>
            <a:pPr marL="228600" indent="-228600">
              <a:buSzPts val="2400"/>
              <a:buFont typeface="Arial" panose="020B0604020202020204" pitchFamily="34" charset="0"/>
              <a:buChar char="•"/>
            </a:pPr>
            <a:r>
              <a:rPr lang="en-US" dirty="0"/>
              <a:t>Survivors are used to boundary violations. They expect them and </a:t>
            </a:r>
            <a:br>
              <a:rPr lang="en-US" dirty="0"/>
            </a:br>
            <a:r>
              <a:rPr lang="en-US" dirty="0"/>
              <a:t>may even seek them out.</a:t>
            </a:r>
          </a:p>
          <a:p>
            <a:endParaRPr lang="en-US" dirty="0"/>
          </a:p>
        </p:txBody>
      </p:sp>
      <p:sp>
        <p:nvSpPr>
          <p:cNvPr id="2" name="Title 1"/>
          <p:cNvSpPr>
            <a:spLocks noGrp="1"/>
          </p:cNvSpPr>
          <p:nvPr>
            <p:ph type="title"/>
          </p:nvPr>
        </p:nvSpPr>
        <p:spPr>
          <a:xfrm>
            <a:off x="1192212" y="1"/>
            <a:ext cx="11109325" cy="1316736"/>
          </a:xfrm>
        </p:spPr>
        <p:txBody>
          <a:bodyPr/>
          <a:lstStyle/>
          <a:p>
            <a:r>
              <a:rPr lang="en-US" dirty="0"/>
              <a:t>The Reality about Frame and Boundaries</a:t>
            </a:r>
          </a:p>
        </p:txBody>
      </p:sp>
      <p:sp>
        <p:nvSpPr>
          <p:cNvPr id="5" name="Slide Number Placeholder 5">
            <a:extLst>
              <a:ext uri="{FF2B5EF4-FFF2-40B4-BE49-F238E27FC236}">
                <a16:creationId xmlns:a16="http://schemas.microsoft.com/office/drawing/2014/main" id="{98F61318-974E-46F9-8C74-05B16B167458}"/>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128</a:t>
            </a:fld>
            <a:endParaRPr lang="en-US" dirty="0"/>
          </a:p>
        </p:txBody>
      </p:sp>
    </p:spTree>
    <p:extLst>
      <p:ext uri="{BB962C8B-B14F-4D97-AF65-F5344CB8AC3E}">
        <p14:creationId xmlns:p14="http://schemas.microsoft.com/office/powerpoint/2010/main" val="158366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494B8B-CB9E-8A01-AEEF-AC9296941F6B}"/>
              </a:ext>
            </a:extLst>
          </p:cNvPr>
          <p:cNvSpPr>
            <a:spLocks noGrp="1"/>
          </p:cNvSpPr>
          <p:nvPr>
            <p:ph type="title"/>
          </p:nvPr>
        </p:nvSpPr>
        <p:spPr/>
        <p:txBody>
          <a:bodyPr/>
          <a:lstStyle/>
          <a:p>
            <a:r>
              <a:rPr lang="en-US" dirty="0"/>
              <a:t>Some Basic Guidelines</a:t>
            </a:r>
          </a:p>
        </p:txBody>
      </p:sp>
      <p:sp>
        <p:nvSpPr>
          <p:cNvPr id="5" name="Text Placeholder 4">
            <a:extLst>
              <a:ext uri="{FF2B5EF4-FFF2-40B4-BE49-F238E27FC236}">
                <a16:creationId xmlns:a16="http://schemas.microsoft.com/office/drawing/2014/main" id="{CEAEF6F2-0A85-0A2F-9575-B49A54C9F24F}"/>
              </a:ext>
            </a:extLst>
          </p:cNvPr>
          <p:cNvSpPr>
            <a:spLocks noGrp="1"/>
          </p:cNvSpPr>
          <p:nvPr>
            <p:ph type="body" sz="quarter" idx="10"/>
          </p:nvPr>
        </p:nvSpPr>
        <p:spPr/>
        <p:txBody>
          <a:bodyPr/>
          <a:lstStyle/>
          <a:p>
            <a:pPr marL="228600" indent="-228600">
              <a:buSzPts val="2400"/>
              <a:buFont typeface="Arial" panose="020B0604020202020204" pitchFamily="34" charset="0"/>
              <a:buChar char="•"/>
            </a:pPr>
            <a:r>
              <a:rPr lang="en-US" dirty="0"/>
              <a:t>Don’t assume boundaries don’t matter</a:t>
            </a:r>
          </a:p>
          <a:p>
            <a:pPr marL="228600" indent="-228600">
              <a:buSzPts val="2400"/>
              <a:buFont typeface="Arial" panose="020B0604020202020204" pitchFamily="34" charset="0"/>
              <a:buChar char="•"/>
            </a:pPr>
            <a:r>
              <a:rPr lang="en-US" dirty="0"/>
              <a:t>Be verbally explicit when you need to cross a boundary – </a:t>
            </a:r>
            <a:br>
              <a:rPr lang="en-US" dirty="0"/>
            </a:br>
            <a:r>
              <a:rPr lang="en-US" dirty="0"/>
              <a:t>ask for permission </a:t>
            </a:r>
          </a:p>
          <a:p>
            <a:pPr marL="228600" indent="-228600">
              <a:buSzPts val="2400"/>
              <a:buFont typeface="Arial" panose="020B0604020202020204" pitchFamily="34" charset="0"/>
              <a:buChar char="•"/>
            </a:pPr>
            <a:r>
              <a:rPr lang="en-US" dirty="0"/>
              <a:t>Don’t promise to keep secrets</a:t>
            </a:r>
          </a:p>
          <a:p>
            <a:pPr marL="228600" indent="-228600">
              <a:buSzPts val="2400"/>
              <a:buFont typeface="Arial" panose="020B0604020202020204" pitchFamily="34" charset="0"/>
              <a:buChar char="•"/>
            </a:pPr>
            <a:r>
              <a:rPr lang="en-US" dirty="0"/>
              <a:t>Teach explicitly about boundaries</a:t>
            </a:r>
          </a:p>
          <a:p>
            <a:pPr marL="228600" indent="-228600">
              <a:buSzPts val="2400"/>
              <a:buFont typeface="Arial" panose="020B0604020202020204" pitchFamily="34" charset="0"/>
              <a:buChar char="•"/>
            </a:pPr>
            <a:r>
              <a:rPr lang="en-US" dirty="0"/>
              <a:t>Be firm and kind when setting your own boundaries</a:t>
            </a:r>
          </a:p>
          <a:p>
            <a:pPr marL="228600" indent="-228600">
              <a:buSzPts val="2400"/>
              <a:buFont typeface="Arial" panose="020B0604020202020204" pitchFamily="34" charset="0"/>
              <a:buChar char="•"/>
            </a:pPr>
            <a:r>
              <a:rPr lang="en-US" dirty="0"/>
              <a:t>When in doubt about a boundary decision, </a:t>
            </a:r>
            <a:r>
              <a:rPr lang="en-US" b="1" dirty="0"/>
              <a:t>talk about it with your team or supervisor</a:t>
            </a:r>
            <a:endParaRPr lang="en-US" dirty="0"/>
          </a:p>
          <a:p>
            <a:endParaRPr lang="en-US" dirty="0"/>
          </a:p>
        </p:txBody>
      </p:sp>
      <p:sp>
        <p:nvSpPr>
          <p:cNvPr id="6" name="Slide Number Placeholder 5">
            <a:extLst>
              <a:ext uri="{FF2B5EF4-FFF2-40B4-BE49-F238E27FC236}">
                <a16:creationId xmlns:a16="http://schemas.microsoft.com/office/drawing/2014/main" id="{804E43A0-88E7-44AD-B4F6-D6749F51B284}"/>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129</a:t>
            </a:fld>
            <a:endParaRPr lang="en-US" dirty="0"/>
          </a:p>
        </p:txBody>
      </p:sp>
    </p:spTree>
    <p:extLst>
      <p:ext uri="{BB962C8B-B14F-4D97-AF65-F5344CB8AC3E}">
        <p14:creationId xmlns:p14="http://schemas.microsoft.com/office/powerpoint/2010/main" val="2178183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C485CF-58B0-40CD-91CE-70211AEE4B4F}"/>
              </a:ext>
            </a:extLst>
          </p:cNvPr>
          <p:cNvSpPr>
            <a:spLocks noGrp="1"/>
          </p:cNvSpPr>
          <p:nvPr>
            <p:ph type="title"/>
          </p:nvPr>
        </p:nvSpPr>
        <p:spPr>
          <a:xfrm>
            <a:off x="1192214" y="1527525"/>
            <a:ext cx="10999786" cy="1073150"/>
          </a:xfrm>
        </p:spPr>
        <p:txBody>
          <a:bodyPr>
            <a:normAutofit/>
          </a:bodyPr>
          <a:lstStyle/>
          <a:p>
            <a:pPr algn="ctr"/>
            <a:r>
              <a:rPr lang="en-US" sz="5400" dirty="0"/>
              <a:t>Break Time</a:t>
            </a:r>
          </a:p>
        </p:txBody>
      </p:sp>
      <p:pic>
        <p:nvPicPr>
          <p:cNvPr id="21" name="Picture 20">
            <a:extLst>
              <a:ext uri="{FF2B5EF4-FFF2-40B4-BE49-F238E27FC236}">
                <a16:creationId xmlns:a16="http://schemas.microsoft.com/office/drawing/2014/main" id="{C6137B50-0DF9-4E12-BDAF-F4950AFD8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9275" y="2600675"/>
            <a:ext cx="2660904" cy="2660904"/>
          </a:xfrm>
          <a:prstGeom prst="rect">
            <a:avLst/>
          </a:prstGeom>
        </p:spPr>
      </p:pic>
      <p:sp>
        <p:nvSpPr>
          <p:cNvPr id="6" name="Slide Number Placeholder 5">
            <a:extLst>
              <a:ext uri="{FF2B5EF4-FFF2-40B4-BE49-F238E27FC236}">
                <a16:creationId xmlns:a16="http://schemas.microsoft.com/office/drawing/2014/main" id="{E60C635F-3D10-4230-9049-AC9B8BCAEDC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130</a:t>
            </a:fld>
            <a:endParaRPr lang="en-US" dirty="0"/>
          </a:p>
        </p:txBody>
      </p:sp>
    </p:spTree>
    <p:extLst>
      <p:ext uri="{BB962C8B-B14F-4D97-AF65-F5344CB8AC3E}">
        <p14:creationId xmlns:p14="http://schemas.microsoft.com/office/powerpoint/2010/main" val="2823589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92214" y="2892653"/>
            <a:ext cx="10999786" cy="1072693"/>
          </a:xfrm>
        </p:spPr>
        <p:txBody>
          <a:bodyPr/>
          <a:lstStyle/>
          <a:p>
            <a:pPr>
              <a:lnSpc>
                <a:spcPct val="120000"/>
              </a:lnSpc>
              <a:spcBef>
                <a:spcPts val="600"/>
              </a:spcBef>
            </a:pPr>
            <a:r>
              <a:rPr lang="en-US" dirty="0"/>
              <a:t>Strengthening the </a:t>
            </a:r>
            <a:br>
              <a:rPr lang="en-US" dirty="0"/>
            </a:br>
            <a:r>
              <a:rPr lang="en-US" dirty="0"/>
              <a:t>Body and Brain</a:t>
            </a:r>
          </a:p>
        </p:txBody>
      </p:sp>
      <p:sp>
        <p:nvSpPr>
          <p:cNvPr id="5" name="Slide Number Placeholder 5">
            <a:extLst>
              <a:ext uri="{FF2B5EF4-FFF2-40B4-BE49-F238E27FC236}">
                <a16:creationId xmlns:a16="http://schemas.microsoft.com/office/drawing/2014/main" id="{76398B60-BC71-4807-80CB-42CD0FC4546F}"/>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131</a:t>
            </a:fld>
            <a:endParaRPr lang="en-US" dirty="0"/>
          </a:p>
        </p:txBody>
      </p:sp>
    </p:spTree>
    <p:extLst>
      <p:ext uri="{BB962C8B-B14F-4D97-AF65-F5344CB8AC3E}">
        <p14:creationId xmlns:p14="http://schemas.microsoft.com/office/powerpoint/2010/main" val="3888932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97366"/>
          </a:xfrm>
          <a:prstGeom prst="rect">
            <a:avLst/>
          </a:prstGeom>
        </p:spPr>
      </p:pic>
      <p:sp>
        <p:nvSpPr>
          <p:cNvPr id="3" name="Oval 2"/>
          <p:cNvSpPr/>
          <p:nvPr/>
        </p:nvSpPr>
        <p:spPr>
          <a:xfrm>
            <a:off x="794623" y="3535010"/>
            <a:ext cx="3034747" cy="980661"/>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795357D1-8DB2-4403-AC03-0B4F86953856}"/>
              </a:ext>
            </a:extLst>
          </p:cNvPr>
          <p:cNvSpPr txBox="1">
            <a:spLocks/>
          </p:cNvSpPr>
          <p:nvPr/>
        </p:nvSpPr>
        <p:spPr>
          <a:xfrm>
            <a:off x="1280160" y="6492240"/>
            <a:ext cx="2743200" cy="365125"/>
          </a:xfrm>
          <a:prstGeom prst="rect">
            <a:avLst/>
          </a:prstGeom>
        </p:spPr>
        <p:txBody>
          <a:bodyPr vert="horz" lIns="91440" tIns="45720" rIns="91440" bIns="45720" rtlCol="0" anchor="t" anchorCtr="0"/>
          <a:lstStyle>
            <a:defPPr>
              <a:defRPr lang="en-US"/>
            </a:defPPr>
            <a:lvl1pPr marL="0" algn="r" defTabSz="914400" rtl="0" eaLnBrk="1" latinLnBrk="0" hangingPunct="1">
              <a:defRPr lang="en-US" sz="1600" b="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6BD7C2F3-7C6C-428F-B653-8670B423653E}" type="slidenum">
              <a:rPr lang="en-US" smtClean="0"/>
              <a:pPr algn="l"/>
              <a:t>132</a:t>
            </a:fld>
            <a:endParaRPr lang="en-US" dirty="0"/>
          </a:p>
        </p:txBody>
      </p:sp>
    </p:spTree>
    <p:extLst>
      <p:ext uri="{BB962C8B-B14F-4D97-AF65-F5344CB8AC3E}">
        <p14:creationId xmlns:p14="http://schemas.microsoft.com/office/powerpoint/2010/main" val="154271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Arrow Connector 26"/>
          <p:cNvCxnSpPr>
            <a:stCxn id="5" idx="2"/>
          </p:cNvCxnSpPr>
          <p:nvPr/>
        </p:nvCxnSpPr>
        <p:spPr>
          <a:xfrm>
            <a:off x="6718397" y="4133889"/>
            <a:ext cx="0" cy="1373080"/>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4722230" y="4041958"/>
            <a:ext cx="656836" cy="817145"/>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5" idx="0"/>
          </p:cNvCxnSpPr>
          <p:nvPr/>
        </p:nvCxnSpPr>
        <p:spPr>
          <a:xfrm flipH="1">
            <a:off x="6718397" y="2806262"/>
            <a:ext cx="8224" cy="861858"/>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915" name="Rectangle 2"/>
          <p:cNvSpPr>
            <a:spLocks noGrp="1" noChangeArrowheads="1"/>
          </p:cNvSpPr>
          <p:nvPr>
            <p:ph type="title"/>
          </p:nvPr>
        </p:nvSpPr>
        <p:spPr>
          <a:xfrm>
            <a:off x="1192213" y="1"/>
            <a:ext cx="10999786" cy="1316736"/>
          </a:xfrm>
        </p:spPr>
        <p:txBody>
          <a:bodyPr>
            <a:normAutofit/>
          </a:bodyPr>
          <a:lstStyle/>
          <a:p>
            <a:pPr eaLnBrk="1" hangingPunct="1"/>
            <a:r>
              <a:rPr lang="en-US" dirty="0"/>
              <a:t>Threat Response of Dysregulated Brain</a:t>
            </a:r>
          </a:p>
        </p:txBody>
      </p:sp>
      <p:pic>
        <p:nvPicPr>
          <p:cNvPr id="3" name="Content Placeholder 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tretch>
            <a:fillRect/>
          </a:stretch>
        </p:blipFill>
        <p:spPr>
          <a:xfrm>
            <a:off x="1296006" y="3978699"/>
            <a:ext cx="2450592" cy="2450592"/>
          </a:xfrm>
        </p:spPr>
      </p:pic>
      <p:pic>
        <p:nvPicPr>
          <p:cNvPr id="7" name="Picture Placeholder 6"/>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a:fillRect/>
          </a:stretch>
        </p:blipFill>
        <p:spPr>
          <a:xfrm>
            <a:off x="9582198" y="3982196"/>
            <a:ext cx="2446772" cy="2447095"/>
          </a:xfrm>
        </p:spPr>
      </p:pic>
      <p:sp>
        <p:nvSpPr>
          <p:cNvPr id="602128" name="Rectangle 16"/>
          <p:cNvSpPr>
            <a:spLocks noChangeArrowheads="1"/>
          </p:cNvSpPr>
          <p:nvPr/>
        </p:nvSpPr>
        <p:spPr bwMode="auto">
          <a:xfrm>
            <a:off x="3490165" y="4861827"/>
            <a:ext cx="1828800" cy="609600"/>
          </a:xfrm>
          <a:prstGeom prst="rect">
            <a:avLst/>
          </a:prstGeom>
          <a:solidFill>
            <a:schemeClr val="bg1"/>
          </a:solidFill>
          <a:ln w="9525">
            <a:solidFill>
              <a:srgbClr val="FF0000"/>
            </a:solidFill>
            <a:miter lim="800000"/>
            <a:headEnd/>
            <a:tailEnd/>
          </a:ln>
        </p:spPr>
        <p:txBody>
          <a:bodyPr wrap="none" anchor="ctr"/>
          <a:lstStyle/>
          <a:p>
            <a:pPr algn="ctr"/>
            <a:r>
              <a:rPr lang="en-US" b="1" dirty="0"/>
              <a:t>Stuck in “on”</a:t>
            </a:r>
          </a:p>
        </p:txBody>
      </p:sp>
      <p:sp>
        <p:nvSpPr>
          <p:cNvPr id="602137" name="Rectangle 25"/>
          <p:cNvSpPr>
            <a:spLocks noChangeArrowheads="1"/>
          </p:cNvSpPr>
          <p:nvPr/>
        </p:nvSpPr>
        <p:spPr bwMode="auto">
          <a:xfrm>
            <a:off x="5105400" y="5506969"/>
            <a:ext cx="2971800" cy="914400"/>
          </a:xfrm>
          <a:prstGeom prst="rect">
            <a:avLst/>
          </a:prstGeom>
          <a:solidFill>
            <a:schemeClr val="bg1"/>
          </a:solidFill>
          <a:ln w="9525">
            <a:solidFill>
              <a:srgbClr val="FF0000"/>
            </a:solidFill>
            <a:miter lim="800000"/>
            <a:headEnd/>
            <a:tailEnd/>
          </a:ln>
        </p:spPr>
        <p:txBody>
          <a:bodyPr wrap="none" anchor="ctr"/>
          <a:lstStyle/>
          <a:p>
            <a:pPr algn="ctr"/>
            <a:r>
              <a:rPr lang="en-US" sz="2000" b="1" dirty="0"/>
              <a:t>Rollercoaster from </a:t>
            </a:r>
          </a:p>
          <a:p>
            <a:pPr algn="ctr"/>
            <a:r>
              <a:rPr lang="en-US" sz="2000" b="1" dirty="0"/>
              <a:t>“on” to “shut down”</a:t>
            </a:r>
          </a:p>
        </p:txBody>
      </p:sp>
      <p:sp>
        <p:nvSpPr>
          <p:cNvPr id="602136" name="Rectangle 24"/>
          <p:cNvSpPr>
            <a:spLocks noChangeArrowheads="1"/>
          </p:cNvSpPr>
          <p:nvPr/>
        </p:nvSpPr>
        <p:spPr bwMode="auto">
          <a:xfrm>
            <a:off x="7528970" y="4859103"/>
            <a:ext cx="2458722" cy="609600"/>
          </a:xfrm>
          <a:prstGeom prst="rect">
            <a:avLst/>
          </a:prstGeom>
          <a:solidFill>
            <a:schemeClr val="bg1"/>
          </a:solidFill>
          <a:ln w="9525">
            <a:solidFill>
              <a:srgbClr val="FF0000"/>
            </a:solidFill>
            <a:miter lim="800000"/>
            <a:headEnd/>
            <a:tailEnd/>
          </a:ln>
        </p:spPr>
        <p:txBody>
          <a:bodyPr wrap="none" anchor="ctr"/>
          <a:lstStyle/>
          <a:p>
            <a:pPr algn="ctr"/>
            <a:r>
              <a:rPr lang="en-US" b="1" dirty="0"/>
              <a:t> Numb, “shut down”</a:t>
            </a:r>
          </a:p>
        </p:txBody>
      </p:sp>
      <p:cxnSp>
        <p:nvCxnSpPr>
          <p:cNvPr id="33" name="Straight Arrow Connector 32"/>
          <p:cNvCxnSpPr/>
          <p:nvPr/>
        </p:nvCxnSpPr>
        <p:spPr>
          <a:xfrm>
            <a:off x="8017099" y="3982196"/>
            <a:ext cx="666150" cy="879631"/>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8013AB2D-D91F-4C31-A281-954C51D3CB3C}"/>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fld id="{6BD7C2F3-7C6C-428F-B653-8670B423653E}" type="slidenum">
              <a:rPr lang="en-US" smtClean="0"/>
              <a:pPr algn="l"/>
              <a:t>133</a:t>
            </a:fld>
            <a:endParaRPr lang="en-US" dirty="0"/>
          </a:p>
        </p:txBody>
      </p:sp>
      <p:sp>
        <p:nvSpPr>
          <p:cNvPr id="2" name="Rounded Rectangle 1"/>
          <p:cNvSpPr/>
          <p:nvPr/>
        </p:nvSpPr>
        <p:spPr>
          <a:xfrm>
            <a:off x="4403346" y="1063138"/>
            <a:ext cx="4630101" cy="180292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indent="-182880">
              <a:buFont typeface="Arial" panose="020B0604020202020204" pitchFamily="34" charset="0"/>
              <a:buChar char="•"/>
            </a:pPr>
            <a:r>
              <a:rPr lang="en-US" sz="2000" dirty="0"/>
              <a:t>Extreme alertness, racing heart, </a:t>
            </a:r>
          </a:p>
          <a:p>
            <a:pPr marL="182880" indent="-182880"/>
            <a:r>
              <a:rPr lang="en-US" sz="2000" dirty="0"/>
              <a:t>	underlying fear, defensive stance</a:t>
            </a:r>
          </a:p>
          <a:p>
            <a:pPr marL="182880" indent="-182880">
              <a:buFont typeface="Arial" panose="020B0604020202020204" pitchFamily="34" charset="0"/>
              <a:buChar char="•"/>
            </a:pPr>
            <a:r>
              <a:rPr lang="en-US" sz="2000" dirty="0"/>
              <a:t>Non-essential bodily functions stop</a:t>
            </a:r>
          </a:p>
          <a:p>
            <a:r>
              <a:rPr lang="en-US" sz="2800" b="1" dirty="0">
                <a:solidFill>
                  <a:srgbClr val="FF0000"/>
                </a:solidFill>
                <a:effectLst>
                  <a:outerShdw blurRad="50800" dist="38100" dir="2700000" algn="tl" rotWithShape="0">
                    <a:schemeClr val="tx1">
                      <a:alpha val="40000"/>
                    </a:schemeClr>
                  </a:outerShdw>
                </a:effectLst>
              </a:rPr>
              <a:t>         CAN’ T THINK</a:t>
            </a:r>
          </a:p>
        </p:txBody>
      </p:sp>
      <p:sp>
        <p:nvSpPr>
          <p:cNvPr id="4" name="Rounded Rectangle 3"/>
          <p:cNvSpPr/>
          <p:nvPr/>
        </p:nvSpPr>
        <p:spPr>
          <a:xfrm>
            <a:off x="1619425" y="1028791"/>
            <a:ext cx="1870993" cy="2532498"/>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spcBef>
                <a:spcPct val="50000"/>
              </a:spcBef>
            </a:pPr>
            <a:r>
              <a:rPr lang="en-US" b="1" dirty="0">
                <a:solidFill>
                  <a:schemeClr val="tx1"/>
                </a:solidFill>
              </a:rPr>
              <a:t>Something’s Wrong? YES!</a:t>
            </a:r>
          </a:p>
          <a:p>
            <a:pPr algn="ctr">
              <a:spcBef>
                <a:spcPct val="50000"/>
              </a:spcBef>
            </a:pPr>
            <a:r>
              <a:rPr lang="en-US" dirty="0">
                <a:solidFill>
                  <a:schemeClr val="tx1"/>
                </a:solidFill>
              </a:rPr>
              <a:t>Small</a:t>
            </a:r>
            <a:r>
              <a:rPr lang="en-US" b="1" dirty="0">
                <a:solidFill>
                  <a:schemeClr val="tx1"/>
                </a:solidFill>
              </a:rPr>
              <a:t> </a:t>
            </a:r>
            <a:r>
              <a:rPr lang="en-US" dirty="0">
                <a:solidFill>
                  <a:schemeClr val="tx1"/>
                </a:solidFill>
              </a:rPr>
              <a:t>stressors  activate the full threat response</a:t>
            </a:r>
          </a:p>
        </p:txBody>
      </p:sp>
      <p:sp>
        <p:nvSpPr>
          <p:cNvPr id="28" name="Lightning Bolt 27"/>
          <p:cNvSpPr/>
          <p:nvPr/>
        </p:nvSpPr>
        <p:spPr>
          <a:xfrm rot="3892746" flipV="1">
            <a:off x="3495587" y="1761936"/>
            <a:ext cx="914400" cy="914400"/>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ounded Rectangle 4"/>
          <p:cNvSpPr/>
          <p:nvPr/>
        </p:nvSpPr>
        <p:spPr>
          <a:xfrm>
            <a:off x="3360726" y="3668120"/>
            <a:ext cx="6715342" cy="46576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n w="18415" cmpd="sng">
                  <a:solidFill>
                    <a:srgbClr val="FFFFFF"/>
                  </a:solidFill>
                  <a:prstDash val="solid"/>
                </a:ln>
                <a:solidFill>
                  <a:srgbClr val="FEFEF8"/>
                </a:solidFill>
                <a:effectLst>
                  <a:outerShdw blurRad="38100" dist="38100" dir="2700000" algn="tl">
                    <a:srgbClr val="000000">
                      <a:alpha val="43137"/>
                    </a:srgbClr>
                  </a:outerShdw>
                </a:effectLst>
              </a:rPr>
              <a:t>Survival fight, flight and/or freeze responses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Straight Arrow Connector 112"/>
          <p:cNvCxnSpPr/>
          <p:nvPr/>
        </p:nvCxnSpPr>
        <p:spPr>
          <a:xfrm rot="16200000" flipH="1">
            <a:off x="7329496" y="3718974"/>
            <a:ext cx="685800" cy="68580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rot="5400000">
            <a:off x="5106652" y="3760949"/>
            <a:ext cx="685800" cy="68580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891" name="Rectangle 4"/>
          <p:cNvSpPr>
            <a:spLocks noGrp="1" noChangeArrowheads="1"/>
          </p:cNvSpPr>
          <p:nvPr>
            <p:ph type="title"/>
          </p:nvPr>
        </p:nvSpPr>
        <p:spPr>
          <a:xfrm>
            <a:off x="1192213" y="1"/>
            <a:ext cx="10999786" cy="1316736"/>
          </a:xfrm>
        </p:spPr>
        <p:txBody>
          <a:bodyPr/>
          <a:lstStyle/>
          <a:p>
            <a:pPr eaLnBrk="1" hangingPunct="1"/>
            <a:r>
              <a:rPr lang="en-US" dirty="0"/>
              <a:t>Threat Response of a Regulated Brain</a:t>
            </a:r>
          </a:p>
        </p:txBody>
      </p:sp>
      <p:sp>
        <p:nvSpPr>
          <p:cNvPr id="599045" name="Text Box 5"/>
          <p:cNvSpPr txBox="1">
            <a:spLocks noChangeArrowheads="1"/>
          </p:cNvSpPr>
          <p:nvPr/>
        </p:nvSpPr>
        <p:spPr bwMode="auto">
          <a:xfrm>
            <a:off x="1703146" y="1226722"/>
            <a:ext cx="3200400" cy="2246769"/>
          </a:xfrm>
          <a:prstGeom prst="rect">
            <a:avLst/>
          </a:prstGeom>
          <a:noFill/>
          <a:ln w="9525">
            <a:noFill/>
            <a:miter lim="800000"/>
            <a:headEnd/>
            <a:tailEnd/>
          </a:ln>
        </p:spPr>
        <p:txBody>
          <a:bodyPr wrap="square">
            <a:spAutoFit/>
          </a:bodyPr>
          <a:lstStyle/>
          <a:p>
            <a:pPr>
              <a:spcBef>
                <a:spcPct val="50000"/>
              </a:spcBef>
            </a:pPr>
            <a:r>
              <a:rPr lang="en-US" sz="2400" dirty="0"/>
              <a:t>Something’s </a:t>
            </a:r>
            <a:br>
              <a:rPr lang="en-US" sz="2400" dirty="0"/>
            </a:br>
            <a:r>
              <a:rPr lang="en-US" sz="2400" dirty="0"/>
              <a:t>wrong!?</a:t>
            </a:r>
          </a:p>
          <a:p>
            <a:endParaRPr lang="en-US" sz="2400" dirty="0">
              <a:solidFill>
                <a:srgbClr val="002060"/>
              </a:solidFill>
            </a:endParaRPr>
          </a:p>
          <a:p>
            <a:pPr>
              <a:spcBef>
                <a:spcPts val="1200"/>
              </a:spcBef>
            </a:pPr>
            <a:r>
              <a:rPr lang="en-US" sz="2400" dirty="0"/>
              <a:t>Am I safe?</a:t>
            </a:r>
          </a:p>
          <a:p>
            <a:pPr>
              <a:spcBef>
                <a:spcPts val="1200"/>
              </a:spcBef>
            </a:pPr>
            <a:r>
              <a:rPr lang="en-US" sz="2400" dirty="0"/>
              <a:t>I’ll check it out…</a:t>
            </a:r>
          </a:p>
        </p:txBody>
      </p:sp>
      <p:sp>
        <p:nvSpPr>
          <p:cNvPr id="599061" name="Rectangle 21"/>
          <p:cNvSpPr>
            <a:spLocks noChangeArrowheads="1"/>
          </p:cNvSpPr>
          <p:nvPr/>
        </p:nvSpPr>
        <p:spPr bwMode="auto">
          <a:xfrm>
            <a:off x="4427665" y="1039566"/>
            <a:ext cx="4267200" cy="2743200"/>
          </a:xfrm>
          <a:prstGeom prst="roundRect">
            <a:avLst/>
          </a:prstGeom>
          <a:solidFill>
            <a:schemeClr val="accent4"/>
          </a:solidFill>
          <a:ln>
            <a:round/>
            <a:headEnd/>
            <a:tailEnd/>
          </a:ln>
        </p:spPr>
        <p:style>
          <a:lnRef idx="1">
            <a:schemeClr val="accent4"/>
          </a:lnRef>
          <a:fillRef idx="2">
            <a:schemeClr val="accent4"/>
          </a:fillRef>
          <a:effectRef idx="1">
            <a:schemeClr val="accent4"/>
          </a:effectRef>
          <a:fontRef idx="minor">
            <a:schemeClr val="dk1"/>
          </a:fontRef>
        </p:style>
        <p:txBody>
          <a:bodyPr wrap="none" anchor="ctr"/>
          <a:lstStyle/>
          <a:p>
            <a:pPr>
              <a:spcBef>
                <a:spcPts val="600"/>
              </a:spcBef>
            </a:pPr>
            <a:r>
              <a:rPr lang="en-US" sz="2400" b="1" dirty="0">
                <a:solidFill>
                  <a:schemeClr val="tx1"/>
                </a:solidFill>
              </a:rPr>
              <a:t>The Body Reacts:</a:t>
            </a:r>
          </a:p>
          <a:p>
            <a:pPr>
              <a:spcBef>
                <a:spcPts val="600"/>
              </a:spcBef>
              <a:buFont typeface="Arial" pitchFamily="34" charset="0"/>
              <a:buChar char="•"/>
            </a:pPr>
            <a:r>
              <a:rPr lang="en-US" sz="2400" dirty="0">
                <a:solidFill>
                  <a:schemeClr val="tx1"/>
                </a:solidFill>
              </a:rPr>
              <a:t>Extreme alertness</a:t>
            </a:r>
          </a:p>
          <a:p>
            <a:pPr>
              <a:spcBef>
                <a:spcPts val="600"/>
              </a:spcBef>
              <a:buFont typeface="Arial" pitchFamily="34" charset="0"/>
              <a:buChar char="•"/>
            </a:pPr>
            <a:r>
              <a:rPr lang="en-US" sz="2400" dirty="0">
                <a:solidFill>
                  <a:schemeClr val="tx1"/>
                </a:solidFill>
              </a:rPr>
              <a:t>Non-essential bodily </a:t>
            </a:r>
            <a:br>
              <a:rPr lang="en-US" sz="2400" dirty="0">
                <a:solidFill>
                  <a:schemeClr val="tx1"/>
                </a:solidFill>
              </a:rPr>
            </a:br>
            <a:r>
              <a:rPr lang="en-US" sz="2400" dirty="0">
                <a:solidFill>
                  <a:schemeClr val="tx1"/>
                </a:solidFill>
              </a:rPr>
              <a:t> functions stop</a:t>
            </a:r>
          </a:p>
          <a:p>
            <a:pPr>
              <a:spcBef>
                <a:spcPts val="600"/>
              </a:spcBef>
              <a:buFont typeface="Arial" pitchFamily="34" charset="0"/>
              <a:buChar char="•"/>
            </a:pPr>
            <a:r>
              <a:rPr lang="en-US" sz="2400" dirty="0">
                <a:solidFill>
                  <a:schemeClr val="tx1"/>
                </a:solidFill>
              </a:rPr>
              <a:t>Focused thinking to assess </a:t>
            </a:r>
            <a:br>
              <a:rPr lang="en-US" sz="2400" dirty="0">
                <a:solidFill>
                  <a:schemeClr val="tx1"/>
                </a:solidFill>
              </a:rPr>
            </a:br>
            <a:r>
              <a:rPr lang="en-US" sz="2400" dirty="0">
                <a:solidFill>
                  <a:schemeClr val="tx1"/>
                </a:solidFill>
              </a:rPr>
              <a:t> danger</a:t>
            </a:r>
          </a:p>
        </p:txBody>
      </p:sp>
      <p:cxnSp>
        <p:nvCxnSpPr>
          <p:cNvPr id="29" name="Straight Arrow Connector 28"/>
          <p:cNvCxnSpPr/>
          <p:nvPr/>
        </p:nvCxnSpPr>
        <p:spPr>
          <a:xfrm>
            <a:off x="3360865" y="1738616"/>
            <a:ext cx="1066800" cy="1588"/>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Rectangle 25"/>
          <p:cNvSpPr>
            <a:spLocks noChangeArrowheads="1"/>
          </p:cNvSpPr>
          <p:nvPr/>
        </p:nvSpPr>
        <p:spPr bwMode="auto">
          <a:xfrm>
            <a:off x="6692106" y="4404774"/>
            <a:ext cx="2399219" cy="1559470"/>
          </a:xfrm>
          <a:prstGeom prst="roundRect">
            <a:avLst/>
          </a:prstGeom>
          <a:solidFill>
            <a:schemeClr val="accent1"/>
          </a:solidFill>
          <a:ln w="9525">
            <a:solidFill>
              <a:schemeClr val="accent1"/>
            </a:solidFill>
            <a:miter lim="800000"/>
            <a:headEnd/>
            <a:tailEnd/>
          </a:ln>
        </p:spPr>
        <p:txBody>
          <a:bodyPr wrap="none" anchor="ctr"/>
          <a:lstStyle/>
          <a:p>
            <a:r>
              <a:rPr lang="en-US" sz="2400" b="1" i="1" u="sng"/>
              <a:t>Danger!</a:t>
            </a:r>
          </a:p>
          <a:p>
            <a:r>
              <a:rPr lang="en-US"/>
              <a:t>If threat is real, </a:t>
            </a:r>
          </a:p>
          <a:p>
            <a:r>
              <a:rPr lang="en-US"/>
              <a:t>body goes into fight, </a:t>
            </a:r>
            <a:br>
              <a:rPr lang="en-US"/>
            </a:br>
            <a:r>
              <a:rPr lang="en-US"/>
              <a:t>flight, or freeze</a:t>
            </a:r>
            <a:endParaRPr lang="en-US" dirty="0"/>
          </a:p>
        </p:txBody>
      </p:sp>
      <p:cxnSp>
        <p:nvCxnSpPr>
          <p:cNvPr id="58" name="Straight Arrow Connector 57"/>
          <p:cNvCxnSpPr/>
          <p:nvPr/>
        </p:nvCxnSpPr>
        <p:spPr>
          <a:xfrm rot="5400000">
            <a:off x="2055296" y="2288847"/>
            <a:ext cx="457200" cy="1588"/>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Elbow Connector 97"/>
          <p:cNvCxnSpPr/>
          <p:nvPr/>
        </p:nvCxnSpPr>
        <p:spPr>
          <a:xfrm rot="5400000">
            <a:off x="6638741" y="4402938"/>
            <a:ext cx="1588" cy="3124200"/>
          </a:xfrm>
          <a:prstGeom prst="bentConnector3">
            <a:avLst>
              <a:gd name="adj1" fmla="val 25108383"/>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5" name="Content Placeholder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3488" y="3782766"/>
            <a:ext cx="2799668" cy="279966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pic>
        <p:nvPicPr>
          <p:cNvPr id="16" name="Content Placeholder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4632" y="3782766"/>
            <a:ext cx="2799668" cy="279966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18" name="Slide Number Placeholder 5">
            <a:extLst>
              <a:ext uri="{FF2B5EF4-FFF2-40B4-BE49-F238E27FC236}">
                <a16:creationId xmlns:a16="http://schemas.microsoft.com/office/drawing/2014/main" id="{39FC44E9-AABC-48AB-97DD-E47871AF0B95}"/>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134</a:t>
            </a:r>
          </a:p>
        </p:txBody>
      </p:sp>
      <p:sp>
        <p:nvSpPr>
          <p:cNvPr id="599065" name="Rectangle 25"/>
          <p:cNvSpPr>
            <a:spLocks noChangeArrowheads="1"/>
          </p:cNvSpPr>
          <p:nvPr/>
        </p:nvSpPr>
        <p:spPr bwMode="auto">
          <a:xfrm>
            <a:off x="4240316" y="4445154"/>
            <a:ext cx="2399219" cy="1519090"/>
          </a:xfrm>
          <a:prstGeom prst="roundRect">
            <a:avLst/>
          </a:prstGeom>
          <a:solidFill>
            <a:schemeClr val="accent1"/>
          </a:solidFill>
          <a:ln w="9525">
            <a:solidFill>
              <a:schemeClr val="accent1"/>
            </a:solidFill>
            <a:miter lim="800000"/>
            <a:headEnd/>
            <a:tailEnd/>
          </a:ln>
        </p:spPr>
        <p:txBody>
          <a:bodyPr wrap="none" anchor="ctr"/>
          <a:lstStyle/>
          <a:p>
            <a:pPr>
              <a:spcBef>
                <a:spcPts val="1200"/>
              </a:spcBef>
            </a:pPr>
            <a:r>
              <a:rPr lang="en-US" sz="2400" b="1" i="1" u="sng" dirty="0"/>
              <a:t>Safe!</a:t>
            </a:r>
          </a:p>
          <a:p>
            <a:r>
              <a:rPr lang="en-US" dirty="0"/>
              <a:t>Body calms, often  </a:t>
            </a:r>
            <a:br>
              <a:rPr lang="en-US" dirty="0"/>
            </a:br>
            <a:r>
              <a:rPr lang="en-US" dirty="0"/>
              <a:t>with help of </a:t>
            </a:r>
            <a:br>
              <a:rPr lang="en-US" dirty="0"/>
            </a:br>
            <a:r>
              <a:rPr lang="en-US" dirty="0"/>
              <a:t>supportive 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206783" y="1706634"/>
            <a:ext cx="6737960" cy="3269249"/>
          </a:xfrm>
        </p:spPr>
        <p:txBody>
          <a:bodyPr>
            <a:normAutofit/>
          </a:bodyPr>
          <a:lstStyle/>
          <a:p>
            <a:pPr marL="228600" indent="-228600">
              <a:buSzPts val="2400"/>
              <a:buFont typeface="Arial" panose="020B0604020202020204" pitchFamily="34" charset="0"/>
              <a:buChar char="•"/>
            </a:pPr>
            <a:r>
              <a:rPr lang="en-US" dirty="0"/>
              <a:t>Predictability in the environment</a:t>
            </a:r>
          </a:p>
          <a:p>
            <a:pPr marL="228600" indent="-228600">
              <a:buSzPts val="2400"/>
              <a:buFont typeface="Arial" panose="020B0604020202020204" pitchFamily="34" charset="0"/>
              <a:buChar char="•"/>
            </a:pPr>
            <a:r>
              <a:rPr lang="en-US" dirty="0"/>
              <a:t>Sensory Interventions</a:t>
            </a:r>
          </a:p>
          <a:p>
            <a:pPr marL="228600" indent="-228600">
              <a:buSzPts val="2400"/>
              <a:buFont typeface="Arial" panose="020B0604020202020204" pitchFamily="34" charset="0"/>
              <a:buChar char="•"/>
            </a:pPr>
            <a:r>
              <a:rPr lang="en-US" dirty="0"/>
              <a:t>Deep breathing, simplified meditation, mindfulness, and yoga, </a:t>
            </a:r>
          </a:p>
          <a:p>
            <a:pPr marL="228600" indent="-228600">
              <a:buSzPts val="2400"/>
              <a:buFont typeface="Arial" panose="020B0604020202020204" pitchFamily="34" charset="0"/>
              <a:buChar char="•"/>
            </a:pPr>
            <a:r>
              <a:rPr lang="en-US" dirty="0"/>
              <a:t>My Regulation Card</a:t>
            </a:r>
          </a:p>
        </p:txBody>
      </p:sp>
      <p:sp>
        <p:nvSpPr>
          <p:cNvPr id="2" name="Title 1"/>
          <p:cNvSpPr>
            <a:spLocks noGrp="1"/>
          </p:cNvSpPr>
          <p:nvPr>
            <p:ph type="title"/>
          </p:nvPr>
        </p:nvSpPr>
        <p:spPr/>
        <p:txBody>
          <a:bodyPr/>
          <a:lstStyle/>
          <a:p>
            <a:r>
              <a:rPr lang="en-US" dirty="0"/>
              <a:t>Strategies to Strengthen Body and Brain </a:t>
            </a:r>
          </a:p>
        </p:txBody>
      </p:sp>
      <p:pic>
        <p:nvPicPr>
          <p:cNvPr id="5" name="Picture Placeholder 4">
            <a:extLst>
              <a:ext uri="{FF2B5EF4-FFF2-40B4-BE49-F238E27FC236}">
                <a16:creationId xmlns:a16="http://schemas.microsoft.com/office/drawing/2014/main" id="{7361C1EE-9D97-44C9-80B6-1BBA77511FF0}"/>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8070850" y="1566863"/>
            <a:ext cx="3446463" cy="3446462"/>
          </a:xfrm>
        </p:spPr>
      </p:pic>
      <p:pic>
        <p:nvPicPr>
          <p:cNvPr id="8" name="Picture Placeholder 4">
            <a:extLst>
              <a:ext uri="{FF2B5EF4-FFF2-40B4-BE49-F238E27FC236}">
                <a16:creationId xmlns:a16="http://schemas.microsoft.com/office/drawing/2014/main" id="{1B9B3499-7A49-4239-87A3-0B2F319A1E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6557" y="3616502"/>
            <a:ext cx="2395627" cy="2395627"/>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9" name="Slide Number Placeholder 5">
            <a:extLst>
              <a:ext uri="{FF2B5EF4-FFF2-40B4-BE49-F238E27FC236}">
                <a16:creationId xmlns:a16="http://schemas.microsoft.com/office/drawing/2014/main" id="{73B83C1F-A09A-48F7-BC16-C8168819095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135</a:t>
            </a:r>
          </a:p>
        </p:txBody>
      </p:sp>
    </p:spTree>
    <p:extLst>
      <p:ext uri="{BB962C8B-B14F-4D97-AF65-F5344CB8AC3E}">
        <p14:creationId xmlns:p14="http://schemas.microsoft.com/office/powerpoint/2010/main" val="29478699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A90E43-01DB-D4C2-B401-904DC38B7EDD}"/>
              </a:ext>
            </a:extLst>
          </p:cNvPr>
          <p:cNvSpPr>
            <a:spLocks noGrp="1"/>
          </p:cNvSpPr>
          <p:nvPr>
            <p:ph type="title"/>
          </p:nvPr>
        </p:nvSpPr>
        <p:spPr/>
        <p:txBody>
          <a:bodyPr/>
          <a:lstStyle/>
          <a:p>
            <a:r>
              <a:rPr lang="en-US" dirty="0"/>
              <a:t>Exercise: Deep Breathing</a:t>
            </a:r>
          </a:p>
        </p:txBody>
      </p:sp>
      <p:sp>
        <p:nvSpPr>
          <p:cNvPr id="2" name="Oval 1">
            <a:extLst>
              <a:ext uri="{FF2B5EF4-FFF2-40B4-BE49-F238E27FC236}">
                <a16:creationId xmlns:a16="http://schemas.microsoft.com/office/drawing/2014/main" id="{95D31BBC-AB5F-4097-94CD-58537541B177}"/>
              </a:ext>
            </a:extLst>
          </p:cNvPr>
          <p:cNvSpPr>
            <a:spLocks noChangeAspect="1"/>
          </p:cNvSpPr>
          <p:nvPr/>
        </p:nvSpPr>
        <p:spPr>
          <a:xfrm>
            <a:off x="1368220" y="1828800"/>
            <a:ext cx="3382092" cy="338328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91E66D9B-5E09-49DC-A728-358FA4C29E88}"/>
              </a:ext>
            </a:extLst>
          </p:cNvPr>
          <p:cNvSpPr>
            <a:spLocks noChangeAspect="1"/>
          </p:cNvSpPr>
          <p:nvPr/>
        </p:nvSpPr>
        <p:spPr>
          <a:xfrm>
            <a:off x="4936672" y="1828800"/>
            <a:ext cx="3382092" cy="3383280"/>
          </a:xfrm>
          <a:prstGeom prst="ellipse">
            <a:avLst/>
          </a:prstGeom>
          <a:blipFill>
            <a:blip r:embed="rId4"/>
            <a:stretch>
              <a:fillRect/>
            </a:stretch>
          </a:blipFill>
          <a:ln>
            <a:noFill/>
          </a:ln>
          <a:effectLst>
            <a:outerShdw blurRad="63500" sx="102000" sy="102000" algn="ctr"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325A2EB-F247-4422-92A6-75B4F75B6D52}"/>
              </a:ext>
            </a:extLst>
          </p:cNvPr>
          <p:cNvSpPr>
            <a:spLocks noChangeAspect="1"/>
          </p:cNvSpPr>
          <p:nvPr/>
        </p:nvSpPr>
        <p:spPr>
          <a:xfrm>
            <a:off x="8485415" y="1828800"/>
            <a:ext cx="3382092" cy="338328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A4069D2C-946A-4FD2-81E2-18AC7672AABE}"/>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136</a:t>
            </a:r>
          </a:p>
        </p:txBody>
      </p:sp>
      <p:sp>
        <p:nvSpPr>
          <p:cNvPr id="3" name="TextBox 2"/>
          <p:cNvSpPr txBox="1"/>
          <p:nvPr/>
        </p:nvSpPr>
        <p:spPr>
          <a:xfrm>
            <a:off x="3166701" y="5904964"/>
            <a:ext cx="7050808" cy="276999"/>
          </a:xfrm>
          <a:prstGeom prst="rect">
            <a:avLst/>
          </a:prstGeom>
          <a:noFill/>
        </p:spPr>
        <p:txBody>
          <a:bodyPr wrap="square" rtlCol="0">
            <a:spAutoFit/>
          </a:bodyPr>
          <a:lstStyle/>
          <a:p>
            <a:pPr algn="ctr"/>
            <a:r>
              <a:rPr lang="en-US" sz="1200" i="1" dirty="0" smtClean="0"/>
              <a:t>Credit to TSI Program Coordinator LaVerne Baker Hotep for the acronym “BIBO”</a:t>
            </a:r>
            <a:endParaRPr lang="en-US" sz="1200" i="1" dirty="0"/>
          </a:p>
        </p:txBody>
      </p:sp>
    </p:spTree>
    <p:extLst>
      <p:ext uri="{BB962C8B-B14F-4D97-AF65-F5344CB8AC3E}">
        <p14:creationId xmlns:p14="http://schemas.microsoft.com/office/powerpoint/2010/main" val="607847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213" y="0"/>
            <a:ext cx="10999786" cy="1409700"/>
          </a:xfrm>
        </p:spPr>
        <p:txBody>
          <a:bodyPr/>
          <a:lstStyle/>
          <a:p>
            <a:r>
              <a:rPr lang="en-US" dirty="0"/>
              <a:t>Sensory Interventions </a:t>
            </a:r>
            <a:br>
              <a:rPr lang="en-US" dirty="0"/>
            </a:br>
            <a:r>
              <a:rPr lang="en-US" dirty="0"/>
              <a:t>to Prevent or Decrease Distress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4800" y="248603"/>
            <a:ext cx="10264188" cy="6066135"/>
          </a:xfrm>
          <a:prstGeom prst="rect">
            <a:avLst/>
          </a:prstGeom>
        </p:spPr>
      </p:pic>
      <p:sp>
        <p:nvSpPr>
          <p:cNvPr id="5" name="Slide Number Placeholder 5">
            <a:extLst>
              <a:ext uri="{FF2B5EF4-FFF2-40B4-BE49-F238E27FC236}">
                <a16:creationId xmlns:a16="http://schemas.microsoft.com/office/drawing/2014/main" id="{3AA3BAEB-22D7-496C-9728-C987B93BF953}"/>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137</a:t>
            </a:r>
          </a:p>
        </p:txBody>
      </p:sp>
    </p:spTree>
    <p:extLst>
      <p:ext uri="{BB962C8B-B14F-4D97-AF65-F5344CB8AC3E}">
        <p14:creationId xmlns:p14="http://schemas.microsoft.com/office/powerpoint/2010/main" val="1930560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D90D-D0BB-4CD9-44E9-E9DE973517BB}"/>
              </a:ext>
            </a:extLst>
          </p:cNvPr>
          <p:cNvSpPr>
            <a:spLocks noGrp="1"/>
          </p:cNvSpPr>
          <p:nvPr>
            <p:ph type="title"/>
          </p:nvPr>
        </p:nvSpPr>
        <p:spPr/>
        <p:txBody>
          <a:bodyPr/>
          <a:lstStyle/>
          <a:p>
            <a:r>
              <a:rPr lang="en-US" dirty="0"/>
              <a:t>My Regulation Card</a:t>
            </a:r>
          </a:p>
        </p:txBody>
      </p:sp>
      <p:sp>
        <p:nvSpPr>
          <p:cNvPr id="6" name="Slide Number Placeholder 5">
            <a:extLst>
              <a:ext uri="{FF2B5EF4-FFF2-40B4-BE49-F238E27FC236}">
                <a16:creationId xmlns:a16="http://schemas.microsoft.com/office/drawing/2014/main" id="{398B8020-A0D2-472E-AEA7-0D595E645D2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138</a:t>
            </a:r>
          </a:p>
        </p:txBody>
      </p:sp>
      <p:pic>
        <p:nvPicPr>
          <p:cNvPr id="7" name="Picture 6">
            <a:extLst>
              <a:ext uri="{FF2B5EF4-FFF2-40B4-BE49-F238E27FC236}">
                <a16:creationId xmlns:a16="http://schemas.microsoft.com/office/drawing/2014/main" id="{0E05183A-3BA0-A51F-BECC-7F68F5FEF8B7}"/>
              </a:ext>
            </a:extLst>
          </p:cNvPr>
          <p:cNvPicPr>
            <a:picLocks noChangeAspect="1"/>
          </p:cNvPicPr>
          <p:nvPr/>
        </p:nvPicPr>
        <p:blipFill>
          <a:blip r:embed="rId3"/>
          <a:stretch>
            <a:fillRect/>
          </a:stretch>
        </p:blipFill>
        <p:spPr>
          <a:xfrm>
            <a:off x="3261250" y="1192751"/>
            <a:ext cx="6852112" cy="5147089"/>
          </a:xfrm>
          <a:prstGeom prst="rect">
            <a:avLst/>
          </a:prstGeom>
        </p:spPr>
      </p:pic>
    </p:spTree>
    <p:extLst>
      <p:ext uri="{BB962C8B-B14F-4D97-AF65-F5344CB8AC3E}">
        <p14:creationId xmlns:p14="http://schemas.microsoft.com/office/powerpoint/2010/main" val="2299498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DD8BA-A030-3259-A823-B9FFF52C0A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8C4D0E-02DC-30C8-569C-09E4B7B435EB}"/>
              </a:ext>
            </a:extLst>
          </p:cNvPr>
          <p:cNvSpPr>
            <a:spLocks noGrp="1"/>
          </p:cNvSpPr>
          <p:nvPr>
            <p:ph type="title"/>
          </p:nvPr>
        </p:nvSpPr>
        <p:spPr>
          <a:xfrm>
            <a:off x="1192214" y="2892653"/>
            <a:ext cx="10999786" cy="1072693"/>
          </a:xfrm>
        </p:spPr>
        <p:txBody>
          <a:bodyPr/>
          <a:lstStyle/>
          <a:p>
            <a:pPr>
              <a:lnSpc>
                <a:spcPct val="120000"/>
              </a:lnSpc>
              <a:spcBef>
                <a:spcPts val="600"/>
              </a:spcBef>
            </a:pPr>
            <a:r>
              <a:rPr lang="en-US" dirty="0"/>
              <a:t>Strengthening Feelings Management  </a:t>
            </a:r>
            <a:br>
              <a:rPr lang="en-US" dirty="0"/>
            </a:br>
            <a:endParaRPr lang="en-US" dirty="0"/>
          </a:p>
        </p:txBody>
      </p:sp>
      <p:sp>
        <p:nvSpPr>
          <p:cNvPr id="5" name="Slide Number Placeholder 5">
            <a:extLst>
              <a:ext uri="{FF2B5EF4-FFF2-40B4-BE49-F238E27FC236}">
                <a16:creationId xmlns:a16="http://schemas.microsoft.com/office/drawing/2014/main" id="{2DB1D577-8AA5-4ADE-9EC2-F51826D81B03}"/>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139</a:t>
            </a:r>
          </a:p>
        </p:txBody>
      </p:sp>
    </p:spTree>
    <p:extLst>
      <p:ext uri="{BB962C8B-B14F-4D97-AF65-F5344CB8AC3E}">
        <p14:creationId xmlns:p14="http://schemas.microsoft.com/office/powerpoint/2010/main" val="3066847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9F46E79-DD41-4B7F-8EA4-EC65BC2E80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697366"/>
          </a:xfrm>
          <a:prstGeom prst="rect">
            <a:avLst/>
          </a:prstGeom>
        </p:spPr>
      </p:pic>
      <p:sp>
        <p:nvSpPr>
          <p:cNvPr id="7" name="Oval 6">
            <a:extLst>
              <a:ext uri="{FF2B5EF4-FFF2-40B4-BE49-F238E27FC236}">
                <a16:creationId xmlns:a16="http://schemas.microsoft.com/office/drawing/2014/main" id="{5F4607D9-C752-48C2-905F-87D7B3760680}"/>
              </a:ext>
            </a:extLst>
          </p:cNvPr>
          <p:cNvSpPr/>
          <p:nvPr/>
        </p:nvSpPr>
        <p:spPr>
          <a:xfrm>
            <a:off x="823966" y="4853353"/>
            <a:ext cx="3034602" cy="1175658"/>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5">
            <a:extLst>
              <a:ext uri="{FF2B5EF4-FFF2-40B4-BE49-F238E27FC236}">
                <a16:creationId xmlns:a16="http://schemas.microsoft.com/office/drawing/2014/main" id="{E812B697-F2D6-439A-B237-6E8C16366BE4}"/>
              </a:ext>
            </a:extLst>
          </p:cNvPr>
          <p:cNvSpPr txBox="1">
            <a:spLocks/>
          </p:cNvSpPr>
          <p:nvPr/>
        </p:nvSpPr>
        <p:spPr>
          <a:xfrm>
            <a:off x="1280160" y="6492240"/>
            <a:ext cx="2743200" cy="365125"/>
          </a:xfrm>
          <a:prstGeom prst="rect">
            <a:avLst/>
          </a:prstGeom>
        </p:spPr>
        <p:txBody>
          <a:bodyPr vert="horz" lIns="91440" tIns="45720" rIns="91440" bIns="45720" rtlCol="0" anchor="t" anchorCtr="0"/>
          <a:lstStyle>
            <a:defPPr>
              <a:defRPr lang="en-US"/>
            </a:defPPr>
            <a:lvl1pPr marL="0" algn="r" defTabSz="914400" rtl="0" eaLnBrk="1" latinLnBrk="0" hangingPunct="1">
              <a:defRPr lang="en-US" sz="1600" b="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t>140</a:t>
            </a:r>
          </a:p>
        </p:txBody>
      </p:sp>
    </p:spTree>
    <p:extLst>
      <p:ext uri="{BB962C8B-B14F-4D97-AF65-F5344CB8AC3E}">
        <p14:creationId xmlns:p14="http://schemas.microsoft.com/office/powerpoint/2010/main" val="1439463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F3FAE1C-6F34-3C30-84D5-20F0002DB4D0}"/>
              </a:ext>
            </a:extLst>
          </p:cNvPr>
          <p:cNvSpPr>
            <a:spLocks noGrp="1"/>
          </p:cNvSpPr>
          <p:nvPr>
            <p:ph type="title"/>
          </p:nvPr>
        </p:nvSpPr>
        <p:spPr>
          <a:xfrm>
            <a:off x="1192213" y="1"/>
            <a:ext cx="10999786" cy="1184618"/>
          </a:xfrm>
        </p:spPr>
        <p:txBody>
          <a:bodyPr/>
          <a:lstStyle/>
          <a:p>
            <a:r>
              <a:rPr lang="en-US" dirty="0"/>
              <a:t>Video: “I’m strong, I’m beautiful, I’m Loved”</a:t>
            </a:r>
          </a:p>
        </p:txBody>
      </p:sp>
      <p:pic>
        <p:nvPicPr>
          <p:cNvPr id="4" name="Untitled design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93299" y="775504"/>
            <a:ext cx="4134092" cy="5382932"/>
          </a:xfrm>
          <a:prstGeom prst="rect">
            <a:avLst/>
          </a:prstGeom>
        </p:spPr>
      </p:pic>
      <p:sp>
        <p:nvSpPr>
          <p:cNvPr id="6" name="TextBox 5">
            <a:extLst>
              <a:ext uri="{FF2B5EF4-FFF2-40B4-BE49-F238E27FC236}">
                <a16:creationId xmlns:a16="http://schemas.microsoft.com/office/drawing/2014/main" id="{1707E975-67E1-4A00-AA5F-AC644FEE52AE}"/>
              </a:ext>
            </a:extLst>
          </p:cNvPr>
          <p:cNvSpPr txBox="1"/>
          <p:nvPr/>
        </p:nvSpPr>
        <p:spPr>
          <a:xfrm>
            <a:off x="1425902" y="5577950"/>
            <a:ext cx="3803515" cy="307777"/>
          </a:xfrm>
          <a:prstGeom prst="rect">
            <a:avLst/>
          </a:prstGeom>
          <a:noFill/>
        </p:spPr>
        <p:txBody>
          <a:bodyPr wrap="square" rtlCol="0">
            <a:spAutoFit/>
          </a:bodyPr>
          <a:lstStyle/>
          <a:p>
            <a:r>
              <a:rPr lang="en-US" sz="1400" dirty="0">
                <a:hlinkClick r:id="rId6"/>
              </a:rPr>
              <a:t>Closed Caption/Subtitle version</a:t>
            </a:r>
            <a:endParaRPr lang="en-US" sz="1400" dirty="0"/>
          </a:p>
        </p:txBody>
      </p:sp>
      <p:sp>
        <p:nvSpPr>
          <p:cNvPr id="7" name="Slide Number Placeholder 5">
            <a:extLst>
              <a:ext uri="{FF2B5EF4-FFF2-40B4-BE49-F238E27FC236}">
                <a16:creationId xmlns:a16="http://schemas.microsoft.com/office/drawing/2014/main" id="{32CDBB84-675E-4C65-BCEF-CD6534F6086F}"/>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141</a:t>
            </a:r>
          </a:p>
        </p:txBody>
      </p:sp>
    </p:spTree>
    <p:extLst>
      <p:ext uri="{BB962C8B-B14F-4D97-AF65-F5344CB8AC3E}">
        <p14:creationId xmlns:p14="http://schemas.microsoft.com/office/powerpoint/2010/main" val="33784792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22727">
                <p:cTn id="7"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192214" y="3105150"/>
            <a:ext cx="6789736" cy="3384549"/>
          </a:xfrm>
          <a:ln>
            <a:noFill/>
          </a:ln>
        </p:spPr>
        <p:txBody>
          <a:bodyPr/>
          <a:lstStyle/>
          <a:p>
            <a:pPr>
              <a:lnSpc>
                <a:spcPct val="120000"/>
              </a:lnSpc>
            </a:pPr>
            <a:r>
              <a:rPr lang="en-US" dirty="0"/>
              <a:t>A person becomes regulated in the presence of regulated others</a:t>
            </a:r>
          </a:p>
          <a:p>
            <a:pPr>
              <a:lnSpc>
                <a:spcPct val="120000"/>
              </a:lnSpc>
            </a:pPr>
            <a:r>
              <a:rPr lang="en-US" dirty="0"/>
              <a:t>Support professional must keep themselves calm and model feelings management</a:t>
            </a:r>
          </a:p>
          <a:p>
            <a:pPr marL="0" indent="0">
              <a:buNone/>
            </a:pPr>
            <a:endParaRPr lang="en-US" dirty="0"/>
          </a:p>
        </p:txBody>
      </p:sp>
      <p:sp>
        <p:nvSpPr>
          <p:cNvPr id="4" name="Title 3"/>
          <p:cNvSpPr>
            <a:spLocks noGrp="1"/>
          </p:cNvSpPr>
          <p:nvPr>
            <p:ph type="title"/>
          </p:nvPr>
        </p:nvSpPr>
        <p:spPr/>
        <p:txBody>
          <a:bodyPr>
            <a:normAutofit/>
          </a:bodyPr>
          <a:lstStyle/>
          <a:p>
            <a:r>
              <a:rPr lang="en-US" dirty="0"/>
              <a:t>Feelings Management: Co-regulation</a:t>
            </a:r>
          </a:p>
        </p:txBody>
      </p:sp>
      <p:pic>
        <p:nvPicPr>
          <p:cNvPr id="12" name="Picture Placeholder 11"/>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tretch>
            <a:fillRect/>
          </a:stretch>
        </p:blipFill>
        <p:spPr>
          <a:xfrm>
            <a:off x="8662960" y="3051907"/>
            <a:ext cx="2914703" cy="2914703"/>
          </a:xfrm>
        </p:spPr>
      </p:pic>
      <p:sp>
        <p:nvSpPr>
          <p:cNvPr id="6" name="Rectangle 5">
            <a:extLst>
              <a:ext uri="{FF2B5EF4-FFF2-40B4-BE49-F238E27FC236}">
                <a16:creationId xmlns:a16="http://schemas.microsoft.com/office/drawing/2014/main" id="{857D3D69-1178-451C-AD7A-1D390D400C8C}"/>
              </a:ext>
            </a:extLst>
          </p:cNvPr>
          <p:cNvSpPr/>
          <p:nvPr/>
        </p:nvSpPr>
        <p:spPr>
          <a:xfrm>
            <a:off x="1752600" y="1480282"/>
            <a:ext cx="9791699" cy="1145263"/>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tIns="365760" bIns="3657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4444"/>
                </a:solidFill>
                <a:effectLst/>
                <a:uLnTx/>
                <a:uFillTx/>
                <a:latin typeface="Arial" panose="020B0604020202020204"/>
                <a:ea typeface="+mn-ea"/>
                <a:cs typeface="+mn-cs"/>
              </a:rPr>
              <a:t>Specific feelings management skills are taught – </a:t>
            </a:r>
            <a:br>
              <a:rPr kumimoji="0" lang="en-US" sz="2800" b="1" i="0" u="none" strike="noStrike" kern="1200" cap="none" spc="0" normalizeH="0" baseline="0" noProof="0" dirty="0">
                <a:ln>
                  <a:noFill/>
                </a:ln>
                <a:solidFill>
                  <a:srgbClr val="444444"/>
                </a:solidFill>
                <a:effectLst/>
                <a:uLnTx/>
                <a:uFillTx/>
                <a:latin typeface="Arial" panose="020B0604020202020204"/>
                <a:ea typeface="+mn-ea"/>
                <a:cs typeface="+mn-cs"/>
              </a:rPr>
            </a:br>
            <a:r>
              <a:rPr kumimoji="0" lang="en-US" sz="2800" b="1" i="0" u="none" strike="noStrike" kern="1200" cap="none" spc="0" normalizeH="0" baseline="0" noProof="0" dirty="0">
                <a:ln>
                  <a:noFill/>
                </a:ln>
                <a:solidFill>
                  <a:srgbClr val="444444"/>
                </a:solidFill>
                <a:effectLst/>
                <a:uLnTx/>
                <a:uFillTx/>
                <a:latin typeface="Arial" panose="020B0604020202020204"/>
                <a:ea typeface="+mn-ea"/>
                <a:cs typeface="+mn-cs"/>
              </a:rPr>
              <a:t>usually within relationships.</a:t>
            </a:r>
            <a:endParaRPr kumimoji="0" lang="en-US" sz="1800" b="0" i="0" u="none" strike="noStrike" kern="1200" cap="none" spc="0" normalizeH="0" baseline="0" noProof="0" dirty="0">
              <a:ln>
                <a:noFill/>
              </a:ln>
              <a:solidFill>
                <a:srgbClr val="444444"/>
              </a:solidFill>
              <a:effectLst/>
              <a:uLnTx/>
              <a:uFillTx/>
              <a:latin typeface="Arial" panose="020B0604020202020204"/>
              <a:ea typeface="+mn-ea"/>
              <a:cs typeface="+mn-cs"/>
            </a:endParaRPr>
          </a:p>
        </p:txBody>
      </p:sp>
      <p:sp>
        <p:nvSpPr>
          <p:cNvPr id="13" name="TextBox 12"/>
          <p:cNvSpPr txBox="1"/>
          <p:nvPr/>
        </p:nvSpPr>
        <p:spPr>
          <a:xfrm>
            <a:off x="8248650" y="5981700"/>
            <a:ext cx="374332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444444"/>
                </a:solidFill>
                <a:effectLst/>
                <a:uLnTx/>
                <a:uFillTx/>
                <a:latin typeface="Arial" panose="020B0604020202020204"/>
                <a:ea typeface="+mn-ea"/>
                <a:cs typeface="+mn-cs"/>
              </a:rPr>
              <a:t>Image courtesy of Beth Tyson Trauma Consulting, www.bethtyson.com</a:t>
            </a:r>
          </a:p>
        </p:txBody>
      </p:sp>
      <p:sp>
        <p:nvSpPr>
          <p:cNvPr id="10" name="Slide Number Placeholder 5">
            <a:extLst>
              <a:ext uri="{FF2B5EF4-FFF2-40B4-BE49-F238E27FC236}">
                <a16:creationId xmlns:a16="http://schemas.microsoft.com/office/drawing/2014/main" id="{90BA92D2-05DB-4867-B919-5358C9D5E298}"/>
              </a:ext>
            </a:extLst>
          </p:cNvPr>
          <p:cNvSpPr txBox="1">
            <a:spLocks/>
          </p:cNvSpPr>
          <p:nvPr/>
        </p:nvSpPr>
        <p:spPr>
          <a:xfrm>
            <a:off x="1280160" y="6492240"/>
            <a:ext cx="2743200" cy="365125"/>
          </a:xfrm>
          <a:prstGeom prst="rect">
            <a:avLst/>
          </a:prstGeom>
        </p:spPr>
        <p:txBody>
          <a:bodyPr vert="horz" lIns="91440" tIns="45720" rIns="91440" bIns="45720" rtlCol="0" anchor="t" anchorCtr="0"/>
          <a:lstStyle>
            <a:defPPr>
              <a:defRPr lang="en-US"/>
            </a:defPPr>
            <a:lvl1pPr marL="0" algn="r" defTabSz="914400" rtl="0" eaLnBrk="1" latinLnBrk="0" hangingPunct="1">
              <a:defRPr lang="en-US" sz="1600" b="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t>142</a:t>
            </a:r>
          </a:p>
        </p:txBody>
      </p:sp>
    </p:spTree>
    <p:extLst>
      <p:ext uri="{BB962C8B-B14F-4D97-AF65-F5344CB8AC3E}">
        <p14:creationId xmlns:p14="http://schemas.microsoft.com/office/powerpoint/2010/main" val="1788466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44B2FAA2-FD20-44EF-8B01-3FD1E16E7AF1}"/>
              </a:ext>
            </a:extLst>
          </p:cNvPr>
          <p:cNvGrpSpPr/>
          <p:nvPr/>
        </p:nvGrpSpPr>
        <p:grpSpPr>
          <a:xfrm>
            <a:off x="1546833" y="3421376"/>
            <a:ext cx="10290544" cy="2317122"/>
            <a:chOff x="1545088" y="5801505"/>
            <a:chExt cx="10290544" cy="2023644"/>
          </a:xfrm>
        </p:grpSpPr>
        <p:sp>
          <p:nvSpPr>
            <p:cNvPr id="33" name="Rectangle: Rounded Corners 32">
              <a:extLst>
                <a:ext uri="{FF2B5EF4-FFF2-40B4-BE49-F238E27FC236}">
                  <a16:creationId xmlns:a16="http://schemas.microsoft.com/office/drawing/2014/main" id="{148297D9-7F10-4EF1-A8D6-E175B3031784}"/>
                </a:ext>
              </a:extLst>
            </p:cNvPr>
            <p:cNvSpPr/>
            <p:nvPr/>
          </p:nvSpPr>
          <p:spPr>
            <a:xfrm>
              <a:off x="1545088" y="5885161"/>
              <a:ext cx="2377440" cy="19114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7150" algn="ctr"/>
              <a:endParaRPr lang="en-US" dirty="0">
                <a:solidFill>
                  <a:schemeClr val="tx1"/>
                </a:solidFill>
              </a:endParaRPr>
            </a:p>
            <a:p>
              <a:pPr indent="-57150" algn="ctr"/>
              <a:r>
                <a:rPr lang="en-US" dirty="0">
                  <a:solidFill>
                    <a:schemeClr val="tx1"/>
                  </a:solidFill>
                </a:rPr>
                <a:t>Awareness of bodily signs and sensations of distress and calm  </a:t>
              </a:r>
            </a:p>
          </p:txBody>
        </p:sp>
        <p:sp>
          <p:nvSpPr>
            <p:cNvPr id="32" name="Rectangle: Rounded Corners 31">
              <a:extLst>
                <a:ext uri="{FF2B5EF4-FFF2-40B4-BE49-F238E27FC236}">
                  <a16:creationId xmlns:a16="http://schemas.microsoft.com/office/drawing/2014/main" id="{1D15C3F2-A4CA-4CA5-BE98-929530971B0B}"/>
                </a:ext>
              </a:extLst>
            </p:cNvPr>
            <p:cNvSpPr/>
            <p:nvPr/>
          </p:nvSpPr>
          <p:spPr>
            <a:xfrm>
              <a:off x="4180463" y="5913725"/>
              <a:ext cx="2377440" cy="19114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7150" algn="ctr"/>
              <a:r>
                <a:rPr lang="en-US" dirty="0">
                  <a:solidFill>
                    <a:schemeClr val="tx1"/>
                  </a:solidFill>
                </a:rPr>
                <a:t>Learning the words associated with feelings</a:t>
              </a:r>
            </a:p>
          </p:txBody>
        </p:sp>
        <p:sp>
          <p:nvSpPr>
            <p:cNvPr id="31" name="Rectangle: Rounded Corners 30">
              <a:extLst>
                <a:ext uri="{FF2B5EF4-FFF2-40B4-BE49-F238E27FC236}">
                  <a16:creationId xmlns:a16="http://schemas.microsoft.com/office/drawing/2014/main" id="{2C84CC37-CA13-45E8-BCAB-247AF8688668}"/>
                </a:ext>
              </a:extLst>
            </p:cNvPr>
            <p:cNvSpPr/>
            <p:nvPr/>
          </p:nvSpPr>
          <p:spPr>
            <a:xfrm>
              <a:off x="6822818" y="5801505"/>
              <a:ext cx="2377440" cy="199508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7150" algn="ctr">
                <a:lnSpc>
                  <a:spcPct val="90000"/>
                </a:lnSpc>
                <a:spcBef>
                  <a:spcPts val="500"/>
                </a:spcBef>
              </a:pPr>
              <a:r>
                <a:rPr lang="en-US" dirty="0">
                  <a:solidFill>
                    <a:schemeClr val="tx1"/>
                  </a:solidFill>
                </a:rPr>
                <a:t>Using strategies to move from high to low distress </a:t>
              </a:r>
            </a:p>
          </p:txBody>
        </p:sp>
        <p:sp>
          <p:nvSpPr>
            <p:cNvPr id="30" name="Rectangle: Rounded Corners 29">
              <a:extLst>
                <a:ext uri="{FF2B5EF4-FFF2-40B4-BE49-F238E27FC236}">
                  <a16:creationId xmlns:a16="http://schemas.microsoft.com/office/drawing/2014/main" id="{2279ED2F-B09D-40FD-9676-F7B8C8DF5B75}"/>
                </a:ext>
              </a:extLst>
            </p:cNvPr>
            <p:cNvSpPr/>
            <p:nvPr/>
          </p:nvSpPr>
          <p:spPr>
            <a:xfrm>
              <a:off x="9458192" y="5885161"/>
              <a:ext cx="2377440" cy="19114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7150" algn="ctr"/>
              <a:r>
                <a:rPr lang="en-US" dirty="0">
                  <a:solidFill>
                    <a:schemeClr val="tx1"/>
                  </a:solidFill>
                </a:rPr>
                <a:t>Using skills to express feelings constructively</a:t>
              </a:r>
            </a:p>
          </p:txBody>
        </p:sp>
      </p:grpSp>
      <p:sp>
        <p:nvSpPr>
          <p:cNvPr id="4" name="Title 3"/>
          <p:cNvSpPr>
            <a:spLocks noGrp="1"/>
          </p:cNvSpPr>
          <p:nvPr>
            <p:ph type="title"/>
          </p:nvPr>
        </p:nvSpPr>
        <p:spPr/>
        <p:txBody>
          <a:bodyPr/>
          <a:lstStyle/>
          <a:p>
            <a:r>
              <a:rPr lang="en-US" dirty="0"/>
              <a:t>Feelings Management</a:t>
            </a:r>
          </a:p>
        </p:txBody>
      </p:sp>
      <p:grpSp>
        <p:nvGrpSpPr>
          <p:cNvPr id="29" name="Group 28">
            <a:extLst>
              <a:ext uri="{FF2B5EF4-FFF2-40B4-BE49-F238E27FC236}">
                <a16:creationId xmlns:a16="http://schemas.microsoft.com/office/drawing/2014/main" id="{93711373-DEFB-428C-9FE9-17995F63D3B0}"/>
              </a:ext>
            </a:extLst>
          </p:cNvPr>
          <p:cNvGrpSpPr/>
          <p:nvPr/>
        </p:nvGrpSpPr>
        <p:grpSpPr>
          <a:xfrm>
            <a:off x="1409516" y="1114454"/>
            <a:ext cx="10565179" cy="2869640"/>
            <a:chOff x="1409516" y="3443073"/>
            <a:chExt cx="10565179" cy="2869640"/>
          </a:xfrm>
        </p:grpSpPr>
        <p:grpSp>
          <p:nvGrpSpPr>
            <p:cNvPr id="19" name="Group 18">
              <a:extLst>
                <a:ext uri="{FF2B5EF4-FFF2-40B4-BE49-F238E27FC236}">
                  <a16:creationId xmlns:a16="http://schemas.microsoft.com/office/drawing/2014/main" id="{73E39EC8-827F-4B6D-80EA-177043BFE4C0}"/>
                </a:ext>
              </a:extLst>
            </p:cNvPr>
            <p:cNvGrpSpPr/>
            <p:nvPr/>
          </p:nvGrpSpPr>
          <p:grpSpPr>
            <a:xfrm>
              <a:off x="1409516" y="4898355"/>
              <a:ext cx="10565179" cy="1414358"/>
              <a:chOff x="1409516" y="4898355"/>
              <a:chExt cx="10565179" cy="1414358"/>
            </a:xfrm>
          </p:grpSpPr>
          <p:grpSp>
            <p:nvGrpSpPr>
              <p:cNvPr id="6" name="Group 5">
                <a:extLst>
                  <a:ext uri="{FF2B5EF4-FFF2-40B4-BE49-F238E27FC236}">
                    <a16:creationId xmlns:a16="http://schemas.microsoft.com/office/drawing/2014/main" id="{1977594F-0EB8-4F24-B254-9D316B077C77}"/>
                  </a:ext>
                </a:extLst>
              </p:cNvPr>
              <p:cNvGrpSpPr/>
              <p:nvPr/>
            </p:nvGrpSpPr>
            <p:grpSpPr>
              <a:xfrm>
                <a:off x="1545088" y="5281020"/>
                <a:ext cx="10294035" cy="1031693"/>
                <a:chOff x="1603128" y="5444637"/>
                <a:chExt cx="10294035" cy="1031693"/>
              </a:xfrm>
            </p:grpSpPr>
            <p:sp>
              <p:nvSpPr>
                <p:cNvPr id="14" name="Rounded Rectangle 7">
                  <a:extLst>
                    <a:ext uri="{FF2B5EF4-FFF2-40B4-BE49-F238E27FC236}">
                      <a16:creationId xmlns:a16="http://schemas.microsoft.com/office/drawing/2014/main" id="{B2C18C3B-B3EB-4B69-A075-1C04EBAB9122}"/>
                    </a:ext>
                  </a:extLst>
                </p:cNvPr>
                <p:cNvSpPr/>
                <p:nvPr/>
              </p:nvSpPr>
              <p:spPr>
                <a:xfrm>
                  <a:off x="1603128" y="5444637"/>
                  <a:ext cx="2377440" cy="1030968"/>
                </a:xfrm>
                <a:prstGeom prst="roundRect">
                  <a:avLst/>
                </a:prstGeom>
                <a:solidFill>
                  <a:srgbClr val="9DC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Feeling Awareness</a:t>
                  </a:r>
                </a:p>
              </p:txBody>
            </p:sp>
            <p:sp>
              <p:nvSpPr>
                <p:cNvPr id="15" name="Rounded Rectangle 7">
                  <a:extLst>
                    <a:ext uri="{FF2B5EF4-FFF2-40B4-BE49-F238E27FC236}">
                      <a16:creationId xmlns:a16="http://schemas.microsoft.com/office/drawing/2014/main" id="{348387F4-6745-41A8-BC48-AF73B485FCDC}"/>
                    </a:ext>
                  </a:extLst>
                </p:cNvPr>
                <p:cNvSpPr/>
                <p:nvPr/>
              </p:nvSpPr>
              <p:spPr>
                <a:xfrm>
                  <a:off x="4241993" y="5444637"/>
                  <a:ext cx="2377440" cy="1030968"/>
                </a:xfrm>
                <a:prstGeom prst="roundRect">
                  <a:avLst/>
                </a:prstGeom>
                <a:solidFill>
                  <a:srgbClr val="9DC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Feeling Identification</a:t>
                  </a:r>
                </a:p>
              </p:txBody>
            </p:sp>
            <p:sp>
              <p:nvSpPr>
                <p:cNvPr id="16" name="Rounded Rectangle 7">
                  <a:extLst>
                    <a:ext uri="{FF2B5EF4-FFF2-40B4-BE49-F238E27FC236}">
                      <a16:creationId xmlns:a16="http://schemas.microsoft.com/office/drawing/2014/main" id="{FD1FA347-CDBC-46BA-B960-5F677D3B67BE}"/>
                    </a:ext>
                  </a:extLst>
                </p:cNvPr>
                <p:cNvSpPr/>
                <p:nvPr/>
              </p:nvSpPr>
              <p:spPr>
                <a:xfrm>
                  <a:off x="6880858" y="5444637"/>
                  <a:ext cx="2377440" cy="1030968"/>
                </a:xfrm>
                <a:prstGeom prst="roundRect">
                  <a:avLst/>
                </a:prstGeom>
                <a:solidFill>
                  <a:srgbClr val="9DC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Feeling Modulation</a:t>
                  </a:r>
                </a:p>
              </p:txBody>
            </p:sp>
            <p:sp>
              <p:nvSpPr>
                <p:cNvPr id="17" name="Rounded Rectangle 7">
                  <a:extLst>
                    <a:ext uri="{FF2B5EF4-FFF2-40B4-BE49-F238E27FC236}">
                      <a16:creationId xmlns:a16="http://schemas.microsoft.com/office/drawing/2014/main" id="{904B477A-C89A-4E85-B1CD-173E30BE5AB2}"/>
                    </a:ext>
                  </a:extLst>
                </p:cNvPr>
                <p:cNvSpPr/>
                <p:nvPr/>
              </p:nvSpPr>
              <p:spPr>
                <a:xfrm>
                  <a:off x="9519723" y="5445362"/>
                  <a:ext cx="2377440" cy="1030968"/>
                </a:xfrm>
                <a:prstGeom prst="roundRect">
                  <a:avLst/>
                </a:prstGeom>
                <a:solidFill>
                  <a:srgbClr val="9DC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Feeling Expression</a:t>
                  </a:r>
                </a:p>
              </p:txBody>
            </p:sp>
          </p:grpSp>
          <p:sp>
            <p:nvSpPr>
              <p:cNvPr id="18" name="Right Brace 17">
                <a:extLst>
                  <a:ext uri="{FF2B5EF4-FFF2-40B4-BE49-F238E27FC236}">
                    <a16:creationId xmlns:a16="http://schemas.microsoft.com/office/drawing/2014/main" id="{7065CF86-4CA5-424F-8DAA-384D0267E131}"/>
                  </a:ext>
                </a:extLst>
              </p:cNvPr>
              <p:cNvSpPr/>
              <p:nvPr/>
            </p:nvSpPr>
            <p:spPr>
              <a:xfrm rot="16200000">
                <a:off x="6478442" y="-170571"/>
                <a:ext cx="427327" cy="10565179"/>
              </a:xfrm>
              <a:prstGeom prst="rightBrace">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en-US">
                  <a:ln w="38100">
                    <a:solidFill>
                      <a:schemeClr val="tx2"/>
                    </a:solidFill>
                  </a:ln>
                </a:endParaRPr>
              </a:p>
            </p:txBody>
          </p:sp>
        </p:grpSp>
        <p:sp>
          <p:nvSpPr>
            <p:cNvPr id="8" name="Rounded Rectangle 7"/>
            <p:cNvSpPr/>
            <p:nvPr/>
          </p:nvSpPr>
          <p:spPr>
            <a:xfrm>
              <a:off x="3953173" y="3443073"/>
              <a:ext cx="5508510" cy="1030968"/>
            </a:xfrm>
            <a:prstGeom prst="roundRect">
              <a:avLst/>
            </a:prstGeom>
            <a:solidFill>
              <a:srgbClr val="9DC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Feelings Management</a:t>
              </a:r>
            </a:p>
          </p:txBody>
        </p:sp>
      </p:grpSp>
      <p:sp>
        <p:nvSpPr>
          <p:cNvPr id="21" name="Slide Number Placeholder 5">
            <a:extLst>
              <a:ext uri="{FF2B5EF4-FFF2-40B4-BE49-F238E27FC236}">
                <a16:creationId xmlns:a16="http://schemas.microsoft.com/office/drawing/2014/main" id="{C5CE2688-54C5-4A54-A5D8-8D80D4CA06B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143</a:t>
            </a:r>
          </a:p>
        </p:txBody>
      </p:sp>
    </p:spTree>
    <p:extLst>
      <p:ext uri="{BB962C8B-B14F-4D97-AF65-F5344CB8AC3E}">
        <p14:creationId xmlns:p14="http://schemas.microsoft.com/office/powerpoint/2010/main" val="18695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15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900" decel="100000" fill="hold"/>
                                        <p:tgtEl>
                                          <p:spTgt spid="3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92213" y="1"/>
            <a:ext cx="10999786" cy="1272618"/>
          </a:xfrm>
        </p:spPr>
        <p:txBody>
          <a:bodyPr/>
          <a:lstStyle/>
          <a:p>
            <a:r>
              <a:rPr lang="en-US" dirty="0"/>
              <a:t>Strategies to Build Feeling Awareness</a:t>
            </a:r>
          </a:p>
        </p:txBody>
      </p:sp>
      <p:sp>
        <p:nvSpPr>
          <p:cNvPr id="7" name="Text Placeholder 6"/>
          <p:cNvSpPr>
            <a:spLocks noGrp="1"/>
          </p:cNvSpPr>
          <p:nvPr>
            <p:ph type="body" sz="quarter" idx="10"/>
          </p:nvPr>
        </p:nvSpPr>
        <p:spPr>
          <a:xfrm>
            <a:off x="1192213" y="1316736"/>
            <a:ext cx="4789488" cy="5166360"/>
          </a:xfrm>
        </p:spPr>
        <p:txBody>
          <a:bodyPr>
            <a:normAutofit/>
          </a:bodyPr>
          <a:lstStyle/>
          <a:p>
            <a:pPr marL="228600">
              <a:spcBef>
                <a:spcPts val="1000"/>
              </a:spcBef>
              <a:buFont typeface="Arial" panose="020B0604020202020204" pitchFamily="34" charset="0"/>
              <a:buChar char="•"/>
            </a:pPr>
            <a:r>
              <a:rPr lang="en-US" sz="2800" b="1" dirty="0"/>
              <a:t>Teach the person to </a:t>
            </a:r>
            <a:br>
              <a:rPr lang="en-US" sz="2800" b="1" dirty="0"/>
            </a:br>
            <a:r>
              <a:rPr lang="en-US" sz="2800" b="1" dirty="0"/>
              <a:t>rate the intensity of </a:t>
            </a:r>
            <a:br>
              <a:rPr lang="en-US" sz="2800" b="1" dirty="0"/>
            </a:br>
            <a:r>
              <a:rPr lang="en-US" sz="2800" b="1" dirty="0"/>
              <a:t>the feeling</a:t>
            </a:r>
          </a:p>
          <a:p>
            <a:pPr indent="0">
              <a:spcBef>
                <a:spcPts val="1000"/>
              </a:spcBef>
            </a:pPr>
            <a:endParaRPr lang="en-US" sz="2800" dirty="0"/>
          </a:p>
          <a:p>
            <a:pPr marL="228600">
              <a:spcBef>
                <a:spcPts val="1000"/>
              </a:spcBef>
              <a:buFont typeface="Arial" panose="020B0604020202020204" pitchFamily="34" charset="0"/>
              <a:buChar char="•"/>
            </a:pPr>
            <a:r>
              <a:rPr lang="en-US" sz="2800" b="1" dirty="0"/>
              <a:t>Teach the person to identify where in the body they feel </a:t>
            </a:r>
            <a:br>
              <a:rPr lang="en-US" sz="2800" b="1" dirty="0"/>
            </a:br>
            <a:r>
              <a:rPr lang="en-US" sz="2800" b="1" dirty="0"/>
              <a:t>the feeling</a:t>
            </a:r>
          </a:p>
          <a:p>
            <a:pPr marL="228600">
              <a:spcBef>
                <a:spcPts val="1000"/>
              </a:spcBef>
              <a:buFont typeface="Arial" panose="020B0604020202020204" pitchFamily="34" charset="0"/>
              <a:buChar char="•"/>
            </a:pPr>
            <a:endParaRPr lang="en-US" sz="2800" dirty="0"/>
          </a:p>
          <a:p>
            <a:pPr indent="0">
              <a:buNone/>
            </a:pPr>
            <a:endParaRPr lang="en-US" dirty="0"/>
          </a:p>
        </p:txBody>
      </p:sp>
      <p:pic>
        <p:nvPicPr>
          <p:cNvPr id="8" name="Picture 7">
            <a:extLst>
              <a:ext uri="{FF2B5EF4-FFF2-40B4-BE49-F238E27FC236}">
                <a16:creationId xmlns:a16="http://schemas.microsoft.com/office/drawing/2014/main" id="{6FF58F4E-2252-4AEC-E210-C75ECE307DB1}"/>
              </a:ext>
            </a:extLst>
          </p:cNvPr>
          <p:cNvPicPr>
            <a:picLocks noChangeAspect="1"/>
          </p:cNvPicPr>
          <p:nvPr/>
        </p:nvPicPr>
        <p:blipFill>
          <a:blip r:embed="rId3"/>
          <a:stretch>
            <a:fillRect/>
          </a:stretch>
        </p:blipFill>
        <p:spPr>
          <a:xfrm>
            <a:off x="9417739" y="2622835"/>
            <a:ext cx="2465885" cy="3207318"/>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545311" y="1019175"/>
            <a:ext cx="2477654" cy="3207319"/>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2E2295F3-4563-843B-F416-0799ED4B58D3}"/>
              </a:ext>
            </a:extLst>
          </p:cNvPr>
          <p:cNvPicPr>
            <a:picLocks noChangeAspect="1"/>
          </p:cNvPicPr>
          <p:nvPr/>
        </p:nvPicPr>
        <p:blipFill>
          <a:blip r:embed="rId5"/>
          <a:stretch>
            <a:fillRect/>
          </a:stretch>
        </p:blipFill>
        <p:spPr>
          <a:xfrm>
            <a:off x="5955558" y="2991582"/>
            <a:ext cx="2525967" cy="3212890"/>
          </a:xfrm>
          <a:prstGeom prst="rect">
            <a:avLst/>
          </a:prstGeom>
          <a:ln>
            <a:noFill/>
          </a:ln>
          <a:effectLst>
            <a:outerShdw blurRad="292100" dist="139700" dir="2700000" algn="tl" rotWithShape="0">
              <a:srgbClr val="333333">
                <a:alpha val="65000"/>
              </a:srgbClr>
            </a:outerShdw>
          </a:effectLst>
        </p:spPr>
      </p:pic>
      <p:sp>
        <p:nvSpPr>
          <p:cNvPr id="10" name="Slide Number Placeholder 5">
            <a:extLst>
              <a:ext uri="{FF2B5EF4-FFF2-40B4-BE49-F238E27FC236}">
                <a16:creationId xmlns:a16="http://schemas.microsoft.com/office/drawing/2014/main" id="{90771BB6-9F4E-4635-A6F1-254A0967CAD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144</a:t>
            </a:r>
          </a:p>
        </p:txBody>
      </p:sp>
      <p:pic>
        <p:nvPicPr>
          <p:cNvPr id="11" name="Picture 10">
            <a:extLst>
              <a:ext uri="{FF2B5EF4-FFF2-40B4-BE49-F238E27FC236}">
                <a16:creationId xmlns:a16="http://schemas.microsoft.com/office/drawing/2014/main" id="{A24A658C-5F4E-4D15-A2FD-470B86D0AA01}"/>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5958" t="24087" r="6537" b="23306"/>
          <a:stretch/>
        </p:blipFill>
        <p:spPr>
          <a:xfrm>
            <a:off x="3948018" y="5601720"/>
            <a:ext cx="1539433" cy="925493"/>
          </a:xfrm>
          <a:prstGeom prst="rect">
            <a:avLst/>
          </a:prstGeom>
        </p:spPr>
      </p:pic>
    </p:spTree>
    <p:extLst>
      <p:ext uri="{BB962C8B-B14F-4D97-AF65-F5344CB8AC3E}">
        <p14:creationId xmlns:p14="http://schemas.microsoft.com/office/powerpoint/2010/main" val="2940085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92213" y="1"/>
            <a:ext cx="6757168" cy="1256144"/>
          </a:xfrm>
        </p:spPr>
        <p:txBody>
          <a:bodyPr>
            <a:normAutofit fontScale="90000"/>
          </a:bodyPr>
          <a:lstStyle/>
          <a:p>
            <a:r>
              <a:rPr lang="en-US" dirty="0"/>
              <a:t>Strategies to Build Feelings Identification </a:t>
            </a:r>
          </a:p>
        </p:txBody>
      </p:sp>
      <p:sp>
        <p:nvSpPr>
          <p:cNvPr id="7" name="Text Placeholder 6"/>
          <p:cNvSpPr>
            <a:spLocks noGrp="1"/>
          </p:cNvSpPr>
          <p:nvPr>
            <p:ph type="body" sz="quarter" idx="10"/>
          </p:nvPr>
        </p:nvSpPr>
        <p:spPr>
          <a:xfrm>
            <a:off x="1192213" y="1804784"/>
            <a:ext cx="5855130" cy="4445409"/>
          </a:xfrm>
        </p:spPr>
        <p:txBody>
          <a:bodyPr/>
          <a:lstStyle/>
          <a:p>
            <a:pPr marL="228600" indent="-228600">
              <a:spcBef>
                <a:spcPts val="1000"/>
              </a:spcBef>
              <a:buFont typeface="Arial" panose="020B0604020202020204" pitchFamily="34" charset="0"/>
              <a:buChar char="•"/>
            </a:pPr>
            <a:r>
              <a:rPr lang="en-US" b="1" dirty="0"/>
              <a:t>Help survivors learn feeling words and connect them to bodily sensations. </a:t>
            </a:r>
          </a:p>
          <a:p>
            <a:pPr marL="228600" indent="-228600">
              <a:spcBef>
                <a:spcPts val="1000"/>
              </a:spcBef>
              <a:buFont typeface="Arial" panose="020B0604020202020204" pitchFamily="34" charset="0"/>
              <a:buChar char="•"/>
            </a:pPr>
            <a:endParaRPr lang="en-US" b="1" dirty="0"/>
          </a:p>
          <a:p>
            <a:pPr marL="228600" indent="-228600">
              <a:spcBef>
                <a:spcPts val="1000"/>
              </a:spcBef>
              <a:buFont typeface="Arial" panose="020B0604020202020204" pitchFamily="34" charset="0"/>
              <a:buChar char="•"/>
            </a:pPr>
            <a:r>
              <a:rPr lang="en-US" b="1" dirty="0"/>
              <a:t>Teach people that feelings are different from actions.</a:t>
            </a:r>
          </a:p>
          <a:p>
            <a:endParaRPr lang="en-US" dirty="0"/>
          </a:p>
        </p:txBody>
      </p:sp>
      <p:pic>
        <p:nvPicPr>
          <p:cNvPr id="18" name="Picture 17">
            <a:extLst>
              <a:ext uri="{FF2B5EF4-FFF2-40B4-BE49-F238E27FC236}">
                <a16:creationId xmlns:a16="http://schemas.microsoft.com/office/drawing/2014/main" id="{034C384A-DCB9-4B26-8843-1C2970AB2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5240" y="0"/>
            <a:ext cx="4437888" cy="6858000"/>
          </a:xfrm>
          <a:prstGeom prst="rect">
            <a:avLst/>
          </a:prstGeom>
        </p:spPr>
      </p:pic>
      <p:cxnSp>
        <p:nvCxnSpPr>
          <p:cNvPr id="20" name="Straight Connector 19">
            <a:extLst>
              <a:ext uri="{FF2B5EF4-FFF2-40B4-BE49-F238E27FC236}">
                <a16:creationId xmlns:a16="http://schemas.microsoft.com/office/drawing/2014/main" id="{CF53F0AC-054E-46B7-B1CD-33994BE5FD80}"/>
              </a:ext>
            </a:extLst>
          </p:cNvPr>
          <p:cNvCxnSpPr/>
          <p:nvPr/>
        </p:nvCxnSpPr>
        <p:spPr>
          <a:xfrm>
            <a:off x="7624916" y="0"/>
            <a:ext cx="0" cy="6858000"/>
          </a:xfrm>
          <a:prstGeom prst="line">
            <a:avLst/>
          </a:prstGeom>
        </p:spPr>
        <p:style>
          <a:lnRef idx="1">
            <a:schemeClr val="accent5"/>
          </a:lnRef>
          <a:fillRef idx="0">
            <a:schemeClr val="accent5"/>
          </a:fillRef>
          <a:effectRef idx="0">
            <a:schemeClr val="accent5"/>
          </a:effectRef>
          <a:fontRef idx="minor">
            <a:schemeClr val="tx1"/>
          </a:fontRef>
        </p:style>
      </p:cxnSp>
      <p:cxnSp>
        <p:nvCxnSpPr>
          <p:cNvPr id="21" name="Straight Connector 20">
            <a:extLst>
              <a:ext uri="{FF2B5EF4-FFF2-40B4-BE49-F238E27FC236}">
                <a16:creationId xmlns:a16="http://schemas.microsoft.com/office/drawing/2014/main" id="{BE2EF45A-75D3-4A04-8102-F853A11D55BF}"/>
              </a:ext>
            </a:extLst>
          </p:cNvPr>
          <p:cNvCxnSpPr/>
          <p:nvPr/>
        </p:nvCxnSpPr>
        <p:spPr>
          <a:xfrm>
            <a:off x="12083845" y="0"/>
            <a:ext cx="0" cy="6858000"/>
          </a:xfrm>
          <a:prstGeom prst="line">
            <a:avLst/>
          </a:prstGeom>
        </p:spPr>
        <p:style>
          <a:lnRef idx="1">
            <a:schemeClr val="accent5"/>
          </a:lnRef>
          <a:fillRef idx="0">
            <a:schemeClr val="accent5"/>
          </a:fillRef>
          <a:effectRef idx="0">
            <a:schemeClr val="accent5"/>
          </a:effectRef>
          <a:fontRef idx="minor">
            <a:schemeClr val="tx1"/>
          </a:fontRef>
        </p:style>
      </p:cxnSp>
      <p:sp>
        <p:nvSpPr>
          <p:cNvPr id="9" name="Slide Number Placeholder 5">
            <a:extLst>
              <a:ext uri="{FF2B5EF4-FFF2-40B4-BE49-F238E27FC236}">
                <a16:creationId xmlns:a16="http://schemas.microsoft.com/office/drawing/2014/main" id="{BA41B6FB-563A-46E9-BE72-8287566B0BE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145</a:t>
            </a:r>
          </a:p>
        </p:txBody>
      </p:sp>
    </p:spTree>
    <p:extLst>
      <p:ext uri="{BB962C8B-B14F-4D97-AF65-F5344CB8AC3E}">
        <p14:creationId xmlns:p14="http://schemas.microsoft.com/office/powerpoint/2010/main" val="6566274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92213" y="1"/>
            <a:ext cx="10999786" cy="1200725"/>
          </a:xfrm>
        </p:spPr>
        <p:txBody>
          <a:bodyPr/>
          <a:lstStyle/>
          <a:p>
            <a:r>
              <a:rPr lang="en-US" dirty="0"/>
              <a:t>Strategies to Build Feelings Modulation </a:t>
            </a:r>
          </a:p>
        </p:txBody>
      </p:sp>
      <p:sp>
        <p:nvSpPr>
          <p:cNvPr id="7" name="Text Placeholder 6"/>
          <p:cNvSpPr>
            <a:spLocks noGrp="1"/>
          </p:cNvSpPr>
          <p:nvPr>
            <p:ph type="body" sz="quarter" idx="10"/>
          </p:nvPr>
        </p:nvSpPr>
        <p:spPr/>
        <p:txBody>
          <a:bodyPr>
            <a:normAutofit/>
          </a:bodyPr>
          <a:lstStyle/>
          <a:p>
            <a:pPr marL="228600">
              <a:spcBef>
                <a:spcPts val="1000"/>
              </a:spcBef>
              <a:buFont typeface="Arial" panose="020B0604020202020204" pitchFamily="34" charset="0"/>
              <a:buChar char="•"/>
            </a:pPr>
            <a:r>
              <a:rPr lang="en-US" sz="2800" dirty="0"/>
              <a:t>Deep breathing</a:t>
            </a:r>
          </a:p>
          <a:p>
            <a:pPr marL="228600">
              <a:spcBef>
                <a:spcPts val="1000"/>
              </a:spcBef>
              <a:buFont typeface="Arial" panose="020B0604020202020204" pitchFamily="34" charset="0"/>
              <a:buChar char="•"/>
            </a:pPr>
            <a:r>
              <a:rPr lang="en-US" sz="2800" dirty="0"/>
              <a:t>Progressive muscle relaxation</a:t>
            </a:r>
          </a:p>
          <a:p>
            <a:pPr marL="228600">
              <a:spcBef>
                <a:spcPts val="1000"/>
              </a:spcBef>
              <a:buFont typeface="Arial" panose="020B0604020202020204" pitchFamily="34" charset="0"/>
              <a:buChar char="•"/>
            </a:pPr>
            <a:r>
              <a:rPr lang="en-US" sz="2800" dirty="0"/>
              <a:t>Use sensory objects </a:t>
            </a:r>
          </a:p>
          <a:p>
            <a:pPr marL="228600">
              <a:spcBef>
                <a:spcPts val="1000"/>
              </a:spcBef>
              <a:buFont typeface="Arial" panose="020B0604020202020204" pitchFamily="34" charset="0"/>
              <a:buChar char="•"/>
            </a:pPr>
            <a:r>
              <a:rPr lang="en-US" sz="2800" dirty="0"/>
              <a:t>Draw feelings</a:t>
            </a:r>
          </a:p>
          <a:p>
            <a:pPr marL="228600">
              <a:spcBef>
                <a:spcPts val="1000"/>
              </a:spcBef>
              <a:buFont typeface="Arial" panose="020B0604020202020204" pitchFamily="34" charset="0"/>
              <a:buChar char="•"/>
            </a:pPr>
            <a:r>
              <a:rPr lang="en-US" sz="2800" dirty="0"/>
              <a:t>Designate a “Chill Room” or  “Sensory Room”</a:t>
            </a:r>
          </a:p>
          <a:p>
            <a:pPr marL="228600">
              <a:spcBef>
                <a:spcPts val="1000"/>
              </a:spcBef>
              <a:buFont typeface="Arial" panose="020B0604020202020204" pitchFamily="34" charset="0"/>
              <a:buChar char="•"/>
            </a:pPr>
            <a:r>
              <a:rPr lang="en-US" sz="2800" dirty="0"/>
              <a:t>Help person create a personalized “Calm Down Kit” </a:t>
            </a:r>
          </a:p>
          <a:p>
            <a:pPr indent="0">
              <a:spcBef>
                <a:spcPts val="1000"/>
              </a:spcBef>
            </a:pPr>
            <a:r>
              <a:rPr lang="en-US" sz="2800" dirty="0"/>
              <a:t>   or “Sensory Kit”</a:t>
            </a:r>
          </a:p>
          <a:p>
            <a:pPr marL="228600">
              <a:spcBef>
                <a:spcPts val="1000"/>
              </a:spcBef>
              <a:buFont typeface="Arial" panose="020B0604020202020204" pitchFamily="34" charset="0"/>
              <a:buChar char="•"/>
            </a:pPr>
            <a:r>
              <a:rPr lang="en-US" sz="2800" dirty="0"/>
              <a:t>Distract oneself</a:t>
            </a:r>
          </a:p>
          <a:p>
            <a:pPr marL="228600">
              <a:spcBef>
                <a:spcPts val="1000"/>
              </a:spcBef>
              <a:buFont typeface="Arial" panose="020B0604020202020204" pitchFamily="34" charset="0"/>
              <a:buChar char="•"/>
            </a:pPr>
            <a:endParaRPr lang="en-US" sz="2800" dirty="0"/>
          </a:p>
          <a:p>
            <a:pPr indent="0">
              <a:buNone/>
            </a:pPr>
            <a:endParaRPr lang="en-US" dirty="0"/>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r="5861"/>
          <a:stretch/>
        </p:blipFill>
        <p:spPr>
          <a:xfrm>
            <a:off x="9633016" y="3374161"/>
            <a:ext cx="2557647" cy="3483204"/>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8150" y="4238512"/>
            <a:ext cx="2619487" cy="2619487"/>
          </a:xfrm>
          <a:prstGeom prst="rect">
            <a:avLst/>
          </a:prstGeom>
        </p:spPr>
      </p:pic>
      <p:sp>
        <p:nvSpPr>
          <p:cNvPr id="9" name="Slide Number Placeholder 5">
            <a:extLst>
              <a:ext uri="{FF2B5EF4-FFF2-40B4-BE49-F238E27FC236}">
                <a16:creationId xmlns:a16="http://schemas.microsoft.com/office/drawing/2014/main" id="{4901BC60-A5CA-4698-A070-961E39E17E77}"/>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146</a:t>
            </a:r>
          </a:p>
        </p:txBody>
      </p:sp>
    </p:spTree>
    <p:extLst>
      <p:ext uri="{BB962C8B-B14F-4D97-AF65-F5344CB8AC3E}">
        <p14:creationId xmlns:p14="http://schemas.microsoft.com/office/powerpoint/2010/main" val="1688417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normAutofit/>
          </a:bodyPr>
          <a:lstStyle/>
          <a:p>
            <a:pPr marL="228600" indent="-228600">
              <a:spcBef>
                <a:spcPts val="1000"/>
              </a:spcBef>
              <a:buFont typeface="Arial" panose="020B0604020202020204" pitchFamily="34" charset="0"/>
              <a:buChar char="•"/>
            </a:pPr>
            <a:r>
              <a:rPr lang="en-US" dirty="0"/>
              <a:t>Teach many ways to express feelings – draw, write, talk</a:t>
            </a:r>
          </a:p>
          <a:p>
            <a:pPr marL="228600" indent="-228600">
              <a:spcBef>
                <a:spcPts val="1000"/>
              </a:spcBef>
              <a:buFont typeface="Arial" panose="020B0604020202020204" pitchFamily="34" charset="0"/>
              <a:buChar char="•"/>
            </a:pPr>
            <a:endParaRPr lang="en-US" sz="1100" dirty="0"/>
          </a:p>
          <a:p>
            <a:pPr marL="228600" indent="-228600">
              <a:spcBef>
                <a:spcPts val="1000"/>
              </a:spcBef>
              <a:buFont typeface="Arial" panose="020B0604020202020204" pitchFamily="34" charset="0"/>
              <a:buChar char="•"/>
            </a:pPr>
            <a:r>
              <a:rPr lang="en-US" dirty="0"/>
              <a:t>Teach person to use words, not actions, to express their feelings</a:t>
            </a:r>
          </a:p>
          <a:p>
            <a:pPr marL="228600" indent="-228600">
              <a:spcBef>
                <a:spcPts val="1000"/>
              </a:spcBef>
              <a:buFont typeface="Arial" panose="020B0604020202020204" pitchFamily="34" charset="0"/>
              <a:buChar char="•"/>
            </a:pPr>
            <a:endParaRPr lang="en-US" sz="1100" dirty="0"/>
          </a:p>
          <a:p>
            <a:pPr marL="228600" indent="-228600">
              <a:spcBef>
                <a:spcPts val="1000"/>
              </a:spcBef>
              <a:buFont typeface="Arial" panose="020B0604020202020204" pitchFamily="34" charset="0"/>
              <a:buChar char="•"/>
            </a:pPr>
            <a:r>
              <a:rPr lang="en-US" dirty="0"/>
              <a:t>Practice with role play </a:t>
            </a:r>
          </a:p>
          <a:p>
            <a:pPr marL="228600" indent="-228600">
              <a:spcBef>
                <a:spcPts val="1000"/>
              </a:spcBef>
              <a:buFont typeface="Arial" panose="020B0604020202020204" pitchFamily="34" charset="0"/>
              <a:buChar char="•"/>
            </a:pPr>
            <a:endParaRPr lang="en-US" sz="1100" dirty="0"/>
          </a:p>
          <a:p>
            <a:pPr marL="228600" indent="-228600">
              <a:spcBef>
                <a:spcPts val="1000"/>
              </a:spcBef>
              <a:buFont typeface="Arial" panose="020B0604020202020204" pitchFamily="34" charset="0"/>
              <a:buChar char="•"/>
            </a:pPr>
            <a:r>
              <a:rPr lang="en-US" dirty="0"/>
              <a:t>Help person to use “I” statements</a:t>
            </a:r>
          </a:p>
          <a:p>
            <a:pPr marL="0" indent="0">
              <a:buNone/>
            </a:pPr>
            <a:endParaRPr lang="en-US" dirty="0"/>
          </a:p>
        </p:txBody>
      </p:sp>
      <p:sp>
        <p:nvSpPr>
          <p:cNvPr id="6" name="Title 5"/>
          <p:cNvSpPr>
            <a:spLocks noGrp="1"/>
          </p:cNvSpPr>
          <p:nvPr>
            <p:ph type="title"/>
          </p:nvPr>
        </p:nvSpPr>
        <p:spPr/>
        <p:txBody>
          <a:bodyPr/>
          <a:lstStyle/>
          <a:p>
            <a:r>
              <a:rPr lang="en-US" dirty="0"/>
              <a:t>Strategies to Build Feelings Expression </a:t>
            </a:r>
          </a:p>
        </p:txBody>
      </p:sp>
      <p:pic>
        <p:nvPicPr>
          <p:cNvPr id="4" name="Picture Placeholder 3"/>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8199571" y="1406768"/>
            <a:ext cx="3598245" cy="3598245"/>
          </a:xfrm>
        </p:spPr>
      </p:pic>
      <p:pic>
        <p:nvPicPr>
          <p:cNvPr id="8" name="Picture Placeholder 3">
            <a:extLst>
              <a:ext uri="{FF2B5EF4-FFF2-40B4-BE49-F238E27FC236}">
                <a16:creationId xmlns:a16="http://schemas.microsoft.com/office/drawing/2014/main" id="{D7D48738-0ECE-4C47-81CB-26B672DD22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6991" y="4049486"/>
            <a:ext cx="2384068" cy="238406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9" name="Slide Number Placeholder 5">
            <a:extLst>
              <a:ext uri="{FF2B5EF4-FFF2-40B4-BE49-F238E27FC236}">
                <a16:creationId xmlns:a16="http://schemas.microsoft.com/office/drawing/2014/main" id="{E9161FFA-8285-4E18-A2D8-4EE72FEAF45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147</a:t>
            </a:r>
          </a:p>
        </p:txBody>
      </p:sp>
    </p:spTree>
    <p:extLst>
      <p:ext uri="{BB962C8B-B14F-4D97-AF65-F5344CB8AC3E}">
        <p14:creationId xmlns:p14="http://schemas.microsoft.com/office/powerpoint/2010/main" val="2384700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6C7FDB-9019-84D5-5E94-7C11FC263FF0}"/>
              </a:ext>
            </a:extLst>
          </p:cNvPr>
          <p:cNvSpPr>
            <a:spLocks noGrp="1"/>
          </p:cNvSpPr>
          <p:nvPr>
            <p:ph type="title"/>
          </p:nvPr>
        </p:nvSpPr>
        <p:spPr/>
        <p:txBody>
          <a:bodyPr/>
          <a:lstStyle/>
          <a:p>
            <a:r>
              <a:rPr lang="en-US" dirty="0"/>
              <a:t>Comprehensive Systems for Teaching Feelings Management</a:t>
            </a:r>
          </a:p>
        </p:txBody>
      </p:sp>
      <p:pic>
        <p:nvPicPr>
          <p:cNvPr id="9" name="Picture 8">
            <a:extLst>
              <a:ext uri="{FF2B5EF4-FFF2-40B4-BE49-F238E27FC236}">
                <a16:creationId xmlns:a16="http://schemas.microsoft.com/office/drawing/2014/main" id="{C2B296BC-360B-B5CB-951C-4DD16A4E8478}"/>
              </a:ext>
            </a:extLst>
          </p:cNvPr>
          <p:cNvPicPr>
            <a:picLocks noChangeAspect="1"/>
          </p:cNvPicPr>
          <p:nvPr/>
        </p:nvPicPr>
        <p:blipFill>
          <a:blip r:embed="rId3"/>
          <a:stretch>
            <a:fillRect/>
          </a:stretch>
        </p:blipFill>
        <p:spPr>
          <a:xfrm>
            <a:off x="4906346" y="1870937"/>
            <a:ext cx="2988144" cy="381979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BA0729B6-8649-D17B-C3B2-9C249A149983}"/>
              </a:ext>
            </a:extLst>
          </p:cNvPr>
          <p:cNvPicPr>
            <a:picLocks noChangeAspect="1"/>
          </p:cNvPicPr>
          <p:nvPr/>
        </p:nvPicPr>
        <p:blipFill>
          <a:blip r:embed="rId4"/>
          <a:stretch>
            <a:fillRect/>
          </a:stretch>
        </p:blipFill>
        <p:spPr>
          <a:xfrm>
            <a:off x="8433120" y="1842227"/>
            <a:ext cx="2991267" cy="3877216"/>
          </a:xfrm>
          <a:prstGeom prst="rect">
            <a:avLst/>
          </a:prstGeom>
          <a:ln>
            <a:noFill/>
          </a:ln>
          <a:effectLst>
            <a:outerShdw blurRad="292100" dist="139700" dir="2700000" algn="tl" rotWithShape="0">
              <a:srgbClr val="333333">
                <a:alpha val="65000"/>
              </a:srgbClr>
            </a:outerShdw>
          </a:effectLst>
        </p:spPr>
      </p:pic>
      <p:sp>
        <p:nvSpPr>
          <p:cNvPr id="7" name="Slide Number Placeholder 5">
            <a:extLst>
              <a:ext uri="{FF2B5EF4-FFF2-40B4-BE49-F238E27FC236}">
                <a16:creationId xmlns:a16="http://schemas.microsoft.com/office/drawing/2014/main" id="{91F62F30-F896-436A-BAF0-A2BF0A77E906}"/>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148</a:t>
            </a:r>
          </a:p>
        </p:txBody>
      </p:sp>
      <p:pic>
        <p:nvPicPr>
          <p:cNvPr id="12" name="Picture 11">
            <a:extLst>
              <a:ext uri="{FF2B5EF4-FFF2-40B4-BE49-F238E27FC236}">
                <a16:creationId xmlns:a16="http://schemas.microsoft.com/office/drawing/2014/main" id="{A24A658C-5F4E-4D15-A2FD-470B86D0AA01}"/>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958" t="24087" r="6537" b="23306"/>
          <a:stretch/>
        </p:blipFill>
        <p:spPr>
          <a:xfrm>
            <a:off x="1805651" y="5932506"/>
            <a:ext cx="1539433" cy="925493"/>
          </a:xfrm>
          <a:prstGeom prst="rect">
            <a:avLst/>
          </a:prstGeom>
        </p:spPr>
      </p:pic>
      <p:pic>
        <p:nvPicPr>
          <p:cNvPr id="3" name="Picture 2">
            <a:extLst>
              <a:ext uri="{FF2B5EF4-FFF2-40B4-BE49-F238E27FC236}">
                <a16:creationId xmlns:a16="http://schemas.microsoft.com/office/drawing/2014/main" id="{AD0BF6B6-7E9E-495A-A5CB-CC363A80C1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2385" y="1875137"/>
            <a:ext cx="2905070" cy="38172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53685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Exercise: Strengthening Attachment, Body and Brain, and Feelings Management </a:t>
            </a:r>
          </a:p>
        </p:txBody>
      </p:sp>
      <p:sp>
        <p:nvSpPr>
          <p:cNvPr id="5" name="Oval 4"/>
          <p:cNvSpPr/>
          <p:nvPr/>
        </p:nvSpPr>
        <p:spPr>
          <a:xfrm>
            <a:off x="3712191" y="1679971"/>
            <a:ext cx="4599296" cy="451611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E1428D2-A567-4C0F-9C5E-E94A57964DC4}"/>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149</a:t>
            </a:r>
          </a:p>
        </p:txBody>
      </p:sp>
    </p:spTree>
    <p:extLst>
      <p:ext uri="{BB962C8B-B14F-4D97-AF65-F5344CB8AC3E}">
        <p14:creationId xmlns:p14="http://schemas.microsoft.com/office/powerpoint/2010/main" val="8725955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93A26-7483-A9D7-1E4E-76E25AB612E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2B6C04-F594-2A44-1B03-1D625297E530}"/>
              </a:ext>
            </a:extLst>
          </p:cNvPr>
          <p:cNvSpPr>
            <a:spLocks noGrp="1"/>
          </p:cNvSpPr>
          <p:nvPr>
            <p:ph type="title"/>
          </p:nvPr>
        </p:nvSpPr>
        <p:spPr>
          <a:xfrm>
            <a:off x="1192214" y="2892425"/>
            <a:ext cx="10999786" cy="1073150"/>
          </a:xfrm>
        </p:spPr>
        <p:txBody>
          <a:bodyPr/>
          <a:lstStyle/>
          <a:p>
            <a:pPr algn="ctr"/>
            <a:r>
              <a:rPr lang="en-US" sz="5300" dirty="0"/>
              <a:t>RC and Crisis Management</a:t>
            </a:r>
            <a:endParaRPr lang="en-US" sz="5300" dirty="0">
              <a:solidFill>
                <a:srgbClr val="FF0000"/>
              </a:solidFill>
            </a:endParaRPr>
          </a:p>
        </p:txBody>
      </p:sp>
      <p:sp>
        <p:nvSpPr>
          <p:cNvPr id="5" name="Slide Number Placeholder 5">
            <a:extLst>
              <a:ext uri="{FF2B5EF4-FFF2-40B4-BE49-F238E27FC236}">
                <a16:creationId xmlns:a16="http://schemas.microsoft.com/office/drawing/2014/main" id="{47064B7E-6580-431A-805E-C8A2BB1F1BE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150</a:t>
            </a:r>
          </a:p>
        </p:txBody>
      </p:sp>
    </p:spTree>
    <p:extLst>
      <p:ext uri="{BB962C8B-B14F-4D97-AF65-F5344CB8AC3E}">
        <p14:creationId xmlns:p14="http://schemas.microsoft.com/office/powerpoint/2010/main" val="2927937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Brief Word About Crisis Management</a:t>
            </a:r>
          </a:p>
        </p:txBody>
      </p:sp>
      <p:sp>
        <p:nvSpPr>
          <p:cNvPr id="3" name="Text Placeholder 2"/>
          <p:cNvSpPr>
            <a:spLocks noGrp="1"/>
          </p:cNvSpPr>
          <p:nvPr>
            <p:ph type="body" sz="quarter" idx="10"/>
          </p:nvPr>
        </p:nvSpPr>
        <p:spPr>
          <a:xfrm>
            <a:off x="1280160" y="1316736"/>
            <a:ext cx="10442242" cy="3526727"/>
          </a:xfrm>
        </p:spPr>
        <p:txBody>
          <a:bodyPr>
            <a:normAutofit fontScale="77500" lnSpcReduction="20000"/>
          </a:bodyPr>
          <a:lstStyle/>
          <a:p>
            <a:pPr indent="0" defTabSz="963613">
              <a:buNone/>
            </a:pPr>
            <a:r>
              <a:rPr lang="en-US" sz="3200" b="1" dirty="0"/>
              <a:t>Many of the major failures in support for trauma survivors occur in response to crisis</a:t>
            </a:r>
          </a:p>
          <a:p>
            <a:pPr indent="0" defTabSz="963613">
              <a:lnSpc>
                <a:spcPct val="130000"/>
              </a:lnSpc>
              <a:spcBef>
                <a:spcPts val="1000"/>
              </a:spcBef>
              <a:buNone/>
            </a:pPr>
            <a:r>
              <a:rPr lang="en-US" sz="3200" b="1" u="sng" dirty="0"/>
              <a:t>During the Crisis</a:t>
            </a:r>
            <a:r>
              <a:rPr lang="en-US" sz="3200" b="1" dirty="0"/>
              <a:t>:</a:t>
            </a:r>
          </a:p>
          <a:p>
            <a:pPr marL="647700" indent="-647700" defTabSz="963613">
              <a:lnSpc>
                <a:spcPct val="130000"/>
              </a:lnSpc>
              <a:buFontTx/>
              <a:buAutoNum type="arabicPeriod"/>
            </a:pPr>
            <a:r>
              <a:rPr lang="en-US" sz="3200" dirty="0"/>
              <a:t>Stay calm yourself</a:t>
            </a:r>
          </a:p>
          <a:p>
            <a:pPr marL="647700" indent="-647700" defTabSz="963613">
              <a:lnSpc>
                <a:spcPct val="130000"/>
              </a:lnSpc>
              <a:buFontTx/>
              <a:buAutoNum type="arabicPeriod"/>
            </a:pPr>
            <a:r>
              <a:rPr lang="en-US" sz="3200" dirty="0"/>
              <a:t>Remember that symptoms are adaptations</a:t>
            </a:r>
          </a:p>
          <a:p>
            <a:pPr marL="647700" indent="-647700" defTabSz="963613">
              <a:lnSpc>
                <a:spcPct val="130000"/>
              </a:lnSpc>
              <a:buFontTx/>
              <a:buAutoNum type="arabicPeriod"/>
            </a:pPr>
            <a:r>
              <a:rPr lang="en-US" sz="3200" dirty="0"/>
              <a:t>Stay RICH</a:t>
            </a:r>
            <a:r>
              <a:rPr lang="en-US" sz="3200" baseline="34000" dirty="0">
                <a:cs typeface="Arial" charset="0"/>
              </a:rPr>
              <a:t>®</a:t>
            </a:r>
            <a:endParaRPr lang="en-US" sz="3200" baseline="34000" dirty="0"/>
          </a:p>
          <a:p>
            <a:pPr marL="647700" indent="-647700" defTabSz="963613">
              <a:lnSpc>
                <a:spcPct val="130000"/>
              </a:lnSpc>
              <a:buFontTx/>
              <a:buAutoNum type="arabicPeriod"/>
            </a:pPr>
            <a:r>
              <a:rPr lang="en-US" sz="3200" dirty="0"/>
              <a:t>Focus </a:t>
            </a:r>
            <a:r>
              <a:rPr lang="en-US" sz="3200" u="sng" dirty="0"/>
              <a:t>only</a:t>
            </a:r>
            <a:r>
              <a:rPr lang="en-US" sz="3200" dirty="0"/>
              <a:t> on calming, not on consequences</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5717" y="3221832"/>
            <a:ext cx="4540566" cy="3243262"/>
          </a:xfrm>
          <a:prstGeom prst="rect">
            <a:avLst/>
          </a:prstGeom>
        </p:spPr>
      </p:pic>
      <p:sp>
        <p:nvSpPr>
          <p:cNvPr id="7" name="Slide Number Placeholder 5">
            <a:extLst>
              <a:ext uri="{FF2B5EF4-FFF2-40B4-BE49-F238E27FC236}">
                <a16:creationId xmlns:a16="http://schemas.microsoft.com/office/drawing/2014/main" id="{C65131C3-4A62-47FE-A8D0-66FD18BB9725}"/>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151</a:t>
            </a:r>
          </a:p>
        </p:txBody>
      </p:sp>
    </p:spTree>
    <p:extLst>
      <p:ext uri="{BB962C8B-B14F-4D97-AF65-F5344CB8AC3E}">
        <p14:creationId xmlns:p14="http://schemas.microsoft.com/office/powerpoint/2010/main" val="485722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97E191-4659-4E90-B89C-637760DC7C9B}"/>
              </a:ext>
            </a:extLst>
          </p:cNvPr>
          <p:cNvSpPr>
            <a:spLocks noGrp="1"/>
          </p:cNvSpPr>
          <p:nvPr>
            <p:ph type="title"/>
          </p:nvPr>
        </p:nvSpPr>
        <p:spPr/>
        <p:txBody>
          <a:bodyPr/>
          <a:lstStyle/>
          <a:p>
            <a:r>
              <a:rPr lang="en-US" dirty="0"/>
              <a:t>Noticing Our Reactions</a:t>
            </a:r>
          </a:p>
        </p:txBody>
      </p:sp>
      <p:sp>
        <p:nvSpPr>
          <p:cNvPr id="5" name="Slide Number Placeholder 5">
            <a:extLst>
              <a:ext uri="{FF2B5EF4-FFF2-40B4-BE49-F238E27FC236}">
                <a16:creationId xmlns:a16="http://schemas.microsoft.com/office/drawing/2014/main" id="{376F19C4-F9B3-41A2-AB9B-10DA8D12C1BC}"/>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152</a:t>
            </a:r>
          </a:p>
        </p:txBody>
      </p:sp>
    </p:spTree>
    <p:extLst>
      <p:ext uri="{BB962C8B-B14F-4D97-AF65-F5344CB8AC3E}">
        <p14:creationId xmlns:p14="http://schemas.microsoft.com/office/powerpoint/2010/main" val="37225227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B07D780-1277-43E2-B0E8-8F29C4E8785B}"/>
              </a:ext>
            </a:extLst>
          </p:cNvPr>
          <p:cNvSpPr>
            <a:spLocks noGrp="1"/>
          </p:cNvSpPr>
          <p:nvPr>
            <p:ph type="body" sz="quarter" idx="10"/>
          </p:nvPr>
        </p:nvSpPr>
        <p:spPr>
          <a:xfrm>
            <a:off x="1192214" y="1371600"/>
            <a:ext cx="6337475" cy="5118099"/>
          </a:xfrm>
        </p:spPr>
        <p:txBody>
          <a:bodyPr/>
          <a:lstStyle/>
          <a:p>
            <a:pPr marL="228600" indent="-228600">
              <a:spcBef>
                <a:spcPts val="1000"/>
              </a:spcBef>
              <a:buFont typeface="Arial" panose="020B0604020202020204" pitchFamily="34" charset="0"/>
              <a:buChar char="•"/>
            </a:pPr>
            <a:r>
              <a:rPr lang="en-US" dirty="0"/>
              <a:t>Our feelings, thoughts, and body sensations in reaction to a person – positive and negative</a:t>
            </a:r>
            <a:r>
              <a:rPr lang="en-US" dirty="0" smtClean="0"/>
              <a:t>.</a:t>
            </a:r>
            <a:endParaRPr lang="en-US" dirty="0"/>
          </a:p>
          <a:p>
            <a:pPr marL="228600" indent="-228600">
              <a:spcBef>
                <a:spcPts val="1000"/>
              </a:spcBef>
              <a:buFont typeface="Arial" panose="020B0604020202020204" pitchFamily="34" charset="0"/>
              <a:buChar char="•"/>
            </a:pPr>
            <a:r>
              <a:rPr lang="en-US" dirty="0"/>
              <a:t>Our secondary reactions to  the uncomfortable feelings evoked by that person.</a:t>
            </a:r>
          </a:p>
          <a:p>
            <a:endParaRPr lang="en-US" dirty="0"/>
          </a:p>
        </p:txBody>
      </p:sp>
      <p:sp>
        <p:nvSpPr>
          <p:cNvPr id="3" name="Title 2">
            <a:extLst>
              <a:ext uri="{FF2B5EF4-FFF2-40B4-BE49-F238E27FC236}">
                <a16:creationId xmlns:a16="http://schemas.microsoft.com/office/drawing/2014/main" id="{3DFC3B67-B63E-4877-A0DC-F0982404AC96}"/>
              </a:ext>
            </a:extLst>
          </p:cNvPr>
          <p:cNvSpPr>
            <a:spLocks noGrp="1"/>
          </p:cNvSpPr>
          <p:nvPr>
            <p:ph type="title"/>
          </p:nvPr>
        </p:nvSpPr>
        <p:spPr/>
        <p:txBody>
          <a:bodyPr/>
          <a:lstStyle/>
          <a:p>
            <a:r>
              <a:rPr lang="en-US" dirty="0"/>
              <a:t>What Reactions We Must Notice</a:t>
            </a:r>
          </a:p>
        </p:txBody>
      </p:sp>
      <p:sp>
        <p:nvSpPr>
          <p:cNvPr id="9" name="Rectangle 8">
            <a:extLst>
              <a:ext uri="{FF2B5EF4-FFF2-40B4-BE49-F238E27FC236}">
                <a16:creationId xmlns:a16="http://schemas.microsoft.com/office/drawing/2014/main" id="{D3C74C6F-8D77-48AC-8DC9-07B2B669DDBB}"/>
              </a:ext>
            </a:extLst>
          </p:cNvPr>
          <p:cNvSpPr/>
          <p:nvPr/>
        </p:nvSpPr>
        <p:spPr>
          <a:xfrm>
            <a:off x="1918241" y="5276745"/>
            <a:ext cx="9547730" cy="945543"/>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lnSpc>
                <a:spcPct val="90000"/>
              </a:lnSpc>
              <a:spcBef>
                <a:spcPct val="50000"/>
              </a:spcBef>
            </a:pPr>
            <a:r>
              <a:rPr lang="en-US" sz="2800" b="1" i="1" dirty="0">
                <a:solidFill>
                  <a:schemeClr val="tx1"/>
                </a:solidFill>
              </a:rPr>
              <a:t>Our reactions are a normal part of the work.</a:t>
            </a:r>
            <a:endParaRPr lang="en-US" sz="2800" dirty="0">
              <a:solidFill>
                <a:schemeClr val="tx1"/>
              </a:solidFill>
            </a:endParaRPr>
          </a:p>
        </p:txBody>
      </p:sp>
      <p:pic>
        <p:nvPicPr>
          <p:cNvPr id="7" name="Pics Day 2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784551" y="1182290"/>
            <a:ext cx="3827044" cy="3827044"/>
          </a:xfrm>
          <a:prstGeom prst="ellipse">
            <a:avLst/>
          </a:prstGeom>
          <a:ln>
            <a:noFill/>
          </a:ln>
          <a:effectLst>
            <a:softEdge rad="0"/>
          </a:effectLst>
        </p:spPr>
      </p:pic>
      <p:sp>
        <p:nvSpPr>
          <p:cNvPr id="8" name="Slide Number Placeholder 5">
            <a:extLst>
              <a:ext uri="{FF2B5EF4-FFF2-40B4-BE49-F238E27FC236}">
                <a16:creationId xmlns:a16="http://schemas.microsoft.com/office/drawing/2014/main" id="{D7850FEB-D7DF-4D07-B5F1-A3725F3B59D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153</a:t>
            </a:r>
          </a:p>
        </p:txBody>
      </p:sp>
    </p:spTree>
    <p:extLst>
      <p:ext uri="{BB962C8B-B14F-4D97-AF65-F5344CB8AC3E}">
        <p14:creationId xmlns:p14="http://schemas.microsoft.com/office/powerpoint/2010/main" val="54134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7DCCF8-01C6-4028-AC76-C0775DDD060C}"/>
              </a:ext>
            </a:extLst>
          </p:cNvPr>
          <p:cNvSpPr>
            <a:spLocks noGrp="1"/>
          </p:cNvSpPr>
          <p:nvPr>
            <p:ph type="body" sz="quarter" idx="10"/>
          </p:nvPr>
        </p:nvSpPr>
        <p:spPr/>
        <p:txBody>
          <a:bodyPr/>
          <a:lstStyle/>
          <a:p>
            <a:pPr defTabSz="963613"/>
            <a:r>
              <a:rPr lang="en-US" sz="3200" b="1" kern="0" dirty="0"/>
              <a:t>Option 1 - Jackie and Yolanda (youth setting)</a:t>
            </a:r>
            <a:r>
              <a:rPr lang="en-US" sz="3200" kern="0" dirty="0"/>
              <a:t/>
            </a:r>
            <a:br>
              <a:rPr lang="en-US" sz="3200" kern="0" dirty="0"/>
            </a:br>
            <a:r>
              <a:rPr lang="en-US" sz="3200" kern="0" dirty="0"/>
              <a:t/>
            </a:r>
            <a:br>
              <a:rPr lang="en-US" sz="3200" kern="0" dirty="0"/>
            </a:br>
            <a:r>
              <a:rPr lang="en-US" sz="3200" kern="0" dirty="0"/>
              <a:t/>
            </a:r>
            <a:br>
              <a:rPr lang="en-US" sz="3200" kern="0" dirty="0"/>
            </a:br>
            <a:endParaRPr lang="en-US" dirty="0"/>
          </a:p>
        </p:txBody>
      </p:sp>
      <p:sp>
        <p:nvSpPr>
          <p:cNvPr id="5" name="Title 4">
            <a:extLst>
              <a:ext uri="{FF2B5EF4-FFF2-40B4-BE49-F238E27FC236}">
                <a16:creationId xmlns:a16="http://schemas.microsoft.com/office/drawing/2014/main" id="{428B7B66-BCB0-4410-93D2-5A2DA109CA03}"/>
              </a:ext>
            </a:extLst>
          </p:cNvPr>
          <p:cNvSpPr>
            <a:spLocks noGrp="1"/>
          </p:cNvSpPr>
          <p:nvPr>
            <p:ph type="title"/>
          </p:nvPr>
        </p:nvSpPr>
        <p:spPr/>
        <p:txBody>
          <a:bodyPr>
            <a:normAutofit/>
          </a:bodyPr>
          <a:lstStyle/>
          <a:p>
            <a:r>
              <a:rPr lang="en-US" dirty="0"/>
              <a:t>Exercise: Noticing Our Reactions</a:t>
            </a:r>
          </a:p>
        </p:txBody>
      </p:sp>
      <p:sp>
        <p:nvSpPr>
          <p:cNvPr id="7" name="Slide Number Placeholder 5">
            <a:extLst>
              <a:ext uri="{FF2B5EF4-FFF2-40B4-BE49-F238E27FC236}">
                <a16:creationId xmlns:a16="http://schemas.microsoft.com/office/drawing/2014/main" id="{522FEE30-9647-492F-A1C4-D3D0BE8C3B7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154</a:t>
            </a:r>
          </a:p>
        </p:txBody>
      </p:sp>
    </p:spTree>
    <p:extLst>
      <p:ext uri="{BB962C8B-B14F-4D97-AF65-F5344CB8AC3E}">
        <p14:creationId xmlns:p14="http://schemas.microsoft.com/office/powerpoint/2010/main" val="19015012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7DCCF8-01C6-4028-AC76-C0775DDD060C}"/>
              </a:ext>
            </a:extLst>
          </p:cNvPr>
          <p:cNvSpPr>
            <a:spLocks noGrp="1"/>
          </p:cNvSpPr>
          <p:nvPr>
            <p:ph type="body" sz="quarter" idx="10"/>
          </p:nvPr>
        </p:nvSpPr>
        <p:spPr/>
        <p:txBody>
          <a:bodyPr/>
          <a:lstStyle/>
          <a:p>
            <a:pPr marL="457200" indent="-457200" defTabSz="963613"/>
            <a:r>
              <a:rPr lang="en-US" sz="3200" b="1" kern="0" dirty="0"/>
              <a:t>Option 2 - Sonja and Dot (adult setting)</a:t>
            </a:r>
            <a:r>
              <a:rPr lang="en-US" sz="3200" kern="0" dirty="0"/>
              <a:t/>
            </a:r>
            <a:br>
              <a:rPr lang="en-US" sz="3200" kern="0" dirty="0"/>
            </a:br>
            <a:r>
              <a:rPr lang="en-US" sz="3200" kern="0" dirty="0"/>
              <a:t/>
            </a:r>
            <a:br>
              <a:rPr lang="en-US" sz="3200" kern="0" dirty="0"/>
            </a:br>
            <a:r>
              <a:rPr lang="en-US" sz="3200" kern="0" dirty="0"/>
              <a:t/>
            </a:r>
            <a:br>
              <a:rPr lang="en-US" sz="3200" kern="0" dirty="0"/>
            </a:br>
            <a:endParaRPr lang="en-US" sz="3200" kern="0" dirty="0"/>
          </a:p>
          <a:p>
            <a:endParaRPr lang="en-US" dirty="0"/>
          </a:p>
        </p:txBody>
      </p:sp>
      <p:sp>
        <p:nvSpPr>
          <p:cNvPr id="5" name="Title 4">
            <a:extLst>
              <a:ext uri="{FF2B5EF4-FFF2-40B4-BE49-F238E27FC236}">
                <a16:creationId xmlns:a16="http://schemas.microsoft.com/office/drawing/2014/main" id="{428B7B66-BCB0-4410-93D2-5A2DA109CA03}"/>
              </a:ext>
            </a:extLst>
          </p:cNvPr>
          <p:cNvSpPr>
            <a:spLocks noGrp="1"/>
          </p:cNvSpPr>
          <p:nvPr>
            <p:ph type="title"/>
          </p:nvPr>
        </p:nvSpPr>
        <p:spPr/>
        <p:txBody>
          <a:bodyPr>
            <a:normAutofit/>
          </a:bodyPr>
          <a:lstStyle/>
          <a:p>
            <a:r>
              <a:rPr lang="en-US" dirty="0"/>
              <a:t>Exercise: Noticing Our Reactions</a:t>
            </a:r>
          </a:p>
        </p:txBody>
      </p:sp>
      <p:sp>
        <p:nvSpPr>
          <p:cNvPr id="7" name="Slide Number Placeholder 5">
            <a:extLst>
              <a:ext uri="{FF2B5EF4-FFF2-40B4-BE49-F238E27FC236}">
                <a16:creationId xmlns:a16="http://schemas.microsoft.com/office/drawing/2014/main" id="{01ECAFEA-CF38-4E77-B497-BC39ECB21900}"/>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155</a:t>
            </a:r>
          </a:p>
        </p:txBody>
      </p:sp>
    </p:spTree>
    <p:extLst>
      <p:ext uri="{BB962C8B-B14F-4D97-AF65-F5344CB8AC3E}">
        <p14:creationId xmlns:p14="http://schemas.microsoft.com/office/powerpoint/2010/main" val="31077129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E45AE3E-7CE8-4329-8333-2C89302B916B}"/>
              </a:ext>
            </a:extLst>
          </p:cNvPr>
          <p:cNvSpPr>
            <a:spLocks noGrp="1"/>
          </p:cNvSpPr>
          <p:nvPr>
            <p:ph type="body" sz="quarter" idx="10"/>
          </p:nvPr>
        </p:nvSpPr>
        <p:spPr/>
        <p:txBody>
          <a:bodyPr>
            <a:normAutofit lnSpcReduction="10000"/>
          </a:bodyPr>
          <a:lstStyle/>
          <a:p>
            <a:pPr marL="457200" indent="-457200">
              <a:lnSpc>
                <a:spcPct val="130000"/>
              </a:lnSpc>
              <a:spcBef>
                <a:spcPts val="1000"/>
              </a:spcBef>
              <a:buFont typeface="Arial" panose="020B0604020202020204" pitchFamily="34" charset="0"/>
              <a:buChar char="•"/>
            </a:pPr>
            <a:r>
              <a:rPr lang="en-US" dirty="0"/>
              <a:t>Our responses to the person’s extreme behaviors and symptoms </a:t>
            </a:r>
          </a:p>
          <a:p>
            <a:pPr marL="457200" indent="-457200">
              <a:lnSpc>
                <a:spcPct val="130000"/>
              </a:lnSpc>
              <a:spcBef>
                <a:spcPts val="1000"/>
              </a:spcBef>
              <a:buFont typeface="Arial" panose="020B0604020202020204" pitchFamily="34" charset="0"/>
              <a:buChar char="•"/>
            </a:pPr>
            <a:r>
              <a:rPr lang="en-US" dirty="0"/>
              <a:t>The way our own personal issues overlap with that of the person we’re helping</a:t>
            </a:r>
          </a:p>
          <a:p>
            <a:pPr marL="457200" indent="-457200">
              <a:lnSpc>
                <a:spcPct val="130000"/>
              </a:lnSpc>
              <a:spcBef>
                <a:spcPts val="1000"/>
              </a:spcBef>
              <a:buFont typeface="Arial" panose="020B0604020202020204" pitchFamily="34" charset="0"/>
              <a:buChar char="•"/>
            </a:pPr>
            <a:r>
              <a:rPr lang="en-US" dirty="0"/>
              <a:t>Our own biases about gender, race, sexual orientation, class, etc.</a:t>
            </a:r>
          </a:p>
          <a:p>
            <a:pPr marL="457200" indent="-457200">
              <a:lnSpc>
                <a:spcPct val="130000"/>
              </a:lnSpc>
              <a:spcBef>
                <a:spcPts val="1000"/>
              </a:spcBef>
              <a:buFont typeface="Arial" panose="020B0604020202020204" pitchFamily="34" charset="0"/>
              <a:buChar char="•"/>
            </a:pPr>
            <a:r>
              <a:rPr lang="en-US" dirty="0"/>
              <a:t>The degree of our compassion fatigue at the time</a:t>
            </a:r>
          </a:p>
        </p:txBody>
      </p:sp>
      <p:sp>
        <p:nvSpPr>
          <p:cNvPr id="3" name="Title 2">
            <a:extLst>
              <a:ext uri="{FF2B5EF4-FFF2-40B4-BE49-F238E27FC236}">
                <a16:creationId xmlns:a16="http://schemas.microsoft.com/office/drawing/2014/main" id="{77906362-161E-4679-80FE-7BC3A8961C2E}"/>
              </a:ext>
            </a:extLst>
          </p:cNvPr>
          <p:cNvSpPr>
            <a:spLocks noGrp="1"/>
          </p:cNvSpPr>
          <p:nvPr>
            <p:ph type="title"/>
          </p:nvPr>
        </p:nvSpPr>
        <p:spPr/>
        <p:txBody>
          <a:bodyPr/>
          <a:lstStyle/>
          <a:p>
            <a:r>
              <a:rPr lang="en-US"/>
              <a:t>Why We Have These Strong Reactions</a:t>
            </a:r>
            <a:endParaRPr lang="en-US" dirty="0"/>
          </a:p>
        </p:txBody>
      </p:sp>
      <p:pic>
        <p:nvPicPr>
          <p:cNvPr id="13" name="Picture Placeholder 12"/>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7624412" y="1932994"/>
            <a:ext cx="3969896" cy="3970420"/>
          </a:xfrm>
        </p:spPr>
      </p:pic>
      <p:sp>
        <p:nvSpPr>
          <p:cNvPr id="6" name="Slide Number Placeholder 5">
            <a:extLst>
              <a:ext uri="{FF2B5EF4-FFF2-40B4-BE49-F238E27FC236}">
                <a16:creationId xmlns:a16="http://schemas.microsoft.com/office/drawing/2014/main" id="{296948A9-8514-4B11-A6D2-BBC6219F5DD7}"/>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156</a:t>
            </a:r>
          </a:p>
        </p:txBody>
      </p:sp>
    </p:spTree>
    <p:extLst>
      <p:ext uri="{BB962C8B-B14F-4D97-AF65-F5344CB8AC3E}">
        <p14:creationId xmlns:p14="http://schemas.microsoft.com/office/powerpoint/2010/main" val="10836313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928290-18C5-49E3-B855-549A0EBB5553}"/>
              </a:ext>
            </a:extLst>
          </p:cNvPr>
          <p:cNvSpPr/>
          <p:nvPr/>
        </p:nvSpPr>
        <p:spPr>
          <a:xfrm>
            <a:off x="1371600" y="4882582"/>
            <a:ext cx="10627112" cy="1471961"/>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indent="0" algn="ctr">
              <a:buNone/>
            </a:pPr>
            <a:r>
              <a:rPr lang="en-US" sz="2800" b="1" dirty="0">
                <a:solidFill>
                  <a:schemeClr val="tx1"/>
                </a:solidFill>
              </a:rPr>
              <a:t>Having Reactions Is Not a Problem. </a:t>
            </a:r>
          </a:p>
          <a:p>
            <a:pPr marL="114300" indent="0" algn="ctr">
              <a:buNone/>
            </a:pPr>
            <a:r>
              <a:rPr lang="en-US" sz="2800" b="1" dirty="0">
                <a:solidFill>
                  <a:schemeClr val="tx1"/>
                </a:solidFill>
              </a:rPr>
              <a:t>It’s What You Do With Them that Matters.</a:t>
            </a:r>
          </a:p>
        </p:txBody>
      </p:sp>
      <p:sp>
        <p:nvSpPr>
          <p:cNvPr id="5" name="Title 4">
            <a:extLst>
              <a:ext uri="{FF2B5EF4-FFF2-40B4-BE49-F238E27FC236}">
                <a16:creationId xmlns:a16="http://schemas.microsoft.com/office/drawing/2014/main" id="{6BFA2228-443C-48CE-BFDD-015151D1B3FC}"/>
              </a:ext>
            </a:extLst>
          </p:cNvPr>
          <p:cNvSpPr>
            <a:spLocks noGrp="1"/>
          </p:cNvSpPr>
          <p:nvPr>
            <p:ph type="title"/>
          </p:nvPr>
        </p:nvSpPr>
        <p:spPr/>
        <p:txBody>
          <a:bodyPr/>
          <a:lstStyle/>
          <a:p>
            <a:r>
              <a:rPr lang="en-US" dirty="0"/>
              <a:t>Common Reactions</a:t>
            </a:r>
          </a:p>
        </p:txBody>
      </p:sp>
      <p:sp>
        <p:nvSpPr>
          <p:cNvPr id="6" name="Text Placeholder 5">
            <a:extLst>
              <a:ext uri="{FF2B5EF4-FFF2-40B4-BE49-F238E27FC236}">
                <a16:creationId xmlns:a16="http://schemas.microsoft.com/office/drawing/2014/main" id="{E62A8552-C9A1-4492-BA0B-1E549389C6C9}"/>
              </a:ext>
            </a:extLst>
          </p:cNvPr>
          <p:cNvSpPr>
            <a:spLocks noGrp="1"/>
          </p:cNvSpPr>
          <p:nvPr>
            <p:ph type="body" sz="quarter" idx="10"/>
          </p:nvPr>
        </p:nvSpPr>
        <p:spPr>
          <a:xfrm>
            <a:off x="1185262" y="1616311"/>
            <a:ext cx="10999787" cy="3660310"/>
          </a:xfrm>
        </p:spPr>
        <p:txBody>
          <a:bodyPr numCol="2">
            <a:normAutofit/>
          </a:bodyPr>
          <a:lstStyle/>
          <a:p>
            <a:r>
              <a:rPr lang="en-US" sz="2400" dirty="0">
                <a:solidFill>
                  <a:schemeClr val="accent2"/>
                </a:solidFill>
              </a:rPr>
              <a:t>Protective or parental toward them</a:t>
            </a:r>
          </a:p>
          <a:p>
            <a:r>
              <a:rPr lang="en-US" sz="2400" dirty="0">
                <a:solidFill>
                  <a:schemeClr val="accent2"/>
                </a:solidFill>
              </a:rPr>
              <a:t>Helpless in face of their challenges</a:t>
            </a:r>
          </a:p>
          <a:p>
            <a:r>
              <a:rPr lang="en-US" sz="2400" dirty="0">
                <a:solidFill>
                  <a:schemeClr val="accent2"/>
                </a:solidFill>
              </a:rPr>
              <a:t>Angry for how the person is treated</a:t>
            </a:r>
          </a:p>
          <a:p>
            <a:r>
              <a:rPr lang="en-US" sz="2400" dirty="0">
                <a:solidFill>
                  <a:schemeClr val="accent2"/>
                </a:solidFill>
              </a:rPr>
              <a:t>Angry at them for their behavior</a:t>
            </a:r>
          </a:p>
          <a:p>
            <a:r>
              <a:rPr lang="en-US" sz="2400" dirty="0">
                <a:solidFill>
                  <a:schemeClr val="accent2"/>
                </a:solidFill>
              </a:rPr>
              <a:t>Loving toward them</a:t>
            </a:r>
          </a:p>
          <a:p>
            <a:r>
              <a:rPr lang="en-US" sz="2400" dirty="0">
                <a:solidFill>
                  <a:schemeClr val="accent2"/>
                </a:solidFill>
              </a:rPr>
              <a:t>Played or manipulated by them</a:t>
            </a:r>
          </a:p>
          <a:p>
            <a:endParaRPr lang="en-US" sz="2400" dirty="0">
              <a:solidFill>
                <a:schemeClr val="accent2"/>
              </a:solidFill>
            </a:endParaRPr>
          </a:p>
          <a:p>
            <a:r>
              <a:rPr lang="en-US" sz="2400" dirty="0">
                <a:solidFill>
                  <a:schemeClr val="accent2"/>
                </a:solidFill>
              </a:rPr>
              <a:t>Exhausted by them </a:t>
            </a:r>
          </a:p>
          <a:p>
            <a:r>
              <a:rPr lang="en-US" sz="2400" dirty="0">
                <a:solidFill>
                  <a:schemeClr val="accent2"/>
                </a:solidFill>
              </a:rPr>
              <a:t>Blaming toward them</a:t>
            </a:r>
          </a:p>
          <a:p>
            <a:r>
              <a:rPr lang="en-US" sz="2400" dirty="0">
                <a:solidFill>
                  <a:schemeClr val="accent2"/>
                </a:solidFill>
              </a:rPr>
              <a:t>Not caring about them</a:t>
            </a:r>
          </a:p>
          <a:p>
            <a:r>
              <a:rPr lang="en-US" sz="2400" dirty="0">
                <a:solidFill>
                  <a:schemeClr val="accent2"/>
                </a:solidFill>
              </a:rPr>
              <a:t>Inspired by them</a:t>
            </a:r>
          </a:p>
          <a:p>
            <a:r>
              <a:rPr lang="en-US" sz="2400" dirty="0">
                <a:solidFill>
                  <a:schemeClr val="accent2"/>
                </a:solidFill>
              </a:rPr>
              <a:t>Disbelieving of what they are saying</a:t>
            </a:r>
          </a:p>
          <a:p>
            <a:r>
              <a:rPr lang="en-US" sz="2400" dirty="0">
                <a:solidFill>
                  <a:schemeClr val="accent2"/>
                </a:solidFill>
              </a:rPr>
              <a:t>Sexually turned on by them</a:t>
            </a:r>
          </a:p>
          <a:p>
            <a:pPr marL="114300" indent="0" algn="ctr">
              <a:buNone/>
            </a:pPr>
            <a:endParaRPr lang="en-US" sz="1200" dirty="0"/>
          </a:p>
        </p:txBody>
      </p:sp>
      <p:sp>
        <p:nvSpPr>
          <p:cNvPr id="3" name="TextBox 2">
            <a:extLst>
              <a:ext uri="{FF2B5EF4-FFF2-40B4-BE49-F238E27FC236}">
                <a16:creationId xmlns:a16="http://schemas.microsoft.com/office/drawing/2014/main" id="{01F31DF3-C3BB-4F62-8989-E87E7FB13E5C}"/>
              </a:ext>
            </a:extLst>
          </p:cNvPr>
          <p:cNvSpPr txBox="1"/>
          <p:nvPr/>
        </p:nvSpPr>
        <p:spPr>
          <a:xfrm>
            <a:off x="1192213" y="1148576"/>
            <a:ext cx="6502128" cy="861774"/>
          </a:xfrm>
          <a:prstGeom prst="rect">
            <a:avLst/>
          </a:prstGeom>
          <a:noFill/>
        </p:spPr>
        <p:txBody>
          <a:bodyPr wrap="square" rtlCol="0">
            <a:spAutoFit/>
          </a:bodyPr>
          <a:lstStyle/>
          <a:p>
            <a:r>
              <a:rPr lang="en-US" sz="3200" b="1" dirty="0"/>
              <a:t>We can feel:</a:t>
            </a:r>
          </a:p>
          <a:p>
            <a:endParaRPr lang="en-US" dirty="0"/>
          </a:p>
        </p:txBody>
      </p:sp>
      <p:cxnSp>
        <p:nvCxnSpPr>
          <p:cNvPr id="8" name="Straight Connector 7">
            <a:extLst>
              <a:ext uri="{FF2B5EF4-FFF2-40B4-BE49-F238E27FC236}">
                <a16:creationId xmlns:a16="http://schemas.microsoft.com/office/drawing/2014/main" id="{916032F0-4C5E-499F-8336-594C8C0DCE61}"/>
              </a:ext>
            </a:extLst>
          </p:cNvPr>
          <p:cNvCxnSpPr/>
          <p:nvPr/>
        </p:nvCxnSpPr>
        <p:spPr>
          <a:xfrm>
            <a:off x="6361587" y="1990253"/>
            <a:ext cx="0" cy="2509024"/>
          </a:xfrm>
          <a:prstGeom prst="line">
            <a:avLst/>
          </a:prstGeom>
          <a:ln w="2540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9FF0C2C2-0734-4D02-9D05-0D4757F53EFF}"/>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157</a:t>
            </a:r>
          </a:p>
        </p:txBody>
      </p:sp>
    </p:spTree>
    <p:extLst>
      <p:ext uri="{BB962C8B-B14F-4D97-AF65-F5344CB8AC3E}">
        <p14:creationId xmlns:p14="http://schemas.microsoft.com/office/powerpoint/2010/main" val="13844429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AC2E0B-E89C-444D-9F03-90B55E9CC114}"/>
              </a:ext>
            </a:extLst>
          </p:cNvPr>
          <p:cNvSpPr>
            <a:spLocks noGrp="1"/>
          </p:cNvSpPr>
          <p:nvPr>
            <p:ph type="body" sz="quarter" idx="10"/>
          </p:nvPr>
        </p:nvSpPr>
        <p:spPr>
          <a:xfrm>
            <a:off x="1192213" y="1157468"/>
            <a:ext cx="6737960" cy="5343916"/>
          </a:xfrm>
        </p:spPr>
        <p:txBody>
          <a:bodyPr>
            <a:normAutofit/>
          </a:bodyPr>
          <a:lstStyle/>
          <a:p>
            <a:pPr marL="457200" indent="-457200">
              <a:buFont typeface="Arial" panose="020B0604020202020204" pitchFamily="34" charset="0"/>
              <a:buChar char="•"/>
            </a:pPr>
            <a:r>
              <a:rPr lang="en-US" sz="2600" dirty="0"/>
              <a:t>It can help you know the person better when YOU experience strong feelings that the person can’t allow themselves </a:t>
            </a:r>
            <a:br>
              <a:rPr lang="en-US" sz="2600" dirty="0"/>
            </a:br>
            <a:r>
              <a:rPr lang="en-US" sz="2600" dirty="0"/>
              <a:t>to feel or feels but can’t express</a:t>
            </a:r>
            <a:r>
              <a:rPr lang="en-US" sz="2600" dirty="0" smtClean="0"/>
              <a:t>. </a:t>
            </a:r>
            <a:endParaRPr lang="en-US" sz="2600" dirty="0"/>
          </a:p>
          <a:p>
            <a:pPr marL="457200" indent="-457200">
              <a:buFont typeface="Arial" panose="020B0604020202020204" pitchFamily="34" charset="0"/>
              <a:buChar char="•"/>
            </a:pPr>
            <a:r>
              <a:rPr lang="en-US" sz="2600" dirty="0"/>
              <a:t>It can help you empathize with how others in the person’s life often feel. </a:t>
            </a:r>
          </a:p>
          <a:p>
            <a:endParaRPr lang="en-US" dirty="0"/>
          </a:p>
        </p:txBody>
      </p:sp>
      <p:sp>
        <p:nvSpPr>
          <p:cNvPr id="2" name="Title 1">
            <a:extLst>
              <a:ext uri="{FF2B5EF4-FFF2-40B4-BE49-F238E27FC236}">
                <a16:creationId xmlns:a16="http://schemas.microsoft.com/office/drawing/2014/main" id="{B7078DDC-EF2D-4D8F-A049-E5157BB2A7C7}"/>
              </a:ext>
            </a:extLst>
          </p:cNvPr>
          <p:cNvSpPr>
            <a:spLocks noGrp="1"/>
          </p:cNvSpPr>
          <p:nvPr>
            <p:ph type="title"/>
          </p:nvPr>
        </p:nvSpPr>
        <p:spPr/>
        <p:txBody>
          <a:bodyPr>
            <a:noAutofit/>
          </a:bodyPr>
          <a:lstStyle/>
          <a:p>
            <a:r>
              <a:rPr lang="en-US" dirty="0"/>
              <a:t>How Our Reactions Help Our Work</a:t>
            </a:r>
          </a:p>
        </p:txBody>
      </p:sp>
      <p:pic>
        <p:nvPicPr>
          <p:cNvPr id="12" name="Picture Placeholder 11"/>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7989939" y="1316964"/>
            <a:ext cx="3446463" cy="3446463"/>
          </a:xfrm>
        </p:spPr>
      </p:pic>
      <p:sp>
        <p:nvSpPr>
          <p:cNvPr id="7" name="Rectangle 6">
            <a:extLst>
              <a:ext uri="{FF2B5EF4-FFF2-40B4-BE49-F238E27FC236}">
                <a16:creationId xmlns:a16="http://schemas.microsoft.com/office/drawing/2014/main" id="{30BB1FDF-87E5-4401-92B0-187DCD9ED3C1}"/>
              </a:ext>
            </a:extLst>
          </p:cNvPr>
          <p:cNvSpPr/>
          <p:nvPr/>
        </p:nvSpPr>
        <p:spPr>
          <a:xfrm>
            <a:off x="1888042" y="4981897"/>
            <a:ext cx="9608127" cy="1223819"/>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spcBef>
                <a:spcPct val="20000"/>
              </a:spcBef>
              <a:buClr>
                <a:srgbClr val="000066"/>
              </a:buClr>
            </a:pPr>
            <a:r>
              <a:rPr lang="en-US" sz="2800" b="1" dirty="0">
                <a:solidFill>
                  <a:schemeClr val="tx1"/>
                </a:solidFill>
              </a:rPr>
              <a:t>Our reactions are a window into </a:t>
            </a:r>
            <a:br>
              <a:rPr lang="en-US" sz="2800" b="1" dirty="0">
                <a:solidFill>
                  <a:schemeClr val="tx1"/>
                </a:solidFill>
              </a:rPr>
            </a:br>
            <a:r>
              <a:rPr lang="en-US" sz="2800" b="1" dirty="0">
                <a:solidFill>
                  <a:schemeClr val="tx1"/>
                </a:solidFill>
              </a:rPr>
              <a:t>important information about the person.</a:t>
            </a:r>
            <a:endParaRPr lang="en-US" sz="2800" dirty="0">
              <a:solidFill>
                <a:schemeClr val="tx1"/>
              </a:solidFill>
            </a:endParaRPr>
          </a:p>
        </p:txBody>
      </p:sp>
      <p:sp>
        <p:nvSpPr>
          <p:cNvPr id="8" name="Slide Number Placeholder 5">
            <a:extLst>
              <a:ext uri="{FF2B5EF4-FFF2-40B4-BE49-F238E27FC236}">
                <a16:creationId xmlns:a16="http://schemas.microsoft.com/office/drawing/2014/main" id="{141B3331-B3BD-4340-A306-9435F882DD6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158</a:t>
            </a:r>
          </a:p>
        </p:txBody>
      </p:sp>
    </p:spTree>
    <p:extLst>
      <p:ext uri="{BB962C8B-B14F-4D97-AF65-F5344CB8AC3E}">
        <p14:creationId xmlns:p14="http://schemas.microsoft.com/office/powerpoint/2010/main" val="11933403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BFB5C3-6863-481E-B9D6-0C8904B0AD14}"/>
              </a:ext>
            </a:extLst>
          </p:cNvPr>
          <p:cNvSpPr>
            <a:spLocks noGrp="1"/>
          </p:cNvSpPr>
          <p:nvPr>
            <p:ph type="body" sz="quarter" idx="10"/>
          </p:nvPr>
        </p:nvSpPr>
        <p:spPr>
          <a:xfrm>
            <a:off x="1192213" y="1335024"/>
            <a:ext cx="6906758" cy="5166360"/>
          </a:xfrm>
        </p:spPr>
        <p:txBody>
          <a:bodyPr/>
          <a:lstStyle/>
          <a:p>
            <a:pPr indent="0">
              <a:buNone/>
            </a:pPr>
            <a:r>
              <a:rPr lang="en-US" b="1" dirty="0"/>
              <a:t>Our reactions are a problem when they:</a:t>
            </a:r>
          </a:p>
          <a:p>
            <a:pPr indent="0">
              <a:buNone/>
            </a:pPr>
            <a:endParaRPr lang="en-US" b="1" dirty="0"/>
          </a:p>
          <a:p>
            <a:pPr marL="457200" indent="-457200">
              <a:lnSpc>
                <a:spcPct val="150000"/>
              </a:lnSpc>
              <a:buFont typeface="Arial" panose="020B0604020202020204" pitchFamily="34" charset="0"/>
              <a:buChar char="•"/>
            </a:pPr>
            <a:r>
              <a:rPr lang="en-US" dirty="0"/>
              <a:t>Interfere with understanding the person</a:t>
            </a:r>
          </a:p>
          <a:p>
            <a:pPr>
              <a:lnSpc>
                <a:spcPct val="150000"/>
              </a:lnSpc>
            </a:pPr>
            <a:endParaRPr lang="en-US" dirty="0"/>
          </a:p>
          <a:p>
            <a:pPr marL="457200" indent="-457200">
              <a:lnSpc>
                <a:spcPct val="150000"/>
              </a:lnSpc>
              <a:buFont typeface="Arial" panose="020B0604020202020204" pitchFamily="34" charset="0"/>
              <a:buChar char="•"/>
            </a:pPr>
            <a:r>
              <a:rPr lang="en-US" dirty="0"/>
              <a:t>Prevent us from responding in a healing  or RICH way</a:t>
            </a:r>
          </a:p>
          <a:p>
            <a:endParaRPr lang="en-US" dirty="0"/>
          </a:p>
        </p:txBody>
      </p:sp>
      <p:sp>
        <p:nvSpPr>
          <p:cNvPr id="2" name="Title 1">
            <a:extLst>
              <a:ext uri="{FF2B5EF4-FFF2-40B4-BE49-F238E27FC236}">
                <a16:creationId xmlns:a16="http://schemas.microsoft.com/office/drawing/2014/main" id="{E1D215FE-9991-40A5-B5A2-A5A8BA367823}"/>
              </a:ext>
            </a:extLst>
          </p:cNvPr>
          <p:cNvSpPr>
            <a:spLocks noGrp="1"/>
          </p:cNvSpPr>
          <p:nvPr>
            <p:ph type="title"/>
          </p:nvPr>
        </p:nvSpPr>
        <p:spPr/>
        <p:txBody>
          <a:bodyPr/>
          <a:lstStyle/>
          <a:p>
            <a:r>
              <a:rPr lang="en-US" dirty="0"/>
              <a:t>When Our Reactions Are a Problem</a:t>
            </a:r>
            <a:endParaRPr lang="en-US" dirty="0">
              <a:solidFill>
                <a:srgbClr val="FF0000"/>
              </a:solidFill>
            </a:endParaRPr>
          </a:p>
        </p:txBody>
      </p:sp>
      <p:pic>
        <p:nvPicPr>
          <p:cNvPr id="11" name="Picture Placeholder 10"/>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7986940" y="1746254"/>
            <a:ext cx="3897052" cy="3897052"/>
          </a:xfrm>
        </p:spPr>
      </p:pic>
      <p:sp>
        <p:nvSpPr>
          <p:cNvPr id="7" name="Slide Number Placeholder 5">
            <a:extLst>
              <a:ext uri="{FF2B5EF4-FFF2-40B4-BE49-F238E27FC236}">
                <a16:creationId xmlns:a16="http://schemas.microsoft.com/office/drawing/2014/main" id="{6776727B-3BDA-422E-8429-43F40387FB2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159</a:t>
            </a:r>
          </a:p>
        </p:txBody>
      </p:sp>
    </p:spTree>
    <p:extLst>
      <p:ext uri="{BB962C8B-B14F-4D97-AF65-F5344CB8AC3E}">
        <p14:creationId xmlns:p14="http://schemas.microsoft.com/office/powerpoint/2010/main" val="11409062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030BE-B295-4749-9BBC-E4192DBE1B05}"/>
              </a:ext>
            </a:extLst>
          </p:cNvPr>
          <p:cNvSpPr>
            <a:spLocks noGrp="1"/>
          </p:cNvSpPr>
          <p:nvPr>
            <p:ph type="title"/>
          </p:nvPr>
        </p:nvSpPr>
        <p:spPr/>
        <p:txBody>
          <a:bodyPr>
            <a:normAutofit/>
          </a:bodyPr>
          <a:lstStyle/>
          <a:p>
            <a:r>
              <a:rPr lang="en-US" kern="0" dirty="0"/>
              <a:t>Reactions that Can Create Problems</a:t>
            </a:r>
            <a:endParaRPr lang="en-US" dirty="0"/>
          </a:p>
        </p:txBody>
      </p:sp>
      <p:sp>
        <p:nvSpPr>
          <p:cNvPr id="3" name="Text Placeholder 2">
            <a:extLst>
              <a:ext uri="{FF2B5EF4-FFF2-40B4-BE49-F238E27FC236}">
                <a16:creationId xmlns:a16="http://schemas.microsoft.com/office/drawing/2014/main" id="{4EFEA808-1B7F-4392-966D-FD8E0E4535FC}"/>
              </a:ext>
            </a:extLst>
          </p:cNvPr>
          <p:cNvSpPr>
            <a:spLocks noGrp="1"/>
          </p:cNvSpPr>
          <p:nvPr>
            <p:ph type="body" sz="quarter" idx="10"/>
          </p:nvPr>
        </p:nvSpPr>
        <p:spPr>
          <a:xfrm>
            <a:off x="1264356" y="1200726"/>
            <a:ext cx="10927644" cy="5657274"/>
          </a:xfrm>
        </p:spPr>
        <p:txBody>
          <a:bodyPr>
            <a:normAutofit fontScale="92500" lnSpcReduction="20000"/>
          </a:bodyPr>
          <a:lstStyle/>
          <a:p>
            <a:pPr marL="228600" indent="-228600" defTabSz="963613">
              <a:lnSpc>
                <a:spcPct val="120000"/>
              </a:lnSpc>
              <a:spcBef>
                <a:spcPts val="400"/>
              </a:spcBef>
              <a:buNone/>
            </a:pPr>
            <a:r>
              <a:rPr lang="en-US" sz="2600" b="1" kern="0" dirty="0"/>
              <a:t>Over-Identification: </a:t>
            </a:r>
            <a:r>
              <a:rPr lang="en-US" sz="2600" b="0" kern="0" dirty="0"/>
              <a:t>“I understand because you’re just like me.”</a:t>
            </a:r>
            <a:r>
              <a:rPr lang="en-US" sz="2600" kern="0" dirty="0"/>
              <a:t/>
            </a:r>
            <a:br>
              <a:rPr lang="en-US" sz="2600" kern="0" dirty="0"/>
            </a:br>
            <a:endParaRPr lang="en-US" sz="2600" kern="0" dirty="0"/>
          </a:p>
          <a:p>
            <a:pPr marL="228600" indent="-228600" defTabSz="963613">
              <a:lnSpc>
                <a:spcPct val="120000"/>
              </a:lnSpc>
              <a:spcBef>
                <a:spcPts val="400"/>
              </a:spcBef>
              <a:buNone/>
            </a:pPr>
            <a:r>
              <a:rPr lang="en-US" sz="2600" b="1" kern="0" dirty="0"/>
              <a:t>Blaming: </a:t>
            </a:r>
            <a:r>
              <a:rPr lang="en-US" sz="2600" b="0" kern="0" dirty="0"/>
              <a:t>“It must have been her fault.” “He doesn’t want to get better.”</a:t>
            </a:r>
          </a:p>
          <a:p>
            <a:pPr marL="228600" indent="-228600" defTabSz="963613">
              <a:lnSpc>
                <a:spcPct val="120000"/>
              </a:lnSpc>
              <a:spcBef>
                <a:spcPts val="400"/>
              </a:spcBef>
              <a:buNone/>
            </a:pPr>
            <a:endParaRPr lang="en-US" sz="2600" kern="0" dirty="0"/>
          </a:p>
          <a:p>
            <a:pPr marL="228600" indent="-228600" defTabSz="963613">
              <a:lnSpc>
                <a:spcPct val="120000"/>
              </a:lnSpc>
              <a:spcBef>
                <a:spcPts val="400"/>
              </a:spcBef>
              <a:buNone/>
            </a:pPr>
            <a:r>
              <a:rPr lang="en-US" sz="2600" b="1" kern="0" dirty="0"/>
              <a:t>Protective/Parental: “</a:t>
            </a:r>
            <a:r>
              <a:rPr lang="en-US" sz="2600" kern="0" dirty="0"/>
              <a:t>She can’t protect herself so I must be there to protect her.”</a:t>
            </a:r>
            <a:r>
              <a:rPr lang="en-US" sz="2600" b="0" kern="0" dirty="0"/>
              <a:t/>
            </a:r>
            <a:br>
              <a:rPr lang="en-US" sz="2600" b="0" kern="0" dirty="0"/>
            </a:br>
            <a:endParaRPr lang="en-US" sz="2600" b="0" kern="0" dirty="0"/>
          </a:p>
          <a:p>
            <a:pPr marL="228600" indent="-1371600" defTabSz="963613">
              <a:lnSpc>
                <a:spcPct val="120000"/>
              </a:lnSpc>
              <a:spcBef>
                <a:spcPts val="400"/>
              </a:spcBef>
              <a:buNone/>
            </a:pPr>
            <a:r>
              <a:rPr lang="en-US" sz="2600" b="1" kern="0" dirty="0"/>
              <a:t>Distancing: </a:t>
            </a:r>
            <a:r>
              <a:rPr lang="en-US" sz="2600" b="0" kern="0" dirty="0"/>
              <a:t>“He’s hopeless, people like that never change,” or, “She gets on my every nerve.”</a:t>
            </a:r>
            <a:r>
              <a:rPr lang="en-US" sz="2600" kern="0" dirty="0"/>
              <a:t/>
            </a:r>
            <a:br>
              <a:rPr lang="en-US" sz="2600" kern="0" dirty="0"/>
            </a:br>
            <a:endParaRPr lang="en-US" sz="2600" kern="0" dirty="0"/>
          </a:p>
          <a:p>
            <a:pPr marL="228600" indent="-228600" defTabSz="963613">
              <a:lnSpc>
                <a:spcPct val="120000"/>
              </a:lnSpc>
              <a:spcBef>
                <a:spcPts val="400"/>
              </a:spcBef>
              <a:buNone/>
            </a:pPr>
            <a:r>
              <a:rPr lang="en-US" sz="2600" b="1" kern="0" dirty="0"/>
              <a:t>Denial: </a:t>
            </a:r>
            <a:r>
              <a:rPr lang="en-US" sz="2600" b="0" kern="0" dirty="0"/>
              <a:t>“What they are saying couldn’t be true.”</a:t>
            </a:r>
          </a:p>
          <a:p>
            <a:pPr lvl="1" defTabSz="963613">
              <a:spcBef>
                <a:spcPts val="400"/>
              </a:spcBef>
              <a:buNone/>
            </a:pPr>
            <a:endParaRPr lang="en-US" sz="2600" kern="0" dirty="0"/>
          </a:p>
          <a:p>
            <a:pPr marL="228600" indent="-228600" defTabSz="963613">
              <a:lnSpc>
                <a:spcPct val="120000"/>
              </a:lnSpc>
              <a:spcBef>
                <a:spcPts val="400"/>
              </a:spcBef>
              <a:buNone/>
            </a:pPr>
            <a:r>
              <a:rPr lang="en-US" sz="2600" b="1" kern="0" dirty="0"/>
              <a:t>Unexamined Bias: </a:t>
            </a:r>
            <a:r>
              <a:rPr lang="en-US" sz="2600" b="0" kern="0" dirty="0"/>
              <a:t>“He’s dangerous and can’t be helped.”</a:t>
            </a:r>
          </a:p>
          <a:p>
            <a:endParaRPr lang="en-US" dirty="0"/>
          </a:p>
        </p:txBody>
      </p:sp>
      <p:sp>
        <p:nvSpPr>
          <p:cNvPr id="5" name="Slide Number Placeholder 5">
            <a:extLst>
              <a:ext uri="{FF2B5EF4-FFF2-40B4-BE49-F238E27FC236}">
                <a16:creationId xmlns:a16="http://schemas.microsoft.com/office/drawing/2014/main" id="{6C325A3E-8302-402B-A74D-74DC6949DD5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160</a:t>
            </a:r>
          </a:p>
        </p:txBody>
      </p:sp>
    </p:spTree>
    <p:extLst>
      <p:ext uri="{BB962C8B-B14F-4D97-AF65-F5344CB8AC3E}">
        <p14:creationId xmlns:p14="http://schemas.microsoft.com/office/powerpoint/2010/main" val="16974865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2F2F3BC-353C-4B27-8719-6ADE2BA8B789}"/>
              </a:ext>
            </a:extLst>
          </p:cNvPr>
          <p:cNvSpPr>
            <a:spLocks noGrp="1"/>
          </p:cNvSpPr>
          <p:nvPr>
            <p:ph type="body" sz="quarter" idx="10"/>
          </p:nvPr>
        </p:nvSpPr>
        <p:spPr>
          <a:xfrm>
            <a:off x="1230489" y="1335024"/>
            <a:ext cx="6699683" cy="5166360"/>
          </a:xfrm>
        </p:spPr>
        <p:txBody>
          <a:bodyPr/>
          <a:lstStyle/>
          <a:p>
            <a:pPr>
              <a:lnSpc>
                <a:spcPct val="120000"/>
              </a:lnSpc>
              <a:spcBef>
                <a:spcPts val="400"/>
              </a:spcBef>
              <a:buNone/>
            </a:pPr>
            <a:r>
              <a:rPr lang="en-US" sz="3200" b="1" dirty="0"/>
              <a:t>Three Steps:</a:t>
            </a:r>
          </a:p>
          <a:p>
            <a:pPr marL="514350" indent="-514350">
              <a:lnSpc>
                <a:spcPct val="120000"/>
              </a:lnSpc>
              <a:spcBef>
                <a:spcPts val="400"/>
              </a:spcBef>
              <a:buFont typeface="+mj-lt"/>
              <a:buAutoNum type="arabicPeriod"/>
            </a:pPr>
            <a:r>
              <a:rPr lang="en-US" sz="3000" dirty="0"/>
              <a:t>Notice them</a:t>
            </a:r>
          </a:p>
          <a:p>
            <a:pPr marL="514350" indent="-514350">
              <a:lnSpc>
                <a:spcPct val="120000"/>
              </a:lnSpc>
              <a:spcBef>
                <a:spcPts val="400"/>
              </a:spcBef>
              <a:buFont typeface="+mj-lt"/>
              <a:buAutoNum type="arabicPeriod"/>
            </a:pPr>
            <a:endParaRPr lang="en-US" sz="3000" dirty="0"/>
          </a:p>
          <a:p>
            <a:pPr marL="514350" indent="-514350">
              <a:lnSpc>
                <a:spcPct val="120000"/>
              </a:lnSpc>
              <a:spcBef>
                <a:spcPts val="400"/>
              </a:spcBef>
              <a:buFont typeface="+mj-lt"/>
              <a:buAutoNum type="arabicPeriod"/>
            </a:pPr>
            <a:r>
              <a:rPr lang="en-US" sz="3000" dirty="0"/>
              <a:t>Understand them</a:t>
            </a:r>
          </a:p>
          <a:p>
            <a:pPr marL="514350" indent="-514350">
              <a:lnSpc>
                <a:spcPct val="120000"/>
              </a:lnSpc>
              <a:spcBef>
                <a:spcPts val="400"/>
              </a:spcBef>
              <a:buFont typeface="+mj-lt"/>
              <a:buAutoNum type="arabicPeriod"/>
            </a:pPr>
            <a:endParaRPr lang="en-US" sz="3000" dirty="0"/>
          </a:p>
          <a:p>
            <a:pPr marL="514350" indent="-514350">
              <a:lnSpc>
                <a:spcPct val="120000"/>
              </a:lnSpc>
              <a:spcBef>
                <a:spcPts val="400"/>
              </a:spcBef>
              <a:buFont typeface="+mj-lt"/>
              <a:buAutoNum type="arabicPeriod"/>
            </a:pPr>
            <a:r>
              <a:rPr lang="en-US" sz="3000" dirty="0"/>
              <a:t>Employ them to make </a:t>
            </a:r>
            <a:br>
              <a:rPr lang="en-US" sz="3000" dirty="0"/>
            </a:br>
            <a:r>
              <a:rPr lang="en-US" sz="3000" dirty="0"/>
              <a:t>the relationship stronger</a:t>
            </a:r>
          </a:p>
        </p:txBody>
      </p:sp>
      <p:sp>
        <p:nvSpPr>
          <p:cNvPr id="4" name="Title 3">
            <a:extLst>
              <a:ext uri="{FF2B5EF4-FFF2-40B4-BE49-F238E27FC236}">
                <a16:creationId xmlns:a16="http://schemas.microsoft.com/office/drawing/2014/main" id="{4AFBB271-5C41-42FA-BAB3-45D637D32A26}"/>
              </a:ext>
            </a:extLst>
          </p:cNvPr>
          <p:cNvSpPr>
            <a:spLocks noGrp="1"/>
          </p:cNvSpPr>
          <p:nvPr>
            <p:ph type="title"/>
          </p:nvPr>
        </p:nvSpPr>
        <p:spPr/>
        <p:txBody>
          <a:bodyPr>
            <a:normAutofit/>
          </a:bodyPr>
          <a:lstStyle/>
          <a:p>
            <a:r>
              <a:rPr lang="en-US" dirty="0"/>
              <a:t>Using Our Reactions as a Tool</a:t>
            </a:r>
          </a:p>
        </p:txBody>
      </p:sp>
      <p:pic>
        <p:nvPicPr>
          <p:cNvPr id="6" name="Picture Placeholder 5">
            <a:extLst>
              <a:ext uri="{FF2B5EF4-FFF2-40B4-BE49-F238E27FC236}">
                <a16:creationId xmlns:a16="http://schemas.microsoft.com/office/drawing/2014/main" id="{33E73907-6ECA-4182-8C83-D51F3A7C8CEB}"/>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8062366" y="1316964"/>
            <a:ext cx="3446463" cy="3446463"/>
          </a:xfrm>
        </p:spPr>
      </p:pic>
      <p:pic>
        <p:nvPicPr>
          <p:cNvPr id="7" name="Picture 5">
            <a:extLst>
              <a:ext uri="{FF2B5EF4-FFF2-40B4-BE49-F238E27FC236}">
                <a16:creationId xmlns:a16="http://schemas.microsoft.com/office/drawing/2014/main" id="{1B4E7B95-0682-4882-81E7-4B3CE6A66896}"/>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tretch>
            <a:fillRect/>
          </a:stretch>
        </p:blipFill>
        <p:spPr>
          <a:xfrm>
            <a:off x="6366392" y="3274540"/>
            <a:ext cx="2609270" cy="2609270"/>
          </a:xfrm>
          <a:noFill/>
          <a:ln>
            <a:noFill/>
          </a:ln>
        </p:spPr>
      </p:pic>
      <p:sp>
        <p:nvSpPr>
          <p:cNvPr id="9" name="Slide Number Placeholder 5">
            <a:extLst>
              <a:ext uri="{FF2B5EF4-FFF2-40B4-BE49-F238E27FC236}">
                <a16:creationId xmlns:a16="http://schemas.microsoft.com/office/drawing/2014/main" id="{8E488AD7-5300-4F8F-A149-91EF4AEC688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161</a:t>
            </a:r>
          </a:p>
        </p:txBody>
      </p:sp>
    </p:spTree>
    <p:extLst>
      <p:ext uri="{BB962C8B-B14F-4D97-AF65-F5344CB8AC3E}">
        <p14:creationId xmlns:p14="http://schemas.microsoft.com/office/powerpoint/2010/main" val="34861722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92214" y="1369669"/>
            <a:ext cx="10999786" cy="1073150"/>
          </a:xfrm>
        </p:spPr>
        <p:txBody>
          <a:bodyPr>
            <a:normAutofit/>
          </a:bodyPr>
          <a:lstStyle/>
          <a:p>
            <a:pPr algn="ctr"/>
            <a:r>
              <a:rPr lang="en-US" sz="5400" dirty="0"/>
              <a:t>Lunch</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1655" y="2546513"/>
            <a:ext cx="2660904" cy="2660904"/>
          </a:xfrm>
          <a:prstGeom prst="rect">
            <a:avLst/>
          </a:prstGeom>
        </p:spPr>
      </p:pic>
      <p:sp>
        <p:nvSpPr>
          <p:cNvPr id="6" name="Slide Number Placeholder 5">
            <a:extLst>
              <a:ext uri="{FF2B5EF4-FFF2-40B4-BE49-F238E27FC236}">
                <a16:creationId xmlns:a16="http://schemas.microsoft.com/office/drawing/2014/main" id="{5A9A7ABD-B805-4842-B5D4-FE8446663314}"/>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162</a:t>
            </a:r>
          </a:p>
        </p:txBody>
      </p:sp>
    </p:spTree>
    <p:extLst>
      <p:ext uri="{BB962C8B-B14F-4D97-AF65-F5344CB8AC3E}">
        <p14:creationId xmlns:p14="http://schemas.microsoft.com/office/powerpoint/2010/main" val="8860623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D609A-9E76-453D-8064-6C3705B42BC4}"/>
              </a:ext>
            </a:extLst>
          </p:cNvPr>
          <p:cNvSpPr>
            <a:spLocks noGrp="1"/>
          </p:cNvSpPr>
          <p:nvPr>
            <p:ph type="title"/>
          </p:nvPr>
        </p:nvSpPr>
        <p:spPr/>
        <p:txBody>
          <a:bodyPr/>
          <a:lstStyle/>
          <a:p>
            <a:r>
              <a:rPr lang="en-US" dirty="0"/>
              <a:t>Exercise: Noticing Our Reactions</a:t>
            </a:r>
          </a:p>
        </p:txBody>
      </p:sp>
      <p:pic>
        <p:nvPicPr>
          <p:cNvPr id="5" name="Picture Placeholder 13">
            <a:extLst>
              <a:ext uri="{FF2B5EF4-FFF2-40B4-BE49-F238E27FC236}">
                <a16:creationId xmlns:a16="http://schemas.microsoft.com/office/drawing/2014/main" id="{4E5E0A42-3271-4DF4-A4F8-F59E963A2299}"/>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4473840" y="1688710"/>
            <a:ext cx="4436529" cy="4436529"/>
          </a:xfrm>
        </p:spPr>
      </p:pic>
      <p:pic>
        <p:nvPicPr>
          <p:cNvPr id="6" name="Picture Placeholder 13">
            <a:extLst>
              <a:ext uri="{FF2B5EF4-FFF2-40B4-BE49-F238E27FC236}">
                <a16:creationId xmlns:a16="http://schemas.microsoft.com/office/drawing/2014/main" id="{1EE780AE-CC9F-42C0-8354-909FEA865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6923" y="1603516"/>
            <a:ext cx="4180051" cy="4180051"/>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8" name="Slide Number Placeholder 5">
            <a:extLst>
              <a:ext uri="{FF2B5EF4-FFF2-40B4-BE49-F238E27FC236}">
                <a16:creationId xmlns:a16="http://schemas.microsoft.com/office/drawing/2014/main" id="{1529FFED-E8E8-42B8-A10E-920E1A6C4AE0}"/>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163</a:t>
            </a:r>
          </a:p>
        </p:txBody>
      </p:sp>
    </p:spTree>
    <p:extLst>
      <p:ext uri="{BB962C8B-B14F-4D97-AF65-F5344CB8AC3E}">
        <p14:creationId xmlns:p14="http://schemas.microsoft.com/office/powerpoint/2010/main" val="16146631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C51C65-6806-48A5-83AE-3593044E9472}"/>
              </a:ext>
            </a:extLst>
          </p:cNvPr>
          <p:cNvSpPr>
            <a:spLocks noGrp="1"/>
          </p:cNvSpPr>
          <p:nvPr>
            <p:ph type="body" sz="quarter" idx="10"/>
          </p:nvPr>
        </p:nvSpPr>
        <p:spPr>
          <a:xfrm>
            <a:off x="1280160" y="1143955"/>
            <a:ext cx="7171202" cy="5166360"/>
          </a:xfrm>
        </p:spPr>
        <p:txBody>
          <a:bodyPr>
            <a:normAutofit fontScale="85000" lnSpcReduction="20000"/>
          </a:bodyPr>
          <a:lstStyle/>
          <a:p>
            <a:pPr marL="0" indent="0">
              <a:buNone/>
            </a:pPr>
            <a:r>
              <a:rPr lang="en-US" sz="3200" b="1" dirty="0"/>
              <a:t>Supervision should:</a:t>
            </a:r>
          </a:p>
          <a:p>
            <a:pPr marL="457200" indent="-457200" defTabSz="963613">
              <a:spcBef>
                <a:spcPts val="400"/>
              </a:spcBef>
              <a:buFont typeface="Arial" panose="020B0604020202020204" pitchFamily="34" charset="0"/>
              <a:buChar char="•"/>
            </a:pPr>
            <a:r>
              <a:rPr lang="en-US" dirty="0"/>
              <a:t>Be for all staff, not just clinicians</a:t>
            </a:r>
          </a:p>
          <a:p>
            <a:pPr marL="457200" indent="-457200" defTabSz="963613">
              <a:spcBef>
                <a:spcPts val="400"/>
              </a:spcBef>
              <a:buFont typeface="Arial" panose="020B0604020202020204" pitchFamily="34" charset="0"/>
              <a:buChar char="•"/>
            </a:pPr>
            <a:r>
              <a:rPr lang="en-US" dirty="0"/>
              <a:t>Happen regularly – not just when there’s a problem</a:t>
            </a:r>
          </a:p>
          <a:p>
            <a:pPr marL="457200" indent="-457200" defTabSz="963613">
              <a:spcBef>
                <a:spcPts val="400"/>
              </a:spcBef>
              <a:buFont typeface="Arial" panose="020B0604020202020204" pitchFamily="34" charset="0"/>
              <a:buChar char="•"/>
            </a:pPr>
            <a:r>
              <a:rPr lang="en-US" dirty="0"/>
              <a:t>Discuss actual people served, not just administrative tasks</a:t>
            </a:r>
          </a:p>
          <a:p>
            <a:pPr marL="457200" indent="-457200" defTabSz="963613">
              <a:spcBef>
                <a:spcPts val="400"/>
              </a:spcBef>
              <a:buFont typeface="Arial" panose="020B0604020202020204" pitchFamily="34" charset="0"/>
              <a:buChar char="•"/>
            </a:pPr>
            <a:r>
              <a:rPr lang="en-US" dirty="0"/>
              <a:t>Be RICH</a:t>
            </a:r>
          </a:p>
          <a:p>
            <a:pPr marL="457200" indent="-457200" defTabSz="963613">
              <a:spcBef>
                <a:spcPts val="400"/>
              </a:spcBef>
              <a:buFont typeface="Arial" panose="020B0604020202020204" pitchFamily="34" charset="0"/>
              <a:buChar char="•"/>
            </a:pPr>
            <a:r>
              <a:rPr lang="en-US" dirty="0"/>
              <a:t>Be a safe, confidential place to talk about your reactions to people you support (and those you work with)</a:t>
            </a:r>
          </a:p>
          <a:p>
            <a:pPr marL="457200" indent="-457200" defTabSz="963613">
              <a:spcBef>
                <a:spcPts val="400"/>
              </a:spcBef>
              <a:buFont typeface="Arial" panose="020B0604020202020204" pitchFamily="34" charset="0"/>
              <a:buChar char="•"/>
            </a:pPr>
            <a:r>
              <a:rPr lang="en-US" dirty="0"/>
              <a:t>Attend to compassion fatigue and give support for self-care</a:t>
            </a:r>
          </a:p>
        </p:txBody>
      </p:sp>
      <p:sp>
        <p:nvSpPr>
          <p:cNvPr id="4" name="Title 3">
            <a:extLst>
              <a:ext uri="{FF2B5EF4-FFF2-40B4-BE49-F238E27FC236}">
                <a16:creationId xmlns:a16="http://schemas.microsoft.com/office/drawing/2014/main" id="{3886FBFF-9DF1-4A24-B15F-381814BF4120}"/>
              </a:ext>
            </a:extLst>
          </p:cNvPr>
          <p:cNvSpPr>
            <a:spLocks noGrp="1"/>
          </p:cNvSpPr>
          <p:nvPr>
            <p:ph type="title"/>
          </p:nvPr>
        </p:nvSpPr>
        <p:spPr/>
        <p:txBody>
          <a:bodyPr/>
          <a:lstStyle/>
          <a:p>
            <a:r>
              <a:rPr lang="en-US" dirty="0"/>
              <a:t>Critical Importance of Supervision </a:t>
            </a:r>
          </a:p>
        </p:txBody>
      </p:sp>
      <p:pic>
        <p:nvPicPr>
          <p:cNvPr id="9" name="Picture Placeholder 8">
            <a:extLst>
              <a:ext uri="{FF2B5EF4-FFF2-40B4-BE49-F238E27FC236}">
                <a16:creationId xmlns:a16="http://schemas.microsoft.com/office/drawing/2014/main" id="{92BEDB7C-0418-4507-9137-83D86A30D3A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9022040" y="3783881"/>
            <a:ext cx="2660406" cy="2660757"/>
          </a:xfrm>
        </p:spPr>
      </p:pic>
      <p:pic>
        <p:nvPicPr>
          <p:cNvPr id="14" name="Picture Placeholder 13">
            <a:extLst>
              <a:ext uri="{FF2B5EF4-FFF2-40B4-BE49-F238E27FC236}">
                <a16:creationId xmlns:a16="http://schemas.microsoft.com/office/drawing/2014/main" id="{4B62E33F-CAEA-4BFE-A1AB-0F1FE895628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054" r="4054"/>
          <a:stretch>
            <a:fillRect/>
          </a:stretch>
        </p:blipFill>
        <p:spPr>
          <a:xfrm>
            <a:off x="8451362" y="1143955"/>
            <a:ext cx="2947240" cy="3208776"/>
          </a:xfrm>
        </p:spPr>
      </p:pic>
      <p:sp>
        <p:nvSpPr>
          <p:cNvPr id="7" name="Slide Number Placeholder 5">
            <a:extLst>
              <a:ext uri="{FF2B5EF4-FFF2-40B4-BE49-F238E27FC236}">
                <a16:creationId xmlns:a16="http://schemas.microsoft.com/office/drawing/2014/main" id="{243DB055-1162-485C-A3B2-27E60722B19E}"/>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164</a:t>
            </a:r>
          </a:p>
        </p:txBody>
      </p:sp>
    </p:spTree>
    <p:extLst>
      <p:ext uri="{BB962C8B-B14F-4D97-AF65-F5344CB8AC3E}">
        <p14:creationId xmlns:p14="http://schemas.microsoft.com/office/powerpoint/2010/main" val="18564808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73BACD-BB3E-4BEE-8E30-2E2A3EB3F5DA}"/>
              </a:ext>
            </a:extLst>
          </p:cNvPr>
          <p:cNvSpPr>
            <a:spLocks noGrp="1"/>
          </p:cNvSpPr>
          <p:nvPr>
            <p:ph type="title"/>
          </p:nvPr>
        </p:nvSpPr>
        <p:spPr/>
        <p:txBody>
          <a:bodyPr/>
          <a:lstStyle/>
          <a:p>
            <a:pPr>
              <a:lnSpc>
                <a:spcPct val="120000"/>
              </a:lnSpc>
            </a:pPr>
            <a:r>
              <a:rPr lang="en-US" dirty="0"/>
              <a:t>Addressing and Transforming Compassion Fatigue (CF)</a:t>
            </a:r>
          </a:p>
        </p:txBody>
      </p:sp>
      <p:sp>
        <p:nvSpPr>
          <p:cNvPr id="4" name="Slide Number Placeholder 5">
            <a:extLst>
              <a:ext uri="{FF2B5EF4-FFF2-40B4-BE49-F238E27FC236}">
                <a16:creationId xmlns:a16="http://schemas.microsoft.com/office/drawing/2014/main" id="{67A77FAC-FD2E-4E10-A252-1BCDB7096E76}"/>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165</a:t>
            </a:r>
          </a:p>
        </p:txBody>
      </p:sp>
    </p:spTree>
    <p:extLst>
      <p:ext uri="{BB962C8B-B14F-4D97-AF65-F5344CB8AC3E}">
        <p14:creationId xmlns:p14="http://schemas.microsoft.com/office/powerpoint/2010/main" val="39332436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CF45EFF-BE01-E320-F71E-62D81E7F8449}"/>
              </a:ext>
            </a:extLst>
          </p:cNvPr>
          <p:cNvSpPr>
            <a:spLocks noGrp="1"/>
          </p:cNvSpPr>
          <p:nvPr>
            <p:ph type="title"/>
          </p:nvPr>
        </p:nvSpPr>
        <p:spPr/>
        <p:txBody>
          <a:bodyPr/>
          <a:lstStyle/>
          <a:p>
            <a:r>
              <a:rPr lang="en-US" dirty="0"/>
              <a:t>Definition</a:t>
            </a:r>
            <a:endParaRPr lang="en-US" dirty="0">
              <a:solidFill>
                <a:srgbClr val="FF0000"/>
              </a:solidFill>
            </a:endParaRPr>
          </a:p>
        </p:txBody>
      </p:sp>
      <p:sp>
        <p:nvSpPr>
          <p:cNvPr id="7" name="Text Placeholder 6">
            <a:extLst>
              <a:ext uri="{FF2B5EF4-FFF2-40B4-BE49-F238E27FC236}">
                <a16:creationId xmlns:a16="http://schemas.microsoft.com/office/drawing/2014/main" id="{EEA507B3-BE77-93E5-AD42-E198B9233B40}"/>
              </a:ext>
            </a:extLst>
          </p:cNvPr>
          <p:cNvSpPr>
            <a:spLocks noGrp="1"/>
          </p:cNvSpPr>
          <p:nvPr>
            <p:ph type="body" sz="quarter" idx="10"/>
          </p:nvPr>
        </p:nvSpPr>
        <p:spPr>
          <a:xfrm>
            <a:off x="1192212" y="1316736"/>
            <a:ext cx="5427663" cy="5166360"/>
          </a:xfrm>
        </p:spPr>
        <p:txBody>
          <a:bodyPr/>
          <a:lstStyle/>
          <a:p>
            <a:pPr marL="0" indent="0">
              <a:buNone/>
            </a:pPr>
            <a:r>
              <a:rPr lang="en-US" b="1" dirty="0"/>
              <a:t>Compassion Fatigue</a:t>
            </a:r>
          </a:p>
          <a:p>
            <a:pPr marL="0" indent="0">
              <a:buNone/>
            </a:pPr>
            <a:r>
              <a:rPr lang="en-US" dirty="0"/>
              <a:t>Emotional and physical exhaustion that can affect helping professionals and caregivers over time. </a:t>
            </a:r>
          </a:p>
          <a:p>
            <a:pPr marL="0" indent="0">
              <a:buNone/>
            </a:pPr>
            <a:endParaRPr lang="en-US" dirty="0"/>
          </a:p>
        </p:txBody>
      </p:sp>
      <p:sp>
        <p:nvSpPr>
          <p:cNvPr id="8" name="TextBox 7">
            <a:extLst>
              <a:ext uri="{FF2B5EF4-FFF2-40B4-BE49-F238E27FC236}">
                <a16:creationId xmlns:a16="http://schemas.microsoft.com/office/drawing/2014/main" id="{7B9F86F3-2F49-DFC3-842D-57B5DC993C91}"/>
              </a:ext>
            </a:extLst>
          </p:cNvPr>
          <p:cNvSpPr txBox="1"/>
          <p:nvPr/>
        </p:nvSpPr>
        <p:spPr>
          <a:xfrm>
            <a:off x="1333500" y="5636567"/>
            <a:ext cx="1981200" cy="461665"/>
          </a:xfrm>
          <a:prstGeom prst="rect">
            <a:avLst/>
          </a:prstGeom>
          <a:noFill/>
        </p:spPr>
        <p:txBody>
          <a:bodyPr wrap="square" rtlCol="0">
            <a:spAutoFit/>
          </a:bodyPr>
          <a:lstStyle/>
          <a:p>
            <a:r>
              <a:rPr lang="en-US" sz="2400" i="1" dirty="0"/>
              <a:t>Figley, 1995</a:t>
            </a:r>
          </a:p>
        </p:txBody>
      </p:sp>
      <p:pic>
        <p:nvPicPr>
          <p:cNvPr id="9" name="Picture Placeholder 6">
            <a:extLst>
              <a:ext uri="{FF2B5EF4-FFF2-40B4-BE49-F238E27FC236}">
                <a16:creationId xmlns:a16="http://schemas.microsoft.com/office/drawing/2014/main" id="{D5CE317D-CA8A-4C71-BCCC-2F01175AA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6950" y="848461"/>
            <a:ext cx="5256381" cy="5256381"/>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10" name="Slide Number Placeholder 5">
            <a:extLst>
              <a:ext uri="{FF2B5EF4-FFF2-40B4-BE49-F238E27FC236}">
                <a16:creationId xmlns:a16="http://schemas.microsoft.com/office/drawing/2014/main" id="{9837CC4D-4852-42AD-B807-0F3A3E7F0ABA}"/>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166</a:t>
            </a:r>
          </a:p>
        </p:txBody>
      </p:sp>
    </p:spTree>
    <p:extLst>
      <p:ext uri="{BB962C8B-B14F-4D97-AF65-F5344CB8AC3E}">
        <p14:creationId xmlns:p14="http://schemas.microsoft.com/office/powerpoint/2010/main" val="40269554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9C2E97-7D3C-4A2B-9CF0-BED2ED2F1973}"/>
              </a:ext>
            </a:extLst>
          </p:cNvPr>
          <p:cNvSpPr>
            <a:spLocks noGrp="1"/>
          </p:cNvSpPr>
          <p:nvPr>
            <p:ph type="title"/>
          </p:nvPr>
        </p:nvSpPr>
        <p:spPr/>
        <p:txBody>
          <a:bodyPr/>
          <a:lstStyle/>
          <a:p>
            <a:r>
              <a:rPr lang="en-US" dirty="0">
                <a:solidFill>
                  <a:schemeClr val="accent3">
                    <a:lumMod val="75000"/>
                  </a:schemeClr>
                </a:solidFill>
              </a:rPr>
              <a:t>CF: How this Work Will Change You</a:t>
            </a:r>
            <a:endParaRPr lang="en-US" dirty="0"/>
          </a:p>
        </p:txBody>
      </p:sp>
      <p:pic>
        <p:nvPicPr>
          <p:cNvPr id="11" name="Picture 10">
            <a:extLst>
              <a:ext uri="{FF2B5EF4-FFF2-40B4-BE49-F238E27FC236}">
                <a16:creationId xmlns:a16="http://schemas.microsoft.com/office/drawing/2014/main" id="{B5589AA7-F354-4A7D-9CD9-F3A8E37BBC4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grpSp>
        <p:nvGrpSpPr>
          <p:cNvPr id="2" name="Group 1">
            <a:extLst>
              <a:ext uri="{FF2B5EF4-FFF2-40B4-BE49-F238E27FC236}">
                <a16:creationId xmlns:a16="http://schemas.microsoft.com/office/drawing/2014/main" id="{DE22BAAD-2D2C-447E-AD79-BED14CBDC8EC}"/>
              </a:ext>
            </a:extLst>
          </p:cNvPr>
          <p:cNvGrpSpPr/>
          <p:nvPr/>
        </p:nvGrpSpPr>
        <p:grpSpPr>
          <a:xfrm>
            <a:off x="1358722" y="1072693"/>
            <a:ext cx="10625070" cy="5029200"/>
            <a:chOff x="1358722" y="1230922"/>
            <a:chExt cx="10625070" cy="5029200"/>
          </a:xfrm>
        </p:grpSpPr>
        <p:sp>
          <p:nvSpPr>
            <p:cNvPr id="6" name="Rectangle 5"/>
            <p:cNvSpPr/>
            <p:nvPr/>
          </p:nvSpPr>
          <p:spPr>
            <a:xfrm>
              <a:off x="1358722" y="1230922"/>
              <a:ext cx="10625070" cy="5029200"/>
            </a:xfrm>
            <a:prstGeom prst="rect">
              <a:avLst/>
            </a:prstGeom>
            <a:solidFill>
              <a:schemeClr val="bg2"/>
            </a:solidFill>
            <a:ln w="2540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tIns="274320" rtlCol="0" anchor="t"/>
            <a:lstStyle/>
            <a:p>
              <a:pPr algn="ctr">
                <a:lnSpc>
                  <a:spcPct val="103000"/>
                </a:lnSpc>
                <a:spcBef>
                  <a:spcPts val="600"/>
                </a:spcBef>
              </a:pPr>
              <a:r>
                <a:rPr lang="en-US" sz="2800" dirty="0">
                  <a:solidFill>
                    <a:schemeClr val="tx1"/>
                  </a:solidFill>
                </a:rPr>
                <a:t>“</a:t>
              </a:r>
              <a:r>
                <a:rPr lang="en-US" sz="2800" dirty="0">
                  <a:solidFill>
                    <a:srgbClr val="444444"/>
                  </a:solidFill>
                  <a:ea typeface="Calibri" panose="020F0502020204030204" pitchFamily="34" charset="0"/>
                  <a:cs typeface="Times New Roman" panose="02020603050405020304" pitchFamily="18" charset="0"/>
                </a:rPr>
                <a:t>The expectation that we can be immersed in suffering and loss daily and not be touched by it is as unrealistic as expecting to be able to walk through water without getting wet…We burn out not because we don’t care but because we don’t grieve. We burn out</a:t>
              </a:r>
            </a:p>
            <a:p>
              <a:pPr algn="ctr">
                <a:spcBef>
                  <a:spcPts val="1800"/>
                </a:spcBef>
              </a:pPr>
              <a:endParaRPr lang="en-US" sz="2800" b="1" dirty="0">
                <a:solidFill>
                  <a:srgbClr val="444444"/>
                </a:solidFill>
                <a:ea typeface="Calibri" panose="020F0502020204030204" pitchFamily="34" charset="0"/>
                <a:cs typeface="Times New Roman" panose="02020603050405020304" pitchFamily="18" charset="0"/>
              </a:endParaRPr>
            </a:p>
            <a:p>
              <a:pPr algn="ctr">
                <a:spcBef>
                  <a:spcPts val="1800"/>
                </a:spcBef>
              </a:pPr>
              <a:endParaRPr lang="en-US" sz="1000" b="1" dirty="0">
                <a:solidFill>
                  <a:schemeClr val="accent2"/>
                </a:solidFill>
              </a:endParaRPr>
            </a:p>
            <a:p>
              <a:pPr algn="ctr">
                <a:spcBef>
                  <a:spcPts val="1800"/>
                </a:spcBef>
              </a:pPr>
              <a:r>
                <a:rPr lang="en-US" sz="2400" b="1" dirty="0">
                  <a:solidFill>
                    <a:schemeClr val="accent2"/>
                  </a:solidFill>
                </a:rPr>
                <a:t>– Rachel Naomi Remen, M.D.</a:t>
              </a:r>
              <a:r>
                <a:rPr lang="en-US" sz="2400" b="1" i="1" dirty="0">
                  <a:solidFill>
                    <a:schemeClr val="accent2"/>
                  </a:solidFill>
                </a:rPr>
                <a:t/>
              </a:r>
              <a:br>
                <a:rPr lang="en-US" sz="2400" b="1" i="1" dirty="0">
                  <a:solidFill>
                    <a:schemeClr val="accent2"/>
                  </a:solidFill>
                </a:rPr>
              </a:br>
              <a:r>
                <a:rPr lang="en-US" dirty="0">
                  <a:solidFill>
                    <a:schemeClr val="tx1"/>
                  </a:solidFill>
                </a:rPr>
                <a:t>Physician, clinical professor of family and </a:t>
              </a:r>
              <a:br>
                <a:rPr lang="en-US" dirty="0">
                  <a:solidFill>
                    <a:schemeClr val="tx1"/>
                  </a:solidFill>
                </a:rPr>
              </a:br>
              <a:r>
                <a:rPr lang="en-US" dirty="0">
                  <a:solidFill>
                    <a:schemeClr val="tx1"/>
                  </a:solidFill>
                </a:rPr>
                <a:t>community medicine at the University of California</a:t>
              </a:r>
            </a:p>
            <a:p>
              <a:pPr lvl="0" algn="ctr">
                <a:spcBef>
                  <a:spcPts val="1800"/>
                </a:spcBef>
              </a:pPr>
              <a:endParaRPr lang="en-US" dirty="0">
                <a:solidFill>
                  <a:schemeClr val="tx1"/>
                </a:solidFill>
                <a:latin typeface="Amazon Ember"/>
              </a:endParaRPr>
            </a:p>
            <a:p>
              <a:pPr lvl="0" algn="ctr">
                <a:spcBef>
                  <a:spcPts val="1800"/>
                </a:spcBef>
              </a:pPr>
              <a:endParaRPr lang="en-US" dirty="0">
                <a:solidFill>
                  <a:schemeClr val="tx1"/>
                </a:solidFill>
                <a:latin typeface="Amazon Ember"/>
              </a:endParaRPr>
            </a:p>
            <a:p>
              <a:pPr lvl="0" algn="ctr">
                <a:spcBef>
                  <a:spcPts val="1800"/>
                </a:spcBef>
              </a:pPr>
              <a:endParaRPr lang="en-US" dirty="0">
                <a:solidFill>
                  <a:schemeClr val="tx1"/>
                </a:solidFill>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5624" y="3745522"/>
              <a:ext cx="1537075" cy="2366776"/>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D9055DFE-43B5-4F7C-B2F0-51DB439FDFF2}"/>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8900" t="25560" r="8803" b="25268"/>
            <a:stretch/>
          </p:blipFill>
          <p:spPr>
            <a:xfrm>
              <a:off x="6150140" y="5496244"/>
              <a:ext cx="1068877" cy="638673"/>
            </a:xfrm>
            <a:prstGeom prst="rect">
              <a:avLst/>
            </a:prstGeom>
          </p:spPr>
        </p:pic>
      </p:grpSp>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3603" b="9608"/>
          <a:stretch/>
        </p:blipFill>
        <p:spPr>
          <a:xfrm>
            <a:off x="1192213" y="2672446"/>
            <a:ext cx="2971071" cy="4185553"/>
          </a:xfrm>
          <a:prstGeom prst="rect">
            <a:avLst/>
          </a:prstGeom>
        </p:spPr>
      </p:pic>
      <p:sp>
        <p:nvSpPr>
          <p:cNvPr id="3" name="TextBox 2"/>
          <p:cNvSpPr txBox="1"/>
          <p:nvPr/>
        </p:nvSpPr>
        <p:spPr>
          <a:xfrm>
            <a:off x="3468414" y="3030334"/>
            <a:ext cx="8303172" cy="954107"/>
          </a:xfrm>
          <a:prstGeom prst="rect">
            <a:avLst/>
          </a:prstGeom>
          <a:noFill/>
        </p:spPr>
        <p:txBody>
          <a:bodyPr wrap="square" rtlCol="0">
            <a:spAutoFit/>
          </a:bodyPr>
          <a:lstStyle/>
          <a:p>
            <a:pPr lvl="0">
              <a:spcBef>
                <a:spcPts val="1800"/>
              </a:spcBef>
            </a:pPr>
            <a:r>
              <a:rPr lang="en-US" sz="2800" dirty="0">
                <a:solidFill>
                  <a:srgbClr val="444444"/>
                </a:solidFill>
                <a:ea typeface="Calibri" panose="020F0502020204030204" pitchFamily="34" charset="0"/>
                <a:cs typeface="Times New Roman" panose="02020603050405020304" pitchFamily="18" charset="0"/>
              </a:rPr>
              <a:t>because we’ve allowed our hearts to be so filled with loss that we have no room left to </a:t>
            </a:r>
          </a:p>
        </p:txBody>
      </p:sp>
      <p:sp>
        <p:nvSpPr>
          <p:cNvPr id="5" name="TextBox 4"/>
          <p:cNvSpPr txBox="1"/>
          <p:nvPr/>
        </p:nvSpPr>
        <p:spPr>
          <a:xfrm>
            <a:off x="3687298" y="3875330"/>
            <a:ext cx="6285186" cy="523220"/>
          </a:xfrm>
          <a:prstGeom prst="rect">
            <a:avLst/>
          </a:prstGeom>
          <a:noFill/>
        </p:spPr>
        <p:txBody>
          <a:bodyPr wrap="square" rtlCol="0">
            <a:spAutoFit/>
          </a:bodyPr>
          <a:lstStyle/>
          <a:p>
            <a:pPr lvl="0">
              <a:spcBef>
                <a:spcPts val="1800"/>
              </a:spcBef>
            </a:pPr>
            <a:r>
              <a:rPr lang="en-US" sz="2800" dirty="0">
                <a:solidFill>
                  <a:srgbClr val="444444"/>
                </a:solidFill>
                <a:ea typeface="Calibri" panose="020F0502020204030204" pitchFamily="34" charset="0"/>
                <a:cs typeface="Times New Roman" panose="02020603050405020304" pitchFamily="18" charset="0"/>
              </a:rPr>
              <a:t>care.”</a:t>
            </a:r>
          </a:p>
        </p:txBody>
      </p:sp>
      <p:sp>
        <p:nvSpPr>
          <p:cNvPr id="13" name="Slide Number Placeholder 5">
            <a:extLst>
              <a:ext uri="{FF2B5EF4-FFF2-40B4-BE49-F238E27FC236}">
                <a16:creationId xmlns:a16="http://schemas.microsoft.com/office/drawing/2014/main" id="{F7BCBBC5-2B7C-4AFA-9E5D-E478FC8763EE}"/>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solidFill>
                  <a:schemeClr val="tx2">
                    <a:lumMod val="60000"/>
                    <a:lumOff val="40000"/>
                  </a:schemeClr>
                </a:solidFill>
              </a:rPr>
              <a:t>167</a:t>
            </a:r>
          </a:p>
        </p:txBody>
      </p:sp>
    </p:spTree>
    <p:extLst>
      <p:ext uri="{BB962C8B-B14F-4D97-AF65-F5344CB8AC3E}">
        <p14:creationId xmlns:p14="http://schemas.microsoft.com/office/powerpoint/2010/main" val="159628293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48FAF194-C3BF-477C-8242-DCB19B677D00}"/>
              </a:ext>
            </a:extLst>
          </p:cNvPr>
          <p:cNvSpPr/>
          <p:nvPr/>
        </p:nvSpPr>
        <p:spPr>
          <a:xfrm>
            <a:off x="1546579" y="990600"/>
            <a:ext cx="5599288" cy="5557661"/>
          </a:xfrm>
          <a:prstGeom prst="ellipse">
            <a:avLst/>
          </a:pr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6" name="Title 5">
            <a:extLst>
              <a:ext uri="{FF2B5EF4-FFF2-40B4-BE49-F238E27FC236}">
                <a16:creationId xmlns:a16="http://schemas.microsoft.com/office/drawing/2014/main" id="{5AAAE8C6-BD59-4EBB-91AA-3F9900A53174}"/>
              </a:ext>
            </a:extLst>
          </p:cNvPr>
          <p:cNvSpPr>
            <a:spLocks noGrp="1"/>
          </p:cNvSpPr>
          <p:nvPr>
            <p:ph type="title"/>
          </p:nvPr>
        </p:nvSpPr>
        <p:spPr/>
        <p:txBody>
          <a:bodyPr/>
          <a:lstStyle/>
          <a:p>
            <a:r>
              <a:rPr lang="en-US" dirty="0"/>
              <a:t>Reasons We Experience CF</a:t>
            </a:r>
          </a:p>
        </p:txBody>
      </p:sp>
      <p:sp>
        <p:nvSpPr>
          <p:cNvPr id="8" name="Oval 7">
            <a:extLst>
              <a:ext uri="{FF2B5EF4-FFF2-40B4-BE49-F238E27FC236}">
                <a16:creationId xmlns:a16="http://schemas.microsoft.com/office/drawing/2014/main" id="{98138E86-37F0-47F7-886D-01223CE21BB6}"/>
              </a:ext>
            </a:extLst>
          </p:cNvPr>
          <p:cNvSpPr/>
          <p:nvPr/>
        </p:nvSpPr>
        <p:spPr>
          <a:xfrm>
            <a:off x="6095999" y="990600"/>
            <a:ext cx="5621867" cy="5590822"/>
          </a:xfrm>
          <a:prstGeom prst="ellipse">
            <a:avLst/>
          </a:prstGeom>
          <a:solidFill>
            <a:schemeClr val="accent3">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9B12877E-0AE7-4538-88B5-0016FD6B07B1}"/>
              </a:ext>
            </a:extLst>
          </p:cNvPr>
          <p:cNvSpPr txBox="1"/>
          <p:nvPr/>
        </p:nvSpPr>
        <p:spPr>
          <a:xfrm>
            <a:off x="6096000" y="3304822"/>
            <a:ext cx="983673" cy="769441"/>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CF</a:t>
            </a:r>
          </a:p>
        </p:txBody>
      </p:sp>
      <p:sp>
        <p:nvSpPr>
          <p:cNvPr id="14" name="TextBox 13">
            <a:extLst>
              <a:ext uri="{FF2B5EF4-FFF2-40B4-BE49-F238E27FC236}">
                <a16:creationId xmlns:a16="http://schemas.microsoft.com/office/drawing/2014/main" id="{A77E4934-B61B-418D-8BFB-1BBFC82B9683}"/>
              </a:ext>
            </a:extLst>
          </p:cNvPr>
          <p:cNvSpPr txBox="1"/>
          <p:nvPr/>
        </p:nvSpPr>
        <p:spPr>
          <a:xfrm>
            <a:off x="2235201" y="1846548"/>
            <a:ext cx="4222044"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In Environment</a:t>
            </a:r>
          </a:p>
        </p:txBody>
      </p:sp>
      <p:sp>
        <p:nvSpPr>
          <p:cNvPr id="15" name="TextBox 14">
            <a:extLst>
              <a:ext uri="{FF2B5EF4-FFF2-40B4-BE49-F238E27FC236}">
                <a16:creationId xmlns:a16="http://schemas.microsoft.com/office/drawing/2014/main" id="{E2253275-C8B6-4180-BA14-9F64475145A5}"/>
              </a:ext>
            </a:extLst>
          </p:cNvPr>
          <p:cNvSpPr txBox="1"/>
          <p:nvPr/>
        </p:nvSpPr>
        <p:spPr>
          <a:xfrm>
            <a:off x="6477982" y="1329780"/>
            <a:ext cx="4857899" cy="2308324"/>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In Us </a:t>
            </a:r>
            <a:br>
              <a:rPr lang="en-US" sz="3600" b="1" dirty="0">
                <a:effectLst>
                  <a:outerShdw blurRad="38100" dist="38100" dir="2700000" algn="tl">
                    <a:srgbClr val="000000">
                      <a:alpha val="43137"/>
                    </a:srgbClr>
                  </a:outerShdw>
                </a:effectLst>
              </a:rPr>
            </a:br>
            <a:r>
              <a:rPr lang="en-US" sz="3600" b="1" dirty="0">
                <a:effectLst>
                  <a:outerShdw blurRad="38100" dist="38100" dir="2700000" algn="tl">
                    <a:srgbClr val="000000">
                      <a:alpha val="43137"/>
                    </a:srgbClr>
                  </a:outerShdw>
                </a:effectLst>
              </a:rPr>
              <a:t>(as Support Professionals)</a:t>
            </a:r>
          </a:p>
        </p:txBody>
      </p:sp>
      <p:sp>
        <p:nvSpPr>
          <p:cNvPr id="9" name="Slide Number Placeholder 5">
            <a:extLst>
              <a:ext uri="{FF2B5EF4-FFF2-40B4-BE49-F238E27FC236}">
                <a16:creationId xmlns:a16="http://schemas.microsoft.com/office/drawing/2014/main" id="{427A8BCA-7C01-4950-BFB5-2D87EDDEAF2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168</a:t>
            </a:r>
          </a:p>
        </p:txBody>
      </p:sp>
    </p:spTree>
    <p:extLst>
      <p:ext uri="{BB962C8B-B14F-4D97-AF65-F5344CB8AC3E}">
        <p14:creationId xmlns:p14="http://schemas.microsoft.com/office/powerpoint/2010/main" val="10566752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AAE8C6-BD59-4EBB-91AA-3F9900A53174}"/>
              </a:ext>
            </a:extLst>
          </p:cNvPr>
          <p:cNvSpPr>
            <a:spLocks noGrp="1"/>
          </p:cNvSpPr>
          <p:nvPr>
            <p:ph type="title"/>
          </p:nvPr>
        </p:nvSpPr>
        <p:spPr/>
        <p:txBody>
          <a:bodyPr/>
          <a:lstStyle/>
          <a:p>
            <a:r>
              <a:rPr lang="en-US" dirty="0"/>
              <a:t>Reasons We Experience CF</a:t>
            </a:r>
          </a:p>
        </p:txBody>
      </p:sp>
      <p:sp>
        <p:nvSpPr>
          <p:cNvPr id="7" name="Oval 6">
            <a:extLst>
              <a:ext uri="{FF2B5EF4-FFF2-40B4-BE49-F238E27FC236}">
                <a16:creationId xmlns:a16="http://schemas.microsoft.com/office/drawing/2014/main" id="{2AD917C2-2ED4-4A8F-AC02-D12D0D94548D}"/>
              </a:ext>
            </a:extLst>
          </p:cNvPr>
          <p:cNvSpPr/>
          <p:nvPr/>
        </p:nvSpPr>
        <p:spPr>
          <a:xfrm>
            <a:off x="1546579" y="990600"/>
            <a:ext cx="5588000" cy="5557661"/>
          </a:xfrm>
          <a:prstGeom prst="ellipse">
            <a:avLst/>
          </a:pr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8" name="Oval 7">
            <a:extLst>
              <a:ext uri="{FF2B5EF4-FFF2-40B4-BE49-F238E27FC236}">
                <a16:creationId xmlns:a16="http://schemas.microsoft.com/office/drawing/2014/main" id="{98138E86-37F0-47F7-886D-01223CE21BB6}"/>
              </a:ext>
            </a:extLst>
          </p:cNvPr>
          <p:cNvSpPr/>
          <p:nvPr/>
        </p:nvSpPr>
        <p:spPr>
          <a:xfrm>
            <a:off x="6096000" y="990600"/>
            <a:ext cx="5610578" cy="5566831"/>
          </a:xfrm>
          <a:prstGeom prst="ellipse">
            <a:avLst/>
          </a:prstGeom>
          <a:solidFill>
            <a:schemeClr val="accent3">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dirty="0"/>
          </a:p>
        </p:txBody>
      </p:sp>
      <p:sp>
        <p:nvSpPr>
          <p:cNvPr id="9" name="TextBox 8">
            <a:extLst>
              <a:ext uri="{FF2B5EF4-FFF2-40B4-BE49-F238E27FC236}">
                <a16:creationId xmlns:a16="http://schemas.microsoft.com/office/drawing/2014/main" id="{0224CBFE-6B3B-4393-9E83-8B3884D2B1FD}"/>
              </a:ext>
            </a:extLst>
          </p:cNvPr>
          <p:cNvSpPr txBox="1"/>
          <p:nvPr/>
        </p:nvSpPr>
        <p:spPr>
          <a:xfrm>
            <a:off x="2229557" y="1520461"/>
            <a:ext cx="4222044"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In Environment</a:t>
            </a:r>
          </a:p>
        </p:txBody>
      </p:sp>
      <p:sp>
        <p:nvSpPr>
          <p:cNvPr id="2" name="TextBox 1">
            <a:extLst>
              <a:ext uri="{FF2B5EF4-FFF2-40B4-BE49-F238E27FC236}">
                <a16:creationId xmlns:a16="http://schemas.microsoft.com/office/drawing/2014/main" id="{FA21D5AE-9F1D-4C3E-B28F-34EBD8AEE770}"/>
              </a:ext>
            </a:extLst>
          </p:cNvPr>
          <p:cNvSpPr txBox="1"/>
          <p:nvPr/>
        </p:nvSpPr>
        <p:spPr>
          <a:xfrm>
            <a:off x="7279775" y="2119253"/>
            <a:ext cx="4081363" cy="3647152"/>
          </a:xfrm>
          <a:prstGeom prst="rect">
            <a:avLst/>
          </a:prstGeom>
          <a:noFill/>
        </p:spPr>
        <p:txBody>
          <a:bodyPr wrap="square" rtlCol="0">
            <a:spAutoFit/>
          </a:bodyPr>
          <a:lstStyle/>
          <a:p>
            <a:r>
              <a:rPr lang="en-US" sz="2100" b="1" u="sng" dirty="0"/>
              <a:t>Examples:</a:t>
            </a:r>
          </a:p>
          <a:p>
            <a:pPr marL="228600" indent="-228600">
              <a:buFont typeface="Arial" panose="020B0604020202020204" pitchFamily="34" charset="0"/>
              <a:buChar char="•"/>
            </a:pPr>
            <a:r>
              <a:rPr lang="en-US" sz="2100" b="1" dirty="0"/>
              <a:t>Current life stressors</a:t>
            </a:r>
          </a:p>
          <a:p>
            <a:pPr marL="228600" indent="-228600">
              <a:buFont typeface="Arial" panose="020B0604020202020204" pitchFamily="34" charset="0"/>
              <a:buChar char="•"/>
            </a:pPr>
            <a:r>
              <a:rPr lang="en-US" sz="2100" b="1" dirty="0"/>
              <a:t>Person’s own history of </a:t>
            </a:r>
            <a:br>
              <a:rPr lang="en-US" sz="2100" b="1" dirty="0"/>
            </a:br>
            <a:r>
              <a:rPr lang="en-US" sz="2100" b="1" dirty="0"/>
              <a:t>ACEs and trauma</a:t>
            </a:r>
          </a:p>
          <a:p>
            <a:pPr marL="228600" indent="-228600">
              <a:buFont typeface="Arial" panose="020B0604020202020204" pitchFamily="34" charset="0"/>
              <a:buChar char="•"/>
            </a:pPr>
            <a:r>
              <a:rPr lang="en-US" sz="2100" b="1" dirty="0"/>
              <a:t>Shared trauma </a:t>
            </a:r>
          </a:p>
          <a:p>
            <a:pPr marL="228600" indent="-228600">
              <a:buFont typeface="Arial" panose="020B0604020202020204" pitchFamily="34" charset="0"/>
              <a:buChar char="•"/>
            </a:pPr>
            <a:r>
              <a:rPr lang="en-US" sz="2100" b="1" dirty="0"/>
              <a:t>Interests outside of work</a:t>
            </a:r>
          </a:p>
          <a:p>
            <a:pPr marL="228600" indent="-228600">
              <a:buFont typeface="Arial" panose="020B0604020202020204" pitchFamily="34" charset="0"/>
              <a:buChar char="•"/>
            </a:pPr>
            <a:r>
              <a:rPr lang="en-US" sz="2100" b="1" dirty="0"/>
              <a:t>Investment in the mission </a:t>
            </a:r>
            <a:br>
              <a:rPr lang="en-US" sz="2100" b="1" dirty="0"/>
            </a:br>
            <a:r>
              <a:rPr lang="en-US" sz="2100" b="1" dirty="0"/>
              <a:t>of the work</a:t>
            </a:r>
          </a:p>
          <a:p>
            <a:pPr marL="228600" indent="-228600">
              <a:buFont typeface="Arial" panose="020B0604020202020204" pitchFamily="34" charset="0"/>
              <a:buChar char="•"/>
            </a:pPr>
            <a:r>
              <a:rPr lang="en-US" sz="2100" b="1" dirty="0"/>
              <a:t>Self-care</a:t>
            </a:r>
          </a:p>
          <a:p>
            <a:pPr marL="228600" indent="-228600">
              <a:buFont typeface="Arial" panose="020B0604020202020204" pitchFamily="34" charset="0"/>
              <a:buChar char="•"/>
            </a:pPr>
            <a:r>
              <a:rPr lang="en-US" sz="2100" b="1" dirty="0"/>
              <a:t>How we manage our feelings</a:t>
            </a:r>
          </a:p>
          <a:p>
            <a:pPr marL="228600" indent="-228600">
              <a:buFont typeface="Arial" panose="020B0604020202020204" pitchFamily="34" charset="0"/>
              <a:buChar char="•"/>
            </a:pPr>
            <a:r>
              <a:rPr lang="en-US" sz="2100" b="1" dirty="0"/>
              <a:t>Longevity doing this work</a:t>
            </a:r>
            <a:endParaRPr lang="en-US" sz="2100" dirty="0"/>
          </a:p>
        </p:txBody>
      </p:sp>
      <p:sp>
        <p:nvSpPr>
          <p:cNvPr id="3" name="TextBox 2">
            <a:extLst>
              <a:ext uri="{FF2B5EF4-FFF2-40B4-BE49-F238E27FC236}">
                <a16:creationId xmlns:a16="http://schemas.microsoft.com/office/drawing/2014/main" id="{5049D167-1C27-4283-BC0A-6811786DC996}"/>
              </a:ext>
            </a:extLst>
          </p:cNvPr>
          <p:cNvSpPr txBox="1"/>
          <p:nvPr/>
        </p:nvSpPr>
        <p:spPr>
          <a:xfrm>
            <a:off x="2457450" y="2109758"/>
            <a:ext cx="3724715" cy="3970318"/>
          </a:xfrm>
          <a:prstGeom prst="rect">
            <a:avLst/>
          </a:prstGeom>
          <a:noFill/>
        </p:spPr>
        <p:txBody>
          <a:bodyPr wrap="square" rtlCol="0">
            <a:spAutoFit/>
          </a:bodyPr>
          <a:lstStyle/>
          <a:p>
            <a:r>
              <a:rPr lang="en-US" sz="2100" b="1" u="sng" dirty="0"/>
              <a:t>Examples:</a:t>
            </a:r>
          </a:p>
          <a:p>
            <a:pPr marL="228600" indent="-228600">
              <a:buFont typeface="Arial" panose="020B0604020202020204" pitchFamily="34" charset="0"/>
              <a:buChar char="•"/>
            </a:pPr>
            <a:r>
              <a:rPr lang="en-US" sz="2100" b="1" dirty="0"/>
              <a:t>Funding of the IDD sector</a:t>
            </a:r>
          </a:p>
          <a:p>
            <a:pPr marL="228600" indent="-228600">
              <a:buFont typeface="Arial" panose="020B0604020202020204" pitchFamily="34" charset="0"/>
              <a:buChar char="•"/>
            </a:pPr>
            <a:r>
              <a:rPr lang="en-US" sz="2100" b="1" dirty="0"/>
              <a:t>Staffing levels</a:t>
            </a:r>
          </a:p>
          <a:p>
            <a:pPr marL="228600" indent="-228600">
              <a:buFont typeface="Arial" panose="020B0604020202020204" pitchFamily="34" charset="0"/>
              <a:buChar char="•"/>
            </a:pPr>
            <a:r>
              <a:rPr lang="en-US" sz="2100" b="1" dirty="0"/>
              <a:t>Exposure to trauma stories</a:t>
            </a:r>
          </a:p>
          <a:p>
            <a:pPr marL="228600" indent="-228600">
              <a:buFont typeface="Arial" panose="020B0604020202020204" pitchFamily="34" charset="0"/>
              <a:buChar char="•"/>
            </a:pPr>
            <a:r>
              <a:rPr lang="en-US" sz="2100" b="1" dirty="0"/>
              <a:t>Support of peers</a:t>
            </a:r>
          </a:p>
          <a:p>
            <a:pPr marL="228600" indent="-228600">
              <a:buFont typeface="Arial" panose="020B0604020202020204" pitchFamily="34" charset="0"/>
              <a:buChar char="•"/>
            </a:pPr>
            <a:r>
              <a:rPr lang="en-US" sz="2100" b="1" dirty="0"/>
              <a:t>Nature of supervision</a:t>
            </a:r>
          </a:p>
          <a:p>
            <a:pPr marL="228600" indent="-228600">
              <a:buFont typeface="Arial" panose="020B0604020202020204" pitchFamily="34" charset="0"/>
              <a:buChar char="•"/>
            </a:pPr>
            <a:r>
              <a:rPr lang="en-US" sz="2100" b="1" dirty="0"/>
              <a:t>Org culture that promotes discussion of CF</a:t>
            </a:r>
          </a:p>
          <a:p>
            <a:pPr marL="228600" indent="-228600">
              <a:buFont typeface="Arial" panose="020B0604020202020204" pitchFamily="34" charset="0"/>
              <a:buChar char="•"/>
            </a:pPr>
            <a:r>
              <a:rPr lang="en-US" sz="2100" b="1" dirty="0"/>
              <a:t>Salary level</a:t>
            </a:r>
          </a:p>
          <a:p>
            <a:pPr marL="228600" indent="-228600">
              <a:buFont typeface="Arial" panose="020B0604020202020204" pitchFamily="34" charset="0"/>
              <a:buChar char="•"/>
            </a:pPr>
            <a:r>
              <a:rPr lang="en-US" sz="2100" b="1" dirty="0"/>
              <a:t>Bias (i.e. racism, sexism, homophobia)</a:t>
            </a:r>
          </a:p>
        </p:txBody>
      </p:sp>
      <p:sp>
        <p:nvSpPr>
          <p:cNvPr id="14" name="TextBox 13">
            <a:extLst>
              <a:ext uri="{FF2B5EF4-FFF2-40B4-BE49-F238E27FC236}">
                <a16:creationId xmlns:a16="http://schemas.microsoft.com/office/drawing/2014/main" id="{718225D9-BAE5-4140-B07C-45FA5619A720}"/>
              </a:ext>
            </a:extLst>
          </p:cNvPr>
          <p:cNvSpPr txBox="1"/>
          <p:nvPr/>
        </p:nvSpPr>
        <p:spPr>
          <a:xfrm>
            <a:off x="6096000" y="3304822"/>
            <a:ext cx="983673" cy="769441"/>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CF</a:t>
            </a:r>
          </a:p>
        </p:txBody>
      </p:sp>
      <p:sp>
        <p:nvSpPr>
          <p:cNvPr id="11" name="TextBox 10">
            <a:extLst>
              <a:ext uri="{FF2B5EF4-FFF2-40B4-BE49-F238E27FC236}">
                <a16:creationId xmlns:a16="http://schemas.microsoft.com/office/drawing/2014/main" id="{ED79E993-8643-C511-3D4B-E51677AB074F}"/>
              </a:ext>
            </a:extLst>
          </p:cNvPr>
          <p:cNvSpPr txBox="1"/>
          <p:nvPr/>
        </p:nvSpPr>
        <p:spPr>
          <a:xfrm>
            <a:off x="6662561" y="1463427"/>
            <a:ext cx="4857899"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In Us</a:t>
            </a:r>
          </a:p>
        </p:txBody>
      </p:sp>
      <p:sp>
        <p:nvSpPr>
          <p:cNvPr id="13" name="Slide Number Placeholder 5">
            <a:extLst>
              <a:ext uri="{FF2B5EF4-FFF2-40B4-BE49-F238E27FC236}">
                <a16:creationId xmlns:a16="http://schemas.microsoft.com/office/drawing/2014/main" id="{B2D1736F-C946-4F2B-9F1A-00830713A8D9}"/>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169</a:t>
            </a:r>
          </a:p>
        </p:txBody>
      </p:sp>
    </p:spTree>
    <p:extLst>
      <p:ext uri="{BB962C8B-B14F-4D97-AF65-F5344CB8AC3E}">
        <p14:creationId xmlns:p14="http://schemas.microsoft.com/office/powerpoint/2010/main" val="370771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2"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3" grpId="2"/>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C71A053E-27CA-4239-8094-F193C5E13357}"/>
              </a:ext>
            </a:extLst>
          </p:cNvPr>
          <p:cNvSpPr/>
          <p:nvPr/>
        </p:nvSpPr>
        <p:spPr>
          <a:xfrm>
            <a:off x="1523999" y="990600"/>
            <a:ext cx="5610579" cy="5557661"/>
          </a:xfrm>
          <a:prstGeom prst="ellipse">
            <a:avLst/>
          </a:pr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14" name="Oval 13">
            <a:extLst>
              <a:ext uri="{FF2B5EF4-FFF2-40B4-BE49-F238E27FC236}">
                <a16:creationId xmlns:a16="http://schemas.microsoft.com/office/drawing/2014/main" id="{946CE2A3-B2F5-48EC-A422-86416B575497}"/>
              </a:ext>
            </a:extLst>
          </p:cNvPr>
          <p:cNvSpPr/>
          <p:nvPr/>
        </p:nvSpPr>
        <p:spPr>
          <a:xfrm>
            <a:off x="6096000" y="990600"/>
            <a:ext cx="5621867" cy="5566831"/>
          </a:xfrm>
          <a:prstGeom prst="ellipse">
            <a:avLst/>
          </a:prstGeom>
          <a:solidFill>
            <a:schemeClr val="accent3">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dirty="0"/>
          </a:p>
        </p:txBody>
      </p:sp>
      <p:sp>
        <p:nvSpPr>
          <p:cNvPr id="6" name="Title 5">
            <a:extLst>
              <a:ext uri="{FF2B5EF4-FFF2-40B4-BE49-F238E27FC236}">
                <a16:creationId xmlns:a16="http://schemas.microsoft.com/office/drawing/2014/main" id="{5AAAE8C6-BD59-4EBB-91AA-3F9900A53174}"/>
              </a:ext>
            </a:extLst>
          </p:cNvPr>
          <p:cNvSpPr>
            <a:spLocks noGrp="1"/>
          </p:cNvSpPr>
          <p:nvPr>
            <p:ph type="title"/>
          </p:nvPr>
        </p:nvSpPr>
        <p:spPr/>
        <p:txBody>
          <a:bodyPr/>
          <a:lstStyle/>
          <a:p>
            <a:r>
              <a:rPr lang="en-US" dirty="0"/>
              <a:t>What To Do About CF</a:t>
            </a:r>
          </a:p>
        </p:txBody>
      </p:sp>
      <p:sp>
        <p:nvSpPr>
          <p:cNvPr id="2" name="TextBox 1">
            <a:extLst>
              <a:ext uri="{FF2B5EF4-FFF2-40B4-BE49-F238E27FC236}">
                <a16:creationId xmlns:a16="http://schemas.microsoft.com/office/drawing/2014/main" id="{FA21D5AE-9F1D-4C3E-B28F-34EBD8AEE770}"/>
              </a:ext>
            </a:extLst>
          </p:cNvPr>
          <p:cNvSpPr txBox="1"/>
          <p:nvPr/>
        </p:nvSpPr>
        <p:spPr>
          <a:xfrm>
            <a:off x="7381907" y="2121046"/>
            <a:ext cx="3866280" cy="1938992"/>
          </a:xfrm>
          <a:prstGeom prst="rect">
            <a:avLst/>
          </a:prstGeom>
          <a:noFill/>
        </p:spPr>
        <p:txBody>
          <a:bodyPr wrap="square" rtlCol="0">
            <a:spAutoFit/>
          </a:bodyPr>
          <a:lstStyle/>
          <a:p>
            <a:r>
              <a:rPr lang="en-US" sz="2000" b="1" u="sng" dirty="0"/>
              <a:t>Themes to Address</a:t>
            </a:r>
            <a:r>
              <a:rPr lang="en-US" sz="2000" b="1" dirty="0"/>
              <a:t>:</a:t>
            </a:r>
          </a:p>
          <a:p>
            <a:pPr marL="228600" indent="-228600">
              <a:buFont typeface="Arial" panose="020B0604020202020204" pitchFamily="34" charset="0"/>
              <a:buChar char="•"/>
            </a:pPr>
            <a:r>
              <a:rPr lang="en-US" sz="2000" b="1" dirty="0"/>
              <a:t>Anticipate CF and build in protection</a:t>
            </a:r>
          </a:p>
          <a:p>
            <a:pPr marL="228600" indent="-228600">
              <a:buFont typeface="Arial" panose="020B0604020202020204" pitchFamily="34" charset="0"/>
              <a:buChar char="•"/>
            </a:pPr>
            <a:r>
              <a:rPr lang="en-US" sz="2000" b="1" dirty="0"/>
              <a:t>Address signs of CF when they arise</a:t>
            </a:r>
          </a:p>
          <a:p>
            <a:pPr marL="228600" indent="-228600">
              <a:buFont typeface="Arial" panose="020B0604020202020204" pitchFamily="34" charset="0"/>
              <a:buChar char="•"/>
            </a:pPr>
            <a:r>
              <a:rPr lang="en-US" sz="2000" b="1" dirty="0"/>
              <a:t>Transform the pain of CF</a:t>
            </a:r>
          </a:p>
        </p:txBody>
      </p:sp>
      <p:sp>
        <p:nvSpPr>
          <p:cNvPr id="3" name="TextBox 2">
            <a:extLst>
              <a:ext uri="{FF2B5EF4-FFF2-40B4-BE49-F238E27FC236}">
                <a16:creationId xmlns:a16="http://schemas.microsoft.com/office/drawing/2014/main" id="{5049D167-1C27-4283-BC0A-6811786DC996}"/>
              </a:ext>
            </a:extLst>
          </p:cNvPr>
          <p:cNvSpPr txBox="1"/>
          <p:nvPr/>
        </p:nvSpPr>
        <p:spPr>
          <a:xfrm>
            <a:off x="2156177" y="2101498"/>
            <a:ext cx="4233334" cy="3647152"/>
          </a:xfrm>
          <a:prstGeom prst="rect">
            <a:avLst/>
          </a:prstGeom>
          <a:noFill/>
        </p:spPr>
        <p:txBody>
          <a:bodyPr wrap="square" rtlCol="0">
            <a:spAutoFit/>
          </a:bodyPr>
          <a:lstStyle/>
          <a:p>
            <a:r>
              <a:rPr lang="en-US" sz="2100" b="1" u="sng" dirty="0"/>
              <a:t>Examples</a:t>
            </a:r>
            <a:r>
              <a:rPr lang="en-US" sz="2100" b="1" dirty="0"/>
              <a:t>:</a:t>
            </a:r>
          </a:p>
          <a:p>
            <a:pPr marL="228600" indent="-228600">
              <a:buFont typeface="Arial" panose="020B0604020202020204" pitchFamily="34" charset="0"/>
              <a:buChar char="•"/>
            </a:pPr>
            <a:r>
              <a:rPr lang="en-US" sz="2100" b="1" dirty="0"/>
              <a:t>Organization communicates that CF is normal, inevitable, and should be discussed </a:t>
            </a:r>
          </a:p>
          <a:p>
            <a:pPr marL="228600" indent="-228600">
              <a:buFont typeface="Arial" panose="020B0604020202020204" pitchFamily="34" charset="0"/>
              <a:buChar char="•"/>
            </a:pPr>
            <a:r>
              <a:rPr lang="en-US" sz="2100" b="1" dirty="0"/>
              <a:t>Staff recognition and celebration</a:t>
            </a:r>
          </a:p>
          <a:p>
            <a:pPr marL="228600" indent="-228600">
              <a:buFont typeface="Arial" panose="020B0604020202020204" pitchFamily="34" charset="0"/>
              <a:buChar char="•"/>
            </a:pPr>
            <a:r>
              <a:rPr lang="en-US" sz="2100" b="1" dirty="0"/>
              <a:t>Control for overtime worked</a:t>
            </a:r>
          </a:p>
          <a:p>
            <a:pPr marL="228600" indent="-228600">
              <a:buFont typeface="Arial" panose="020B0604020202020204" pitchFamily="34" charset="0"/>
              <a:buChar char="•"/>
            </a:pPr>
            <a:r>
              <a:rPr lang="en-US" sz="2100" b="1" dirty="0"/>
              <a:t>Regular supervision</a:t>
            </a:r>
          </a:p>
          <a:p>
            <a:pPr marL="228600" indent="-228600">
              <a:buFont typeface="Arial" panose="020B0604020202020204" pitchFamily="34" charset="0"/>
              <a:buChar char="•"/>
            </a:pPr>
            <a:r>
              <a:rPr lang="en-US" sz="2100" b="1" dirty="0"/>
              <a:t>Foster teams that give </a:t>
            </a:r>
            <a:br>
              <a:rPr lang="en-US" sz="2100" b="1" dirty="0"/>
            </a:br>
            <a:r>
              <a:rPr lang="en-US" sz="2100" b="1" dirty="0"/>
              <a:t>and accept help</a:t>
            </a:r>
          </a:p>
          <a:p>
            <a:pPr marL="228600" indent="-228600">
              <a:buFont typeface="Arial" panose="020B0604020202020204" pitchFamily="34" charset="0"/>
              <a:buChar char="•"/>
            </a:pPr>
            <a:r>
              <a:rPr lang="en-US" sz="2100" b="1" dirty="0"/>
              <a:t>Address organizational bias</a:t>
            </a:r>
          </a:p>
        </p:txBody>
      </p:sp>
      <p:cxnSp>
        <p:nvCxnSpPr>
          <p:cNvPr id="5" name="Straight Arrow Connector 4">
            <a:extLst>
              <a:ext uri="{FF2B5EF4-FFF2-40B4-BE49-F238E27FC236}">
                <a16:creationId xmlns:a16="http://schemas.microsoft.com/office/drawing/2014/main" id="{3F240E68-C8BC-4CE9-889E-B1B7D18498A8}"/>
              </a:ext>
            </a:extLst>
          </p:cNvPr>
          <p:cNvCxnSpPr>
            <a:cxnSpLocks/>
          </p:cNvCxnSpPr>
          <p:nvPr/>
        </p:nvCxnSpPr>
        <p:spPr>
          <a:xfrm>
            <a:off x="6498724" y="4052712"/>
            <a:ext cx="0" cy="2453794"/>
          </a:xfrm>
          <a:prstGeom prst="straightConnector1">
            <a:avLst/>
          </a:prstGeom>
          <a:ln w="762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6ABE4F6B-215F-408B-A47E-CCFAC4C0CB98}"/>
              </a:ext>
            </a:extLst>
          </p:cNvPr>
          <p:cNvSpPr txBox="1"/>
          <p:nvPr/>
        </p:nvSpPr>
        <p:spPr>
          <a:xfrm>
            <a:off x="2276680" y="1512163"/>
            <a:ext cx="4222044"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In Environment</a:t>
            </a:r>
          </a:p>
        </p:txBody>
      </p:sp>
      <p:sp>
        <p:nvSpPr>
          <p:cNvPr id="19" name="TextBox 18">
            <a:extLst>
              <a:ext uri="{FF2B5EF4-FFF2-40B4-BE49-F238E27FC236}">
                <a16:creationId xmlns:a16="http://schemas.microsoft.com/office/drawing/2014/main" id="{CD4D1B18-A2E3-4741-91BA-CA6D629FC0A6}"/>
              </a:ext>
            </a:extLst>
          </p:cNvPr>
          <p:cNvSpPr txBox="1"/>
          <p:nvPr/>
        </p:nvSpPr>
        <p:spPr>
          <a:xfrm>
            <a:off x="6096000" y="3304822"/>
            <a:ext cx="983673" cy="769441"/>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CF</a:t>
            </a:r>
          </a:p>
        </p:txBody>
      </p:sp>
      <p:sp>
        <p:nvSpPr>
          <p:cNvPr id="21" name="TextBox 20">
            <a:extLst>
              <a:ext uri="{FF2B5EF4-FFF2-40B4-BE49-F238E27FC236}">
                <a16:creationId xmlns:a16="http://schemas.microsoft.com/office/drawing/2014/main" id="{3C1DAF52-AF4C-4263-BD57-757BCC369386}"/>
              </a:ext>
            </a:extLst>
          </p:cNvPr>
          <p:cNvSpPr txBox="1"/>
          <p:nvPr/>
        </p:nvSpPr>
        <p:spPr>
          <a:xfrm>
            <a:off x="6694311" y="3973689"/>
            <a:ext cx="169334" cy="2554545"/>
          </a:xfrm>
          <a:prstGeom prst="rect">
            <a:avLst/>
          </a:prstGeom>
          <a:noFill/>
        </p:spPr>
        <p:txBody>
          <a:bodyPr wrap="square" rtlCol="0">
            <a:spAutoFit/>
          </a:bodyPr>
          <a:lstStyle/>
          <a:p>
            <a:pPr algn="ctr"/>
            <a:r>
              <a:rPr lang="en-US" sz="1600" b="1" dirty="0"/>
              <a:t>decreas ing</a:t>
            </a:r>
          </a:p>
        </p:txBody>
      </p:sp>
      <p:sp>
        <p:nvSpPr>
          <p:cNvPr id="4" name="TextBox 3">
            <a:extLst>
              <a:ext uri="{FF2B5EF4-FFF2-40B4-BE49-F238E27FC236}">
                <a16:creationId xmlns:a16="http://schemas.microsoft.com/office/drawing/2014/main" id="{B194AD67-D39B-8E47-F0B9-AAA68451C71F}"/>
              </a:ext>
            </a:extLst>
          </p:cNvPr>
          <p:cNvSpPr txBox="1"/>
          <p:nvPr/>
        </p:nvSpPr>
        <p:spPr>
          <a:xfrm>
            <a:off x="6477983" y="1465545"/>
            <a:ext cx="4857899"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In Us</a:t>
            </a:r>
          </a:p>
        </p:txBody>
      </p:sp>
      <p:sp>
        <p:nvSpPr>
          <p:cNvPr id="16" name="Slide Number Placeholder 5">
            <a:extLst>
              <a:ext uri="{FF2B5EF4-FFF2-40B4-BE49-F238E27FC236}">
                <a16:creationId xmlns:a16="http://schemas.microsoft.com/office/drawing/2014/main" id="{2EFA7A72-7995-4A90-8F4C-A05CCAD97C00}"/>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170</a:t>
            </a:r>
          </a:p>
        </p:txBody>
      </p:sp>
    </p:spTree>
    <p:extLst>
      <p:ext uri="{BB962C8B-B14F-4D97-AF65-F5344CB8AC3E}">
        <p14:creationId xmlns:p14="http://schemas.microsoft.com/office/powerpoint/2010/main" val="16985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7"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fade">
                                      <p:cBhvr>
                                        <p:cTn id="19" dur="2000"/>
                                        <p:tgtEl>
                                          <p:spTgt spid="21">
                                            <p:txEl>
                                              <p:pRg st="0" end="0"/>
                                            </p:txEl>
                                          </p:spTgt>
                                        </p:tgtEl>
                                      </p:cBhvr>
                                    </p:animEffect>
                                    <p:anim calcmode="lin" valueType="num">
                                      <p:cBhvr>
                                        <p:cTn id="20" dur="2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1" dur="2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E86C02-C49B-49D2-A25D-D93B597617EC}"/>
              </a:ext>
            </a:extLst>
          </p:cNvPr>
          <p:cNvSpPr>
            <a:spLocks noGrp="1"/>
          </p:cNvSpPr>
          <p:nvPr>
            <p:ph type="title"/>
          </p:nvPr>
        </p:nvSpPr>
        <p:spPr>
          <a:xfrm>
            <a:off x="1192213" y="1"/>
            <a:ext cx="10999786" cy="1330035"/>
          </a:xfrm>
        </p:spPr>
        <p:txBody>
          <a:bodyPr/>
          <a:lstStyle/>
          <a:p>
            <a:r>
              <a:rPr lang="en-US" dirty="0"/>
              <a:t>Anticipate Compassion Fatigue and Build in Protection (The ABCs)</a:t>
            </a:r>
          </a:p>
        </p:txBody>
      </p:sp>
      <p:sp>
        <p:nvSpPr>
          <p:cNvPr id="4" name="Text Placeholder 3">
            <a:extLst>
              <a:ext uri="{FF2B5EF4-FFF2-40B4-BE49-F238E27FC236}">
                <a16:creationId xmlns:a16="http://schemas.microsoft.com/office/drawing/2014/main" id="{3180CCA6-931B-4BB1-93F2-A76F2A7A8131}"/>
              </a:ext>
            </a:extLst>
          </p:cNvPr>
          <p:cNvSpPr>
            <a:spLocks noGrp="1"/>
          </p:cNvSpPr>
          <p:nvPr>
            <p:ph type="body" sz="quarter" idx="10"/>
          </p:nvPr>
        </p:nvSpPr>
        <p:spPr>
          <a:xfrm>
            <a:off x="1192213" y="1431636"/>
            <a:ext cx="10999787" cy="5058063"/>
          </a:xfrm>
        </p:spPr>
        <p:txBody>
          <a:bodyPr/>
          <a:lstStyle/>
          <a:p>
            <a:pPr marL="361950" indent="-361950" defTabSz="963613">
              <a:buNone/>
            </a:pPr>
            <a:r>
              <a:rPr lang="en-US" sz="4000" b="1" u="sng" dirty="0"/>
              <a:t>A</a:t>
            </a:r>
            <a:r>
              <a:rPr lang="en-US" dirty="0"/>
              <a:t>wareness</a:t>
            </a:r>
          </a:p>
          <a:p>
            <a:pPr marL="914400" lvl="2" defTabSz="963613">
              <a:lnSpc>
                <a:spcPct val="120000"/>
              </a:lnSpc>
              <a:spcBef>
                <a:spcPts val="400"/>
              </a:spcBef>
            </a:pPr>
            <a:r>
              <a:rPr lang="en-US" sz="2400" dirty="0"/>
              <a:t>Be attuned to our needs, limits, emotions, resources</a:t>
            </a:r>
          </a:p>
          <a:p>
            <a:pPr marL="914400" lvl="2" defTabSz="963613">
              <a:lnSpc>
                <a:spcPct val="120000"/>
              </a:lnSpc>
              <a:spcBef>
                <a:spcPts val="400"/>
              </a:spcBef>
            </a:pPr>
            <a:r>
              <a:rPr lang="en-US" sz="2400" dirty="0"/>
              <a:t>Heed all sources of information—thoughts, feelings, bodily signs, intuition</a:t>
            </a:r>
          </a:p>
          <a:p>
            <a:pPr marL="914400" lvl="2" defTabSz="963613">
              <a:lnSpc>
                <a:spcPct val="120000"/>
              </a:lnSpc>
              <a:spcBef>
                <a:spcPts val="400"/>
              </a:spcBef>
            </a:pPr>
            <a:r>
              <a:rPr lang="en-US" sz="2400" dirty="0"/>
              <a:t>Practice mindfulness and acceptance</a:t>
            </a:r>
          </a:p>
          <a:p>
            <a:pPr marL="361950" indent="-361950" defTabSz="963613">
              <a:buNone/>
            </a:pPr>
            <a:r>
              <a:rPr lang="en-US" sz="4000" b="1" u="sng" dirty="0"/>
              <a:t>B</a:t>
            </a:r>
            <a:r>
              <a:rPr lang="en-US" dirty="0"/>
              <a:t>alance </a:t>
            </a:r>
          </a:p>
          <a:p>
            <a:pPr marL="914400" lvl="2" defTabSz="963613">
              <a:lnSpc>
                <a:spcPct val="120000"/>
              </a:lnSpc>
              <a:spcBef>
                <a:spcPts val="400"/>
              </a:spcBef>
            </a:pPr>
            <a:r>
              <a:rPr lang="en-US" sz="2400" dirty="0"/>
              <a:t>Between work, play, and rest</a:t>
            </a:r>
          </a:p>
          <a:p>
            <a:pPr marL="361950" indent="-361950" defTabSz="963613">
              <a:buNone/>
            </a:pPr>
            <a:r>
              <a:rPr lang="en-US" sz="4000" b="1" u="sng" dirty="0"/>
              <a:t>C</a:t>
            </a:r>
            <a:r>
              <a:rPr lang="en-US" dirty="0"/>
              <a:t>onnection</a:t>
            </a:r>
          </a:p>
          <a:p>
            <a:pPr marL="914400" lvl="2" defTabSz="963613">
              <a:lnSpc>
                <a:spcPct val="120000"/>
              </a:lnSpc>
              <a:spcBef>
                <a:spcPts val="400"/>
              </a:spcBef>
            </a:pPr>
            <a:r>
              <a:rPr lang="en-US" sz="2400" dirty="0"/>
              <a:t>To oneself, to others, and to something larger</a:t>
            </a:r>
          </a:p>
          <a:p>
            <a:endParaRPr lang="en-US" dirty="0"/>
          </a:p>
        </p:txBody>
      </p:sp>
      <p:sp>
        <p:nvSpPr>
          <p:cNvPr id="6" name="Slide Number Placeholder 5">
            <a:extLst>
              <a:ext uri="{FF2B5EF4-FFF2-40B4-BE49-F238E27FC236}">
                <a16:creationId xmlns:a16="http://schemas.microsoft.com/office/drawing/2014/main" id="{368765A9-D570-4F1A-8BAA-CFD2A079C3D1}"/>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171</a:t>
            </a:r>
          </a:p>
        </p:txBody>
      </p:sp>
    </p:spTree>
    <p:extLst>
      <p:ext uri="{BB962C8B-B14F-4D97-AF65-F5344CB8AC3E}">
        <p14:creationId xmlns:p14="http://schemas.microsoft.com/office/powerpoint/2010/main" val="20596396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1DF42D-8552-441A-A30B-1E04E12AE170}"/>
              </a:ext>
            </a:extLst>
          </p:cNvPr>
          <p:cNvSpPr>
            <a:spLocks noGrp="1"/>
          </p:cNvSpPr>
          <p:nvPr>
            <p:ph type="title"/>
          </p:nvPr>
        </p:nvSpPr>
        <p:spPr>
          <a:xfrm>
            <a:off x="1192213" y="1"/>
            <a:ext cx="10999786" cy="1283854"/>
          </a:xfrm>
        </p:spPr>
        <p:txBody>
          <a:bodyPr/>
          <a:lstStyle/>
          <a:p>
            <a:r>
              <a:rPr lang="en-US" dirty="0"/>
              <a:t>Addressing Signs of Compassion Fatigue When They Build Up</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6734" y="1335024"/>
            <a:ext cx="8122021" cy="4873213"/>
          </a:xfrm>
          <a:prstGeom prst="rect">
            <a:avLst/>
          </a:prstGeom>
        </p:spPr>
      </p:pic>
      <p:sp>
        <p:nvSpPr>
          <p:cNvPr id="11" name="Text Placeholder 10"/>
          <p:cNvSpPr>
            <a:spLocks noGrp="1"/>
          </p:cNvSpPr>
          <p:nvPr>
            <p:ph type="body" sz="quarter" idx="10"/>
          </p:nvPr>
        </p:nvSpPr>
        <p:spPr>
          <a:xfrm>
            <a:off x="1192213" y="1549101"/>
            <a:ext cx="2394521" cy="4659136"/>
          </a:xfrm>
        </p:spPr>
        <p:txBody>
          <a:bodyPr>
            <a:normAutofit fontScale="92500" lnSpcReduction="10000"/>
          </a:bodyPr>
          <a:lstStyle/>
          <a:p>
            <a:r>
              <a:rPr lang="en-US" dirty="0"/>
              <a:t>Self-care</a:t>
            </a:r>
          </a:p>
          <a:p>
            <a:endParaRPr lang="en-US" dirty="0"/>
          </a:p>
          <a:p>
            <a:r>
              <a:rPr lang="en-US" dirty="0"/>
              <a:t>Self-nurture</a:t>
            </a:r>
          </a:p>
          <a:p>
            <a:endParaRPr lang="en-US" dirty="0"/>
          </a:p>
          <a:p>
            <a:r>
              <a:rPr lang="en-US" dirty="0"/>
              <a:t>Escape</a:t>
            </a:r>
          </a:p>
          <a:p>
            <a:endParaRPr lang="en-US" dirty="0"/>
          </a:p>
          <a:p>
            <a:r>
              <a:rPr lang="en-US" dirty="0"/>
              <a:t>Community</a:t>
            </a:r>
          </a:p>
          <a:p>
            <a:endParaRPr lang="en-US" dirty="0"/>
          </a:p>
          <a:p>
            <a:r>
              <a:rPr lang="en-US" dirty="0"/>
              <a:t>Celebration</a:t>
            </a:r>
          </a:p>
        </p:txBody>
      </p:sp>
      <p:sp>
        <p:nvSpPr>
          <p:cNvPr id="6" name="Slide Number Placeholder 5">
            <a:extLst>
              <a:ext uri="{FF2B5EF4-FFF2-40B4-BE49-F238E27FC236}">
                <a16:creationId xmlns:a16="http://schemas.microsoft.com/office/drawing/2014/main" id="{DD09ECF0-0390-4589-906B-E5D99A8F7AD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172</a:t>
            </a:r>
          </a:p>
        </p:txBody>
      </p:sp>
    </p:spTree>
    <p:extLst>
      <p:ext uri="{BB962C8B-B14F-4D97-AF65-F5344CB8AC3E}">
        <p14:creationId xmlns:p14="http://schemas.microsoft.com/office/powerpoint/2010/main" val="42333152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9B07D3-9DD1-4D62-8796-9EF47E81D650}"/>
              </a:ext>
            </a:extLst>
          </p:cNvPr>
          <p:cNvSpPr>
            <a:spLocks noGrp="1"/>
          </p:cNvSpPr>
          <p:nvPr>
            <p:ph type="title"/>
          </p:nvPr>
        </p:nvSpPr>
        <p:spPr/>
        <p:txBody>
          <a:bodyPr/>
          <a:lstStyle/>
          <a:p>
            <a:r>
              <a:rPr lang="en-US" dirty="0"/>
              <a:t>Transforming the Pain of Compassion Fatigue</a:t>
            </a:r>
          </a:p>
        </p:txBody>
      </p:sp>
      <p:sp>
        <p:nvSpPr>
          <p:cNvPr id="4" name="Text Placeholder 3">
            <a:extLst>
              <a:ext uri="{FF2B5EF4-FFF2-40B4-BE49-F238E27FC236}">
                <a16:creationId xmlns:a16="http://schemas.microsoft.com/office/drawing/2014/main" id="{E9215C24-4FBE-49BD-A0A1-B68EE9A5A037}"/>
              </a:ext>
            </a:extLst>
          </p:cNvPr>
          <p:cNvSpPr>
            <a:spLocks noGrp="1"/>
          </p:cNvSpPr>
          <p:nvPr>
            <p:ph type="body" sz="quarter" idx="10"/>
          </p:nvPr>
        </p:nvSpPr>
        <p:spPr>
          <a:xfrm>
            <a:off x="1192212" y="1316736"/>
            <a:ext cx="10999787" cy="3869626"/>
          </a:xfrm>
        </p:spPr>
        <p:txBody>
          <a:bodyPr>
            <a:normAutofit fontScale="92500" lnSpcReduction="10000"/>
          </a:bodyPr>
          <a:lstStyle/>
          <a:p>
            <a:pPr indent="0">
              <a:lnSpc>
                <a:spcPct val="150000"/>
              </a:lnSpc>
              <a:buNone/>
            </a:pPr>
            <a:r>
              <a:rPr lang="en-US" b="1" dirty="0"/>
              <a:t>The pain of compassion fatigue often leads us to search for hope and meaning.</a:t>
            </a:r>
          </a:p>
          <a:p>
            <a:pPr indent="0">
              <a:lnSpc>
                <a:spcPct val="150000"/>
              </a:lnSpc>
              <a:buNone/>
            </a:pPr>
            <a:r>
              <a:rPr lang="en-US" dirty="0"/>
              <a:t>Working with people who have suffered teaches us about:</a:t>
            </a:r>
          </a:p>
          <a:p>
            <a:pPr marL="685800" lvl="2" indent="-457200">
              <a:buSzPct val="100000"/>
              <a:buFont typeface="Arial" panose="020B0604020202020204" pitchFamily="34" charset="0"/>
              <a:buChar char="•"/>
            </a:pPr>
            <a:r>
              <a:rPr lang="en-US" sz="2600" dirty="0">
                <a:solidFill>
                  <a:schemeClr val="accent2"/>
                </a:solidFill>
              </a:rPr>
              <a:t>Courage and human resilience </a:t>
            </a:r>
          </a:p>
          <a:p>
            <a:pPr marL="685800" lvl="2" indent="-457200">
              <a:buSzPct val="100000"/>
              <a:buFont typeface="Arial" panose="020B0604020202020204" pitchFamily="34" charset="0"/>
              <a:buChar char="•"/>
            </a:pPr>
            <a:r>
              <a:rPr lang="en-US" sz="2600" dirty="0">
                <a:solidFill>
                  <a:schemeClr val="accent2"/>
                </a:solidFill>
              </a:rPr>
              <a:t>Possibility of transformation</a:t>
            </a:r>
          </a:p>
          <a:p>
            <a:pPr marL="685800" lvl="2" indent="-457200">
              <a:buSzPct val="100000"/>
              <a:buFont typeface="Arial" panose="020B0604020202020204" pitchFamily="34" charset="0"/>
              <a:buChar char="•"/>
            </a:pPr>
            <a:r>
              <a:rPr lang="en-US" sz="2600" dirty="0">
                <a:solidFill>
                  <a:schemeClr val="accent2"/>
                </a:solidFill>
              </a:rPr>
              <a:t>Gratitude in our own lives</a:t>
            </a:r>
          </a:p>
          <a:p>
            <a:pPr marL="685800" lvl="2" indent="-457200">
              <a:buSzPct val="100000"/>
              <a:buFont typeface="Arial" panose="020B0604020202020204" pitchFamily="34" charset="0"/>
              <a:buChar char="•"/>
            </a:pPr>
            <a:r>
              <a:rPr lang="en-US" sz="2600" dirty="0">
                <a:solidFill>
                  <a:schemeClr val="accent2"/>
                </a:solidFill>
              </a:rPr>
              <a:t>Power of hope</a:t>
            </a:r>
          </a:p>
          <a:p>
            <a:endParaRPr lang="en-US" dirty="0"/>
          </a:p>
        </p:txBody>
      </p:sp>
      <p:sp>
        <p:nvSpPr>
          <p:cNvPr id="2" name="Rectangle 1"/>
          <p:cNvSpPr/>
          <p:nvPr/>
        </p:nvSpPr>
        <p:spPr>
          <a:xfrm>
            <a:off x="1613648" y="5186362"/>
            <a:ext cx="10144460" cy="1108381"/>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0"/>
              </a:spcBef>
            </a:pPr>
            <a:r>
              <a:rPr lang="en-US" sz="2800" b="1" dirty="0">
                <a:solidFill>
                  <a:schemeClr val="tx1"/>
                </a:solidFill>
              </a:rPr>
              <a:t>Creating meaning in our lives and work helps us </a:t>
            </a:r>
            <a:br>
              <a:rPr lang="en-US" sz="2800" b="1" dirty="0">
                <a:solidFill>
                  <a:schemeClr val="tx1"/>
                </a:solidFill>
              </a:rPr>
            </a:br>
            <a:r>
              <a:rPr lang="en-US" sz="2800" b="1" dirty="0">
                <a:solidFill>
                  <a:schemeClr val="tx1"/>
                </a:solidFill>
              </a:rPr>
              <a:t>endure and transform compassion fatigue.</a:t>
            </a:r>
          </a:p>
        </p:txBody>
      </p:sp>
      <p:sp>
        <p:nvSpPr>
          <p:cNvPr id="6" name="Slide Number Placeholder 5">
            <a:extLst>
              <a:ext uri="{FF2B5EF4-FFF2-40B4-BE49-F238E27FC236}">
                <a16:creationId xmlns:a16="http://schemas.microsoft.com/office/drawing/2014/main" id="{DCD84286-C68C-4531-975E-6D0BE9B6FF68}"/>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173</a:t>
            </a:r>
          </a:p>
        </p:txBody>
      </p:sp>
    </p:spTree>
    <p:extLst>
      <p:ext uri="{BB962C8B-B14F-4D97-AF65-F5344CB8AC3E}">
        <p14:creationId xmlns:p14="http://schemas.microsoft.com/office/powerpoint/2010/main" val="3918545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0426" y="3238052"/>
            <a:ext cx="10473844" cy="3108960"/>
          </a:xfrm>
          <a:prstGeom prst="rect">
            <a:avLst/>
          </a:prstGeom>
          <a:solidFill>
            <a:schemeClr val="bg2"/>
          </a:solidFill>
          <a:ln w="254000">
            <a:solidFill>
              <a:schemeClr val="accent5"/>
            </a:solidFill>
            <a:miter lim="800000"/>
          </a:ln>
        </p:spPr>
        <p:txBody>
          <a:bodyPr wrap="square" lIns="182880" tIns="274320" rIns="182880" bIns="274320" rtlCol="0">
            <a:spAutoFit/>
          </a:bodyPr>
          <a:lstStyle/>
          <a:p>
            <a:pPr algn="ctr">
              <a:lnSpc>
                <a:spcPct val="140000"/>
              </a:lnSpc>
              <a:spcBef>
                <a:spcPts val="600"/>
              </a:spcBef>
            </a:pPr>
            <a:endParaRPr lang="en-US" sz="2600" b="1" dirty="0"/>
          </a:p>
        </p:txBody>
      </p:sp>
      <p:sp>
        <p:nvSpPr>
          <p:cNvPr id="12" name="Text Placeholder 11">
            <a:extLst>
              <a:ext uri="{FF2B5EF4-FFF2-40B4-BE49-F238E27FC236}">
                <a16:creationId xmlns:a16="http://schemas.microsoft.com/office/drawing/2014/main" id="{8BE16531-62AD-4534-ABFA-3921FAED9872}"/>
              </a:ext>
            </a:extLst>
          </p:cNvPr>
          <p:cNvSpPr>
            <a:spLocks noGrp="1"/>
          </p:cNvSpPr>
          <p:nvPr>
            <p:ph type="body" sz="quarter" idx="4294967295"/>
          </p:nvPr>
        </p:nvSpPr>
        <p:spPr>
          <a:xfrm>
            <a:off x="1280160" y="1359910"/>
            <a:ext cx="10999787" cy="914400"/>
          </a:xfrm>
        </p:spPr>
        <p:txBody>
          <a:bodyPr>
            <a:normAutofit/>
          </a:bodyPr>
          <a:lstStyle/>
          <a:p>
            <a:pPr marL="0" indent="0">
              <a:lnSpc>
                <a:spcPct val="150000"/>
              </a:lnSpc>
              <a:buNone/>
            </a:pPr>
            <a:r>
              <a:rPr lang="en-US" b="1" dirty="0"/>
              <a:t>From compassion fatigue </a:t>
            </a:r>
            <a:r>
              <a:rPr lang="en-US" dirty="0"/>
              <a:t>                           </a:t>
            </a:r>
            <a:r>
              <a:rPr lang="en-US" b="1" dirty="0"/>
              <a:t>			</a:t>
            </a:r>
            <a:endParaRPr lang="en-US" b="1" i="1" u="sng" dirty="0"/>
          </a:p>
        </p:txBody>
      </p:sp>
      <p:sp>
        <p:nvSpPr>
          <p:cNvPr id="3" name="Title 2">
            <a:extLst>
              <a:ext uri="{FF2B5EF4-FFF2-40B4-BE49-F238E27FC236}">
                <a16:creationId xmlns:a16="http://schemas.microsoft.com/office/drawing/2014/main" id="{EC9B07D3-9DD1-4D62-8796-9EF47E81D650}"/>
              </a:ext>
            </a:extLst>
          </p:cNvPr>
          <p:cNvSpPr>
            <a:spLocks noGrp="1"/>
          </p:cNvSpPr>
          <p:nvPr>
            <p:ph type="title"/>
          </p:nvPr>
        </p:nvSpPr>
        <p:spPr/>
        <p:txBody>
          <a:bodyPr/>
          <a:lstStyle/>
          <a:p>
            <a:r>
              <a:rPr lang="en-US" dirty="0"/>
              <a:t>Transforming the Pain of Compassion Fatigue</a:t>
            </a:r>
          </a:p>
        </p:txBody>
      </p:sp>
      <p:sp>
        <p:nvSpPr>
          <p:cNvPr id="11" name="Text Placeholder 10">
            <a:extLst>
              <a:ext uri="{FF2B5EF4-FFF2-40B4-BE49-F238E27FC236}">
                <a16:creationId xmlns:a16="http://schemas.microsoft.com/office/drawing/2014/main" id="{96E88EA3-23AD-4F28-BB04-F3D6D3033F53}"/>
              </a:ext>
            </a:extLst>
          </p:cNvPr>
          <p:cNvSpPr>
            <a:spLocks noGrp="1"/>
          </p:cNvSpPr>
          <p:nvPr>
            <p:ph type="body" sz="quarter" idx="4294967295"/>
          </p:nvPr>
        </p:nvSpPr>
        <p:spPr>
          <a:xfrm>
            <a:off x="7451124" y="5404687"/>
            <a:ext cx="4349579" cy="748977"/>
          </a:xfrm>
        </p:spPr>
        <p:txBody>
          <a:bodyPr>
            <a:normAutofit fontScale="85000" lnSpcReduction="20000"/>
          </a:bodyPr>
          <a:lstStyle/>
          <a:p>
            <a:pPr marL="0" indent="0">
              <a:buNone/>
            </a:pPr>
            <a:r>
              <a:rPr lang="en-US" sz="2600" b="1" dirty="0">
                <a:solidFill>
                  <a:schemeClr val="accent2"/>
                </a:solidFill>
              </a:rPr>
              <a:t>– Charles R. Figley, Ph.D. </a:t>
            </a:r>
          </a:p>
          <a:p>
            <a:r>
              <a:rPr lang="en-US" sz="1800" dirty="0">
                <a:solidFill>
                  <a:srgbClr val="444444"/>
                </a:solidFill>
              </a:rPr>
              <a:t>Professor Emeritus, researcher, author</a:t>
            </a:r>
            <a:endParaRPr lang="en-US" dirty="0"/>
          </a:p>
        </p:txBody>
      </p:sp>
      <p:sp>
        <p:nvSpPr>
          <p:cNvPr id="5" name="TextBox 4"/>
          <p:cNvSpPr txBox="1"/>
          <p:nvPr/>
        </p:nvSpPr>
        <p:spPr>
          <a:xfrm>
            <a:off x="4287794" y="3379456"/>
            <a:ext cx="7599405" cy="1833002"/>
          </a:xfrm>
          <a:prstGeom prst="rect">
            <a:avLst/>
          </a:prstGeom>
          <a:noFill/>
        </p:spPr>
        <p:txBody>
          <a:bodyPr wrap="square" rtlCol="0">
            <a:spAutoFit/>
          </a:bodyPr>
          <a:lstStyle/>
          <a:p>
            <a:pPr>
              <a:lnSpc>
                <a:spcPct val="140000"/>
              </a:lnSpc>
              <a:spcBef>
                <a:spcPts val="600"/>
              </a:spcBef>
            </a:pPr>
            <a:r>
              <a:rPr lang="en-US" sz="2800" dirty="0"/>
              <a:t>“Compassion satisfaction is the satisfaction you get from being able to work as a helping professional or caregiver.”</a:t>
            </a:r>
          </a:p>
        </p:txBody>
      </p:sp>
      <p:cxnSp>
        <p:nvCxnSpPr>
          <p:cNvPr id="15" name="Curved Connector 14"/>
          <p:cNvCxnSpPr>
            <a:cxnSpLocks/>
          </p:cNvCxnSpPr>
          <p:nvPr/>
        </p:nvCxnSpPr>
        <p:spPr>
          <a:xfrm rot="16200000" flipH="1">
            <a:off x="6002420" y="1960605"/>
            <a:ext cx="750886" cy="680554"/>
          </a:xfrm>
          <a:prstGeom prst="curvedConnector2">
            <a:avLst/>
          </a:prstGeom>
          <a:ln w="1016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33FA575-7454-415B-9A42-23058D84DF86}"/>
              </a:ext>
            </a:extLst>
          </p:cNvPr>
          <p:cNvSpPr/>
          <p:nvPr/>
        </p:nvSpPr>
        <p:spPr>
          <a:xfrm>
            <a:off x="6922441" y="2390296"/>
            <a:ext cx="4894866" cy="523220"/>
          </a:xfrm>
          <a:prstGeom prst="rect">
            <a:avLst/>
          </a:prstGeom>
        </p:spPr>
        <p:txBody>
          <a:bodyPr wrap="none">
            <a:spAutoFit/>
          </a:bodyPr>
          <a:lstStyle/>
          <a:p>
            <a:r>
              <a:rPr lang="en-US" sz="2800" b="1" dirty="0"/>
              <a:t>To compassion satisfaction</a:t>
            </a:r>
            <a:endParaRPr lang="en-US" sz="2800" dirty="0"/>
          </a:p>
        </p:txBody>
      </p:sp>
      <p:sp>
        <p:nvSpPr>
          <p:cNvPr id="9" name="TextBox 8">
            <a:extLst>
              <a:ext uri="{FF2B5EF4-FFF2-40B4-BE49-F238E27FC236}">
                <a16:creationId xmlns:a16="http://schemas.microsoft.com/office/drawing/2014/main" id="{231D793D-E173-41B6-BB60-A15BDB346418}"/>
              </a:ext>
            </a:extLst>
          </p:cNvPr>
          <p:cNvSpPr txBox="1"/>
          <p:nvPr/>
        </p:nvSpPr>
        <p:spPr>
          <a:xfrm>
            <a:off x="1280160" y="6488668"/>
            <a:ext cx="589280" cy="369332"/>
          </a:xfrm>
          <a:prstGeom prst="rect">
            <a:avLst/>
          </a:prstGeom>
          <a:noFill/>
        </p:spPr>
        <p:txBody>
          <a:bodyPr wrap="square" rtlCol="0">
            <a:spAutoFit/>
          </a:bodyPr>
          <a:lstStyle/>
          <a:p>
            <a:pPr algn="ctr"/>
            <a:r>
              <a:rPr lang="en-US" dirty="0"/>
              <a:t>238</a:t>
            </a:r>
          </a:p>
        </p:txBody>
      </p:sp>
      <p:pic>
        <p:nvPicPr>
          <p:cNvPr id="7" name="Picture 6">
            <a:extLst>
              <a:ext uri="{FF2B5EF4-FFF2-40B4-BE49-F238E27FC236}">
                <a16:creationId xmlns:a16="http://schemas.microsoft.com/office/drawing/2014/main" id="{C1B7301E-C7D6-49A5-BD00-2CA55A71B5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11" y="2369310"/>
            <a:ext cx="4488690" cy="4488690"/>
          </a:xfrm>
          <a:prstGeom prst="rect">
            <a:avLst/>
          </a:prstGeom>
        </p:spPr>
      </p:pic>
      <p:sp>
        <p:nvSpPr>
          <p:cNvPr id="13" name="Slide Number Placeholder 5">
            <a:extLst>
              <a:ext uri="{FF2B5EF4-FFF2-40B4-BE49-F238E27FC236}">
                <a16:creationId xmlns:a16="http://schemas.microsoft.com/office/drawing/2014/main" id="{61619F90-FE89-4558-BEBF-F369B7C5F8D4}"/>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solidFill>
                  <a:schemeClr val="tx2">
                    <a:lumMod val="60000"/>
                    <a:lumOff val="40000"/>
                  </a:schemeClr>
                </a:solidFill>
              </a:rPr>
              <a:t>174</a:t>
            </a:r>
          </a:p>
        </p:txBody>
      </p:sp>
    </p:spTree>
    <p:extLst>
      <p:ext uri="{BB962C8B-B14F-4D97-AF65-F5344CB8AC3E}">
        <p14:creationId xmlns:p14="http://schemas.microsoft.com/office/powerpoint/2010/main" val="16993551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E4416F-E4D9-4268-8F90-48B172AD83F3}"/>
              </a:ext>
            </a:extLst>
          </p:cNvPr>
          <p:cNvSpPr>
            <a:spLocks noGrp="1"/>
          </p:cNvSpPr>
          <p:nvPr>
            <p:ph type="title"/>
          </p:nvPr>
        </p:nvSpPr>
        <p:spPr/>
        <p:txBody>
          <a:bodyPr/>
          <a:lstStyle/>
          <a:p>
            <a:r>
              <a:rPr lang="en-US" dirty="0"/>
              <a:t>Transforming the Pain of Compassion Fatigue</a:t>
            </a:r>
          </a:p>
        </p:txBody>
      </p:sp>
      <p:sp>
        <p:nvSpPr>
          <p:cNvPr id="12" name="Rectangle 11">
            <a:extLst>
              <a:ext uri="{FF2B5EF4-FFF2-40B4-BE49-F238E27FC236}">
                <a16:creationId xmlns:a16="http://schemas.microsoft.com/office/drawing/2014/main" id="{D128F773-72C4-4342-ACC8-C88CAC49BA07}"/>
              </a:ext>
            </a:extLst>
          </p:cNvPr>
          <p:cNvSpPr/>
          <p:nvPr/>
        </p:nvSpPr>
        <p:spPr>
          <a:xfrm>
            <a:off x="1668284" y="1742303"/>
            <a:ext cx="10047643" cy="3286897"/>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“There is a privilege working with people </a:t>
            </a:r>
            <a:br>
              <a:rPr lang="en-US" sz="2800" b="1" dirty="0">
                <a:solidFill>
                  <a:schemeClr val="tx1"/>
                </a:solidFill>
              </a:rPr>
            </a:br>
            <a:r>
              <a:rPr lang="en-US" sz="2800" b="1" dirty="0">
                <a:solidFill>
                  <a:schemeClr val="tx1"/>
                </a:solidFill>
              </a:rPr>
              <a:t>on the edge of life. The view from the edge of life </a:t>
            </a:r>
            <a:br>
              <a:rPr lang="en-US" sz="2800" b="1" dirty="0">
                <a:solidFill>
                  <a:schemeClr val="tx1"/>
                </a:solidFill>
              </a:rPr>
            </a:br>
            <a:r>
              <a:rPr lang="en-US" sz="2800" b="1" dirty="0">
                <a:solidFill>
                  <a:schemeClr val="tx1"/>
                </a:solidFill>
              </a:rPr>
              <a:t>is so much clearer.”</a:t>
            </a:r>
          </a:p>
          <a:p>
            <a:pPr algn="ctr"/>
            <a:endParaRPr lang="en-US" sz="2400" b="1" dirty="0">
              <a:solidFill>
                <a:schemeClr val="accent2"/>
              </a:solidFill>
            </a:endParaRPr>
          </a:p>
          <a:p>
            <a:pPr algn="ctr"/>
            <a:r>
              <a:rPr lang="en-US" sz="2400" b="1" dirty="0">
                <a:solidFill>
                  <a:schemeClr val="accent2"/>
                </a:solidFill>
              </a:rPr>
              <a:t>– Rachel Naomi Remen, M.D.</a:t>
            </a:r>
          </a:p>
          <a:p>
            <a:pPr algn="ctr"/>
            <a:r>
              <a:rPr lang="en-US" sz="2000" i="1" dirty="0">
                <a:solidFill>
                  <a:schemeClr val="tx1"/>
                </a:solidFill>
              </a:rPr>
              <a:t>Kitchen Table Wisdom: Stories that Heal</a:t>
            </a:r>
            <a:br>
              <a:rPr lang="en-US" sz="2000" i="1" dirty="0">
                <a:solidFill>
                  <a:schemeClr val="tx1"/>
                </a:solidFill>
              </a:rPr>
            </a:br>
            <a:endParaRPr lang="en-US" sz="2000" i="1" dirty="0">
              <a:solidFill>
                <a:schemeClr val="tx1"/>
              </a:solidFill>
            </a:endParaRPr>
          </a:p>
        </p:txBody>
      </p:sp>
      <p:sp>
        <p:nvSpPr>
          <p:cNvPr id="5" name="Slide Number Placeholder 5">
            <a:extLst>
              <a:ext uri="{FF2B5EF4-FFF2-40B4-BE49-F238E27FC236}">
                <a16:creationId xmlns:a16="http://schemas.microsoft.com/office/drawing/2014/main" id="{4B531F44-9CC6-49F2-8989-BD3EAB350155}"/>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175</a:t>
            </a:r>
          </a:p>
        </p:txBody>
      </p:sp>
    </p:spTree>
    <p:extLst>
      <p:ext uri="{BB962C8B-B14F-4D97-AF65-F5344CB8AC3E}">
        <p14:creationId xmlns:p14="http://schemas.microsoft.com/office/powerpoint/2010/main" val="323891379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048FB1-A223-4AEB-814A-EDB62A6EF600}"/>
              </a:ext>
            </a:extLst>
          </p:cNvPr>
          <p:cNvSpPr>
            <a:spLocks noGrp="1"/>
          </p:cNvSpPr>
          <p:nvPr>
            <p:ph type="title"/>
          </p:nvPr>
        </p:nvSpPr>
        <p:spPr/>
        <p:txBody>
          <a:bodyPr>
            <a:normAutofit/>
          </a:bodyPr>
          <a:lstStyle/>
          <a:p>
            <a:r>
              <a:rPr lang="en-US" dirty="0"/>
              <a:t>Video: Success Stories</a:t>
            </a:r>
            <a:endParaRPr lang="en-US" dirty="0">
              <a:solidFill>
                <a:srgbClr val="FF0000"/>
              </a:solidFill>
            </a:endParaRPr>
          </a:p>
        </p:txBody>
      </p:sp>
      <p:sp>
        <p:nvSpPr>
          <p:cNvPr id="5" name="Text Placeholder 4">
            <a:extLst>
              <a:ext uri="{FF2B5EF4-FFF2-40B4-BE49-F238E27FC236}">
                <a16:creationId xmlns:a16="http://schemas.microsoft.com/office/drawing/2014/main" id="{E1938B4F-C39C-C63D-B4F6-F2196BD0D566}"/>
              </a:ext>
            </a:extLst>
          </p:cNvPr>
          <p:cNvSpPr>
            <a:spLocks noGrp="1"/>
          </p:cNvSpPr>
          <p:nvPr>
            <p:ph type="body" sz="quarter" idx="10"/>
          </p:nvPr>
        </p:nvSpPr>
        <p:spPr>
          <a:xfrm>
            <a:off x="1571844" y="5084295"/>
            <a:ext cx="5344859" cy="896807"/>
          </a:xfrm>
        </p:spPr>
        <p:txBody>
          <a:bodyPr>
            <a:normAutofit fontScale="92500" lnSpcReduction="10000"/>
          </a:bodyPr>
          <a:lstStyle/>
          <a:p>
            <a:r>
              <a:rPr lang="en-US" dirty="0"/>
              <a:t>Promo for Patrice: The Movie</a:t>
            </a:r>
          </a:p>
          <a:p>
            <a:r>
              <a:rPr lang="en-US" sz="2300" i="1" dirty="0" smtClean="0">
                <a:hlinkClick r:id="rId5"/>
              </a:rPr>
              <a:t>Closed Caption/Subtitle Version</a:t>
            </a:r>
            <a:endParaRPr lang="en-US" sz="2300" i="1" dirty="0" smtClean="0"/>
          </a:p>
        </p:txBody>
      </p:sp>
      <p:sp>
        <p:nvSpPr>
          <p:cNvPr id="6" name="Slide Number Placeholder 5">
            <a:extLst>
              <a:ext uri="{FF2B5EF4-FFF2-40B4-BE49-F238E27FC236}">
                <a16:creationId xmlns:a16="http://schemas.microsoft.com/office/drawing/2014/main" id="{04A4AE47-77A5-4955-9A1C-872336024538}"/>
              </a:ext>
            </a:extLst>
          </p:cNvPr>
          <p:cNvSpPr>
            <a:spLocks noGrp="1"/>
          </p:cNvSpPr>
          <p:nvPr>
            <p:ph type="sldNum" sz="quarter" idx="4"/>
          </p:nvPr>
        </p:nvSpPr>
        <p:spPr>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176</a:t>
            </a:r>
          </a:p>
        </p:txBody>
      </p:sp>
      <p:pic>
        <p:nvPicPr>
          <p:cNvPr id="9" name="Picture 8">
            <a:extLst>
              <a:ext uri="{FF2B5EF4-FFF2-40B4-BE49-F238E27FC236}">
                <a16:creationId xmlns:a16="http://schemas.microsoft.com/office/drawing/2014/main" id="{3E8A99F5-5BA2-40AC-A122-24378E0E172F}"/>
              </a:ext>
            </a:extLst>
          </p:cNvPr>
          <p:cNvPicPr>
            <a:picLocks noChangeAspect="1"/>
          </p:cNvPicPr>
          <p:nvPr/>
        </p:nvPicPr>
        <p:blipFill rotWithShape="1">
          <a:blip r:embed="rId6">
            <a:extLst>
              <a:ext uri="{28A0092B-C50C-407E-A947-70E740481C1C}">
                <a14:useLocalDpi xmlns:a14="http://schemas.microsoft.com/office/drawing/2010/main" val="0"/>
              </a:ext>
            </a:extLst>
          </a:blip>
          <a:srcRect l="5958" t="24087" r="6537" b="23306"/>
          <a:stretch/>
        </p:blipFill>
        <p:spPr>
          <a:xfrm>
            <a:off x="8542106" y="4994475"/>
            <a:ext cx="1790523" cy="1076446"/>
          </a:xfrm>
          <a:prstGeom prst="rect">
            <a:avLst/>
          </a:prstGeom>
        </p:spPr>
      </p:pic>
      <p:pic>
        <p:nvPicPr>
          <p:cNvPr id="7" name="Official Trailer _ ‘Patrice_ The Movie’ _ Hulu">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571844" y="1777285"/>
            <a:ext cx="5222411" cy="2937606"/>
          </a:xfrm>
          <a:prstGeom prst="rect">
            <a:avLst/>
          </a:prstGeom>
          <a:ln>
            <a:noFill/>
          </a:ln>
          <a:effectLst>
            <a:outerShdw blurRad="190500" algn="tl" rotWithShape="0">
              <a:srgbClr val="000000">
                <a:alpha val="70000"/>
              </a:srgbClr>
            </a:outerShdw>
          </a:effectLst>
        </p:spPr>
      </p:pic>
      <p:pic>
        <p:nvPicPr>
          <p:cNvPr id="8" name="Picture 7" descr="A child in a wheelchair&#10;&#10;Description automatically generated with low confidence">
            <a:extLst>
              <a:ext uri="{FF2B5EF4-FFF2-40B4-BE49-F238E27FC236}">
                <a16:creationId xmlns:a16="http://schemas.microsoft.com/office/drawing/2014/main" id="{DC06D707-94DE-C7AE-3EEC-EDA8A719E0E7}"/>
              </a:ext>
            </a:extLst>
          </p:cNvPr>
          <p:cNvPicPr>
            <a:picLocks noChangeAspect="1"/>
          </p:cNvPicPr>
          <p:nvPr/>
        </p:nvPicPr>
        <p:blipFill>
          <a:blip r:embed="rId8"/>
          <a:stretch>
            <a:fillRect/>
          </a:stretch>
        </p:blipFill>
        <p:spPr>
          <a:xfrm>
            <a:off x="7234164" y="1777285"/>
            <a:ext cx="4406409" cy="2937606"/>
          </a:xfrm>
          <a:prstGeom prst="rect">
            <a:avLst/>
          </a:prstGeom>
        </p:spPr>
      </p:pic>
    </p:spTree>
    <p:extLst>
      <p:ext uri="{BB962C8B-B14F-4D97-AF65-F5344CB8AC3E}">
        <p14:creationId xmlns:p14="http://schemas.microsoft.com/office/powerpoint/2010/main" val="4183187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fullScrn="1">
              <p:cMediaNode vol="80000">
                <p:cTn id="7" fill="hold" display="0">
                  <p:stCondLst>
                    <p:cond delay="indefinite"/>
                  </p:stCondLst>
                </p:cTn>
                <p:tgtEl>
                  <p:spTgt spid="7"/>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E2DE1-9BB1-42E0-9F13-8EC1354E1403}"/>
              </a:ext>
            </a:extLst>
          </p:cNvPr>
          <p:cNvSpPr>
            <a:spLocks noGrp="1"/>
          </p:cNvSpPr>
          <p:nvPr>
            <p:ph type="title"/>
          </p:nvPr>
        </p:nvSpPr>
        <p:spPr/>
        <p:txBody>
          <a:bodyPr/>
          <a:lstStyle/>
          <a:p>
            <a:r>
              <a:rPr lang="en-US" dirty="0"/>
              <a:t>Training Evaluation</a:t>
            </a:r>
            <a:endParaRPr lang="en-US" dirty="0">
              <a:solidFill>
                <a:srgbClr val="FF0000"/>
              </a:solidFill>
            </a:endParaRPr>
          </a:p>
        </p:txBody>
      </p:sp>
      <p:sp>
        <p:nvSpPr>
          <p:cNvPr id="3" name="Text Placeholder 2">
            <a:extLst>
              <a:ext uri="{FF2B5EF4-FFF2-40B4-BE49-F238E27FC236}">
                <a16:creationId xmlns:a16="http://schemas.microsoft.com/office/drawing/2014/main" id="{7C74C4D7-09C5-4F0A-ABD1-9EA4F799E5E4}"/>
              </a:ext>
            </a:extLst>
          </p:cNvPr>
          <p:cNvSpPr>
            <a:spLocks noGrp="1"/>
          </p:cNvSpPr>
          <p:nvPr>
            <p:ph type="body" sz="quarter" idx="10"/>
          </p:nvPr>
        </p:nvSpPr>
        <p:spPr/>
        <p:txBody>
          <a:bodyPr/>
          <a:lstStyle/>
          <a:p>
            <a:pPr marL="0" indent="0">
              <a:buNone/>
            </a:pPr>
            <a:endParaRPr lang="en-US" b="1" dirty="0"/>
          </a:p>
          <a:p>
            <a:pPr marL="0" indent="0">
              <a:buNone/>
            </a:pPr>
            <a:r>
              <a:rPr lang="en-US" b="1" dirty="0"/>
              <a:t>Please complete before the end of the training!</a:t>
            </a:r>
          </a:p>
          <a:p>
            <a:endParaRPr lang="en-US" dirty="0"/>
          </a:p>
        </p:txBody>
      </p:sp>
      <p:sp>
        <p:nvSpPr>
          <p:cNvPr id="7" name="Slide Number Placeholder 5">
            <a:extLst>
              <a:ext uri="{FF2B5EF4-FFF2-40B4-BE49-F238E27FC236}">
                <a16:creationId xmlns:a16="http://schemas.microsoft.com/office/drawing/2014/main" id="{81BD26B0-798A-488F-895B-8BB4C997DB58}"/>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177</a:t>
            </a:r>
          </a:p>
        </p:txBody>
      </p:sp>
    </p:spTree>
    <p:extLst>
      <p:ext uri="{BB962C8B-B14F-4D97-AF65-F5344CB8AC3E}">
        <p14:creationId xmlns:p14="http://schemas.microsoft.com/office/powerpoint/2010/main" val="42746059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C485CF-58B0-40CD-91CE-70211AEE4B4F}"/>
              </a:ext>
            </a:extLst>
          </p:cNvPr>
          <p:cNvSpPr>
            <a:spLocks noGrp="1"/>
          </p:cNvSpPr>
          <p:nvPr>
            <p:ph type="title"/>
          </p:nvPr>
        </p:nvSpPr>
        <p:spPr>
          <a:xfrm>
            <a:off x="1192214" y="1527525"/>
            <a:ext cx="10999786" cy="1073150"/>
          </a:xfrm>
        </p:spPr>
        <p:txBody>
          <a:bodyPr>
            <a:normAutofit/>
          </a:bodyPr>
          <a:lstStyle/>
          <a:p>
            <a:pPr algn="ctr"/>
            <a:r>
              <a:rPr lang="en-US" sz="5400" dirty="0"/>
              <a:t>Break Time</a:t>
            </a:r>
          </a:p>
        </p:txBody>
      </p:sp>
      <p:pic>
        <p:nvPicPr>
          <p:cNvPr id="21" name="Picture 20">
            <a:extLst>
              <a:ext uri="{FF2B5EF4-FFF2-40B4-BE49-F238E27FC236}">
                <a16:creationId xmlns:a16="http://schemas.microsoft.com/office/drawing/2014/main" id="{C6137B50-0DF9-4E12-BDAF-F4950AFD8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9275" y="2600675"/>
            <a:ext cx="2660904" cy="2660904"/>
          </a:xfrm>
          <a:prstGeom prst="rect">
            <a:avLst/>
          </a:prstGeom>
        </p:spPr>
      </p:pic>
      <p:sp>
        <p:nvSpPr>
          <p:cNvPr id="6" name="Slide Number Placeholder 5">
            <a:extLst>
              <a:ext uri="{FF2B5EF4-FFF2-40B4-BE49-F238E27FC236}">
                <a16:creationId xmlns:a16="http://schemas.microsoft.com/office/drawing/2014/main" id="{20F71521-187B-47C2-84F5-DC83B91D69B6}"/>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178</a:t>
            </a:r>
          </a:p>
        </p:txBody>
      </p:sp>
    </p:spTree>
    <p:extLst>
      <p:ext uri="{BB962C8B-B14F-4D97-AF65-F5344CB8AC3E}">
        <p14:creationId xmlns:p14="http://schemas.microsoft.com/office/powerpoint/2010/main" val="22569988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31090F-C692-4509-800D-16929E8E8907}"/>
              </a:ext>
            </a:extLst>
          </p:cNvPr>
          <p:cNvSpPr>
            <a:spLocks noGrp="1"/>
          </p:cNvSpPr>
          <p:nvPr>
            <p:ph type="title"/>
          </p:nvPr>
        </p:nvSpPr>
        <p:spPr/>
        <p:txBody>
          <a:bodyPr/>
          <a:lstStyle/>
          <a:p>
            <a:r>
              <a:rPr lang="en-US"/>
              <a:t>Putting It All Together</a:t>
            </a:r>
            <a:endParaRPr lang="en-US" dirty="0"/>
          </a:p>
        </p:txBody>
      </p:sp>
      <p:sp>
        <p:nvSpPr>
          <p:cNvPr id="5" name="Slide Number Placeholder 5">
            <a:extLst>
              <a:ext uri="{FF2B5EF4-FFF2-40B4-BE49-F238E27FC236}">
                <a16:creationId xmlns:a16="http://schemas.microsoft.com/office/drawing/2014/main" id="{CB803CCC-9C3D-448E-829F-14E015783FF8}"/>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179</a:t>
            </a:r>
          </a:p>
        </p:txBody>
      </p:sp>
    </p:spTree>
    <p:extLst>
      <p:ext uri="{BB962C8B-B14F-4D97-AF65-F5344CB8AC3E}">
        <p14:creationId xmlns:p14="http://schemas.microsoft.com/office/powerpoint/2010/main" val="11286042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9DB59B-97D4-47D1-BCBB-66DB23B189E4}"/>
              </a:ext>
            </a:extLst>
          </p:cNvPr>
          <p:cNvSpPr>
            <a:spLocks noGrp="1"/>
          </p:cNvSpPr>
          <p:nvPr>
            <p:ph type="title"/>
          </p:nvPr>
        </p:nvSpPr>
        <p:spPr/>
        <p:txBody>
          <a:bodyPr>
            <a:normAutofit/>
          </a:bodyPr>
          <a:lstStyle/>
          <a:p>
            <a:r>
              <a:rPr lang="en-US" dirty="0"/>
              <a:t>Exercise: Indicators of Trauma-Informed Staff Behavior</a:t>
            </a:r>
          </a:p>
        </p:txBody>
      </p:sp>
      <p:pic>
        <p:nvPicPr>
          <p:cNvPr id="7" name="Picture 6">
            <a:extLst>
              <a:ext uri="{FF2B5EF4-FFF2-40B4-BE49-F238E27FC236}">
                <a16:creationId xmlns:a16="http://schemas.microsoft.com/office/drawing/2014/main" id="{73161552-E4B6-46F2-8A77-B2A37A05C1C5}"/>
              </a:ext>
            </a:extLst>
          </p:cNvPr>
          <p:cNvPicPr>
            <a:picLocks noChangeAspect="1"/>
          </p:cNvPicPr>
          <p:nvPr/>
        </p:nvPicPr>
        <p:blipFill rotWithShape="1">
          <a:blip r:embed="rId3">
            <a:extLst>
              <a:ext uri="{28A0092B-C50C-407E-A947-70E740481C1C}">
                <a14:useLocalDpi xmlns:a14="http://schemas.microsoft.com/office/drawing/2010/main" val="0"/>
              </a:ext>
            </a:extLst>
          </a:blip>
          <a:srcRect r="13704" b="25103"/>
          <a:stretch/>
        </p:blipFill>
        <p:spPr>
          <a:xfrm>
            <a:off x="2582757" y="1636864"/>
            <a:ext cx="8218695" cy="4279842"/>
          </a:xfrm>
          <a:prstGeom prst="rect">
            <a:avLst/>
          </a:prstGeom>
        </p:spPr>
      </p:pic>
      <p:sp>
        <p:nvSpPr>
          <p:cNvPr id="5" name="Slide Number Placeholder 5">
            <a:extLst>
              <a:ext uri="{FF2B5EF4-FFF2-40B4-BE49-F238E27FC236}">
                <a16:creationId xmlns:a16="http://schemas.microsoft.com/office/drawing/2014/main" id="{1FDCA1B8-D9D4-42F4-BA2F-A9B45E954A79}"/>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180</a:t>
            </a:r>
          </a:p>
        </p:txBody>
      </p:sp>
    </p:spTree>
    <p:extLst>
      <p:ext uri="{BB962C8B-B14F-4D97-AF65-F5344CB8AC3E}">
        <p14:creationId xmlns:p14="http://schemas.microsoft.com/office/powerpoint/2010/main" val="27243848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BAEA23-1562-42E4-AA01-10E65D9E470F}"/>
              </a:ext>
            </a:extLst>
          </p:cNvPr>
          <p:cNvSpPr>
            <a:spLocks noGrp="1"/>
          </p:cNvSpPr>
          <p:nvPr>
            <p:ph type="body" sz="quarter" idx="10"/>
          </p:nvPr>
        </p:nvSpPr>
        <p:spPr>
          <a:xfrm>
            <a:off x="1192215" y="1162050"/>
            <a:ext cx="10999785" cy="5223587"/>
          </a:xfrm>
        </p:spPr>
        <p:txBody>
          <a:bodyPr/>
          <a:lstStyle/>
          <a:p>
            <a:pPr marL="0" indent="0" algn="ctr">
              <a:buNone/>
            </a:pPr>
            <a:r>
              <a:rPr lang="en-US" sz="3200" b="1" dirty="0"/>
              <a:t>Implementing RC as an Organization</a:t>
            </a:r>
          </a:p>
        </p:txBody>
      </p:sp>
      <p:sp>
        <p:nvSpPr>
          <p:cNvPr id="3" name="Title 2">
            <a:extLst>
              <a:ext uri="{FF2B5EF4-FFF2-40B4-BE49-F238E27FC236}">
                <a16:creationId xmlns:a16="http://schemas.microsoft.com/office/drawing/2014/main" id="{1B92A8A2-71AF-4A72-9624-4C462369FBBD}"/>
              </a:ext>
            </a:extLst>
          </p:cNvPr>
          <p:cNvSpPr>
            <a:spLocks noGrp="1"/>
          </p:cNvSpPr>
          <p:nvPr>
            <p:ph type="title"/>
          </p:nvPr>
        </p:nvSpPr>
        <p:spPr/>
        <p:txBody>
          <a:bodyPr/>
          <a:lstStyle/>
          <a:p>
            <a:r>
              <a:rPr lang="en-US" dirty="0"/>
              <a:t>Exercise: Option 1</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2278" y="1838324"/>
            <a:ext cx="7079654" cy="4247793"/>
          </a:xfrm>
          <a:prstGeom prst="rect">
            <a:avLst/>
          </a:prstGeom>
          <a:ln>
            <a:noFill/>
          </a:ln>
          <a:effectLst>
            <a:outerShdw blurRad="292100" dist="139700" dir="2700000" algn="tl" rotWithShape="0">
              <a:srgbClr val="333333">
                <a:alpha val="65000"/>
              </a:srgbClr>
            </a:outerShdw>
          </a:effectLst>
        </p:spPr>
      </p:pic>
      <p:sp>
        <p:nvSpPr>
          <p:cNvPr id="7" name="Slide Number Placeholder 5">
            <a:extLst>
              <a:ext uri="{FF2B5EF4-FFF2-40B4-BE49-F238E27FC236}">
                <a16:creationId xmlns:a16="http://schemas.microsoft.com/office/drawing/2014/main" id="{A1AAE151-1C1C-45E1-909B-446BBB71314D}"/>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181</a:t>
            </a:r>
          </a:p>
        </p:txBody>
      </p:sp>
    </p:spTree>
    <p:extLst>
      <p:ext uri="{BB962C8B-B14F-4D97-AF65-F5344CB8AC3E}">
        <p14:creationId xmlns:p14="http://schemas.microsoft.com/office/powerpoint/2010/main" val="41328340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BAEA23-1562-42E4-AA01-10E65D9E470F}"/>
              </a:ext>
            </a:extLst>
          </p:cNvPr>
          <p:cNvSpPr>
            <a:spLocks noGrp="1"/>
          </p:cNvSpPr>
          <p:nvPr>
            <p:ph type="body" sz="quarter" idx="10"/>
          </p:nvPr>
        </p:nvSpPr>
        <p:spPr/>
        <p:txBody>
          <a:bodyPr/>
          <a:lstStyle/>
          <a:p>
            <a:pPr marL="0" indent="0">
              <a:lnSpc>
                <a:spcPct val="150000"/>
              </a:lnSpc>
              <a:buNone/>
            </a:pPr>
            <a:r>
              <a:rPr lang="en-US" sz="3200" b="1" dirty="0"/>
              <a:t>My Personal Contribution to a Trauma-Informed </a:t>
            </a:r>
            <a:br>
              <a:rPr lang="en-US" sz="3200" b="1" dirty="0"/>
            </a:br>
            <a:r>
              <a:rPr lang="en-US" sz="3200" b="1" dirty="0"/>
              <a:t>Work Environment</a:t>
            </a:r>
          </a:p>
        </p:txBody>
      </p:sp>
      <p:sp>
        <p:nvSpPr>
          <p:cNvPr id="3" name="Title 2">
            <a:extLst>
              <a:ext uri="{FF2B5EF4-FFF2-40B4-BE49-F238E27FC236}">
                <a16:creationId xmlns:a16="http://schemas.microsoft.com/office/drawing/2014/main" id="{1B92A8A2-71AF-4A72-9624-4C462369FBBD}"/>
              </a:ext>
            </a:extLst>
          </p:cNvPr>
          <p:cNvSpPr>
            <a:spLocks noGrp="1"/>
          </p:cNvSpPr>
          <p:nvPr>
            <p:ph type="title"/>
          </p:nvPr>
        </p:nvSpPr>
        <p:spPr/>
        <p:txBody>
          <a:bodyPr/>
          <a:lstStyle/>
          <a:p>
            <a:r>
              <a:rPr lang="en-US" dirty="0"/>
              <a:t>Exercise: Option 2</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7100" y="1623060"/>
            <a:ext cx="8724897" cy="5234939"/>
          </a:xfrm>
          <a:prstGeom prst="rect">
            <a:avLst/>
          </a:prstGeom>
        </p:spPr>
      </p:pic>
      <p:sp>
        <p:nvSpPr>
          <p:cNvPr id="7" name="Slide Number Placeholder 5">
            <a:extLst>
              <a:ext uri="{FF2B5EF4-FFF2-40B4-BE49-F238E27FC236}">
                <a16:creationId xmlns:a16="http://schemas.microsoft.com/office/drawing/2014/main" id="{A4E17F84-015D-4932-A1A6-5826A035CCD8}"/>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182</a:t>
            </a:r>
          </a:p>
        </p:txBody>
      </p:sp>
    </p:spTree>
    <p:extLst>
      <p:ext uri="{BB962C8B-B14F-4D97-AF65-F5344CB8AC3E}">
        <p14:creationId xmlns:p14="http://schemas.microsoft.com/office/powerpoint/2010/main" val="18837087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DB8459-25E4-4DC6-8F47-9BDBC1F40E9B}"/>
              </a:ext>
            </a:extLst>
          </p:cNvPr>
          <p:cNvSpPr>
            <a:spLocks noGrp="1"/>
          </p:cNvSpPr>
          <p:nvPr>
            <p:ph type="title"/>
          </p:nvPr>
        </p:nvSpPr>
        <p:spPr/>
        <p:txBody>
          <a:bodyPr/>
          <a:lstStyle/>
          <a:p>
            <a:r>
              <a:rPr lang="en-US" dirty="0"/>
              <a:t>Summary and Closing </a:t>
            </a:r>
          </a:p>
        </p:txBody>
      </p:sp>
      <p:sp>
        <p:nvSpPr>
          <p:cNvPr id="5" name="Slide Number Placeholder 5">
            <a:extLst>
              <a:ext uri="{FF2B5EF4-FFF2-40B4-BE49-F238E27FC236}">
                <a16:creationId xmlns:a16="http://schemas.microsoft.com/office/drawing/2014/main" id="{7B5B1A78-C735-4D9D-951C-E4E491BB6BB9}"/>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183</a:t>
            </a:r>
          </a:p>
        </p:txBody>
      </p:sp>
    </p:spTree>
    <p:extLst>
      <p:ext uri="{BB962C8B-B14F-4D97-AF65-F5344CB8AC3E}">
        <p14:creationId xmlns:p14="http://schemas.microsoft.com/office/powerpoint/2010/main" val="36741686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7E4F02-83E1-4094-81AA-9A153E77A3FF}"/>
              </a:ext>
            </a:extLst>
          </p:cNvPr>
          <p:cNvSpPr>
            <a:spLocks noGrp="1"/>
          </p:cNvSpPr>
          <p:nvPr>
            <p:ph type="title"/>
          </p:nvPr>
        </p:nvSpPr>
        <p:spPr/>
        <p:txBody>
          <a:bodyPr/>
          <a:lstStyle/>
          <a:p>
            <a:r>
              <a:rPr lang="en-US" kern="0" dirty="0"/>
              <a:t>Summary of the Training</a:t>
            </a:r>
            <a:endParaRPr lang="en-US" dirty="0"/>
          </a:p>
        </p:txBody>
      </p:sp>
      <p:sp>
        <p:nvSpPr>
          <p:cNvPr id="4" name="Text Placeholder 3">
            <a:extLst>
              <a:ext uri="{FF2B5EF4-FFF2-40B4-BE49-F238E27FC236}">
                <a16:creationId xmlns:a16="http://schemas.microsoft.com/office/drawing/2014/main" id="{0F5EA54C-5B33-4022-BB2E-B54D8D82785A}"/>
              </a:ext>
            </a:extLst>
          </p:cNvPr>
          <p:cNvSpPr>
            <a:spLocks noGrp="1"/>
          </p:cNvSpPr>
          <p:nvPr>
            <p:ph type="body" sz="quarter" idx="10"/>
          </p:nvPr>
        </p:nvSpPr>
        <p:spPr>
          <a:xfrm>
            <a:off x="1192213" y="1072694"/>
            <a:ext cx="10670604" cy="5288973"/>
          </a:xfrm>
        </p:spPr>
        <p:txBody>
          <a:bodyPr>
            <a:normAutofit lnSpcReduction="10000"/>
          </a:bodyPr>
          <a:lstStyle/>
          <a:p>
            <a:pPr marL="457200" indent="-457200">
              <a:spcAft>
                <a:spcPts val="600"/>
              </a:spcAft>
              <a:buClr>
                <a:srgbClr val="000066"/>
              </a:buClr>
              <a:buSzPts val="2400"/>
              <a:buFont typeface="Arial" panose="020B0604020202020204" pitchFamily="34" charset="0"/>
              <a:buChar char="•"/>
            </a:pPr>
            <a:r>
              <a:rPr lang="en-US" sz="2400" dirty="0">
                <a:solidFill>
                  <a:srgbClr val="000000"/>
                </a:solidFill>
                <a:ea typeface="Arial"/>
                <a:cs typeface="Arial"/>
                <a:sym typeface="Arial"/>
              </a:rPr>
              <a:t>Disabilities make people with IDD vulnerable to trauma</a:t>
            </a:r>
          </a:p>
          <a:p>
            <a:pPr marL="457200" indent="-457200">
              <a:spcAft>
                <a:spcPts val="600"/>
              </a:spcAft>
              <a:buClr>
                <a:srgbClr val="000066"/>
              </a:buClr>
              <a:buSzPts val="2400"/>
              <a:buFont typeface="Arial" panose="020B0604020202020204" pitchFamily="34" charset="0"/>
              <a:buChar char="•"/>
            </a:pPr>
            <a:r>
              <a:rPr lang="en-US" sz="2400" dirty="0">
                <a:solidFill>
                  <a:srgbClr val="000000"/>
                </a:solidFill>
              </a:rPr>
              <a:t>Trauma is common and negatively impacts health</a:t>
            </a:r>
          </a:p>
          <a:p>
            <a:pPr marL="457200" indent="-457200">
              <a:spcAft>
                <a:spcPts val="600"/>
              </a:spcAft>
              <a:buClr>
                <a:srgbClr val="000066"/>
              </a:buClr>
              <a:buSzPts val="2400"/>
              <a:buFont typeface="Arial" panose="020B0604020202020204" pitchFamily="34" charset="0"/>
              <a:buChar char="•"/>
            </a:pPr>
            <a:r>
              <a:rPr lang="en-US" sz="2400" dirty="0">
                <a:solidFill>
                  <a:srgbClr val="000000"/>
                </a:solidFill>
              </a:rPr>
              <a:t>T</a:t>
            </a:r>
            <a:r>
              <a:rPr lang="en-US" sz="2400" dirty="0">
                <a:solidFill>
                  <a:srgbClr val="000000"/>
                </a:solidFill>
                <a:ea typeface="Arial"/>
                <a:cs typeface="Arial"/>
                <a:sym typeface="Arial"/>
              </a:rPr>
              <a:t>rauma</a:t>
            </a:r>
            <a:r>
              <a:rPr lang="en-US" sz="2400" dirty="0">
                <a:solidFill>
                  <a:srgbClr val="000000"/>
                </a:solidFill>
              </a:rPr>
              <a:t>-informed care aims to make our organizations places where people can heal and not be re-traumatized</a:t>
            </a:r>
          </a:p>
          <a:p>
            <a:pPr marL="457200" indent="-457200">
              <a:spcAft>
                <a:spcPts val="600"/>
              </a:spcAft>
              <a:buClr>
                <a:srgbClr val="000066"/>
              </a:buClr>
              <a:buSzPts val="2400"/>
              <a:buFont typeface="Arial" panose="020B0604020202020204" pitchFamily="34" charset="0"/>
              <a:buChar char="•"/>
            </a:pPr>
            <a:r>
              <a:rPr lang="en-US" sz="2400" dirty="0">
                <a:solidFill>
                  <a:srgbClr val="000000"/>
                </a:solidFill>
              </a:rPr>
              <a:t>The RC Trauma Framework is a map that explains how present behavior may connect to past trauma </a:t>
            </a:r>
          </a:p>
          <a:p>
            <a:pPr marL="457200" indent="-457200">
              <a:spcAft>
                <a:spcPts val="600"/>
              </a:spcAft>
              <a:buClr>
                <a:srgbClr val="000066"/>
              </a:buClr>
              <a:buSzPts val="2400"/>
              <a:buFont typeface="Arial" panose="020B0604020202020204" pitchFamily="34" charset="0"/>
              <a:buChar char="•"/>
            </a:pPr>
            <a:r>
              <a:rPr lang="en-US" sz="2400" dirty="0">
                <a:solidFill>
                  <a:srgbClr val="000000"/>
                </a:solidFill>
              </a:rPr>
              <a:t>Trauma impacts three important areas: attachment, body and brain, and feelings management</a:t>
            </a:r>
          </a:p>
          <a:p>
            <a:pPr marL="457200" indent="-457200">
              <a:spcAft>
                <a:spcPts val="600"/>
              </a:spcAft>
              <a:buSzPts val="2400"/>
              <a:buFont typeface="Arial" panose="020B0604020202020204" pitchFamily="34" charset="0"/>
              <a:buChar char="•"/>
            </a:pPr>
            <a:r>
              <a:rPr lang="en-US" sz="2400" dirty="0">
                <a:solidFill>
                  <a:srgbClr val="000000"/>
                </a:solidFill>
              </a:rPr>
              <a:t>Problem behavior is adaptative. It helps people in the moment (even if it also creates more problems)</a:t>
            </a:r>
          </a:p>
          <a:p>
            <a:endParaRPr lang="en-US" dirty="0"/>
          </a:p>
        </p:txBody>
      </p:sp>
      <p:sp>
        <p:nvSpPr>
          <p:cNvPr id="6" name="Slide Number Placeholder 5">
            <a:extLst>
              <a:ext uri="{FF2B5EF4-FFF2-40B4-BE49-F238E27FC236}">
                <a16:creationId xmlns:a16="http://schemas.microsoft.com/office/drawing/2014/main" id="{D61B448D-F9E0-4E94-9F93-F01F3A9D7D16}"/>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184</a:t>
            </a:r>
          </a:p>
        </p:txBody>
      </p:sp>
    </p:spTree>
    <p:extLst>
      <p:ext uri="{BB962C8B-B14F-4D97-AF65-F5344CB8AC3E}">
        <p14:creationId xmlns:p14="http://schemas.microsoft.com/office/powerpoint/2010/main" val="428655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A9FBE-BC95-7A55-9CEC-9FA11AF49D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7DBD3E-7B70-BE34-8A1B-FA71A8336F2D}"/>
              </a:ext>
            </a:extLst>
          </p:cNvPr>
          <p:cNvSpPr>
            <a:spLocks noGrp="1"/>
          </p:cNvSpPr>
          <p:nvPr>
            <p:ph type="title"/>
          </p:nvPr>
        </p:nvSpPr>
        <p:spPr/>
        <p:txBody>
          <a:bodyPr/>
          <a:lstStyle/>
          <a:p>
            <a:r>
              <a:rPr lang="en-US" kern="0" dirty="0"/>
              <a:t>Summary of the Training (Cont.)</a:t>
            </a:r>
            <a:endParaRPr lang="en-US" dirty="0"/>
          </a:p>
        </p:txBody>
      </p:sp>
      <p:sp>
        <p:nvSpPr>
          <p:cNvPr id="4" name="Text Placeholder 3">
            <a:extLst>
              <a:ext uri="{FF2B5EF4-FFF2-40B4-BE49-F238E27FC236}">
                <a16:creationId xmlns:a16="http://schemas.microsoft.com/office/drawing/2014/main" id="{FF975D9C-677C-2C3B-EFA5-BE5423BDA11C}"/>
              </a:ext>
            </a:extLst>
          </p:cNvPr>
          <p:cNvSpPr>
            <a:spLocks noGrp="1"/>
          </p:cNvSpPr>
          <p:nvPr>
            <p:ph type="body" sz="quarter" idx="10"/>
          </p:nvPr>
        </p:nvSpPr>
        <p:spPr>
          <a:xfrm>
            <a:off x="1192212" y="1072694"/>
            <a:ext cx="10885487" cy="5288973"/>
          </a:xfrm>
        </p:spPr>
        <p:txBody>
          <a:bodyPr>
            <a:noAutofit/>
          </a:bodyPr>
          <a:lstStyle/>
          <a:p>
            <a:pPr marL="457200" indent="-457200">
              <a:spcBef>
                <a:spcPts val="800"/>
              </a:spcBef>
              <a:spcAft>
                <a:spcPts val="600"/>
              </a:spcAft>
              <a:buClr>
                <a:srgbClr val="000066"/>
              </a:buClr>
              <a:buSzPts val="2400"/>
              <a:buFont typeface="Arial" panose="020B0604020202020204" pitchFamily="34" charset="0"/>
              <a:buChar char="•"/>
            </a:pPr>
            <a:r>
              <a:rPr lang="en-US" sz="2600" dirty="0">
                <a:solidFill>
                  <a:srgbClr val="000000"/>
                </a:solidFill>
              </a:rPr>
              <a:t>Strengthening attachment, body and brain, and feelings management make extreme behaviors less necessary</a:t>
            </a:r>
          </a:p>
          <a:p>
            <a:pPr marL="457200" indent="-457200">
              <a:spcBef>
                <a:spcPts val="800"/>
              </a:spcBef>
              <a:spcAft>
                <a:spcPts val="600"/>
              </a:spcAft>
              <a:buClr>
                <a:srgbClr val="000066"/>
              </a:buClr>
              <a:buSzPts val="2400"/>
              <a:buFont typeface="Arial" panose="020B0604020202020204" pitchFamily="34" charset="0"/>
              <a:buChar char="•"/>
            </a:pPr>
            <a:r>
              <a:rPr lang="en-US" sz="2600" dirty="0">
                <a:solidFill>
                  <a:srgbClr val="000000"/>
                </a:solidFill>
                <a:ea typeface="Arial"/>
                <a:cs typeface="Arial"/>
                <a:sym typeface="Arial"/>
              </a:rPr>
              <a:t>RICH relationships </a:t>
            </a:r>
            <a:r>
              <a:rPr lang="en-US" sz="2600" dirty="0">
                <a:solidFill>
                  <a:srgbClr val="000000"/>
                </a:solidFill>
              </a:rPr>
              <a:t>are critical to healing all areas impacted by trauma</a:t>
            </a:r>
            <a:endParaRPr lang="en-US" sz="2600" dirty="0">
              <a:solidFill>
                <a:srgbClr val="000000"/>
              </a:solidFill>
              <a:ea typeface="Arial"/>
              <a:cs typeface="Arial"/>
              <a:sym typeface="Arial"/>
            </a:endParaRPr>
          </a:p>
          <a:p>
            <a:pPr marL="457200" indent="-457200">
              <a:spcBef>
                <a:spcPts val="800"/>
              </a:spcBef>
              <a:spcAft>
                <a:spcPts val="1000"/>
              </a:spcAft>
              <a:buClr>
                <a:srgbClr val="000066"/>
              </a:buClr>
              <a:buSzPts val="2400"/>
              <a:buFont typeface="Arial" panose="020B0604020202020204" pitchFamily="34" charset="0"/>
              <a:buChar char="•"/>
            </a:pPr>
            <a:r>
              <a:rPr lang="en-US" sz="2600" dirty="0">
                <a:solidFill>
                  <a:srgbClr val="000000"/>
                </a:solidFill>
                <a:ea typeface="Arial"/>
                <a:cs typeface="Arial"/>
                <a:sym typeface="Arial"/>
              </a:rPr>
              <a:t>We must notice our reactions to th</a:t>
            </a:r>
            <a:r>
              <a:rPr lang="en-US" sz="2600" dirty="0">
                <a:solidFill>
                  <a:srgbClr val="000000"/>
                </a:solidFill>
              </a:rPr>
              <a:t>e people we support to maintain RICH relationships</a:t>
            </a:r>
          </a:p>
          <a:p>
            <a:pPr marL="457200" indent="-457200">
              <a:spcBef>
                <a:spcPts val="800"/>
              </a:spcBef>
              <a:spcAft>
                <a:spcPts val="600"/>
              </a:spcAft>
              <a:buClr>
                <a:srgbClr val="000066"/>
              </a:buClr>
              <a:buSzPts val="2400"/>
              <a:buFont typeface="Arial" panose="020B0604020202020204" pitchFamily="34" charset="0"/>
              <a:buChar char="•"/>
            </a:pPr>
            <a:r>
              <a:rPr lang="en-US" sz="2600" dirty="0">
                <a:solidFill>
                  <a:srgbClr val="000000"/>
                </a:solidFill>
                <a:ea typeface="Arial"/>
                <a:cs typeface="Arial"/>
                <a:sym typeface="Arial"/>
              </a:rPr>
              <a:t>Compassion fatigue is real</a:t>
            </a:r>
            <a:r>
              <a:rPr lang="en-US" sz="2600" dirty="0">
                <a:solidFill>
                  <a:srgbClr val="000000"/>
                </a:solidFill>
              </a:rPr>
              <a:t>. We can address it and  transform it to experience more compassion satisfaction.</a:t>
            </a:r>
          </a:p>
          <a:p>
            <a:pPr marL="457200" indent="-457200">
              <a:spcBef>
                <a:spcPts val="800"/>
              </a:spcBef>
              <a:spcAft>
                <a:spcPts val="600"/>
              </a:spcAft>
              <a:buClr>
                <a:srgbClr val="000066"/>
              </a:buClr>
              <a:buSzPts val="2400"/>
              <a:buFont typeface="Arial" panose="020B0604020202020204" pitchFamily="34" charset="0"/>
              <a:buChar char="•"/>
            </a:pPr>
            <a:r>
              <a:rPr lang="en-US" sz="2600" dirty="0">
                <a:solidFill>
                  <a:srgbClr val="000000"/>
                </a:solidFill>
              </a:rPr>
              <a:t>An organization-as-a-whole must change to be truly trauma-informed </a:t>
            </a:r>
            <a:r>
              <a:rPr lang="en-US" sz="2600" dirty="0">
                <a:solidFill>
                  <a:srgbClr val="000000"/>
                </a:solidFill>
                <a:ea typeface="Arial"/>
                <a:cs typeface="Arial"/>
                <a:sym typeface="Arial"/>
              </a:rPr>
              <a:t> </a:t>
            </a:r>
          </a:p>
          <a:p>
            <a:pPr>
              <a:spcBef>
                <a:spcPts val="800"/>
              </a:spcBef>
            </a:pPr>
            <a:endParaRPr lang="en-US" sz="2600" dirty="0"/>
          </a:p>
        </p:txBody>
      </p:sp>
      <p:sp>
        <p:nvSpPr>
          <p:cNvPr id="6" name="Slide Number Placeholder 5">
            <a:extLst>
              <a:ext uri="{FF2B5EF4-FFF2-40B4-BE49-F238E27FC236}">
                <a16:creationId xmlns:a16="http://schemas.microsoft.com/office/drawing/2014/main" id="{08A1D9C8-45C0-4331-8283-B404DECEE562}"/>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185</a:t>
            </a:r>
          </a:p>
        </p:txBody>
      </p:sp>
    </p:spTree>
    <p:extLst>
      <p:ext uri="{BB962C8B-B14F-4D97-AF65-F5344CB8AC3E}">
        <p14:creationId xmlns:p14="http://schemas.microsoft.com/office/powerpoint/2010/main" val="358420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E59FF6A-614C-4661-95C7-44EB25E9096F}"/>
              </a:ext>
            </a:extLst>
          </p:cNvPr>
          <p:cNvSpPr>
            <a:spLocks noGrp="1"/>
          </p:cNvSpPr>
          <p:nvPr>
            <p:ph type="body" sz="quarter" idx="10"/>
          </p:nvPr>
        </p:nvSpPr>
        <p:spPr>
          <a:xfrm>
            <a:off x="1192212" y="1068806"/>
            <a:ext cx="10999785" cy="5166360"/>
          </a:xfrm>
        </p:spPr>
        <p:txBody>
          <a:bodyPr>
            <a:normAutofit/>
          </a:bodyPr>
          <a:lstStyle/>
          <a:p>
            <a:pPr marL="0" indent="0" algn="ctr">
              <a:buNone/>
            </a:pPr>
            <a:r>
              <a:rPr lang="en-US" sz="3200" b="1" dirty="0"/>
              <a:t>Goodbye and Closing Ritual</a:t>
            </a:r>
          </a:p>
        </p:txBody>
      </p:sp>
      <p:sp>
        <p:nvSpPr>
          <p:cNvPr id="3" name="Title 2">
            <a:extLst>
              <a:ext uri="{FF2B5EF4-FFF2-40B4-BE49-F238E27FC236}">
                <a16:creationId xmlns:a16="http://schemas.microsoft.com/office/drawing/2014/main" id="{2B2EBF67-0AF4-4AF1-A405-A6C58A72E2BA}"/>
              </a:ext>
            </a:extLst>
          </p:cNvPr>
          <p:cNvSpPr>
            <a:spLocks noGrp="1"/>
          </p:cNvSpPr>
          <p:nvPr>
            <p:ph type="title"/>
          </p:nvPr>
        </p:nvSpPr>
        <p:spPr/>
        <p:txBody>
          <a:bodyPr/>
          <a:lstStyle/>
          <a:p>
            <a:r>
              <a:rPr lang="en-US" dirty="0"/>
              <a:t>Exercise</a:t>
            </a:r>
          </a:p>
        </p:txBody>
      </p:sp>
      <p:pic>
        <p:nvPicPr>
          <p:cNvPr id="5" name="Picture 4">
            <a:extLst>
              <a:ext uri="{FF2B5EF4-FFF2-40B4-BE49-F238E27FC236}">
                <a16:creationId xmlns:a16="http://schemas.microsoft.com/office/drawing/2014/main" id="{B7B1235E-360F-4CD3-BEE7-1837E8C90FC2}"/>
              </a:ext>
            </a:extLst>
          </p:cNvPr>
          <p:cNvPicPr>
            <a:picLocks noChangeAspect="1"/>
          </p:cNvPicPr>
          <p:nvPr/>
        </p:nvPicPr>
        <p:blipFill rotWithShape="1">
          <a:blip r:embed="rId3">
            <a:extLst>
              <a:ext uri="{28A0092B-C50C-407E-A947-70E740481C1C}">
                <a14:useLocalDpi xmlns:a14="http://schemas.microsoft.com/office/drawing/2010/main" val="0"/>
              </a:ext>
            </a:extLst>
          </a:blip>
          <a:srcRect t="10337"/>
          <a:stretch/>
        </p:blipFill>
        <p:spPr>
          <a:xfrm>
            <a:off x="2476040" y="1867807"/>
            <a:ext cx="8432130" cy="4536286"/>
          </a:xfrm>
          <a:prstGeom prst="rect">
            <a:avLst/>
          </a:prstGeom>
        </p:spPr>
      </p:pic>
      <p:sp>
        <p:nvSpPr>
          <p:cNvPr id="7" name="Slide Number Placeholder 5">
            <a:extLst>
              <a:ext uri="{FF2B5EF4-FFF2-40B4-BE49-F238E27FC236}">
                <a16:creationId xmlns:a16="http://schemas.microsoft.com/office/drawing/2014/main" id="{B9A9F9A3-C3CC-47C5-82A0-02D90418B957}"/>
              </a:ext>
            </a:extLst>
          </p:cNvPr>
          <p:cNvSpPr>
            <a:spLocks noGrp="1"/>
          </p:cNvSpPr>
          <p:nvPr>
            <p:ph type="sldNum" sz="quarter" idx="4"/>
          </p:nvPr>
        </p:nvSpPr>
        <p:spPr>
          <a:xfrm>
            <a:off x="1280160" y="6492240"/>
            <a:ext cx="2743200" cy="365125"/>
          </a:xfrm>
          <a:prstGeom prst="rect">
            <a:avLst/>
          </a:prstGeom>
        </p:spPr>
        <p:txBody>
          <a:bodyPr vert="horz" lIns="91440" tIns="45720" rIns="91440" bIns="45720" rtlCol="0" anchor="t" anchorCtr="0"/>
          <a:lstStyle>
            <a:lvl1pPr algn="r">
              <a:defRPr lang="en-US" sz="1600" b="0" kern="1200" smtClean="0">
                <a:solidFill>
                  <a:schemeClr val="tx1"/>
                </a:solidFill>
                <a:latin typeface="+mn-lt"/>
                <a:ea typeface="+mn-ea"/>
                <a:cs typeface="+mn-cs"/>
              </a:defRPr>
            </a:lvl1pPr>
          </a:lstStyle>
          <a:p>
            <a:pPr algn="l"/>
            <a:r>
              <a:rPr lang="en-US" dirty="0"/>
              <a:t>186</a:t>
            </a:r>
          </a:p>
        </p:txBody>
      </p:sp>
    </p:spTree>
    <p:extLst>
      <p:ext uri="{BB962C8B-B14F-4D97-AF65-F5344CB8AC3E}">
        <p14:creationId xmlns:p14="http://schemas.microsoft.com/office/powerpoint/2010/main" val="32380504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77BA1E-44F0-47CF-9272-136763A6FE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8" cy="6857999"/>
          </a:xfrm>
          <a:prstGeom prst="rect">
            <a:avLst/>
          </a:prstGeom>
        </p:spPr>
      </p:pic>
    </p:spTree>
    <p:extLst>
      <p:ext uri="{BB962C8B-B14F-4D97-AF65-F5344CB8AC3E}">
        <p14:creationId xmlns:p14="http://schemas.microsoft.com/office/powerpoint/2010/main" val="3870309705"/>
      </p:ext>
    </p:extLst>
  </p:cSld>
  <p:clrMapOvr>
    <a:masterClrMapping/>
  </p:clrMapOvr>
</p:sld>
</file>

<file path=ppt/theme/theme1.xml><?xml version="1.0" encoding="utf-8"?>
<a:theme xmlns:a="http://schemas.openxmlformats.org/drawingml/2006/main" name="Office Theme">
  <a:themeElements>
    <a:clrScheme name="TSI">
      <a:dk1>
        <a:srgbClr val="444444"/>
      </a:dk1>
      <a:lt1>
        <a:sysClr val="window" lastClr="FFFFFF"/>
      </a:lt1>
      <a:dk2>
        <a:srgbClr val="93968D"/>
      </a:dk2>
      <a:lt2>
        <a:srgbClr val="F7F8D4"/>
      </a:lt2>
      <a:accent1>
        <a:srgbClr val="E98610"/>
      </a:accent1>
      <a:accent2>
        <a:srgbClr val="638A09"/>
      </a:accent2>
      <a:accent3>
        <a:srgbClr val="9DC433"/>
      </a:accent3>
      <a:accent4>
        <a:srgbClr val="D6E882"/>
      </a:accent4>
      <a:accent5>
        <a:srgbClr val="F1F1BB"/>
      </a:accent5>
      <a:accent6>
        <a:srgbClr val="D6E882"/>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TSI">
      <a:dk1>
        <a:srgbClr val="444444"/>
      </a:dk1>
      <a:lt1>
        <a:sysClr val="window" lastClr="FFFFFF"/>
      </a:lt1>
      <a:dk2>
        <a:srgbClr val="93968D"/>
      </a:dk2>
      <a:lt2>
        <a:srgbClr val="F7F8D4"/>
      </a:lt2>
      <a:accent1>
        <a:srgbClr val="E98610"/>
      </a:accent1>
      <a:accent2>
        <a:srgbClr val="638A09"/>
      </a:accent2>
      <a:accent3>
        <a:srgbClr val="9DC433"/>
      </a:accent3>
      <a:accent4>
        <a:srgbClr val="D6E882"/>
      </a:accent4>
      <a:accent5>
        <a:srgbClr val="F1F1BB"/>
      </a:accent5>
      <a:accent6>
        <a:srgbClr val="D6E882"/>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SI">
      <a:dk1>
        <a:srgbClr val="444444"/>
      </a:dk1>
      <a:lt1>
        <a:sysClr val="window" lastClr="FFFFFF"/>
      </a:lt1>
      <a:dk2>
        <a:srgbClr val="93968D"/>
      </a:dk2>
      <a:lt2>
        <a:srgbClr val="F7F8D4"/>
      </a:lt2>
      <a:accent1>
        <a:srgbClr val="E98610"/>
      </a:accent1>
      <a:accent2>
        <a:srgbClr val="E98610"/>
      </a:accent2>
      <a:accent3>
        <a:srgbClr val="9DC433"/>
      </a:accent3>
      <a:accent4>
        <a:srgbClr val="638A09"/>
      </a:accent4>
      <a:accent5>
        <a:srgbClr val="F1F1BB"/>
      </a:accent5>
      <a:accent6>
        <a:srgbClr val="70AD47"/>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43775</TotalTime>
  <Words>15406</Words>
  <Application>Microsoft Office PowerPoint</Application>
  <PresentationFormat>Widescreen</PresentationFormat>
  <Paragraphs>1090</Paragraphs>
  <Slides>80</Slides>
  <Notes>80</Notes>
  <HiddenSlides>0</HiddenSlides>
  <MMClips>5</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80</vt:i4>
      </vt:variant>
    </vt:vector>
  </HeadingPairs>
  <TitlesOfParts>
    <vt:vector size="88" baseType="lpstr">
      <vt:lpstr>Amazon Ember</vt:lpstr>
      <vt:lpstr>Arial</vt:lpstr>
      <vt:lpstr>Calibri</vt:lpstr>
      <vt:lpstr>Courier New</vt:lpstr>
      <vt:lpstr>Symbol</vt:lpstr>
      <vt:lpstr>Times New Roman</vt:lpstr>
      <vt:lpstr>Office Theme</vt:lpstr>
      <vt:lpstr>1_Office Theme</vt:lpstr>
      <vt:lpstr>PowerPoint Presentation</vt:lpstr>
      <vt:lpstr>Introduction</vt:lpstr>
      <vt:lpstr>Strengthening Domains  of the Trauma Framework</vt:lpstr>
      <vt:lpstr>PowerPoint Presentation</vt:lpstr>
      <vt:lpstr>PowerPoint Presentation</vt:lpstr>
      <vt:lpstr>Strengthening Attachment: The Power of Healing Relationships</vt:lpstr>
      <vt:lpstr>PowerPoint Presentation</vt:lpstr>
      <vt:lpstr>Healing Relationships (with Support Professionals)</vt:lpstr>
      <vt:lpstr>Healing Relationships (with Others in the Person’s Life)</vt:lpstr>
      <vt:lpstr>Why is a Healing Relationship So Important?</vt:lpstr>
      <vt:lpstr>Why is a Healing Relationship So Important? </vt:lpstr>
      <vt:lpstr>A RICH® Relationship: The Key to Healing </vt:lpstr>
      <vt:lpstr>For People with Limited Verbal Skills</vt:lpstr>
      <vt:lpstr>Exercise: RICH Relationships</vt:lpstr>
      <vt:lpstr>Video: RICH in Action</vt:lpstr>
      <vt:lpstr>Tending to Frame and Boundaries</vt:lpstr>
      <vt:lpstr>What is the Frame?</vt:lpstr>
      <vt:lpstr>Importance of Frame to People Suffering ACEs/Trauma </vt:lpstr>
      <vt:lpstr>Factors Impacting Boundaries for People with IDD</vt:lpstr>
      <vt:lpstr>Boundary Dilemma Brainstorm</vt:lpstr>
      <vt:lpstr>The Reality about Frame and Boundaries</vt:lpstr>
      <vt:lpstr>Some Basic Guidelines</vt:lpstr>
      <vt:lpstr>Break Time</vt:lpstr>
      <vt:lpstr>Strengthening the  Body and Brain</vt:lpstr>
      <vt:lpstr>PowerPoint Presentation</vt:lpstr>
      <vt:lpstr>Threat Response of Dysregulated Brain</vt:lpstr>
      <vt:lpstr>Threat Response of a Regulated Brain</vt:lpstr>
      <vt:lpstr>Strategies to Strengthen Body and Brain </vt:lpstr>
      <vt:lpstr>Exercise: Deep Breathing</vt:lpstr>
      <vt:lpstr>Sensory Interventions  to Prevent or Decrease Distress</vt:lpstr>
      <vt:lpstr>My Regulation Card</vt:lpstr>
      <vt:lpstr>Strengthening Feelings Management   </vt:lpstr>
      <vt:lpstr>PowerPoint Presentation</vt:lpstr>
      <vt:lpstr>Video: “I’m strong, I’m beautiful, I’m Loved”</vt:lpstr>
      <vt:lpstr>Feelings Management: Co-regulation</vt:lpstr>
      <vt:lpstr>Feelings Management</vt:lpstr>
      <vt:lpstr>Strategies to Build Feeling Awareness</vt:lpstr>
      <vt:lpstr>Strategies to Build Feelings Identification </vt:lpstr>
      <vt:lpstr>Strategies to Build Feelings Modulation </vt:lpstr>
      <vt:lpstr>Strategies to Build Feelings Expression </vt:lpstr>
      <vt:lpstr>Comprehensive Systems for Teaching Feelings Management</vt:lpstr>
      <vt:lpstr>Exercise: Strengthening Attachment, Body and Brain, and Feelings Management </vt:lpstr>
      <vt:lpstr>RC and Crisis Management</vt:lpstr>
      <vt:lpstr>A Brief Word About Crisis Management</vt:lpstr>
      <vt:lpstr>Noticing Our Reactions</vt:lpstr>
      <vt:lpstr>What Reactions We Must Notice</vt:lpstr>
      <vt:lpstr>Exercise: Noticing Our Reactions</vt:lpstr>
      <vt:lpstr>Exercise: Noticing Our Reactions</vt:lpstr>
      <vt:lpstr>Why We Have These Strong Reactions</vt:lpstr>
      <vt:lpstr>Common Reactions</vt:lpstr>
      <vt:lpstr>How Our Reactions Help Our Work</vt:lpstr>
      <vt:lpstr>When Our Reactions Are a Problem</vt:lpstr>
      <vt:lpstr>Reactions that Can Create Problems</vt:lpstr>
      <vt:lpstr>Using Our Reactions as a Tool</vt:lpstr>
      <vt:lpstr>Lunch</vt:lpstr>
      <vt:lpstr>Exercise: Noticing Our Reactions</vt:lpstr>
      <vt:lpstr>Critical Importance of Supervision </vt:lpstr>
      <vt:lpstr>Addressing and Transforming Compassion Fatigue (CF)</vt:lpstr>
      <vt:lpstr>Definition</vt:lpstr>
      <vt:lpstr>CF: How this Work Will Change You</vt:lpstr>
      <vt:lpstr>Reasons We Experience CF</vt:lpstr>
      <vt:lpstr>Reasons We Experience CF</vt:lpstr>
      <vt:lpstr>What To Do About CF</vt:lpstr>
      <vt:lpstr>Anticipate Compassion Fatigue and Build in Protection (The ABCs)</vt:lpstr>
      <vt:lpstr>Addressing Signs of Compassion Fatigue When They Build Up</vt:lpstr>
      <vt:lpstr>Transforming the Pain of Compassion Fatigue</vt:lpstr>
      <vt:lpstr>Transforming the Pain of Compassion Fatigue</vt:lpstr>
      <vt:lpstr>Transforming the Pain of Compassion Fatigue</vt:lpstr>
      <vt:lpstr>Video: Success Stories</vt:lpstr>
      <vt:lpstr>Training Evaluation</vt:lpstr>
      <vt:lpstr>Break Time</vt:lpstr>
      <vt:lpstr>Putting It All Together</vt:lpstr>
      <vt:lpstr>Exercise: Indicators of Trauma-Informed Staff Behavior</vt:lpstr>
      <vt:lpstr>Exercise: Option 1</vt:lpstr>
      <vt:lpstr>Exercise: Option 2</vt:lpstr>
      <vt:lpstr>Summary and Closing </vt:lpstr>
      <vt:lpstr>Summary of the Training</vt:lpstr>
      <vt:lpstr>Summary of the Training (Cont.)</vt:lpstr>
      <vt:lpstr>Exercise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Greene</dc:creator>
  <cp:lastModifiedBy>temp</cp:lastModifiedBy>
  <cp:revision>969</cp:revision>
  <cp:lastPrinted>2024-03-14T13:41:09Z</cp:lastPrinted>
  <dcterms:created xsi:type="dcterms:W3CDTF">2023-11-07T13:14:18Z</dcterms:created>
  <dcterms:modified xsi:type="dcterms:W3CDTF">2026-09-09T14:22:56Z</dcterms:modified>
</cp:coreProperties>
</file>