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54" r:id="rId1"/>
  </p:sldMasterIdLst>
  <p:notesMasterIdLst>
    <p:notesMasterId r:id="rId72"/>
  </p:notesMasterIdLst>
  <p:handoutMasterIdLst>
    <p:handoutMasterId r:id="rId73"/>
  </p:handoutMasterIdLst>
  <p:sldIdLst>
    <p:sldId id="383" r:id="rId2"/>
    <p:sldId id="622" r:id="rId3"/>
    <p:sldId id="486" r:id="rId4"/>
    <p:sldId id="559" r:id="rId5"/>
    <p:sldId id="599" r:id="rId6"/>
    <p:sldId id="388" r:id="rId7"/>
    <p:sldId id="568" r:id="rId8"/>
    <p:sldId id="608" r:id="rId9"/>
    <p:sldId id="609" r:id="rId10"/>
    <p:sldId id="610" r:id="rId11"/>
    <p:sldId id="611" r:id="rId12"/>
    <p:sldId id="591" r:id="rId13"/>
    <p:sldId id="449" r:id="rId14"/>
    <p:sldId id="571" r:id="rId15"/>
    <p:sldId id="484" r:id="rId16"/>
    <p:sldId id="492" r:id="rId17"/>
    <p:sldId id="597" r:id="rId18"/>
    <p:sldId id="450" r:id="rId19"/>
    <p:sldId id="603" r:id="rId20"/>
    <p:sldId id="488" r:id="rId21"/>
    <p:sldId id="452" r:id="rId22"/>
    <p:sldId id="606" r:id="rId23"/>
    <p:sldId id="340" r:id="rId24"/>
    <p:sldId id="582" r:id="rId25"/>
    <p:sldId id="583" r:id="rId26"/>
    <p:sldId id="584" r:id="rId27"/>
    <p:sldId id="586" r:id="rId28"/>
    <p:sldId id="453" r:id="rId29"/>
    <p:sldId id="607" r:id="rId30"/>
    <p:sldId id="457" r:id="rId31"/>
    <p:sldId id="572" r:id="rId32"/>
    <p:sldId id="573" r:id="rId33"/>
    <p:sldId id="455" r:id="rId34"/>
    <p:sldId id="497" r:id="rId35"/>
    <p:sldId id="524" r:id="rId36"/>
    <p:sldId id="590" r:id="rId37"/>
    <p:sldId id="523" r:id="rId38"/>
    <p:sldId id="522" r:id="rId39"/>
    <p:sldId id="408" r:id="rId40"/>
    <p:sldId id="419" r:id="rId41"/>
    <p:sldId id="543" r:id="rId42"/>
    <p:sldId id="596" r:id="rId43"/>
    <p:sldId id="426" r:id="rId44"/>
    <p:sldId id="477" r:id="rId45"/>
    <p:sldId id="467" r:id="rId46"/>
    <p:sldId id="555" r:id="rId47"/>
    <p:sldId id="618" r:id="rId48"/>
    <p:sldId id="466" r:id="rId49"/>
    <p:sldId id="616" r:id="rId50"/>
    <p:sldId id="621" r:id="rId51"/>
    <p:sldId id="613" r:id="rId52"/>
    <p:sldId id="619" r:id="rId53"/>
    <p:sldId id="514" r:id="rId54"/>
    <p:sldId id="519" r:id="rId55"/>
    <p:sldId id="516" r:id="rId56"/>
    <p:sldId id="614" r:id="rId57"/>
    <p:sldId id="620" r:id="rId58"/>
    <p:sldId id="520" r:id="rId59"/>
    <p:sldId id="615" r:id="rId60"/>
    <p:sldId id="598" r:id="rId61"/>
    <p:sldId id="545" r:id="rId62"/>
    <p:sldId id="433" r:id="rId63"/>
    <p:sldId id="313" r:id="rId64"/>
    <p:sldId id="471" r:id="rId65"/>
    <p:sldId id="434" r:id="rId66"/>
    <p:sldId id="600" r:id="rId67"/>
    <p:sldId id="320" r:id="rId68"/>
    <p:sldId id="480" r:id="rId69"/>
    <p:sldId id="601" r:id="rId70"/>
    <p:sldId id="273" r:id="rId71"/>
  </p:sldIdLst>
  <p:sldSz cx="12192000" cy="6858000"/>
  <p:notesSz cx="7315200" cy="9601200"/>
  <p:custDataLst>
    <p:tags r:id="rId7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ven Brown" initials="SB" lastIdx="90" clrIdx="0">
    <p:extLst/>
  </p:cmAuthor>
  <p:cmAuthor id="2" name="Pat Wilcox" initials="PW" lastIdx="52" clrIdx="1"/>
  <p:cmAuthor id="3" name="Mary Jo Harwood" initials="MJH" lastIdx="19"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CA3A"/>
    <a:srgbClr val="EC8223"/>
    <a:srgbClr val="FEFEF8"/>
    <a:srgbClr val="FFFFFF"/>
    <a:srgbClr val="82B478"/>
    <a:srgbClr val="827876"/>
    <a:srgbClr val="A9D18E"/>
    <a:srgbClr val="FF6600"/>
    <a:srgbClr val="6A2D97"/>
    <a:srgbClr val="B196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72042" autoAdjust="0"/>
  </p:normalViewPr>
  <p:slideViewPr>
    <p:cSldViewPr>
      <p:cViewPr varScale="1">
        <p:scale>
          <a:sx n="90" d="100"/>
          <a:sy n="90" d="100"/>
        </p:scale>
        <p:origin x="989" y="86"/>
      </p:cViewPr>
      <p:guideLst>
        <p:guide orient="horz" pos="2160"/>
        <p:guide pos="3840"/>
      </p:guideLst>
    </p:cSldViewPr>
  </p:slideViewPr>
  <p:outlineViewPr>
    <p:cViewPr>
      <p:scale>
        <a:sx n="33" d="100"/>
        <a:sy n="33" d="100"/>
      </p:scale>
      <p:origin x="0" y="-19536"/>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91" d="100"/>
          <a:sy n="91" d="100"/>
        </p:scale>
        <p:origin x="4003" y="6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gs" Target="tags/tag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44E8CE-C9AE-443C-B07A-F55D8F3D9B6F}" type="doc">
      <dgm:prSet loTypeId="urn:microsoft.com/office/officeart/2005/8/layout/pyramid4" loCatId="pyramid" qsTypeId="urn:microsoft.com/office/officeart/2005/8/quickstyle/simple1" qsCatId="simple" csTypeId="urn:microsoft.com/office/officeart/2005/8/colors/accent6_4" csCatId="accent6" phldr="1"/>
      <dgm:spPr/>
      <dgm:t>
        <a:bodyPr/>
        <a:lstStyle/>
        <a:p>
          <a:endParaRPr lang="en-US"/>
        </a:p>
      </dgm:t>
    </dgm:pt>
    <dgm:pt modelId="{3DD7BE13-9FF7-49B8-AF6D-7155038AA197}">
      <dgm:prSet phldrT="[Text]" custT="1"/>
      <dgm:spPr>
        <a:solidFill>
          <a:schemeClr val="accent1"/>
        </a:solidFill>
      </dgm:spPr>
      <dgm:t>
        <a:bodyPr/>
        <a:lstStyle/>
        <a:p>
          <a:endParaRPr lang="en-US" sz="1600" dirty="0"/>
        </a:p>
      </dgm:t>
    </dgm:pt>
    <dgm:pt modelId="{5C4AAF80-951E-4A5C-AC5A-2489924C4E96}" type="parTrans" cxnId="{5B6915E2-97D2-41B9-B7AE-DE36D2D6D90A}">
      <dgm:prSet/>
      <dgm:spPr/>
      <dgm:t>
        <a:bodyPr/>
        <a:lstStyle/>
        <a:p>
          <a:endParaRPr lang="en-US"/>
        </a:p>
      </dgm:t>
    </dgm:pt>
    <dgm:pt modelId="{418B8C2F-978E-426E-A075-C6A5011E2F07}" type="sibTrans" cxnId="{5B6915E2-97D2-41B9-B7AE-DE36D2D6D90A}">
      <dgm:prSet/>
      <dgm:spPr/>
      <dgm:t>
        <a:bodyPr/>
        <a:lstStyle/>
        <a:p>
          <a:endParaRPr lang="en-US"/>
        </a:p>
      </dgm:t>
    </dgm:pt>
    <dgm:pt modelId="{7531940C-FD9A-45BE-B540-F95EE67C1BB6}">
      <dgm:prSet phldrT="[Text]" custT="1"/>
      <dgm:spPr>
        <a:solidFill>
          <a:srgbClr val="827876"/>
        </a:solidFill>
      </dgm:spPr>
      <dgm:t>
        <a:bodyPr/>
        <a:lstStyle/>
        <a:p>
          <a:endParaRPr lang="en-US" sz="1400" dirty="0"/>
        </a:p>
      </dgm:t>
    </dgm:pt>
    <dgm:pt modelId="{FE93ABFE-2A53-4B98-A8AA-5433F1F09BA4}" type="parTrans" cxnId="{9EFD9E10-C4B9-4C68-B28D-2102A6318E6A}">
      <dgm:prSet/>
      <dgm:spPr/>
      <dgm:t>
        <a:bodyPr/>
        <a:lstStyle/>
        <a:p>
          <a:endParaRPr lang="en-US"/>
        </a:p>
      </dgm:t>
    </dgm:pt>
    <dgm:pt modelId="{5BA230B7-A7DC-4628-B416-2F6279BF2452}" type="sibTrans" cxnId="{9EFD9E10-C4B9-4C68-B28D-2102A6318E6A}">
      <dgm:prSet/>
      <dgm:spPr/>
      <dgm:t>
        <a:bodyPr/>
        <a:lstStyle/>
        <a:p>
          <a:endParaRPr lang="en-US"/>
        </a:p>
      </dgm:t>
    </dgm:pt>
    <dgm:pt modelId="{7332C212-2C9D-4597-BECA-85B3F97EBCA7}">
      <dgm:prSet phldrT="[Text]" custT="1"/>
      <dgm:spPr/>
      <dgm:t>
        <a:bodyPr/>
        <a:lstStyle/>
        <a:p>
          <a:endParaRPr lang="en-US" sz="3200" b="1" dirty="0"/>
        </a:p>
      </dgm:t>
    </dgm:pt>
    <dgm:pt modelId="{17BD85CA-0ED8-4AF5-881C-61C4181DF210}" type="parTrans" cxnId="{8EBD19C9-D8B2-4D88-990B-C19C08534D0A}">
      <dgm:prSet/>
      <dgm:spPr/>
      <dgm:t>
        <a:bodyPr/>
        <a:lstStyle/>
        <a:p>
          <a:endParaRPr lang="en-US"/>
        </a:p>
      </dgm:t>
    </dgm:pt>
    <dgm:pt modelId="{181EADC0-676A-4B2E-8469-5CFF5499C545}" type="sibTrans" cxnId="{8EBD19C9-D8B2-4D88-990B-C19C08534D0A}">
      <dgm:prSet/>
      <dgm:spPr/>
      <dgm:t>
        <a:bodyPr/>
        <a:lstStyle/>
        <a:p>
          <a:endParaRPr lang="en-US"/>
        </a:p>
      </dgm:t>
    </dgm:pt>
    <dgm:pt modelId="{50F4D154-217D-4A10-A15C-A993B71ECB71}">
      <dgm:prSet phldrT="[Text]" custT="1"/>
      <dgm:spPr>
        <a:solidFill>
          <a:srgbClr val="82B478"/>
        </a:solidFill>
      </dgm:spPr>
      <dgm:t>
        <a:bodyPr/>
        <a:lstStyle/>
        <a:p>
          <a:endParaRPr lang="en-US" sz="1200" dirty="0"/>
        </a:p>
      </dgm:t>
    </dgm:pt>
    <dgm:pt modelId="{C7D08CF3-2EFA-403D-863B-216F341068BF}" type="parTrans" cxnId="{48B4D003-284E-43B5-80E6-B57D198AA787}">
      <dgm:prSet/>
      <dgm:spPr/>
      <dgm:t>
        <a:bodyPr/>
        <a:lstStyle/>
        <a:p>
          <a:endParaRPr lang="en-US"/>
        </a:p>
      </dgm:t>
    </dgm:pt>
    <dgm:pt modelId="{D602732F-DB91-4BB9-9375-C78EA736387C}" type="sibTrans" cxnId="{48B4D003-284E-43B5-80E6-B57D198AA787}">
      <dgm:prSet/>
      <dgm:spPr/>
      <dgm:t>
        <a:bodyPr/>
        <a:lstStyle/>
        <a:p>
          <a:endParaRPr lang="en-US"/>
        </a:p>
      </dgm:t>
    </dgm:pt>
    <dgm:pt modelId="{29C9ED57-4EA1-4A0D-8605-0B7DAB7D079D}" type="pres">
      <dgm:prSet presAssocID="{8144E8CE-C9AE-443C-B07A-F55D8F3D9B6F}" presName="compositeShape" presStyleCnt="0">
        <dgm:presLayoutVars>
          <dgm:chMax val="9"/>
          <dgm:dir/>
          <dgm:resizeHandles val="exact"/>
        </dgm:presLayoutVars>
      </dgm:prSet>
      <dgm:spPr/>
      <dgm:t>
        <a:bodyPr/>
        <a:lstStyle/>
        <a:p>
          <a:endParaRPr lang="en-US"/>
        </a:p>
      </dgm:t>
    </dgm:pt>
    <dgm:pt modelId="{98A10584-EEB2-4DE0-A248-323D5AB63797}" type="pres">
      <dgm:prSet presAssocID="{8144E8CE-C9AE-443C-B07A-F55D8F3D9B6F}" presName="triangle1" presStyleLbl="node1" presStyleIdx="0" presStyleCnt="4">
        <dgm:presLayoutVars>
          <dgm:bulletEnabled val="1"/>
        </dgm:presLayoutVars>
      </dgm:prSet>
      <dgm:spPr/>
      <dgm:t>
        <a:bodyPr/>
        <a:lstStyle/>
        <a:p>
          <a:endParaRPr lang="en-US"/>
        </a:p>
      </dgm:t>
    </dgm:pt>
    <dgm:pt modelId="{917D29E3-62C9-4197-91C5-D8B87178603B}" type="pres">
      <dgm:prSet presAssocID="{8144E8CE-C9AE-443C-B07A-F55D8F3D9B6F}" presName="triangle2" presStyleLbl="node1" presStyleIdx="1" presStyleCnt="4">
        <dgm:presLayoutVars>
          <dgm:bulletEnabled val="1"/>
        </dgm:presLayoutVars>
      </dgm:prSet>
      <dgm:spPr/>
      <dgm:t>
        <a:bodyPr/>
        <a:lstStyle/>
        <a:p>
          <a:endParaRPr lang="en-US"/>
        </a:p>
      </dgm:t>
    </dgm:pt>
    <dgm:pt modelId="{47715E92-66AB-4785-8DBC-B37801492A7C}" type="pres">
      <dgm:prSet presAssocID="{8144E8CE-C9AE-443C-B07A-F55D8F3D9B6F}" presName="triangle3" presStyleLbl="node1" presStyleIdx="2" presStyleCnt="4">
        <dgm:presLayoutVars>
          <dgm:bulletEnabled val="1"/>
        </dgm:presLayoutVars>
      </dgm:prSet>
      <dgm:spPr/>
      <dgm:t>
        <a:bodyPr/>
        <a:lstStyle/>
        <a:p>
          <a:endParaRPr lang="en-US"/>
        </a:p>
      </dgm:t>
    </dgm:pt>
    <dgm:pt modelId="{3835CC1A-BF06-48A5-894F-8F4BC5EDF461}" type="pres">
      <dgm:prSet presAssocID="{8144E8CE-C9AE-443C-B07A-F55D8F3D9B6F}" presName="triangle4" presStyleLbl="node1" presStyleIdx="3" presStyleCnt="4">
        <dgm:presLayoutVars>
          <dgm:bulletEnabled val="1"/>
        </dgm:presLayoutVars>
      </dgm:prSet>
      <dgm:spPr/>
      <dgm:t>
        <a:bodyPr/>
        <a:lstStyle/>
        <a:p>
          <a:endParaRPr lang="en-US"/>
        </a:p>
      </dgm:t>
    </dgm:pt>
  </dgm:ptLst>
  <dgm:cxnLst>
    <dgm:cxn modelId="{48B4D003-284E-43B5-80E6-B57D198AA787}" srcId="{8144E8CE-C9AE-443C-B07A-F55D8F3D9B6F}" destId="{50F4D154-217D-4A10-A15C-A993B71ECB71}" srcOrd="3" destOrd="0" parTransId="{C7D08CF3-2EFA-403D-863B-216F341068BF}" sibTransId="{D602732F-DB91-4BB9-9375-C78EA736387C}"/>
    <dgm:cxn modelId="{B682F964-73DC-47C6-8710-2F0DC86E948E}" type="presOf" srcId="{8144E8CE-C9AE-443C-B07A-F55D8F3D9B6F}" destId="{29C9ED57-4EA1-4A0D-8605-0B7DAB7D079D}" srcOrd="0" destOrd="0" presId="urn:microsoft.com/office/officeart/2005/8/layout/pyramid4"/>
    <dgm:cxn modelId="{08EC249F-1442-4DA8-96AE-039A59BF82C2}" type="presOf" srcId="{7531940C-FD9A-45BE-B540-F95EE67C1BB6}" destId="{917D29E3-62C9-4197-91C5-D8B87178603B}" srcOrd="0" destOrd="0" presId="urn:microsoft.com/office/officeart/2005/8/layout/pyramid4"/>
    <dgm:cxn modelId="{9EFD9E10-C4B9-4C68-B28D-2102A6318E6A}" srcId="{8144E8CE-C9AE-443C-B07A-F55D8F3D9B6F}" destId="{7531940C-FD9A-45BE-B540-F95EE67C1BB6}" srcOrd="1" destOrd="0" parTransId="{FE93ABFE-2A53-4B98-A8AA-5433F1F09BA4}" sibTransId="{5BA230B7-A7DC-4628-B416-2F6279BF2452}"/>
    <dgm:cxn modelId="{5B6915E2-97D2-41B9-B7AE-DE36D2D6D90A}" srcId="{8144E8CE-C9AE-443C-B07A-F55D8F3D9B6F}" destId="{3DD7BE13-9FF7-49B8-AF6D-7155038AA197}" srcOrd="0" destOrd="0" parTransId="{5C4AAF80-951E-4A5C-AC5A-2489924C4E96}" sibTransId="{418B8C2F-978E-426E-A075-C6A5011E2F07}"/>
    <dgm:cxn modelId="{8EBD19C9-D8B2-4D88-990B-C19C08534D0A}" srcId="{8144E8CE-C9AE-443C-B07A-F55D8F3D9B6F}" destId="{7332C212-2C9D-4597-BECA-85B3F97EBCA7}" srcOrd="2" destOrd="0" parTransId="{17BD85CA-0ED8-4AF5-881C-61C4181DF210}" sibTransId="{181EADC0-676A-4B2E-8469-5CFF5499C545}"/>
    <dgm:cxn modelId="{158CDD89-3AB7-4865-8BC0-8445583FD70C}" type="presOf" srcId="{50F4D154-217D-4A10-A15C-A993B71ECB71}" destId="{3835CC1A-BF06-48A5-894F-8F4BC5EDF461}" srcOrd="0" destOrd="0" presId="urn:microsoft.com/office/officeart/2005/8/layout/pyramid4"/>
    <dgm:cxn modelId="{EC18A414-BB2A-4ABB-84FA-951455CB8E12}" type="presOf" srcId="{3DD7BE13-9FF7-49B8-AF6D-7155038AA197}" destId="{98A10584-EEB2-4DE0-A248-323D5AB63797}" srcOrd="0" destOrd="0" presId="urn:microsoft.com/office/officeart/2005/8/layout/pyramid4"/>
    <dgm:cxn modelId="{DA7E8949-3070-40A6-9D42-9DB3AB94120A}" type="presOf" srcId="{7332C212-2C9D-4597-BECA-85B3F97EBCA7}" destId="{47715E92-66AB-4785-8DBC-B37801492A7C}" srcOrd="0" destOrd="0" presId="urn:microsoft.com/office/officeart/2005/8/layout/pyramid4"/>
    <dgm:cxn modelId="{B8FCC9EF-D3BD-4362-BD60-9F53950766F6}" type="presParOf" srcId="{29C9ED57-4EA1-4A0D-8605-0B7DAB7D079D}" destId="{98A10584-EEB2-4DE0-A248-323D5AB63797}" srcOrd="0" destOrd="0" presId="urn:microsoft.com/office/officeart/2005/8/layout/pyramid4"/>
    <dgm:cxn modelId="{2AF89AA8-1534-45B5-95F4-5082E075AB9D}" type="presParOf" srcId="{29C9ED57-4EA1-4A0D-8605-0B7DAB7D079D}" destId="{917D29E3-62C9-4197-91C5-D8B87178603B}" srcOrd="1" destOrd="0" presId="urn:microsoft.com/office/officeart/2005/8/layout/pyramid4"/>
    <dgm:cxn modelId="{12BC596A-1BB9-4D67-9AAF-052FABC65A4A}" type="presParOf" srcId="{29C9ED57-4EA1-4A0D-8605-0B7DAB7D079D}" destId="{47715E92-66AB-4785-8DBC-B37801492A7C}" srcOrd="2" destOrd="0" presId="urn:microsoft.com/office/officeart/2005/8/layout/pyramid4"/>
    <dgm:cxn modelId="{62790494-1D29-4BEB-AA7D-D21C84621C92}" type="presParOf" srcId="{29C9ED57-4EA1-4A0D-8605-0B7DAB7D079D}" destId="{3835CC1A-BF06-48A5-894F-8F4BC5EDF461}"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10584-EEB2-4DE0-A248-323D5AB63797}">
      <dsp:nvSpPr>
        <dsp:cNvPr id="0" name=""/>
        <dsp:cNvSpPr/>
      </dsp:nvSpPr>
      <dsp:spPr>
        <a:xfrm>
          <a:off x="2514599" y="0"/>
          <a:ext cx="2971800" cy="2971800"/>
        </a:xfrm>
        <a:prstGeom prst="triangle">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endParaRPr lang="en-US" sz="1600" kern="1200" dirty="0"/>
        </a:p>
      </dsp:txBody>
      <dsp:txXfrm>
        <a:off x="3257549" y="1485900"/>
        <a:ext cx="1485900" cy="1485900"/>
      </dsp:txXfrm>
    </dsp:sp>
    <dsp:sp modelId="{917D29E3-62C9-4197-91C5-D8B87178603B}">
      <dsp:nvSpPr>
        <dsp:cNvPr id="0" name=""/>
        <dsp:cNvSpPr/>
      </dsp:nvSpPr>
      <dsp:spPr>
        <a:xfrm>
          <a:off x="1028700" y="2971800"/>
          <a:ext cx="2971800" cy="2971800"/>
        </a:xfrm>
        <a:prstGeom prst="triangle">
          <a:avLst/>
        </a:prstGeom>
        <a:solidFill>
          <a:srgbClr val="82787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endParaRPr lang="en-US" sz="1400" kern="1200" dirty="0"/>
        </a:p>
      </dsp:txBody>
      <dsp:txXfrm>
        <a:off x="1771650" y="4457700"/>
        <a:ext cx="1485900" cy="1485900"/>
      </dsp:txXfrm>
    </dsp:sp>
    <dsp:sp modelId="{47715E92-66AB-4785-8DBC-B37801492A7C}">
      <dsp:nvSpPr>
        <dsp:cNvPr id="0" name=""/>
        <dsp:cNvSpPr/>
      </dsp:nvSpPr>
      <dsp:spPr>
        <a:xfrm rot="10800000">
          <a:off x="2514599" y="2971800"/>
          <a:ext cx="2971800" cy="2971800"/>
        </a:xfrm>
        <a:prstGeom prst="triangle">
          <a:avLst/>
        </a:prstGeom>
        <a:solidFill>
          <a:schemeClr val="accent6">
            <a:shade val="50000"/>
            <a:hueOff val="0"/>
            <a:satOff val="42950"/>
            <a:lumOff val="303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endParaRPr lang="en-US" sz="3200" b="1" kern="1200" dirty="0"/>
        </a:p>
      </dsp:txBody>
      <dsp:txXfrm rot="10800000">
        <a:off x="3257549" y="2971800"/>
        <a:ext cx="1485900" cy="1485900"/>
      </dsp:txXfrm>
    </dsp:sp>
    <dsp:sp modelId="{3835CC1A-BF06-48A5-894F-8F4BC5EDF461}">
      <dsp:nvSpPr>
        <dsp:cNvPr id="0" name=""/>
        <dsp:cNvSpPr/>
      </dsp:nvSpPr>
      <dsp:spPr>
        <a:xfrm>
          <a:off x="4000500" y="2971800"/>
          <a:ext cx="2971800" cy="2971800"/>
        </a:xfrm>
        <a:prstGeom prst="triangle">
          <a:avLst/>
        </a:prstGeom>
        <a:solidFill>
          <a:srgbClr val="82B47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endParaRPr lang="en-US" sz="1200" kern="1200" dirty="0"/>
        </a:p>
      </dsp:txBody>
      <dsp:txXfrm>
        <a:off x="4743450" y="4457700"/>
        <a:ext cx="1485900" cy="14859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9F7074DB-9784-4CB6-BF8D-D87C1E489552}" type="datetimeFigureOut">
              <a:rPr lang="en-US" smtClean="0"/>
              <a:t>10/1/2026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6076F68C-3808-4D80-9A96-2C3A3AE45E98}" type="slidenum">
              <a:rPr lang="en-US" smtClean="0"/>
              <a:t>‹#›</a:t>
            </a:fld>
            <a:endParaRPr lang="en-US"/>
          </a:p>
        </p:txBody>
      </p:sp>
    </p:spTree>
    <p:extLst>
      <p:ext uri="{BB962C8B-B14F-4D97-AF65-F5344CB8AC3E}">
        <p14:creationId xmlns:p14="http://schemas.microsoft.com/office/powerpoint/2010/main" val="33083230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190895" y="731520"/>
            <a:ext cx="3397504" cy="1911096"/>
          </a:xfrm>
          <a:prstGeom prst="rect">
            <a:avLst/>
          </a:prstGeom>
          <a:noFill/>
          <a:ln w="12700">
            <a:solidFill>
              <a:prstClr val="black"/>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305861" y="2959769"/>
            <a:ext cx="6705600" cy="5806440"/>
          </a:xfrm>
          <a:prstGeom prst="rect">
            <a:avLst/>
          </a:prstGeom>
        </p:spPr>
        <p:txBody>
          <a:bodyPr vert="horz" lIns="96661" tIns="48331" rIns="96661" bIns="48331" rtlCol="0">
            <a:normAutofit/>
          </a:bodyPr>
          <a:lstStyle/>
          <a:p>
            <a:pPr lvl="0"/>
            <a:r>
              <a:rPr lang="en-US" dirty="0"/>
              <a:t>Edit Master text styles</a:t>
            </a:r>
          </a:p>
          <a:p>
            <a:pPr lvl="1"/>
            <a:r>
              <a:rPr lang="en-US" dirty="0"/>
              <a:t>Second level</a:t>
            </a:r>
          </a:p>
          <a:p>
            <a:pPr lvl="2"/>
            <a:r>
              <a:rPr lang="en-US" dirty="0"/>
              <a:t>Third level</a:t>
            </a:r>
          </a:p>
        </p:txBody>
      </p:sp>
      <p:cxnSp>
        <p:nvCxnSpPr>
          <p:cNvPr id="8" name="Straight Connector 7"/>
          <p:cNvCxnSpPr>
            <a:cxnSpLocks/>
          </p:cNvCxnSpPr>
          <p:nvPr/>
        </p:nvCxnSpPr>
        <p:spPr>
          <a:xfrm flipV="1">
            <a:off x="7116947" y="731520"/>
            <a:ext cx="0" cy="8136429"/>
          </a:xfrm>
          <a:prstGeom prst="line">
            <a:avLst/>
          </a:prstGeom>
          <a:ln w="12700">
            <a:solidFill>
              <a:srgbClr val="000000"/>
            </a:solidFill>
            <a:miter lim="800000"/>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190831" y="731520"/>
            <a:ext cx="6929637" cy="8132986"/>
            <a:chOff x="190831" y="942509"/>
            <a:chExt cx="6929637" cy="8132986"/>
          </a:xfrm>
        </p:grpSpPr>
        <p:cxnSp>
          <p:nvCxnSpPr>
            <p:cNvPr id="12" name="Straight Connector 11">
              <a:extLst>
                <a:ext uri="{FF2B5EF4-FFF2-40B4-BE49-F238E27FC236}">
                  <a16:creationId xmlns:a16="http://schemas.microsoft.com/office/drawing/2014/main" id="{C51BCD88-C2F1-472A-9376-F7F07EF423BE}"/>
                </a:ext>
              </a:extLst>
            </p:cNvPr>
            <p:cNvCxnSpPr>
              <a:cxnSpLocks/>
            </p:cNvCxnSpPr>
            <p:nvPr/>
          </p:nvCxnSpPr>
          <p:spPr>
            <a:xfrm>
              <a:off x="3582955" y="2861472"/>
              <a:ext cx="3535266"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2BB2BFE-689C-4FA0-B9C2-A28C2EA85170}"/>
                </a:ext>
              </a:extLst>
            </p:cNvPr>
            <p:cNvSpPr txBox="1"/>
            <p:nvPr/>
          </p:nvSpPr>
          <p:spPr>
            <a:xfrm>
              <a:off x="3581400" y="960120"/>
              <a:ext cx="2202487" cy="343799"/>
            </a:xfrm>
            <a:prstGeom prst="rect">
              <a:avLst/>
            </a:prstGeom>
            <a:noFill/>
          </p:spPr>
          <p:txBody>
            <a:bodyPr wrap="square" lIns="96635" tIns="48317" rIns="96635" bIns="48317" rtlCol="0">
              <a:spAutoFit/>
            </a:bodyPr>
            <a:lstStyle/>
            <a:p>
              <a:r>
                <a:rPr lang="en-US" sz="1600" b="1" dirty="0">
                  <a:solidFill>
                    <a:srgbClr val="000000"/>
                  </a:solidFill>
                  <a:latin typeface="Arial" panose="020B0604020202020204" pitchFamily="34" charset="0"/>
                  <a:cs typeface="Arial" panose="020B0604020202020204" pitchFamily="34" charset="0"/>
                </a:rPr>
                <a:t>Timing</a:t>
              </a:r>
            </a:p>
          </p:txBody>
        </p:sp>
        <p:sp>
          <p:nvSpPr>
            <p:cNvPr id="14" name="TextBox 13">
              <a:extLst>
                <a:ext uri="{FF2B5EF4-FFF2-40B4-BE49-F238E27FC236}">
                  <a16:creationId xmlns:a16="http://schemas.microsoft.com/office/drawing/2014/main" id="{9095E772-2E97-4558-BE02-568725851A50}"/>
                </a:ext>
              </a:extLst>
            </p:cNvPr>
            <p:cNvSpPr txBox="1"/>
            <p:nvPr/>
          </p:nvSpPr>
          <p:spPr>
            <a:xfrm>
              <a:off x="218912" y="2873713"/>
              <a:ext cx="3369978" cy="343799"/>
            </a:xfrm>
            <a:prstGeom prst="rect">
              <a:avLst/>
            </a:prstGeom>
            <a:noFill/>
          </p:spPr>
          <p:txBody>
            <a:bodyPr wrap="square" lIns="96635" tIns="48317" rIns="96635" bIns="48317" rtlCol="0">
              <a:spAutoFit/>
            </a:bodyPr>
            <a:lstStyle/>
            <a:p>
              <a:r>
                <a:rPr lang="en-US" sz="1600" b="1" dirty="0">
                  <a:solidFill>
                    <a:srgbClr val="000000"/>
                  </a:solidFill>
                  <a:latin typeface="Arial" panose="020B0604020202020204" pitchFamily="34" charset="0"/>
                  <a:cs typeface="Arial" panose="020B0604020202020204" pitchFamily="34" charset="0"/>
                </a:rPr>
                <a:t>Key Points</a:t>
              </a:r>
            </a:p>
          </p:txBody>
        </p:sp>
        <p:cxnSp>
          <p:nvCxnSpPr>
            <p:cNvPr id="15" name="Straight Connector 14"/>
            <p:cNvCxnSpPr/>
            <p:nvPr/>
          </p:nvCxnSpPr>
          <p:spPr>
            <a:xfrm flipH="1" flipV="1">
              <a:off x="190831" y="2852029"/>
              <a:ext cx="11965" cy="6223466"/>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4DCEDA-8D89-4DD6-BEE5-BF6AA51D0453}"/>
                </a:ext>
              </a:extLst>
            </p:cNvPr>
            <p:cNvCxnSpPr>
              <a:cxnSpLocks/>
            </p:cNvCxnSpPr>
            <p:nvPr/>
          </p:nvCxnSpPr>
          <p:spPr>
            <a:xfrm>
              <a:off x="200374" y="9075495"/>
              <a:ext cx="69200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cxnSpLocks/>
            </p:cNvCxnSpPr>
            <p:nvPr/>
          </p:nvCxnSpPr>
          <p:spPr>
            <a:xfrm>
              <a:off x="3589359" y="942509"/>
              <a:ext cx="3521552"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9144" y="8912818"/>
            <a:ext cx="6538856" cy="396196"/>
          </a:xfrm>
          <a:prstGeom prst="rect">
            <a:avLst/>
          </a:prstGeom>
        </p:spPr>
      </p:pic>
      <p:sp>
        <p:nvSpPr>
          <p:cNvPr id="11" name="Header Placeholder 10"/>
          <p:cNvSpPr>
            <a:spLocks noGrp="1"/>
          </p:cNvSpPr>
          <p:nvPr>
            <p:ph type="hdr" sz="quarter"/>
          </p:nvPr>
        </p:nvSpPr>
        <p:spPr>
          <a:xfrm>
            <a:off x="0" y="211418"/>
            <a:ext cx="7315200" cy="481013"/>
          </a:xfrm>
          <a:prstGeom prst="rect">
            <a:avLst/>
          </a:prstGeom>
        </p:spPr>
        <p:txBody>
          <a:bodyPr vert="horz" lIns="91440" tIns="45720" rIns="91440" bIns="45720" rtlCol="0"/>
          <a:lstStyle>
            <a:lvl1pPr algn="ctr">
              <a:defRPr sz="2800"/>
            </a:lvl1pPr>
          </a:lstStyle>
          <a:p>
            <a:r>
              <a:rPr lang="en-US" b="1" dirty="0" smtClean="0">
                <a:solidFill>
                  <a:srgbClr val="000000"/>
                </a:solidFill>
              </a:rPr>
              <a:t>RA Basic Manual: Slide</a:t>
            </a:r>
          </a:p>
          <a:p>
            <a:endParaRPr lang="en-US" dirty="0"/>
          </a:p>
        </p:txBody>
      </p:sp>
    </p:spTree>
    <p:extLst>
      <p:ext uri="{BB962C8B-B14F-4D97-AF65-F5344CB8AC3E}">
        <p14:creationId xmlns:p14="http://schemas.microsoft.com/office/powerpoint/2010/main" val="165315112"/>
      </p:ext>
    </p:extLst>
  </p:cSld>
  <p:clrMap bg1="lt1" tx1="dk1" bg2="lt2" tx2="dk2" accent1="accent1" accent2="accent2" accent3="accent3" accent4="accent4" accent5="accent5" accent6="accent6" hlink="hlink" folHlink="folHlink"/>
  <p:hf sldNum="0" hdr="0" ftr="0" dt="0"/>
  <p:notesStyle>
    <a:lvl1pPr marL="0" indent="0" algn="l" rtl="0" eaLnBrk="0" fontAlgn="base" hangingPunct="0">
      <a:spcBef>
        <a:spcPct val="30000"/>
      </a:spcBef>
      <a:spcAft>
        <a:spcPct val="0"/>
      </a:spcAft>
      <a:buFont typeface="Arial" panose="020B0604020202020204" pitchFamily="34" charset="0"/>
      <a:buNone/>
      <a:defRPr sz="1200" b="0" kern="1200">
        <a:solidFill>
          <a:schemeClr val="tx1"/>
        </a:solidFill>
        <a:latin typeface="+mn-lt"/>
        <a:ea typeface="+mn-ea"/>
        <a:cs typeface="+mn-cs"/>
      </a:defRPr>
    </a:lvl1pPr>
    <a:lvl2pPr marL="112713" indent="-112713" algn="l" rtl="0" eaLnBrk="0" fontAlgn="base" hangingPunct="0">
      <a:spcBef>
        <a:spcPct val="30000"/>
      </a:spcBef>
      <a:spcAft>
        <a:spcPct val="0"/>
      </a:spcAft>
      <a:buFont typeface="Arial" panose="020B0604020202020204" pitchFamily="34" charset="0"/>
      <a:buChar char="•"/>
      <a:defRPr sz="1200" kern="1200">
        <a:solidFill>
          <a:schemeClr val="tx1"/>
        </a:solidFill>
        <a:latin typeface="+mn-lt"/>
        <a:ea typeface="+mn-ea"/>
        <a:cs typeface="+mn-cs"/>
      </a:defRPr>
    </a:lvl2pPr>
    <a:lvl3pPr marL="576263" indent="-112713" algn="l" rtl="0" eaLnBrk="0" fontAlgn="base" hangingPunct="0">
      <a:spcBef>
        <a:spcPct val="30000"/>
      </a:spcBef>
      <a:spcAft>
        <a:spcPct val="0"/>
      </a:spcAft>
      <a:buSzPct val="80000"/>
      <a:buFont typeface="Courier New" panose="02070309020205020404" pitchFamily="49" charset="0"/>
      <a:buChar char="o"/>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6EEF6C9-CF1C-4D56-8641-3A6401E44464}"/>
              </a:ext>
            </a:extLst>
          </p:cNvPr>
          <p:cNvSpPr/>
          <p:nvPr/>
        </p:nvSpPr>
        <p:spPr>
          <a:xfrm>
            <a:off x="3657600" y="1097280"/>
            <a:ext cx="3352800" cy="793166"/>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9:00-9:45 Introduction </a:t>
            </a:r>
            <a:endParaRPr lang="en-US" sz="1100" dirty="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100" b="1" u="sng" dirty="0">
                <a:ea typeface="Calibri" panose="020F0502020204030204" pitchFamily="34" charset="0"/>
                <a:cs typeface="Times New Roman" panose="02020603050405020304" pitchFamily="18" charset="0"/>
              </a:rPr>
              <a:t>Introductions and overview (15 min.)</a:t>
            </a:r>
            <a:endParaRPr lang="en-US" sz="1100" dirty="0">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100" dirty="0">
                <a:ea typeface="Calibri" panose="020F0502020204030204" pitchFamily="34" charset="0"/>
                <a:cs typeface="Times New Roman" panose="02020603050405020304" pitchFamily="18" charset="0"/>
              </a:rPr>
              <a:t>Exercise: My Teenager (30 min.)</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5029200"/>
            <a:ext cx="2189479" cy="2391375"/>
          </a:xfrm>
          <a:prstGeom prst="rect">
            <a:avLst/>
          </a:prstGeom>
        </p:spPr>
      </p:pic>
      <p:sp>
        <p:nvSpPr>
          <p:cNvPr id="2" name="Notes Placeholder 1"/>
          <p:cNvSpPr>
            <a:spLocks noGrp="1"/>
          </p:cNvSpPr>
          <p:nvPr>
            <p:ph type="body" idx="1"/>
          </p:nvPr>
        </p:nvSpPr>
        <p:spPr/>
        <p:txBody>
          <a:bodyPr/>
          <a:lstStyle/>
          <a:p>
            <a:pPr lvl="0"/>
            <a:r>
              <a:rPr lang="en-US" dirty="0"/>
              <a:t>Welcome participants to the training.</a:t>
            </a:r>
          </a:p>
          <a:p>
            <a:pPr lvl="0"/>
            <a:r>
              <a:rPr lang="en-US" dirty="0"/>
              <a:t>Trainers introduce themselves.  As the Trainer, consider identifying your own race and other identities in your introduction. Naming one’s identities and modeling inclusive language in trainer introductions can both model and set a tone that all are truly welcome (see example below). You can then refer back to this when introducing the Day 3 opening activity: “What Makes Us Who We Are.” </a:t>
            </a:r>
          </a:p>
          <a:p>
            <a:pPr lvl="0"/>
            <a:r>
              <a:rPr lang="en-US" dirty="0"/>
              <a:t>Consider offering a land acknowledgement. </a:t>
            </a:r>
            <a:r>
              <a:rPr lang="en-US" b="1" dirty="0"/>
              <a:t>Scan QR code for a resource on land acknowledgements. </a:t>
            </a:r>
            <a:endParaRPr lang="en-US" dirty="0"/>
          </a:p>
          <a:p>
            <a:pPr lvl="0"/>
            <a:r>
              <a:rPr lang="en-US" dirty="0"/>
              <a:t>Creating a space that is inclusive and welcoming for all</a:t>
            </a:r>
            <a:br>
              <a:rPr lang="en-US" dirty="0"/>
            </a:br>
            <a:r>
              <a:rPr lang="en-US" dirty="0"/>
              <a:t>(especially for those of historically marginalized and </a:t>
            </a:r>
            <a:br>
              <a:rPr lang="en-US" dirty="0"/>
            </a:br>
            <a:r>
              <a:rPr lang="en-US" dirty="0"/>
              <a:t>oppressed identities) is vitally important.</a:t>
            </a:r>
          </a:p>
          <a:p>
            <a:pPr lvl="0"/>
            <a:r>
              <a:rPr lang="en-US" b="1" u="sng" dirty="0"/>
              <a:t>Sample Trainer Intro</a:t>
            </a:r>
            <a:r>
              <a:rPr lang="en-US" b="1" dirty="0"/>
              <a:t>: </a:t>
            </a:r>
            <a:r>
              <a:rPr lang="en-US" dirty="0"/>
              <a:t>My name is Darrell and I am a </a:t>
            </a:r>
            <a:br>
              <a:rPr lang="en-US" dirty="0"/>
            </a:br>
            <a:r>
              <a:rPr lang="en-US" dirty="0"/>
              <a:t>Risking Connection (RC) trainer at our agency. I am a </a:t>
            </a:r>
            <a:br>
              <a:rPr lang="en-US" dirty="0"/>
            </a:br>
            <a:r>
              <a:rPr lang="en-US" dirty="0"/>
              <a:t>social worker with experience in residential and outpatient </a:t>
            </a:r>
            <a:br>
              <a:rPr lang="en-US" dirty="0"/>
            </a:br>
            <a:r>
              <a:rPr lang="en-US" dirty="0"/>
              <a:t>programs and have been an RC trainer for 3 years. </a:t>
            </a:r>
            <a:br>
              <a:rPr lang="en-US" dirty="0"/>
            </a:br>
            <a:r>
              <a:rPr lang="en-US" dirty="0"/>
              <a:t>My mother is white and my father is Black. I identify as </a:t>
            </a:r>
            <a:br>
              <a:rPr lang="en-US" dirty="0"/>
            </a:br>
            <a:r>
              <a:rPr lang="en-US" dirty="0"/>
              <a:t>biracial and male. I mention this because, while this is </a:t>
            </a:r>
            <a:br>
              <a:rPr lang="en-US" dirty="0"/>
            </a:br>
            <a:r>
              <a:rPr lang="en-US" dirty="0"/>
              <a:t>not an anti-racism training, we cannot separate </a:t>
            </a:r>
            <a:br>
              <a:rPr lang="en-US" dirty="0"/>
            </a:br>
            <a:r>
              <a:rPr lang="en-US" dirty="0"/>
              <a:t>trauma from racism; to support trauma healing, we </a:t>
            </a:r>
            <a:br>
              <a:rPr lang="en-US" dirty="0"/>
            </a:br>
            <a:r>
              <a:rPr lang="en-US" dirty="0"/>
              <a:t>must also support anti-racism efforts.</a:t>
            </a:r>
          </a:p>
          <a:p>
            <a:endParaRPr lang="en-US" dirty="0"/>
          </a:p>
        </p:txBody>
      </p:sp>
      <p:sp>
        <p:nvSpPr>
          <p:cNvPr id="7" name="Slide Image Placeholder 6"/>
          <p:cNvSpPr>
            <a:spLocks noGrp="1" noRot="1" noChangeAspect="1"/>
          </p:cNvSpPr>
          <p:nvPr>
            <p:ph type="sldImg"/>
          </p:nvPr>
        </p:nvSpPr>
        <p:spPr>
          <a:xfrm>
            <a:off x="190500" y="731838"/>
            <a:ext cx="3397250" cy="1911350"/>
          </a:xfrm>
        </p:spPr>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1</a:t>
            </a:r>
            <a:endParaRPr lang="en-US" sz="2800" dirty="0"/>
          </a:p>
        </p:txBody>
      </p:sp>
    </p:spTree>
    <p:extLst>
      <p:ext uri="{BB962C8B-B14F-4D97-AF65-F5344CB8AC3E}">
        <p14:creationId xmlns:p14="http://schemas.microsoft.com/office/powerpoint/2010/main" val="266364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Rot="1" noChangeAspect="1" noChangeArrowheads="1" noTextEdit="1"/>
          </p:cNvSpPr>
          <p:nvPr>
            <p:ph type="sldImg"/>
          </p:nvPr>
        </p:nvSpPr>
        <p:spPr bwMode="auto">
          <a:xfrm>
            <a:off x="192088" y="731838"/>
            <a:ext cx="3397250" cy="1911350"/>
          </a:xfrm>
          <a:noFill/>
          <a:ln>
            <a:solidFill>
              <a:srgbClr val="000000"/>
            </a:solidFill>
            <a:miter lim="800000"/>
            <a:headEnd/>
            <a:tailEnd/>
          </a:ln>
        </p:spPr>
      </p:sp>
      <p:sp>
        <p:nvSpPr>
          <p:cNvPr id="2" name="Notes Placeholder 1">
            <a:extLst>
              <a:ext uri="{FF2B5EF4-FFF2-40B4-BE49-F238E27FC236}">
                <a16:creationId xmlns:a16="http://schemas.microsoft.com/office/drawing/2014/main" id="{39F375EA-9C7E-4525-BDDA-94A6E6895EB6}"/>
              </a:ext>
            </a:extLst>
          </p:cNvPr>
          <p:cNvSpPr>
            <a:spLocks noGrp="1"/>
          </p:cNvSpPr>
          <p:nvPr>
            <p:ph type="body" sz="quarter" idx="3"/>
          </p:nvPr>
        </p:nvSpPr>
        <p:spPr/>
        <p:txBody>
          <a:bodyPr/>
          <a:lstStyle/>
          <a:p>
            <a:pPr marL="0" indent="0">
              <a:buNone/>
            </a:pPr>
            <a:r>
              <a:rPr lang="en-US" b="1" dirty="0"/>
              <a:t>Introductions </a:t>
            </a:r>
            <a:endParaRPr lang="en-US" sz="1100" dirty="0"/>
          </a:p>
          <a:p>
            <a:endParaRPr lang="en-US" sz="1100" dirty="0"/>
          </a:p>
          <a:p>
            <a:pPr marL="171450" lvl="0" indent="-171450">
              <a:buFont typeface="Arial" panose="020B0604020202020204" pitchFamily="34" charset="0"/>
              <a:buChar char="•"/>
            </a:pPr>
            <a:r>
              <a:rPr lang="en-US" dirty="0" smtClean="0"/>
              <a:t>You may </a:t>
            </a:r>
            <a:r>
              <a:rPr lang="en-US" dirty="0"/>
              <a:t>optionally want to briefly mention the text on the slide, acknowledging the reason for the creation of the Restorative Approach </a:t>
            </a:r>
            <a:r>
              <a:rPr lang="en-US" dirty="0" smtClean="0"/>
              <a:t>training.</a:t>
            </a:r>
            <a:endParaRPr lang="en-US" sz="1100" dirty="0"/>
          </a:p>
          <a:p>
            <a:pPr marL="171450" lvl="0" indent="-171450">
              <a:buFont typeface="Arial" panose="020B0604020202020204" pitchFamily="34" charset="0"/>
              <a:buChar char="•"/>
            </a:pPr>
            <a:r>
              <a:rPr lang="en-US" dirty="0" smtClean="0"/>
              <a:t>Ask </a:t>
            </a:r>
            <a:r>
              <a:rPr lang="en-US" dirty="0"/>
              <a:t>each participant to say their name, role, and two words that describe them when they were an adolescent.</a:t>
            </a:r>
          </a:p>
          <a:p>
            <a:pPr lvl="0"/>
            <a:endParaRPr lang="en-US" sz="1100" dirty="0"/>
          </a:p>
          <a:p>
            <a:pPr marL="0" lvl="0" indent="0">
              <a:buNone/>
            </a:pPr>
            <a:r>
              <a:rPr lang="en-US" b="1" dirty="0"/>
              <a:t>Discuss</a:t>
            </a:r>
            <a:endParaRPr lang="en-US" sz="1100" dirty="0"/>
          </a:p>
          <a:p>
            <a:pPr marL="171450" indent="-171450">
              <a:buFont typeface="Arial" panose="020B0604020202020204" pitchFamily="34" charset="0"/>
              <a:buChar char="•"/>
            </a:pPr>
            <a:r>
              <a:rPr lang="en-US" dirty="0"/>
              <a:t>Do you continue to exhibit behaviors now that would have described you as adolescents?</a:t>
            </a:r>
            <a:endParaRPr lang="en-US" sz="1100" dirty="0"/>
          </a:p>
          <a:p>
            <a:pPr marL="171450" indent="-171450">
              <a:buFont typeface="Arial" panose="020B0604020202020204" pitchFamily="34" charset="0"/>
              <a:buChar char="•"/>
            </a:pPr>
            <a:r>
              <a:rPr lang="en-US" dirty="0"/>
              <a:t>Did you have adults in your life who were concerned about your behaviors as adolescents?</a:t>
            </a:r>
            <a:endParaRPr lang="en-US" sz="1100" dirty="0"/>
          </a:p>
          <a:p>
            <a:pPr marL="171450" indent="-171450">
              <a:buFont typeface="Arial" panose="020B0604020202020204" pitchFamily="34" charset="0"/>
              <a:buChar char="•"/>
            </a:pPr>
            <a:r>
              <a:rPr lang="en-US" dirty="0"/>
              <a:t>Why did you turn out to be productive adults?</a:t>
            </a:r>
            <a:endParaRPr lang="en-US" sz="1100" dirty="0"/>
          </a:p>
          <a:p>
            <a:pPr marL="171450" indent="-171450">
              <a:buFont typeface="Arial" panose="020B0604020202020204" pitchFamily="34" charset="0"/>
              <a:buChar char="•"/>
            </a:pPr>
            <a:r>
              <a:rPr lang="en-US" dirty="0"/>
              <a:t>Link their responses to the youth they are currently working with.</a:t>
            </a:r>
            <a:endParaRPr lang="en-US" sz="1100" dirty="0"/>
          </a:p>
          <a:p>
            <a:pPr marL="171450" indent="-171450">
              <a:buFont typeface="Arial" panose="020B0604020202020204" pitchFamily="34" charset="0"/>
              <a:buChar char="•"/>
            </a:pPr>
            <a:r>
              <a:rPr lang="en-US" b="1" dirty="0"/>
              <a:t>Points to make:</a:t>
            </a:r>
            <a:r>
              <a:rPr lang="en-US" dirty="0"/>
              <a:t> </a:t>
            </a:r>
            <a:r>
              <a:rPr lang="en-US" dirty="0" smtClean="0"/>
              <a:t>How someone is as an adolescent does not predict how they will be as an adult. With </a:t>
            </a:r>
            <a:r>
              <a:rPr lang="en-US" dirty="0"/>
              <a:t>connection and sincere engagement, these kids can become productive and successful as well.</a:t>
            </a:r>
            <a:endParaRPr lang="en-US" sz="1100" dirty="0"/>
          </a:p>
        </p:txBody>
      </p:sp>
      <p:sp>
        <p:nvSpPr>
          <p:cNvPr id="3" name="Rectangle 2">
            <a:extLst>
              <a:ext uri="{FF2B5EF4-FFF2-40B4-BE49-F238E27FC236}">
                <a16:creationId xmlns:a16="http://schemas.microsoft.com/office/drawing/2014/main" id="{9E647825-5DAE-4A15-952D-4E2609B72BE7}"/>
              </a:ext>
            </a:extLst>
          </p:cNvPr>
          <p:cNvSpPr/>
          <p:nvPr/>
        </p:nvSpPr>
        <p:spPr>
          <a:xfrm>
            <a:off x="3657600" y="1371600"/>
            <a:ext cx="3429000" cy="793166"/>
          </a:xfrm>
          <a:prstGeom prst="rect">
            <a:avLst/>
          </a:prstGeom>
        </p:spPr>
        <p:txBody>
          <a:bodyPr wrap="square">
            <a:spAutoFit/>
          </a:bodyPr>
          <a:lstStyle/>
          <a:p>
            <a:pPr>
              <a:lnSpc>
                <a:spcPct val="115000"/>
              </a:lnSpc>
              <a:spcAft>
                <a:spcPts val="1000"/>
              </a:spcAft>
            </a:pPr>
            <a:r>
              <a:rPr lang="en-US" sz="1100" b="1" dirty="0">
                <a:latin typeface="+mj-lt"/>
                <a:ea typeface="Calibri" panose="020F0502020204030204" pitchFamily="34" charset="0"/>
                <a:cs typeface="Times New Roman" panose="02020603050405020304" pitchFamily="18" charset="0"/>
              </a:rPr>
              <a:t>9:00-9:45 Introduction </a:t>
            </a:r>
            <a:endParaRPr lang="en-US" sz="1100" dirty="0">
              <a:latin typeface="+mj-l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100" b="1" u="sng" dirty="0">
                <a:latin typeface="+mj-lt"/>
                <a:ea typeface="Calibri" panose="020F0502020204030204" pitchFamily="34" charset="0"/>
                <a:cs typeface="Times New Roman" panose="02020603050405020304" pitchFamily="18" charset="0"/>
              </a:rPr>
              <a:t>Introductions and overview (15 min.)</a:t>
            </a:r>
            <a:endParaRPr lang="en-US" sz="1100" dirty="0">
              <a:latin typeface="+mj-l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100" dirty="0">
                <a:latin typeface="+mj-lt"/>
                <a:ea typeface="Calibri" panose="020F0502020204030204" pitchFamily="34" charset="0"/>
                <a:cs typeface="Times New Roman" panose="02020603050405020304" pitchFamily="18" charset="0"/>
              </a:rPr>
              <a:t>Exercise: My Teenager (30 min.)</a:t>
            </a: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a:t>
            </a:r>
            <a:endParaRPr lang="en-US" sz="2800" dirty="0"/>
          </a:p>
        </p:txBody>
      </p:sp>
    </p:spTree>
    <p:extLst>
      <p:ext uri="{BB962C8B-B14F-4D97-AF65-F5344CB8AC3E}">
        <p14:creationId xmlns:p14="http://schemas.microsoft.com/office/powerpoint/2010/main" val="1530176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2088" y="731838"/>
            <a:ext cx="3397250" cy="1911350"/>
          </a:xfrm>
        </p:spPr>
      </p:sp>
      <p:sp>
        <p:nvSpPr>
          <p:cNvPr id="3" name="Notes Placeholder 2"/>
          <p:cNvSpPr>
            <a:spLocks noGrp="1"/>
          </p:cNvSpPr>
          <p:nvPr>
            <p:ph type="body" idx="1"/>
          </p:nvPr>
        </p:nvSpPr>
        <p:spPr>
          <a:xfrm>
            <a:off x="305861" y="2959769"/>
            <a:ext cx="6705600" cy="5574631"/>
          </a:xfrm>
        </p:spPr>
        <p:txBody>
          <a:bodyPr/>
          <a:lstStyle/>
          <a:p>
            <a:pPr marL="0" indent="0">
              <a:buNone/>
            </a:pPr>
            <a:r>
              <a:rPr lang="en-US" b="1" dirty="0"/>
              <a:t>Overview</a:t>
            </a:r>
            <a:endParaRPr lang="en-US" dirty="0"/>
          </a:p>
          <a:p>
            <a:pPr marL="171450" lvl="0" indent="-171450">
              <a:buFont typeface="Arial" panose="020B0604020202020204" pitchFamily="34" charset="0"/>
              <a:buChar char="•"/>
            </a:pPr>
            <a:r>
              <a:rPr lang="en-US" dirty="0"/>
              <a:t>Review the agenda above.</a:t>
            </a:r>
          </a:p>
          <a:p>
            <a:pPr marL="171450" lvl="0" indent="-171450">
              <a:buFont typeface="Arial" panose="020B0604020202020204" pitchFamily="34" charset="0"/>
              <a:buChar char="•"/>
            </a:pPr>
            <a:r>
              <a:rPr lang="en-US" b="1" dirty="0"/>
              <a:t>Review the inset box: </a:t>
            </a:r>
            <a:r>
              <a:rPr lang="en-US" dirty="0"/>
              <a:t>When you see the “tips” icon, there’s more to see in the Resource section’s Implementation Tip Sheets. (These are toward the end of the RA Basic participant packet </a:t>
            </a:r>
            <a:r>
              <a:rPr lang="en-US" dirty="0" smtClean="0"/>
              <a:t>and </a:t>
            </a:r>
            <a:r>
              <a:rPr lang="en-US" dirty="0"/>
              <a:t>RA Manual).</a:t>
            </a:r>
          </a:p>
          <a:p>
            <a:endParaRPr lang="en-US" dirty="0"/>
          </a:p>
        </p:txBody>
      </p:sp>
      <p:sp>
        <p:nvSpPr>
          <p:cNvPr id="6" name="Rectangle 5">
            <a:extLst>
              <a:ext uri="{FF2B5EF4-FFF2-40B4-BE49-F238E27FC236}">
                <a16:creationId xmlns:a16="http://schemas.microsoft.com/office/drawing/2014/main" id="{913C40ED-9B3A-4E38-811C-8AAD8675F868}"/>
              </a:ext>
            </a:extLst>
          </p:cNvPr>
          <p:cNvSpPr/>
          <p:nvPr/>
        </p:nvSpPr>
        <p:spPr>
          <a:xfrm>
            <a:off x="3657600" y="1097280"/>
            <a:ext cx="3429000" cy="793166"/>
          </a:xfrm>
          <a:prstGeom prst="rect">
            <a:avLst/>
          </a:prstGeom>
        </p:spPr>
        <p:txBody>
          <a:bodyPr wrap="square">
            <a:spAutoFit/>
          </a:bodyPr>
          <a:lstStyle/>
          <a:p>
            <a:pPr>
              <a:lnSpc>
                <a:spcPct val="115000"/>
              </a:lnSpc>
              <a:spcAft>
                <a:spcPts val="1000"/>
              </a:spcAft>
            </a:pPr>
            <a:r>
              <a:rPr lang="en-US" sz="1100" b="1" dirty="0">
                <a:latin typeface="+mj-lt"/>
                <a:ea typeface="Calibri" panose="020F0502020204030204" pitchFamily="34" charset="0"/>
                <a:cs typeface="Times New Roman" panose="02020603050405020304" pitchFamily="18" charset="0"/>
              </a:rPr>
              <a:t>9:00-9:45 Introduction </a:t>
            </a:r>
            <a:endParaRPr lang="en-US" sz="1100" dirty="0">
              <a:latin typeface="+mj-l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100" b="1" u="sng" dirty="0">
                <a:latin typeface="+mj-lt"/>
                <a:ea typeface="Calibri" panose="020F0502020204030204" pitchFamily="34" charset="0"/>
                <a:cs typeface="Times New Roman" panose="02020603050405020304" pitchFamily="18" charset="0"/>
              </a:rPr>
              <a:t>Introductions and overview (15 min.)</a:t>
            </a:r>
            <a:endParaRPr lang="en-US" sz="1100" dirty="0">
              <a:latin typeface="+mj-l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100" dirty="0">
                <a:latin typeface="+mj-lt"/>
                <a:ea typeface="Calibri" panose="020F0502020204030204" pitchFamily="34" charset="0"/>
                <a:cs typeface="Times New Roman" panose="02020603050405020304" pitchFamily="18" charset="0"/>
              </a:rPr>
              <a:t>Exercise: My Teenager (30 min.)</a:t>
            </a: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3</a:t>
            </a:r>
            <a:endParaRPr lang="en-US" sz="2800" dirty="0"/>
          </a:p>
        </p:txBody>
      </p:sp>
    </p:spTree>
    <p:extLst>
      <p:ext uri="{BB962C8B-B14F-4D97-AF65-F5344CB8AC3E}">
        <p14:creationId xmlns:p14="http://schemas.microsoft.com/office/powerpoint/2010/main" val="26735434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2088" y="731838"/>
            <a:ext cx="3397250" cy="1911350"/>
          </a:xfrm>
        </p:spPr>
      </p:sp>
      <p:sp>
        <p:nvSpPr>
          <p:cNvPr id="7" name="Notes Placeholder 6"/>
          <p:cNvSpPr>
            <a:spLocks noGrp="1"/>
          </p:cNvSpPr>
          <p:nvPr>
            <p:ph type="body" idx="1"/>
          </p:nvPr>
        </p:nvSpPr>
        <p:spPr>
          <a:xfrm>
            <a:off x="227013" y="2964866"/>
            <a:ext cx="6705600" cy="5856779"/>
          </a:xfrm>
        </p:spPr>
        <p:txBody>
          <a:bodyPr>
            <a:noAutofit/>
          </a:bodyPr>
          <a:lstStyle/>
          <a:p>
            <a:pPr marL="0" indent="0">
              <a:buNone/>
            </a:pPr>
            <a:r>
              <a:rPr lang="en-US" sz="1050" b="1" dirty="0"/>
              <a:t>Exercise: My Teenager </a:t>
            </a:r>
            <a:endParaRPr lang="en-US" sz="1050" dirty="0"/>
          </a:p>
          <a:p>
            <a:pPr marL="0" indent="0">
              <a:buNone/>
            </a:pPr>
            <a:r>
              <a:rPr lang="en-US" sz="1050" b="1" dirty="0"/>
              <a:t> </a:t>
            </a:r>
            <a:endParaRPr lang="en-US" sz="1050" dirty="0"/>
          </a:p>
          <a:p>
            <a:pPr marL="0" indent="0">
              <a:buNone/>
            </a:pPr>
            <a:r>
              <a:rPr lang="en-US" sz="1050" b="1" dirty="0"/>
              <a:t>Part I</a:t>
            </a:r>
            <a:endParaRPr lang="en-US" sz="1050" dirty="0"/>
          </a:p>
          <a:p>
            <a:pPr marL="0" indent="0">
              <a:buNone/>
            </a:pPr>
            <a:r>
              <a:rPr lang="en-US" sz="1050" b="1" dirty="0"/>
              <a:t> </a:t>
            </a:r>
            <a:endParaRPr lang="en-US" sz="1050" dirty="0"/>
          </a:p>
          <a:p>
            <a:pPr marL="171450" lvl="0" indent="-171450">
              <a:buFont typeface="Arial" panose="020B0604020202020204" pitchFamily="34" charset="0"/>
              <a:buChar char="•"/>
            </a:pPr>
            <a:r>
              <a:rPr lang="en-US" sz="1050" b="1" dirty="0"/>
              <a:t>Print out </a:t>
            </a:r>
            <a:r>
              <a:rPr lang="en-US" sz="1050" dirty="0"/>
              <a:t>8 ½ x 11 sheets/cards from the Word file named “My Teenager </a:t>
            </a:r>
            <a:r>
              <a:rPr lang="en-US" sz="1050" dirty="0" smtClean="0"/>
              <a:t>Exercise”, available with the RA materials on the RC Trainers’ Corner, or alternatively, as a list on pages 85-86 of this manual.  </a:t>
            </a:r>
            <a:r>
              <a:rPr lang="en-US" sz="1050" dirty="0"/>
              <a:t>This includes two sheets/cards that say: </a:t>
            </a:r>
            <a:r>
              <a:rPr lang="en-US" sz="1050" b="1" dirty="0"/>
              <a:t>“More Likely to Stay”</a:t>
            </a:r>
            <a:r>
              <a:rPr lang="en-US" sz="1050" dirty="0"/>
              <a:t> and </a:t>
            </a:r>
            <a:r>
              <a:rPr lang="en-US" sz="1050" b="1" dirty="0"/>
              <a:t>“More Likely to Go.”</a:t>
            </a:r>
            <a:endParaRPr lang="en-US" sz="1050" dirty="0"/>
          </a:p>
          <a:p>
            <a:pPr marL="171450" lvl="0" indent="-171450">
              <a:buFont typeface="Arial" panose="020B0604020202020204" pitchFamily="34" charset="0"/>
              <a:buChar char="•"/>
            </a:pPr>
            <a:r>
              <a:rPr lang="en-US" sz="1050" b="1" dirty="0"/>
              <a:t>Tape </a:t>
            </a:r>
            <a:r>
              <a:rPr lang="en-US" sz="1050" dirty="0"/>
              <a:t>the “More Likely to Stay” and “More Likely to Go” cards up before you start the training. Place them far enough apart that you can place the individual cards in between them, on a continuum. Reserve the rest of the pages for the exercise.</a:t>
            </a:r>
          </a:p>
          <a:p>
            <a:pPr marL="171450" lvl="0" indent="-171450">
              <a:buFont typeface="Arial" panose="020B0604020202020204" pitchFamily="34" charset="0"/>
              <a:buChar char="•"/>
            </a:pPr>
            <a:r>
              <a:rPr lang="en-US" sz="1050" b="1" dirty="0"/>
              <a:t>Say: </a:t>
            </a:r>
            <a:r>
              <a:rPr lang="en-US" sz="1050" dirty="0"/>
              <a:t>Imagine the teen you are thinking of is hanging out after a school dance. One of the other kids says, “Hey, I have some spray paint. Let’s decorate this school.” Another says, “I know a door that is unlocked. Let’s go in and see what we can do.”</a:t>
            </a:r>
          </a:p>
          <a:p>
            <a:pPr marL="171450" lvl="0" indent="-171450">
              <a:buFont typeface="Arial" panose="020B0604020202020204" pitchFamily="34" charset="0"/>
              <a:buChar char="•"/>
            </a:pPr>
            <a:r>
              <a:rPr lang="en-US" sz="1050" b="1" dirty="0"/>
              <a:t>Ask: </a:t>
            </a:r>
            <a:r>
              <a:rPr lang="en-US" sz="1050" dirty="0"/>
              <a:t>What would your teenager do? Would he stay or find a way to get out of it?</a:t>
            </a:r>
          </a:p>
          <a:p>
            <a:pPr marL="171450" lvl="0" indent="-171450">
              <a:buFont typeface="Arial" panose="020B0604020202020204" pitchFamily="34" charset="0"/>
              <a:buChar char="•"/>
            </a:pPr>
            <a:r>
              <a:rPr lang="en-US" sz="1050" b="1" dirty="0"/>
              <a:t>Vote </a:t>
            </a:r>
            <a:r>
              <a:rPr lang="en-US" sz="1050" dirty="0"/>
              <a:t>with a show of hands:</a:t>
            </a:r>
          </a:p>
          <a:p>
            <a:pPr lvl="2"/>
            <a:r>
              <a:rPr lang="en-US" sz="1050" dirty="0"/>
              <a:t>Whose teenager would say “no” and leave?</a:t>
            </a:r>
          </a:p>
          <a:p>
            <a:pPr lvl="2"/>
            <a:r>
              <a:rPr lang="en-US" sz="1050" dirty="0"/>
              <a:t>Whose teenager would join in?</a:t>
            </a:r>
          </a:p>
          <a:p>
            <a:pPr lvl="2"/>
            <a:r>
              <a:rPr lang="en-US" sz="1050" dirty="0"/>
              <a:t>Who doesn’t know for sure what the teen would do?</a:t>
            </a:r>
          </a:p>
          <a:p>
            <a:pPr marL="0" indent="0">
              <a:buNone/>
            </a:pPr>
            <a:endParaRPr lang="en-US" sz="800" dirty="0"/>
          </a:p>
          <a:p>
            <a:pPr marL="0" indent="0">
              <a:buNone/>
            </a:pPr>
            <a:r>
              <a:rPr lang="en-US" sz="1050" b="1" dirty="0"/>
              <a:t>Part 2</a:t>
            </a:r>
            <a:endParaRPr lang="en-US" sz="1050" dirty="0"/>
          </a:p>
          <a:p>
            <a:pPr marL="0" indent="0">
              <a:buNone/>
            </a:pPr>
            <a:r>
              <a:rPr lang="en-US" sz="1050" b="1" dirty="0"/>
              <a:t> </a:t>
            </a:r>
            <a:endParaRPr lang="en-US" sz="1050" dirty="0"/>
          </a:p>
          <a:p>
            <a:pPr marL="171450" lvl="0" indent="-171450">
              <a:buFont typeface="Arial" panose="020B0604020202020204" pitchFamily="34" charset="0"/>
              <a:buChar char="•"/>
            </a:pPr>
            <a:r>
              <a:rPr lang="en-US" sz="1050" dirty="0"/>
              <a:t>Now we will begin to look at the factors which could influence a teenager to either join in or say “no” and leave.</a:t>
            </a:r>
          </a:p>
          <a:p>
            <a:pPr marL="515937" indent="-171450">
              <a:buFont typeface="Courier New" panose="02070309020205020404" pitchFamily="49" charset="0"/>
              <a:buChar char="o"/>
            </a:pPr>
            <a:r>
              <a:rPr lang="en-US" sz="1050" dirty="0"/>
              <a:t>We are no longer thinking about the person whose name you wrote down, but teenagers in general.</a:t>
            </a:r>
          </a:p>
          <a:p>
            <a:pPr marL="171450" lvl="0" indent="-171450">
              <a:buFont typeface="Arial" panose="020B0604020202020204" pitchFamily="34" charset="0"/>
              <a:buChar char="•"/>
            </a:pPr>
            <a:r>
              <a:rPr lang="en-US" sz="1050" dirty="0"/>
              <a:t>Explain that you are going to break into groups and give each of group some sheets of paper which list factors in someone’s life.  </a:t>
            </a:r>
          </a:p>
          <a:p>
            <a:pPr marL="171450" lvl="0" indent="-171450">
              <a:buFont typeface="Arial" panose="020B0604020202020204" pitchFamily="34" charset="0"/>
              <a:buChar char="•"/>
            </a:pPr>
            <a:r>
              <a:rPr lang="en-US" sz="1050" dirty="0"/>
              <a:t>As a group, decide whether you think that factor would influence a teenager to be more likely to:</a:t>
            </a:r>
          </a:p>
          <a:p>
            <a:pPr marL="628650" lvl="1" indent="-171450">
              <a:buFont typeface="Courier New" panose="02070309020205020404" pitchFamily="49" charset="0"/>
              <a:buChar char="o"/>
            </a:pPr>
            <a:r>
              <a:rPr lang="en-US" sz="1050" dirty="0"/>
              <a:t>Stay and participate</a:t>
            </a:r>
          </a:p>
          <a:p>
            <a:pPr marL="628650" lvl="1" indent="-171450">
              <a:buFont typeface="Courier New" panose="02070309020205020404" pitchFamily="49" charset="0"/>
              <a:buChar char="o"/>
            </a:pPr>
            <a:r>
              <a:rPr lang="en-US" sz="1050" dirty="0"/>
              <a:t>More likely to say “no” and leave</a:t>
            </a:r>
          </a:p>
          <a:p>
            <a:pPr marL="628650" lvl="1" indent="-171450">
              <a:buFont typeface="Courier New" panose="02070309020205020404" pitchFamily="49" charset="0"/>
              <a:buChar char="o"/>
            </a:pPr>
            <a:r>
              <a:rPr lang="en-US" sz="1050" dirty="0"/>
              <a:t>Could go either way</a:t>
            </a:r>
          </a:p>
          <a:p>
            <a:pPr marL="342900">
              <a:buFont typeface="Courier New" panose="02070309020205020404" pitchFamily="49" charset="0"/>
              <a:buChar char="o"/>
            </a:pPr>
            <a:endParaRPr lang="en-US" sz="1100" dirty="0"/>
          </a:p>
          <a:p>
            <a:pPr marL="0" indent="0">
              <a:buNone/>
            </a:pPr>
            <a:endParaRPr lang="en-US" sz="1100" dirty="0"/>
          </a:p>
        </p:txBody>
      </p:sp>
      <p:sp>
        <p:nvSpPr>
          <p:cNvPr id="9" name="TextBox 8"/>
          <p:cNvSpPr txBox="1"/>
          <p:nvPr/>
        </p:nvSpPr>
        <p:spPr>
          <a:xfrm>
            <a:off x="4308463" y="2672135"/>
            <a:ext cx="2743200" cy="738664"/>
          </a:xfrm>
          <a:prstGeom prst="rect">
            <a:avLst/>
          </a:prstGeom>
          <a:noFill/>
        </p:spPr>
        <p:txBody>
          <a:bodyPr wrap="square" rtlCol="0">
            <a:spAutoFit/>
          </a:bodyPr>
          <a:lstStyle/>
          <a:p>
            <a:r>
              <a:rPr lang="en-US" sz="1400" b="1" dirty="0"/>
              <a:t>Please note: </a:t>
            </a:r>
            <a:r>
              <a:rPr lang="en-US" sz="1400" dirty="0"/>
              <a:t>exercise instructions for this slide are </a:t>
            </a:r>
            <a:br>
              <a:rPr lang="en-US" sz="1400" dirty="0"/>
            </a:br>
            <a:r>
              <a:rPr lang="en-US" sz="1400" dirty="0"/>
              <a:t>on this and next </a:t>
            </a:r>
            <a:r>
              <a:rPr lang="en-US" sz="1400" dirty="0" smtClean="0"/>
              <a:t>page</a:t>
            </a:r>
            <a:endParaRPr lang="en-US" sz="1400" dirty="0"/>
          </a:p>
        </p:txBody>
      </p:sp>
      <p:sp>
        <p:nvSpPr>
          <p:cNvPr id="10" name="Rectangle 9">
            <a:extLst>
              <a:ext uri="{FF2B5EF4-FFF2-40B4-BE49-F238E27FC236}">
                <a16:creationId xmlns:a16="http://schemas.microsoft.com/office/drawing/2014/main" id="{59934E2B-85A4-431C-8D2D-FA55525FC149}"/>
              </a:ext>
            </a:extLst>
          </p:cNvPr>
          <p:cNvSpPr/>
          <p:nvPr/>
        </p:nvSpPr>
        <p:spPr>
          <a:xfrm>
            <a:off x="3657600" y="1097280"/>
            <a:ext cx="3429000" cy="793166"/>
          </a:xfrm>
          <a:prstGeom prst="rect">
            <a:avLst/>
          </a:prstGeom>
        </p:spPr>
        <p:txBody>
          <a:bodyPr wrap="square">
            <a:spAutoFit/>
          </a:bodyPr>
          <a:lstStyle/>
          <a:p>
            <a:pPr>
              <a:lnSpc>
                <a:spcPct val="115000"/>
              </a:lnSpc>
              <a:spcAft>
                <a:spcPts val="1000"/>
              </a:spcAft>
            </a:pPr>
            <a:r>
              <a:rPr lang="en-US" sz="1100" b="1" dirty="0">
                <a:latin typeface="+mj-lt"/>
                <a:ea typeface="Calibri" panose="020F0502020204030204" pitchFamily="34" charset="0"/>
                <a:cs typeface="Times New Roman" panose="02020603050405020304" pitchFamily="18" charset="0"/>
              </a:rPr>
              <a:t>9:00-9:45 Introduction </a:t>
            </a:r>
            <a:endParaRPr lang="en-US" sz="1100" dirty="0">
              <a:latin typeface="+mj-l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100" u="sng" dirty="0">
                <a:latin typeface="+mj-lt"/>
                <a:ea typeface="Calibri" panose="020F0502020204030204" pitchFamily="34" charset="0"/>
                <a:cs typeface="Times New Roman" panose="02020603050405020304" pitchFamily="18" charset="0"/>
              </a:rPr>
              <a:t>Introductions and overview (15 min.)</a:t>
            </a:r>
            <a:endParaRPr lang="en-US" sz="1100" dirty="0">
              <a:latin typeface="+mj-lt"/>
              <a:ea typeface="Calibri" panose="020F0502020204030204" pitchFamily="34" charset="0"/>
              <a:cs typeface="Times New Roman" panose="02020603050405020304" pitchFamily="18" charset="0"/>
            </a:endParaRPr>
          </a:p>
          <a:p>
            <a:pPr marL="342900" marR="0" lvl="0" indent="-342900">
              <a:lnSpc>
                <a:spcPct val="115000"/>
              </a:lnSpc>
              <a:spcBef>
                <a:spcPts val="0"/>
              </a:spcBef>
              <a:spcAft>
                <a:spcPts val="1000"/>
              </a:spcAft>
              <a:buFont typeface="Symbol" panose="05050102010706020507" pitchFamily="18" charset="2"/>
              <a:buChar char=""/>
            </a:pPr>
            <a:r>
              <a:rPr lang="en-US" sz="1100" b="1" dirty="0">
                <a:latin typeface="+mj-lt"/>
                <a:ea typeface="Calibri" panose="020F0502020204030204" pitchFamily="34" charset="0"/>
                <a:cs typeface="Times New Roman" panose="02020603050405020304" pitchFamily="18" charset="0"/>
              </a:rPr>
              <a:t>Exercise: My Teenager (30 min.)</a:t>
            </a:r>
          </a:p>
        </p:txBody>
      </p:sp>
      <p:sp>
        <p:nvSpPr>
          <p:cNvPr id="8" name="Rectangle 7"/>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a:t>
            </a:r>
            <a:endParaRPr lang="en-US" sz="2800" dirty="0"/>
          </a:p>
        </p:txBody>
      </p:sp>
    </p:spTree>
    <p:extLst>
      <p:ext uri="{BB962C8B-B14F-4D97-AF65-F5344CB8AC3E}">
        <p14:creationId xmlns:p14="http://schemas.microsoft.com/office/powerpoint/2010/main" val="2048362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2088" y="731838"/>
            <a:ext cx="3409950" cy="1919287"/>
          </a:xfrm>
        </p:spPr>
      </p:sp>
      <p:sp>
        <p:nvSpPr>
          <p:cNvPr id="2" name="Rectangle 1">
            <a:extLst>
              <a:ext uri="{FF2B5EF4-FFF2-40B4-BE49-F238E27FC236}">
                <a16:creationId xmlns:a16="http://schemas.microsoft.com/office/drawing/2014/main" id="{85507558-4992-4B38-821B-F9EEF346FB1F}"/>
              </a:ext>
            </a:extLst>
          </p:cNvPr>
          <p:cNvSpPr/>
          <p:nvPr/>
        </p:nvSpPr>
        <p:spPr>
          <a:xfrm>
            <a:off x="3601974" y="1097280"/>
            <a:ext cx="2901756" cy="270459"/>
          </a:xfrm>
          <a:prstGeom prst="rect">
            <a:avLst/>
          </a:prstGeom>
        </p:spPr>
        <p:txBody>
          <a:bodyPr wrap="none">
            <a:spAutoFit/>
          </a:bodyPr>
          <a:lstStyle/>
          <a:p>
            <a:pPr>
              <a:lnSpc>
                <a:spcPct val="115000"/>
              </a:lnSpc>
              <a:spcAft>
                <a:spcPts val="1000"/>
              </a:spcAft>
            </a:pPr>
            <a:r>
              <a:rPr lang="en-US" sz="1100" b="1" dirty="0">
                <a:latin typeface="+mj-lt"/>
                <a:ea typeface="Calibri" panose="020F0502020204030204" pitchFamily="34" charset="0"/>
                <a:cs typeface="Times New Roman" panose="02020603050405020304" pitchFamily="18" charset="0"/>
              </a:rPr>
              <a:t>9:45-10:00 Definitions and Assumptions </a:t>
            </a:r>
            <a:endParaRPr lang="en-US" sz="1100" dirty="0">
              <a:latin typeface="+mj-lt"/>
              <a:ea typeface="Calibri" panose="020F0502020204030204" pitchFamily="34" charset="0"/>
              <a:cs typeface="Times New Roman" panose="02020603050405020304" pitchFamily="18" charset="0"/>
            </a:endParaRPr>
          </a:p>
        </p:txBody>
      </p:sp>
      <p:sp>
        <p:nvSpPr>
          <p:cNvPr id="4" name="Rectangle 3"/>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a:t>
            </a:r>
            <a:endParaRPr lang="en-US" sz="2800" dirty="0"/>
          </a:p>
        </p:txBody>
      </p:sp>
    </p:spTree>
    <p:extLst>
      <p:ext uri="{BB962C8B-B14F-4D97-AF65-F5344CB8AC3E}">
        <p14:creationId xmlns:p14="http://schemas.microsoft.com/office/powerpoint/2010/main" val="42341329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397250" cy="1911350"/>
          </a:xfrm>
        </p:spPr>
      </p:sp>
      <p:sp>
        <p:nvSpPr>
          <p:cNvPr id="7" name="Notes Placeholder 6"/>
          <p:cNvSpPr>
            <a:spLocks noGrp="1"/>
          </p:cNvSpPr>
          <p:nvPr>
            <p:ph type="body" idx="1"/>
          </p:nvPr>
        </p:nvSpPr>
        <p:spPr/>
        <p:txBody>
          <a:bodyPr/>
          <a:lstStyle/>
          <a:p>
            <a:r>
              <a:rPr lang="en-US" b="1" dirty="0"/>
              <a:t>Definitions and Assumptions</a:t>
            </a:r>
            <a:endParaRPr lang="en-US" dirty="0"/>
          </a:p>
          <a:p>
            <a:r>
              <a:rPr lang="en-US" dirty="0"/>
              <a:t> </a:t>
            </a:r>
          </a:p>
          <a:p>
            <a:pPr lvl="0"/>
            <a:r>
              <a:rPr lang="en-US" dirty="0"/>
              <a:t>Review the slide above using the information below.</a:t>
            </a:r>
          </a:p>
          <a:p>
            <a:pPr marL="171450" lvl="0" indent="-171450">
              <a:buFont typeface="Arial" panose="020B0604020202020204" pitchFamily="34" charset="0"/>
              <a:buChar char="•"/>
            </a:pPr>
            <a:r>
              <a:rPr lang="en-US" dirty="0"/>
              <a:t>Emphasize that RA is a way to put trauma-informed care into action in the daily moments of our programs.</a:t>
            </a:r>
          </a:p>
          <a:p>
            <a:pPr marL="171450" lvl="0" indent="-171450">
              <a:buFont typeface="Arial" panose="020B0604020202020204" pitchFamily="34" charset="0"/>
              <a:buChar char="•"/>
            </a:pPr>
            <a:r>
              <a:rPr lang="en-US" dirty="0"/>
              <a:t>We will build on the principles learned in the Risking Connection Basic training.  </a:t>
            </a:r>
          </a:p>
          <a:p>
            <a:r>
              <a:rPr lang="en-US" dirty="0"/>
              <a:t> </a:t>
            </a:r>
          </a:p>
          <a:p>
            <a:r>
              <a:rPr lang="en-US" dirty="0"/>
              <a:t> </a:t>
            </a:r>
          </a:p>
          <a:p>
            <a:r>
              <a:rPr lang="en-US" dirty="0"/>
              <a:t>Wilcox (2012). </a:t>
            </a:r>
            <a:r>
              <a:rPr lang="en-US" i="1" dirty="0"/>
              <a:t>Trauma-Informed Care: The Restorative Approach, </a:t>
            </a:r>
            <a:r>
              <a:rPr lang="en-US" dirty="0"/>
              <a:t>pp. 29-52.  </a:t>
            </a:r>
          </a:p>
        </p:txBody>
      </p:sp>
      <p:sp>
        <p:nvSpPr>
          <p:cNvPr id="2" name="Rectangle 1">
            <a:extLst>
              <a:ext uri="{FF2B5EF4-FFF2-40B4-BE49-F238E27FC236}">
                <a16:creationId xmlns:a16="http://schemas.microsoft.com/office/drawing/2014/main" id="{F5DE6F46-5ABF-46A2-A6A8-CD739F0CCD1D}"/>
              </a:ext>
            </a:extLst>
          </p:cNvPr>
          <p:cNvSpPr/>
          <p:nvPr/>
        </p:nvSpPr>
        <p:spPr>
          <a:xfrm>
            <a:off x="3657600" y="1097280"/>
            <a:ext cx="2901756" cy="270459"/>
          </a:xfrm>
          <a:prstGeom prst="rect">
            <a:avLst/>
          </a:prstGeom>
        </p:spPr>
        <p:txBody>
          <a:bodyPr wrap="none">
            <a:spAutoFit/>
          </a:bodyPr>
          <a:lstStyle/>
          <a:p>
            <a:pPr>
              <a:lnSpc>
                <a:spcPct val="115000"/>
              </a:lnSpc>
              <a:spcAft>
                <a:spcPts val="1000"/>
              </a:spcAft>
            </a:pPr>
            <a:r>
              <a:rPr lang="en-US" sz="1100" b="1" dirty="0">
                <a:latin typeface="+mj-lt"/>
                <a:ea typeface="Calibri" panose="020F0502020204030204" pitchFamily="34" charset="0"/>
                <a:cs typeface="Times New Roman" panose="02020603050405020304" pitchFamily="18" charset="0"/>
              </a:rPr>
              <a:t>9:45-10:00 Definitions and Assumptions </a:t>
            </a:r>
            <a:endParaRPr lang="en-US" sz="1100" dirty="0">
              <a:latin typeface="+mj-l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a:t>
            </a:r>
            <a:endParaRPr lang="en-US" sz="2800" dirty="0"/>
          </a:p>
        </p:txBody>
      </p:sp>
    </p:spTree>
    <p:extLst>
      <p:ext uri="{BB962C8B-B14F-4D97-AF65-F5344CB8AC3E}">
        <p14:creationId xmlns:p14="http://schemas.microsoft.com/office/powerpoint/2010/main" val="423413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394075" cy="1909762"/>
          </a:xfrm>
        </p:spPr>
      </p:sp>
      <p:sp>
        <p:nvSpPr>
          <p:cNvPr id="7" name="Notes Placeholder 6"/>
          <p:cNvSpPr>
            <a:spLocks noGrp="1"/>
          </p:cNvSpPr>
          <p:nvPr>
            <p:ph type="body" idx="1"/>
          </p:nvPr>
        </p:nvSpPr>
        <p:spPr/>
        <p:txBody>
          <a:bodyPr/>
          <a:lstStyle/>
          <a:p>
            <a:r>
              <a:rPr lang="en-US" b="1" dirty="0" smtClean="0"/>
              <a:t>Assumptions</a:t>
            </a:r>
            <a:endParaRPr lang="en-US" dirty="0"/>
          </a:p>
          <a:p>
            <a:pPr lvl="0"/>
            <a:r>
              <a:rPr lang="en-US" dirty="0"/>
              <a:t>Review the slide above using the information below.</a:t>
            </a:r>
          </a:p>
          <a:p>
            <a:pPr lvl="0"/>
            <a:endParaRPr lang="en-US" dirty="0"/>
          </a:p>
          <a:p>
            <a:pPr lvl="0"/>
            <a:r>
              <a:rPr lang="en-US" b="1" dirty="0"/>
              <a:t>Non Trauma-Informed Model</a:t>
            </a:r>
          </a:p>
          <a:p>
            <a:pPr marL="171450" lvl="0" indent="-171450">
              <a:buFont typeface="Arial" panose="020B0604020202020204" pitchFamily="34" charset="0"/>
              <a:buChar char="•"/>
            </a:pPr>
            <a:r>
              <a:rPr lang="en-US" dirty="0"/>
              <a:t>Children are less likely to act badly because of fear of punishment.</a:t>
            </a:r>
          </a:p>
          <a:p>
            <a:pPr marL="171450" lvl="0" indent="-171450">
              <a:buFont typeface="Arial" panose="020B0604020202020204" pitchFamily="34" charset="0"/>
              <a:buChar char="•"/>
            </a:pPr>
            <a:r>
              <a:rPr lang="en-US" dirty="0"/>
              <a:t>This is the most powerful tool we have. </a:t>
            </a:r>
          </a:p>
          <a:p>
            <a:pPr lvl="0"/>
            <a:r>
              <a:rPr lang="en-US" b="1" dirty="0"/>
              <a:t>Restorative Approach</a:t>
            </a:r>
          </a:p>
          <a:p>
            <a:pPr marL="171450" lvl="0" indent="-171450">
              <a:buFont typeface="Arial" panose="020B0604020202020204" pitchFamily="34" charset="0"/>
              <a:buChar char="•"/>
            </a:pPr>
            <a:r>
              <a:rPr lang="en-US" dirty="0"/>
              <a:t>Healing relationships are a more powerful tool. Children are less likely to act badly when they care about pleasing adults they are close to.</a:t>
            </a:r>
          </a:p>
          <a:p>
            <a:pPr marL="171450" lvl="0" indent="-171450">
              <a:buFont typeface="Arial" panose="020B0604020202020204" pitchFamily="34" charset="0"/>
              <a:buChar char="•"/>
            </a:pPr>
            <a:r>
              <a:rPr lang="en-US" dirty="0"/>
              <a:t>When children feel seen, cared about, and feel that they belong, they have less need for extreme behaviors.</a:t>
            </a:r>
          </a:p>
          <a:p>
            <a:endParaRPr lang="en-US" dirty="0"/>
          </a:p>
          <a:p>
            <a:endParaRPr lang="en-US" dirty="0"/>
          </a:p>
        </p:txBody>
      </p:sp>
      <p:sp>
        <p:nvSpPr>
          <p:cNvPr id="2" name="Rectangle 1">
            <a:extLst>
              <a:ext uri="{FF2B5EF4-FFF2-40B4-BE49-F238E27FC236}">
                <a16:creationId xmlns:a16="http://schemas.microsoft.com/office/drawing/2014/main" id="{C3CEF8CB-F709-456F-9D3A-44C22BF48897}"/>
              </a:ext>
            </a:extLst>
          </p:cNvPr>
          <p:cNvSpPr/>
          <p:nvPr/>
        </p:nvSpPr>
        <p:spPr>
          <a:xfrm>
            <a:off x="3657600" y="1097280"/>
            <a:ext cx="2901756" cy="270459"/>
          </a:xfrm>
          <a:prstGeom prst="rect">
            <a:avLst/>
          </a:prstGeom>
        </p:spPr>
        <p:txBody>
          <a:bodyPr wrap="none">
            <a:spAutoFit/>
          </a:bodyPr>
          <a:lstStyle/>
          <a:p>
            <a:pPr lvl="0">
              <a:lnSpc>
                <a:spcPct val="115000"/>
              </a:lnSpc>
              <a:spcAft>
                <a:spcPts val="1000"/>
              </a:spcAft>
            </a:pPr>
            <a:r>
              <a:rPr lang="en-US" sz="1100" b="1" dirty="0">
                <a:solidFill>
                  <a:prstClr val="black"/>
                </a:solidFill>
                <a:latin typeface="+mj-lt"/>
                <a:ea typeface="Calibri" panose="020F0502020204030204" pitchFamily="34" charset="0"/>
                <a:cs typeface="Times New Roman" panose="02020603050405020304" pitchFamily="18" charset="0"/>
              </a:rPr>
              <a:t>9:45-10:00 Definitions and Assumptions </a:t>
            </a:r>
            <a:endParaRPr lang="en-US" sz="1100" dirty="0">
              <a:solidFill>
                <a:prstClr val="black"/>
              </a:solidFill>
              <a:latin typeface="+mj-l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7</a:t>
            </a:r>
            <a:endParaRPr lang="en-US" sz="2800" dirty="0"/>
          </a:p>
        </p:txBody>
      </p:sp>
    </p:spTree>
    <p:extLst>
      <p:ext uri="{BB962C8B-B14F-4D97-AF65-F5344CB8AC3E}">
        <p14:creationId xmlns:p14="http://schemas.microsoft.com/office/powerpoint/2010/main" val="12722111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413125" cy="1920875"/>
          </a:xfrm>
        </p:spPr>
      </p:sp>
      <p:sp>
        <p:nvSpPr>
          <p:cNvPr id="7" name="Notes Placeholder 6"/>
          <p:cNvSpPr>
            <a:spLocks noGrp="1"/>
          </p:cNvSpPr>
          <p:nvPr>
            <p:ph type="body" idx="1"/>
          </p:nvPr>
        </p:nvSpPr>
        <p:spPr/>
        <p:txBody>
          <a:bodyPr/>
          <a:lstStyle/>
          <a:p>
            <a:r>
              <a:rPr lang="en-US" b="1" dirty="0"/>
              <a:t>Definitions and Assumptions</a:t>
            </a:r>
            <a:endParaRPr lang="en-US" dirty="0"/>
          </a:p>
          <a:p>
            <a:pPr lvl="0"/>
            <a:r>
              <a:rPr lang="en-US" dirty="0"/>
              <a:t>Review the slide above using the information below.</a:t>
            </a:r>
          </a:p>
          <a:p>
            <a:pPr lvl="0"/>
            <a:endParaRPr lang="en-US" dirty="0"/>
          </a:p>
          <a:p>
            <a:pPr lvl="0"/>
            <a:r>
              <a:rPr lang="en-US" b="1" dirty="0"/>
              <a:t>Non Trauma-Informed Model</a:t>
            </a:r>
          </a:p>
          <a:p>
            <a:pPr marL="171450" indent="-171450">
              <a:buFont typeface="Arial" panose="020B0604020202020204" pitchFamily="34" charset="0"/>
              <a:buChar char="•"/>
            </a:pPr>
            <a:r>
              <a:rPr lang="en-US" dirty="0"/>
              <a:t>If you say that a negative behavior is the child’s best effort to meet a need in the moment or that they child is doing the best they can in the moment, then you are excusing the behavior. </a:t>
            </a:r>
          </a:p>
          <a:p>
            <a:pPr marL="171450" indent="-171450">
              <a:buFont typeface="Arial" panose="020B0604020202020204" pitchFamily="34" charset="0"/>
              <a:buChar char="•"/>
            </a:pPr>
            <a:r>
              <a:rPr lang="en-US" dirty="0"/>
              <a:t>Then they will use it as an excuse and keep doing it. </a:t>
            </a:r>
          </a:p>
          <a:p>
            <a:pPr marL="171450" indent="-171450">
              <a:buFont typeface="Arial" panose="020B0604020202020204" pitchFamily="34" charset="0"/>
              <a:buChar char="•"/>
            </a:pPr>
            <a:r>
              <a:rPr lang="en-US" dirty="0"/>
              <a:t>They need to be held accountable.</a:t>
            </a:r>
          </a:p>
          <a:p>
            <a:pPr lvl="0"/>
            <a:r>
              <a:rPr lang="en-US" b="1" dirty="0"/>
              <a:t>Restorative Approach</a:t>
            </a:r>
          </a:p>
          <a:p>
            <a:pPr marL="171450" indent="-171450">
              <a:buFont typeface="Arial" panose="020B0604020202020204" pitchFamily="34" charset="0"/>
              <a:buChar char="•"/>
            </a:pPr>
            <a:r>
              <a:rPr lang="en-US" dirty="0"/>
              <a:t>Understanding what needs a child is trying to meet is NOT the same as excusing the behavior. We can search for why they do what they do and still say that it’s not ok. </a:t>
            </a:r>
          </a:p>
          <a:p>
            <a:pPr marL="171450" indent="-171450">
              <a:buFont typeface="Arial" panose="020B0604020202020204" pitchFamily="34" charset="0"/>
              <a:buChar char="•"/>
            </a:pPr>
            <a:r>
              <a:rPr lang="en-US" dirty="0"/>
              <a:t>Understanding deeply why a child engages in negative behavior gives us the opportunity to help them learn ways to meet those needs in a healthier way with less negative consequences.</a:t>
            </a:r>
          </a:p>
          <a:p>
            <a:pPr marL="171450" indent="-171450">
              <a:buFont typeface="Arial" panose="020B0604020202020204" pitchFamily="34" charset="0"/>
              <a:buChar char="•"/>
            </a:pPr>
            <a:r>
              <a:rPr lang="en-US" dirty="0"/>
              <a:t>Understanding the impact of childhood racial trauma on behavior.</a:t>
            </a:r>
          </a:p>
          <a:p>
            <a:r>
              <a:rPr lang="en-US" dirty="0"/>
              <a:t> </a:t>
            </a:r>
          </a:p>
          <a:p>
            <a:endParaRPr lang="en-US" dirty="0"/>
          </a:p>
        </p:txBody>
      </p:sp>
      <p:sp>
        <p:nvSpPr>
          <p:cNvPr id="2" name="Rectangle 1">
            <a:extLst>
              <a:ext uri="{FF2B5EF4-FFF2-40B4-BE49-F238E27FC236}">
                <a16:creationId xmlns:a16="http://schemas.microsoft.com/office/drawing/2014/main" id="{B9997862-C4AD-4707-B1C1-2192E03A3A1E}"/>
              </a:ext>
            </a:extLst>
          </p:cNvPr>
          <p:cNvSpPr/>
          <p:nvPr/>
        </p:nvSpPr>
        <p:spPr>
          <a:xfrm>
            <a:off x="3657600" y="1097280"/>
            <a:ext cx="2901756" cy="270459"/>
          </a:xfrm>
          <a:prstGeom prst="rect">
            <a:avLst/>
          </a:prstGeom>
        </p:spPr>
        <p:txBody>
          <a:bodyPr wrap="none">
            <a:spAutoFit/>
          </a:bodyPr>
          <a:lstStyle/>
          <a:p>
            <a:pPr lvl="0">
              <a:lnSpc>
                <a:spcPct val="115000"/>
              </a:lnSpc>
              <a:spcAft>
                <a:spcPts val="1000"/>
              </a:spcAft>
            </a:pPr>
            <a:r>
              <a:rPr lang="en-US" sz="1100" b="1" dirty="0">
                <a:solidFill>
                  <a:prstClr val="black"/>
                </a:solidFill>
                <a:latin typeface="+mj-lt"/>
                <a:ea typeface="Calibri" panose="020F0502020204030204" pitchFamily="34" charset="0"/>
                <a:cs typeface="Times New Roman" panose="02020603050405020304" pitchFamily="18" charset="0"/>
              </a:rPr>
              <a:t>9:45-10:00 Definitions and Assumptions </a:t>
            </a:r>
            <a:endParaRPr lang="en-US" sz="1100" dirty="0">
              <a:solidFill>
                <a:prstClr val="black"/>
              </a:solidFill>
              <a:latin typeface="+mj-l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8</a:t>
            </a:r>
            <a:endParaRPr lang="en-US" sz="2800" dirty="0"/>
          </a:p>
        </p:txBody>
      </p:sp>
    </p:spTree>
    <p:extLst>
      <p:ext uri="{BB962C8B-B14F-4D97-AF65-F5344CB8AC3E}">
        <p14:creationId xmlns:p14="http://schemas.microsoft.com/office/powerpoint/2010/main" val="3862344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413125" cy="1920875"/>
          </a:xfrm>
        </p:spPr>
      </p:sp>
      <p:sp>
        <p:nvSpPr>
          <p:cNvPr id="7" name="Notes Placeholder 6"/>
          <p:cNvSpPr>
            <a:spLocks noGrp="1"/>
          </p:cNvSpPr>
          <p:nvPr>
            <p:ph type="body" idx="1"/>
          </p:nvPr>
        </p:nvSpPr>
        <p:spPr>
          <a:xfrm>
            <a:off x="244475" y="3296748"/>
            <a:ext cx="6705600" cy="5822726"/>
          </a:xfrm>
        </p:spPr>
        <p:txBody>
          <a:bodyPr/>
          <a:lstStyle/>
          <a:p>
            <a:r>
              <a:rPr lang="en-US" b="1" dirty="0"/>
              <a:t>Definitions and Assumptions</a:t>
            </a:r>
            <a:endParaRPr lang="en-US" dirty="0"/>
          </a:p>
          <a:p>
            <a:r>
              <a:rPr lang="en-US" b="1" dirty="0"/>
              <a:t> </a:t>
            </a:r>
            <a:endParaRPr lang="en-US" dirty="0"/>
          </a:p>
          <a:p>
            <a:pPr lvl="0"/>
            <a:r>
              <a:rPr lang="en-US" dirty="0"/>
              <a:t>Review the slide above using the information below.</a:t>
            </a:r>
          </a:p>
          <a:p>
            <a:pPr lvl="0"/>
            <a:endParaRPr lang="en-US" dirty="0"/>
          </a:p>
          <a:p>
            <a:pPr marL="0" lvl="1" indent="0">
              <a:buFont typeface="Arial" panose="020B0604020202020204" pitchFamily="34" charset="0"/>
              <a:buNone/>
            </a:pPr>
            <a:r>
              <a:rPr lang="en-US" b="1" dirty="0"/>
              <a:t>Non Trauma-Informed Model</a:t>
            </a:r>
          </a:p>
          <a:p>
            <a:pPr lvl="1"/>
            <a:r>
              <a:rPr lang="en-US" dirty="0"/>
              <a:t>These children will try to get away with things if they can. They have not been held accountable for their behavior. </a:t>
            </a:r>
          </a:p>
          <a:p>
            <a:pPr lvl="1"/>
            <a:r>
              <a:rPr lang="en-US" dirty="0"/>
              <a:t>So you need to send a strong message from the very start that, if they want to get good things and privileges, they will need to earn them. There are no “give-a-ways.”</a:t>
            </a:r>
          </a:p>
          <a:p>
            <a:pPr marL="0" lvl="1" indent="0">
              <a:buFont typeface="Arial" panose="020B0604020202020204" pitchFamily="34" charset="0"/>
              <a:buNone/>
            </a:pPr>
            <a:r>
              <a:rPr lang="en-US" b="1" dirty="0"/>
              <a:t>Restorative Approach</a:t>
            </a:r>
          </a:p>
          <a:p>
            <a:pPr lvl="1"/>
            <a:r>
              <a:rPr lang="en-US" dirty="0"/>
              <a:t>Children will attempt to do better if they can, especially when they feel safe. They deserve, and have the right to have, good things which we should provide from the outset. </a:t>
            </a:r>
          </a:p>
          <a:p>
            <a:pPr lvl="1"/>
            <a:r>
              <a:rPr lang="en-US" dirty="0"/>
              <a:t>This does not mean that there are no limits and there may be circumstances where they lose privileges. </a:t>
            </a:r>
          </a:p>
          <a:p>
            <a:pPr lvl="1"/>
            <a:r>
              <a:rPr lang="en-US" dirty="0"/>
              <a:t>But we start with the basic assumption that children are trying to do the best they can.  </a:t>
            </a:r>
          </a:p>
        </p:txBody>
      </p:sp>
      <p:sp>
        <p:nvSpPr>
          <p:cNvPr id="6" name="Rectangle 5">
            <a:extLst>
              <a:ext uri="{FF2B5EF4-FFF2-40B4-BE49-F238E27FC236}">
                <a16:creationId xmlns:a16="http://schemas.microsoft.com/office/drawing/2014/main" id="{4A61A581-D504-41E2-BCA0-759DD147688E}"/>
              </a:ext>
            </a:extLst>
          </p:cNvPr>
          <p:cNvSpPr/>
          <p:nvPr/>
        </p:nvSpPr>
        <p:spPr>
          <a:xfrm>
            <a:off x="3657600" y="1097280"/>
            <a:ext cx="2901756" cy="270459"/>
          </a:xfrm>
          <a:prstGeom prst="rect">
            <a:avLst/>
          </a:prstGeom>
        </p:spPr>
        <p:txBody>
          <a:bodyPr wrap="none">
            <a:spAutoFit/>
          </a:bodyPr>
          <a:lstStyle/>
          <a:p>
            <a:pPr lvl="0">
              <a:lnSpc>
                <a:spcPct val="115000"/>
              </a:lnSpc>
              <a:spcAft>
                <a:spcPts val="1000"/>
              </a:spcAft>
            </a:pPr>
            <a:r>
              <a:rPr lang="en-US" sz="1100" b="1" dirty="0">
                <a:solidFill>
                  <a:prstClr val="black"/>
                </a:solidFill>
                <a:latin typeface="+mj-lt"/>
                <a:ea typeface="Calibri" panose="020F0502020204030204" pitchFamily="34" charset="0"/>
                <a:cs typeface="Times New Roman" panose="02020603050405020304" pitchFamily="18" charset="0"/>
              </a:rPr>
              <a:t>9:45-10:00 Definitions and Assumptions </a:t>
            </a:r>
            <a:endParaRPr lang="en-US" sz="1100" dirty="0">
              <a:solidFill>
                <a:prstClr val="black"/>
              </a:solidFill>
              <a:latin typeface="+mj-lt"/>
              <a:ea typeface="Calibri" panose="020F0502020204030204" pitchFamily="34" charset="0"/>
              <a:cs typeface="Times New Roman" panose="02020603050405020304" pitchFamily="18" charset="0"/>
            </a:endParaRPr>
          </a:p>
        </p:txBody>
      </p:sp>
      <p:sp>
        <p:nvSpPr>
          <p:cNvPr id="8" name="Rectangle 7"/>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9</a:t>
            </a:r>
            <a:endParaRPr lang="en-US" sz="2800" dirty="0"/>
          </a:p>
        </p:txBody>
      </p:sp>
    </p:spTree>
    <p:extLst>
      <p:ext uri="{BB962C8B-B14F-4D97-AF65-F5344CB8AC3E}">
        <p14:creationId xmlns:p14="http://schemas.microsoft.com/office/powerpoint/2010/main" val="3834341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413125" cy="1920875"/>
          </a:xfrm>
        </p:spPr>
      </p:sp>
      <p:sp>
        <p:nvSpPr>
          <p:cNvPr id="7" name="Notes Placeholder 6"/>
          <p:cNvSpPr>
            <a:spLocks noGrp="1"/>
          </p:cNvSpPr>
          <p:nvPr>
            <p:ph type="body" idx="1"/>
          </p:nvPr>
        </p:nvSpPr>
        <p:spPr/>
        <p:txBody>
          <a:bodyPr/>
          <a:lstStyle/>
          <a:p>
            <a:r>
              <a:rPr lang="en-US" b="1" dirty="0"/>
              <a:t>Definitions and Assumptions</a:t>
            </a:r>
          </a:p>
          <a:p>
            <a:endParaRPr lang="en-US" dirty="0"/>
          </a:p>
          <a:p>
            <a:r>
              <a:rPr lang="en-US" dirty="0"/>
              <a:t>We must remain aware of the experiences of oppression in the lives of our children and families, and how those relate to their current behaviors. We must also consider the systemic, societal factors that have influenced their lives.</a:t>
            </a:r>
            <a:br>
              <a:rPr lang="en-US" dirty="0"/>
            </a:br>
            <a:endParaRPr lang="en-US" dirty="0"/>
          </a:p>
          <a:p>
            <a:endParaRPr lang="en-US" dirty="0"/>
          </a:p>
        </p:txBody>
      </p:sp>
      <p:sp>
        <p:nvSpPr>
          <p:cNvPr id="6" name="Rectangle 5">
            <a:extLst>
              <a:ext uri="{FF2B5EF4-FFF2-40B4-BE49-F238E27FC236}">
                <a16:creationId xmlns:a16="http://schemas.microsoft.com/office/drawing/2014/main" id="{9D41956F-4A5E-4EAE-BD60-8B60CF7498B0}"/>
              </a:ext>
            </a:extLst>
          </p:cNvPr>
          <p:cNvSpPr/>
          <p:nvPr/>
        </p:nvSpPr>
        <p:spPr>
          <a:xfrm>
            <a:off x="3657600" y="1097280"/>
            <a:ext cx="2901756" cy="270459"/>
          </a:xfrm>
          <a:prstGeom prst="rect">
            <a:avLst/>
          </a:prstGeom>
        </p:spPr>
        <p:txBody>
          <a:bodyPr wrap="none">
            <a:spAutoFit/>
          </a:bodyPr>
          <a:lstStyle/>
          <a:p>
            <a:pPr lvl="0">
              <a:lnSpc>
                <a:spcPct val="115000"/>
              </a:lnSpc>
              <a:spcAft>
                <a:spcPts val="1000"/>
              </a:spcAft>
            </a:pPr>
            <a:r>
              <a:rPr lang="en-US" sz="1100" b="1" dirty="0">
                <a:solidFill>
                  <a:prstClr val="black"/>
                </a:solidFill>
                <a:latin typeface="+mj-lt"/>
                <a:ea typeface="Calibri" panose="020F0502020204030204" pitchFamily="34" charset="0"/>
                <a:cs typeface="Times New Roman" panose="02020603050405020304" pitchFamily="18" charset="0"/>
              </a:rPr>
              <a:t>9:45-10:00 Definitions and Assumptions </a:t>
            </a:r>
            <a:endParaRPr lang="en-US" sz="1100" dirty="0">
              <a:solidFill>
                <a:prstClr val="black"/>
              </a:solidFill>
              <a:latin typeface="+mj-lt"/>
              <a:ea typeface="Calibri" panose="020F0502020204030204" pitchFamily="34" charset="0"/>
              <a:cs typeface="Times New Roman" panose="02020603050405020304" pitchFamily="18" charset="0"/>
            </a:endParaRPr>
          </a:p>
        </p:txBody>
      </p:sp>
      <p:sp>
        <p:nvSpPr>
          <p:cNvPr id="8" name="Rectangle 7"/>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10</a:t>
            </a:r>
            <a:endParaRPr lang="en-US" sz="2800" dirty="0"/>
          </a:p>
        </p:txBody>
      </p:sp>
    </p:spTree>
    <p:extLst>
      <p:ext uri="{BB962C8B-B14F-4D97-AF65-F5344CB8AC3E}">
        <p14:creationId xmlns:p14="http://schemas.microsoft.com/office/powerpoint/2010/main" val="3924723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413125" cy="1920875"/>
          </a:xfrm>
        </p:spPr>
      </p:sp>
      <p:sp>
        <p:nvSpPr>
          <p:cNvPr id="7" name="Notes Placeholder 6"/>
          <p:cNvSpPr>
            <a:spLocks noGrp="1"/>
          </p:cNvSpPr>
          <p:nvPr>
            <p:ph type="body" idx="1"/>
          </p:nvPr>
        </p:nvSpPr>
        <p:spPr/>
        <p:txBody>
          <a:bodyPr/>
          <a:lstStyle/>
          <a:p>
            <a:pPr marR="0" lvl="0">
              <a:lnSpc>
                <a:spcPct val="115000"/>
              </a:lnSpc>
              <a:spcBef>
                <a:spcPts val="0"/>
              </a:spcBef>
              <a:spcAft>
                <a:spcPts val="0"/>
              </a:spcAft>
            </a:pPr>
            <a:r>
              <a:rPr lang="en-US" dirty="0">
                <a:latin typeface="Arial" panose="020B0604020202020204" pitchFamily="34" charset="0"/>
                <a:ea typeface="Calibri" panose="020F0502020204030204" pitchFamily="34" charset="0"/>
                <a:cs typeface="Arial" panose="020B0604020202020204" pitchFamily="34" charset="0"/>
              </a:rPr>
              <a:t>Review the slide above using the information below.</a:t>
            </a:r>
            <a:endParaRPr lang="en-US" sz="1100" dirty="0">
              <a:latin typeface="Arial" panose="020B0604020202020204" pitchFamily="34" charset="0"/>
              <a:ea typeface="Calibri" panose="020F0502020204030204" pitchFamily="34" charset="0"/>
              <a:cs typeface="Arial" panose="020B0604020202020204" pitchFamily="34" charset="0"/>
            </a:endParaRPr>
          </a:p>
          <a:p>
            <a:pPr lvl="1" indent="0">
              <a:lnSpc>
                <a:spcPct val="115000"/>
              </a:lnSpc>
              <a:spcBef>
                <a:spcPts val="0"/>
              </a:spcBef>
              <a:spcAft>
                <a:spcPts val="0"/>
              </a:spcAft>
              <a:buNone/>
            </a:pPr>
            <a:endParaRPr lang="en-US"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0"/>
              </a:spcBef>
              <a:spcAft>
                <a:spcPts val="0"/>
              </a:spcAft>
            </a:pPr>
            <a:r>
              <a:rPr lang="en-US" b="1" dirty="0">
                <a:latin typeface="Arial" panose="020B0604020202020204" pitchFamily="34" charset="0"/>
                <a:ea typeface="Calibri" panose="020F0502020204030204" pitchFamily="34" charset="0"/>
                <a:cs typeface="Arial" panose="020B0604020202020204" pitchFamily="34" charset="0"/>
              </a:rPr>
              <a:t>Non Trauma-Informed Model</a:t>
            </a:r>
            <a:endParaRPr lang="en-US" sz="1100" b="1" dirty="0">
              <a:latin typeface="Arial" panose="020B0604020202020204" pitchFamily="34" charset="0"/>
              <a:ea typeface="Calibri" panose="020F0502020204030204" pitchFamily="34" charset="0"/>
              <a:cs typeface="Arial" panose="020B0604020202020204" pitchFamily="34" charset="0"/>
            </a:endParaRPr>
          </a:p>
          <a:p>
            <a:pPr marL="171450" indent="-171450">
              <a:lnSpc>
                <a:spcPct val="115000"/>
              </a:lnSpc>
              <a:spcBef>
                <a:spcPts val="0"/>
              </a:spcBef>
              <a:spcAft>
                <a:spcPts val="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These children often do bad, hurtful things so they </a:t>
            </a:r>
            <a:r>
              <a:rPr lang="en-US" b="1" dirty="0">
                <a:latin typeface="Arial" panose="020B0604020202020204" pitchFamily="34" charset="0"/>
                <a:ea typeface="Calibri" panose="020F0502020204030204" pitchFamily="34" charset="0"/>
                <a:cs typeface="Arial" panose="020B0604020202020204" pitchFamily="34" charset="0"/>
              </a:rPr>
              <a:t>should</a:t>
            </a:r>
            <a:r>
              <a:rPr lang="en-US" dirty="0">
                <a:latin typeface="Arial" panose="020B0604020202020204" pitchFamily="34" charset="0"/>
                <a:ea typeface="Calibri" panose="020F0502020204030204" pitchFamily="34" charset="0"/>
                <a:cs typeface="Arial" panose="020B0604020202020204" pitchFamily="34" charset="0"/>
              </a:rPr>
              <a:t> feel shame about that.  </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indent="-171450">
              <a:lnSpc>
                <a:spcPct val="115000"/>
              </a:lnSpc>
              <a:spcBef>
                <a:spcPts val="0"/>
              </a:spcBef>
              <a:spcAft>
                <a:spcPts val="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Feeling shame feels really bad. They won’t want to feel that way, so they will change their behavior and act better. </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indent="-171450">
              <a:lnSpc>
                <a:spcPct val="115000"/>
              </a:lnSpc>
              <a:spcBef>
                <a:spcPts val="0"/>
              </a:spcBef>
              <a:spcAft>
                <a:spcPts val="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Chronic racism, othering and oppression also perpetuates shame</a:t>
            </a:r>
          </a:p>
          <a:p>
            <a:pPr marL="171450" indent="-171450">
              <a:lnSpc>
                <a:spcPct val="115000"/>
              </a:lnSpc>
              <a:spcBef>
                <a:spcPts val="0"/>
              </a:spcBef>
              <a:spcAft>
                <a:spcPts val="0"/>
              </a:spcAft>
              <a:buFont typeface="Arial" panose="020B0604020202020204" pitchFamily="34" charset="0"/>
              <a:buChar char="•"/>
            </a:pPr>
            <a:endParaRPr lang="en-US" sz="1100" dirty="0">
              <a:latin typeface="Arial" panose="020B0604020202020204" pitchFamily="34" charset="0"/>
              <a:ea typeface="Calibri" panose="020F0502020204030204" pitchFamily="34" charset="0"/>
              <a:cs typeface="Arial" panose="020B0604020202020204" pitchFamily="34" charset="0"/>
            </a:endParaRPr>
          </a:p>
          <a:p>
            <a:pPr>
              <a:lnSpc>
                <a:spcPct val="115000"/>
              </a:lnSpc>
              <a:spcBef>
                <a:spcPts val="0"/>
              </a:spcBef>
              <a:spcAft>
                <a:spcPts val="0"/>
              </a:spcAft>
            </a:pPr>
            <a:r>
              <a:rPr lang="en-US" b="1" dirty="0">
                <a:latin typeface="Arial" panose="020B0604020202020204" pitchFamily="34" charset="0"/>
                <a:ea typeface="Calibri" panose="020F0502020204030204" pitchFamily="34" charset="0"/>
                <a:cs typeface="Arial" panose="020B0604020202020204" pitchFamily="34" charset="0"/>
              </a:rPr>
              <a:t>Restorative Approach</a:t>
            </a:r>
            <a:endParaRPr lang="en-US" sz="1100" b="1" dirty="0">
              <a:latin typeface="Arial" panose="020B0604020202020204" pitchFamily="34" charset="0"/>
              <a:ea typeface="Calibri" panose="020F0502020204030204" pitchFamily="34" charset="0"/>
              <a:cs typeface="Arial" panose="020B0604020202020204" pitchFamily="34" charset="0"/>
            </a:endParaRPr>
          </a:p>
          <a:p>
            <a:pPr marL="171450" indent="-171450">
              <a:lnSpc>
                <a:spcPct val="115000"/>
              </a:lnSpc>
              <a:spcBef>
                <a:spcPts val="0"/>
              </a:spcBef>
              <a:spcAft>
                <a:spcPts val="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Our children already feel great shame – often referred to as “toxic shame.”</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indent="-171450">
              <a:lnSpc>
                <a:spcPct val="115000"/>
              </a:lnSpc>
              <a:spcBef>
                <a:spcPts val="0"/>
              </a:spcBef>
              <a:spcAft>
                <a:spcPts val="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Rather than changing behavior, it is actually the root of a lot of negative behavior. For example, they think, “Everyone knows I’m a bad kid. I might as well act that way.”</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indent="-171450">
              <a:lnSpc>
                <a:spcPct val="115000"/>
              </a:lnSpc>
              <a:spcBef>
                <a:spcPts val="0"/>
              </a:spcBef>
              <a:spcAft>
                <a:spcPts val="0"/>
              </a:spcAft>
              <a:buFont typeface="Arial" panose="020B0604020202020204" pitchFamily="34" charset="0"/>
              <a:buChar char="•"/>
            </a:pPr>
            <a:r>
              <a:rPr lang="en-US" dirty="0">
                <a:latin typeface="Arial" panose="020B0604020202020204" pitchFamily="34" charset="0"/>
                <a:ea typeface="Calibri" panose="020F0502020204030204" pitchFamily="34" charset="0"/>
                <a:cs typeface="Arial" panose="020B0604020202020204" pitchFamily="34" charset="0"/>
              </a:rPr>
              <a:t>We need to avoid as much as possible situations that could be shaming to children. </a:t>
            </a:r>
            <a:endParaRPr lang="en-US" sz="1100" dirty="0">
              <a:latin typeface="Arial" panose="020B0604020202020204" pitchFamily="34" charset="0"/>
              <a:ea typeface="Calibri" panose="020F0502020204030204" pitchFamily="34" charset="0"/>
              <a:cs typeface="Arial" panose="020B0604020202020204" pitchFamily="34" charset="0"/>
            </a:endParaRPr>
          </a:p>
          <a:p>
            <a:pPr marL="1030287">
              <a:lnSpc>
                <a:spcPct val="115000"/>
              </a:lnSpc>
              <a:spcBef>
                <a:spcPts val="0"/>
              </a:spcBef>
              <a:spcAft>
                <a:spcPts val="0"/>
              </a:spcAft>
            </a:pPr>
            <a:r>
              <a:rPr lang="en-US" dirty="0">
                <a:latin typeface="Calibri" panose="020F0502020204030204" pitchFamily="34" charset="0"/>
                <a:ea typeface="Calibri" panose="020F0502020204030204" pitchFamily="34" charset="0"/>
                <a:cs typeface="Calibri" panose="020F0502020204030204" pitchFamily="34" charset="0"/>
              </a:rPr>
              <a:t> </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Rectangle 5">
            <a:extLst>
              <a:ext uri="{FF2B5EF4-FFF2-40B4-BE49-F238E27FC236}">
                <a16:creationId xmlns:a16="http://schemas.microsoft.com/office/drawing/2014/main" id="{BD97283E-5225-4D17-8ED0-4C64C98B7018}"/>
              </a:ext>
            </a:extLst>
          </p:cNvPr>
          <p:cNvSpPr/>
          <p:nvPr/>
        </p:nvSpPr>
        <p:spPr>
          <a:xfrm>
            <a:off x="3657600" y="1097280"/>
            <a:ext cx="2901756" cy="270459"/>
          </a:xfrm>
          <a:prstGeom prst="rect">
            <a:avLst/>
          </a:prstGeom>
        </p:spPr>
        <p:txBody>
          <a:bodyPr wrap="none">
            <a:spAutoFit/>
          </a:bodyPr>
          <a:lstStyle/>
          <a:p>
            <a:pPr lvl="0">
              <a:lnSpc>
                <a:spcPct val="115000"/>
              </a:lnSpc>
              <a:spcAft>
                <a:spcPts val="1000"/>
              </a:spcAft>
            </a:pPr>
            <a:r>
              <a:rPr lang="en-US" sz="1100" b="1" dirty="0">
                <a:solidFill>
                  <a:prstClr val="black"/>
                </a:solidFill>
                <a:latin typeface="+mj-lt"/>
                <a:ea typeface="Calibri" panose="020F0502020204030204" pitchFamily="34" charset="0"/>
                <a:cs typeface="Arial" panose="020B0604020202020204" pitchFamily="34" charset="0"/>
              </a:rPr>
              <a:t>9:45-10:00 Definitions and Assumptions </a:t>
            </a:r>
            <a:endParaRPr lang="en-US" sz="1100" dirty="0">
              <a:solidFill>
                <a:prstClr val="black"/>
              </a:solidFill>
              <a:latin typeface="+mj-lt"/>
              <a:ea typeface="Calibri" panose="020F0502020204030204" pitchFamily="34" charset="0"/>
              <a:cs typeface="Arial" panose="020B0604020202020204" pitchFamily="34" charset="0"/>
            </a:endParaRPr>
          </a:p>
        </p:txBody>
      </p:sp>
      <p:sp>
        <p:nvSpPr>
          <p:cNvPr id="8" name="Rectangle 7"/>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11</a:t>
            </a:r>
            <a:endParaRPr lang="en-US" sz="2800" dirty="0"/>
          </a:p>
        </p:txBody>
      </p:sp>
    </p:spTree>
    <p:extLst>
      <p:ext uri="{BB962C8B-B14F-4D97-AF65-F5344CB8AC3E}">
        <p14:creationId xmlns:p14="http://schemas.microsoft.com/office/powerpoint/2010/main" val="1756314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2088" y="731838"/>
            <a:ext cx="3413125" cy="1920875"/>
          </a:xfrm>
        </p:spPr>
      </p:sp>
      <p:sp>
        <p:nvSpPr>
          <p:cNvPr id="7" name="Notes Placeholder 6"/>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Exercise: Dahlia and the Milk </a:t>
            </a:r>
            <a:endParaRPr lang="en-US"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participants to work with the person sitting next to them. </a:t>
            </a:r>
          </a:p>
          <a:p>
            <a:pPr marL="171450" lvl="0" indent="-171450">
              <a:buFont typeface="Arial" panose="020B0604020202020204" pitchFamily="34" charset="0"/>
              <a:buChar char="•"/>
            </a:pPr>
            <a:r>
              <a:rPr lang="en-US" b="1" dirty="0">
                <a:latin typeface="Arial" panose="020B0604020202020204" pitchFamily="34" charset="0"/>
                <a:cs typeface="Arial" panose="020B0604020202020204" pitchFamily="34" charset="0"/>
              </a:rPr>
              <a:t>Read </a:t>
            </a:r>
            <a:r>
              <a:rPr lang="en-US" dirty="0">
                <a:latin typeface="Arial" panose="020B0604020202020204" pitchFamily="34" charset="0"/>
                <a:cs typeface="Arial" panose="020B0604020202020204" pitchFamily="34" charset="0"/>
              </a:rPr>
              <a:t>the paragraph aloud.</a:t>
            </a:r>
          </a:p>
          <a:p>
            <a:pPr marL="171450" lvl="0" indent="-171450">
              <a:buFont typeface="Arial" panose="020B0604020202020204" pitchFamily="34" charset="0"/>
              <a:buChar char="•"/>
            </a:pPr>
            <a:r>
              <a:rPr lang="en-US" b="1" dirty="0">
                <a:latin typeface="Arial" panose="020B0604020202020204" pitchFamily="34" charset="0"/>
                <a:cs typeface="Arial" panose="020B0604020202020204" pitchFamily="34" charset="0"/>
              </a:rPr>
              <a:t>Say</a:t>
            </a:r>
            <a:r>
              <a:rPr lang="en-US" dirty="0">
                <a:latin typeface="Arial" panose="020B0604020202020204" pitchFamily="34" charset="0"/>
                <a:cs typeface="Arial" panose="020B0604020202020204" pitchFamily="34" charset="0"/>
              </a:rPr>
              <a:t>: Think about the Non Trauma-Informed Model and the Restorative Approach slides.</a:t>
            </a:r>
          </a:p>
          <a:p>
            <a:pPr marL="171450" lvl="0" indent="-171450">
              <a:buFont typeface="Arial" panose="020B0604020202020204" pitchFamily="34" charset="0"/>
              <a:buChar char="•"/>
            </a:pPr>
            <a:r>
              <a:rPr lang="en-US" b="1" dirty="0">
                <a:latin typeface="Arial" panose="020B0604020202020204" pitchFamily="34" charset="0"/>
                <a:cs typeface="Arial" panose="020B0604020202020204" pitchFamily="34" charset="0"/>
              </a:rPr>
              <a:t>Ask </a:t>
            </a:r>
            <a:r>
              <a:rPr lang="en-US" dirty="0">
                <a:latin typeface="Arial" panose="020B0604020202020204" pitchFamily="34" charset="0"/>
                <a:cs typeface="Arial" panose="020B0604020202020204" pitchFamily="34" charset="0"/>
              </a:rPr>
              <a:t>participants to write down answers to the 2 questions on the slides. </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Pairs should actually </a:t>
            </a:r>
            <a:r>
              <a:rPr lang="en-US" b="1" dirty="0">
                <a:latin typeface="Arial" panose="020B0604020202020204" pitchFamily="34" charset="0"/>
                <a:cs typeface="Arial" panose="020B0604020202020204" pitchFamily="34" charset="0"/>
              </a:rPr>
              <a:t>write down </a:t>
            </a:r>
            <a:r>
              <a:rPr lang="en-US" dirty="0">
                <a:latin typeface="Arial" panose="020B0604020202020204" pitchFamily="34" charset="0"/>
                <a:cs typeface="Arial" panose="020B0604020202020204" pitchFamily="34" charset="0"/>
              </a:rPr>
              <a:t>Mary’s thoughts and a quote of what she says in response to Dahlia.</a:t>
            </a:r>
          </a:p>
          <a:p>
            <a:pPr marL="171450" lvl="0" indent="-171450">
              <a:buFont typeface="Arial" panose="020B0604020202020204" pitchFamily="34" charset="0"/>
              <a:buChar char="•"/>
            </a:pPr>
            <a:r>
              <a:rPr lang="en-US" b="1" dirty="0">
                <a:latin typeface="Arial" panose="020B0604020202020204" pitchFamily="34" charset="0"/>
                <a:cs typeface="Arial" panose="020B0604020202020204" pitchFamily="34" charset="0"/>
              </a:rPr>
              <a:t>Ask</a:t>
            </a:r>
            <a:r>
              <a:rPr lang="en-US" dirty="0">
                <a:latin typeface="Arial" panose="020B0604020202020204" pitchFamily="34" charset="0"/>
                <a:cs typeface="Arial" panose="020B0604020202020204" pitchFamily="34" charset="0"/>
              </a:rPr>
              <a:t> a number of pairs to read what they wrote down to the first question, and then to the second question. </a:t>
            </a:r>
          </a:p>
          <a:p>
            <a:pPr marL="171450" lvl="0"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lvl="0"/>
            <a:r>
              <a:rPr lang="en-US" b="1" dirty="0">
                <a:latin typeface="Arial" panose="020B0604020202020204" pitchFamily="34" charset="0"/>
                <a:cs typeface="Arial" panose="020B0604020202020204" pitchFamily="34" charset="0"/>
              </a:rPr>
              <a:t>Discuss:</a:t>
            </a:r>
            <a:endParaRPr lang="en-US" dirty="0">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To what extent did they hear echoes of what is said in their programs – both from the Non Trauma-Informed and Restorative Approach side?</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What is appealing about managing behavior using a Non Trauma-Informed model? What’s appealing about a model like the Restorative Approach?</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If a program is using or moving toward RA, what kinds of things might contribute to a drift back to a Non Trauma-Informed model?</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How might racial and cultural differences contribute?  </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 </a:t>
            </a:r>
          </a:p>
          <a:p>
            <a:r>
              <a:rPr lang="en-US" dirty="0">
                <a:latin typeface="Arial" panose="020B0604020202020204" pitchFamily="34" charset="0"/>
                <a:cs typeface="Arial" panose="020B0604020202020204" pitchFamily="34" charset="0"/>
              </a:rPr>
              <a:t>Wilcox (2012). </a:t>
            </a:r>
            <a:r>
              <a:rPr lang="en-US" i="1" dirty="0">
                <a:latin typeface="Arial" panose="020B0604020202020204" pitchFamily="34" charset="0"/>
                <a:cs typeface="Arial" panose="020B0604020202020204" pitchFamily="34" charset="0"/>
              </a:rPr>
              <a:t>Trauma-Informed Care: The Restorative Approach, </a:t>
            </a:r>
            <a:r>
              <a:rPr lang="en-US" dirty="0">
                <a:latin typeface="Arial" panose="020B0604020202020204" pitchFamily="34" charset="0"/>
                <a:cs typeface="Arial" panose="020B0604020202020204" pitchFamily="34" charset="0"/>
              </a:rPr>
              <a:t>pp. 67-69.  </a:t>
            </a:r>
          </a:p>
          <a:p>
            <a:r>
              <a:rPr lang="en-US" dirty="0"/>
              <a:t> </a:t>
            </a:r>
          </a:p>
          <a:p>
            <a:r>
              <a:rPr lang="en-US" dirty="0"/>
              <a:t/>
            </a:r>
            <a:br>
              <a:rPr lang="en-US" dirty="0"/>
            </a:br>
            <a:r>
              <a:rPr lang="en-US" dirty="0"/>
              <a:t> </a:t>
            </a:r>
          </a:p>
          <a:p>
            <a:r>
              <a:rPr lang="en-US" dirty="0"/>
              <a:t> </a:t>
            </a:r>
          </a:p>
        </p:txBody>
      </p:sp>
      <p:sp>
        <p:nvSpPr>
          <p:cNvPr id="9" name="Rectangle 8">
            <a:extLst>
              <a:ext uri="{FF2B5EF4-FFF2-40B4-BE49-F238E27FC236}">
                <a16:creationId xmlns:a16="http://schemas.microsoft.com/office/drawing/2014/main" id="{04B1E5D0-D695-4F9F-B8AE-9575595F0D92}"/>
              </a:ext>
            </a:extLst>
          </p:cNvPr>
          <p:cNvSpPr/>
          <p:nvPr/>
        </p:nvSpPr>
        <p:spPr>
          <a:xfrm>
            <a:off x="3657600" y="1097280"/>
            <a:ext cx="2901756" cy="270459"/>
          </a:xfrm>
          <a:prstGeom prst="rect">
            <a:avLst/>
          </a:prstGeom>
        </p:spPr>
        <p:txBody>
          <a:bodyPr wrap="none">
            <a:spAutoFit/>
          </a:bodyPr>
          <a:lstStyle/>
          <a:p>
            <a:pPr lvl="0">
              <a:lnSpc>
                <a:spcPct val="115000"/>
              </a:lnSpc>
              <a:spcAft>
                <a:spcPts val="1000"/>
              </a:spcAft>
            </a:pPr>
            <a:r>
              <a:rPr lang="en-US" sz="1100" b="1" dirty="0">
                <a:solidFill>
                  <a:prstClr val="black"/>
                </a:solidFill>
                <a:latin typeface="+mj-lt"/>
                <a:ea typeface="Calibri" panose="020F0502020204030204" pitchFamily="34" charset="0"/>
                <a:cs typeface="Times New Roman" panose="02020603050405020304" pitchFamily="18" charset="0"/>
              </a:rPr>
              <a:t>9:45-10:00 Definitions and Assumptions </a:t>
            </a:r>
            <a:endParaRPr lang="en-US" sz="1100" dirty="0">
              <a:solidFill>
                <a:prstClr val="black"/>
              </a:solidFill>
              <a:latin typeface="+mj-l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12</a:t>
            </a:r>
            <a:endParaRPr lang="en-US" sz="2800" dirty="0"/>
          </a:p>
        </p:txBody>
      </p:sp>
    </p:spTree>
    <p:extLst>
      <p:ext uri="{BB962C8B-B14F-4D97-AF65-F5344CB8AC3E}">
        <p14:creationId xmlns:p14="http://schemas.microsoft.com/office/powerpoint/2010/main" val="2750495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413125" cy="1920875"/>
          </a:xfrm>
        </p:spPr>
      </p:sp>
      <p:sp>
        <p:nvSpPr>
          <p:cNvPr id="2" name="Rectangle 1">
            <a:extLst>
              <a:ext uri="{FF2B5EF4-FFF2-40B4-BE49-F238E27FC236}">
                <a16:creationId xmlns:a16="http://schemas.microsoft.com/office/drawing/2014/main" id="{3E9FB81B-0994-45C0-9E54-E3895A74CA41}"/>
              </a:ext>
            </a:extLst>
          </p:cNvPr>
          <p:cNvSpPr/>
          <p:nvPr/>
        </p:nvSpPr>
        <p:spPr>
          <a:xfrm>
            <a:off x="3629025" y="1097280"/>
            <a:ext cx="3381375" cy="1377172"/>
          </a:xfrm>
          <a:prstGeom prst="rect">
            <a:avLst/>
          </a:prstGeom>
        </p:spPr>
        <p:txBody>
          <a:bodyPr wrap="square">
            <a:spAutoFit/>
          </a:bodyPr>
          <a:lstStyle/>
          <a:p>
            <a:pPr>
              <a:lnSpc>
                <a:spcPct val="115000"/>
              </a:lnSpc>
              <a:spcAft>
                <a:spcPts val="1000"/>
              </a:spcAft>
            </a:pPr>
            <a:r>
              <a:rPr lang="en-US" sz="1100" b="1" dirty="0">
                <a:latin typeface="+mj-lt"/>
                <a:ea typeface="Calibri" panose="020F0502020204030204" pitchFamily="34" charset="0"/>
                <a:cs typeface="Times New Roman" panose="02020603050405020304" pitchFamily="18" charset="0"/>
              </a:rPr>
              <a:t>10:00-11:00 The Theory Behind the Restorative Approach</a:t>
            </a:r>
            <a:endParaRPr lang="en-US" sz="1100" dirty="0">
              <a:latin typeface="+mj-lt"/>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latin typeface="+mj-lt"/>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latin typeface="+mj-lt"/>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latin typeface="+mj-lt"/>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dirty="0">
                <a:latin typeface="+mj-lt"/>
                <a:ea typeface="Calibri" panose="020F0502020204030204" pitchFamily="34" charset="0"/>
                <a:cs typeface="Times New Roman" panose="02020603050405020304" pitchFamily="18" charset="0"/>
              </a:rPr>
              <a:t>RC Trauma Framework (30 min.)</a:t>
            </a:r>
          </a:p>
        </p:txBody>
      </p:sp>
      <p:sp>
        <p:nvSpPr>
          <p:cNvPr id="4" name="Rectangle 3"/>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13</a:t>
            </a:r>
            <a:endParaRPr lang="en-US" sz="2800" dirty="0"/>
          </a:p>
        </p:txBody>
      </p:sp>
    </p:spTree>
    <p:extLst>
      <p:ext uri="{BB962C8B-B14F-4D97-AF65-F5344CB8AC3E}">
        <p14:creationId xmlns:p14="http://schemas.microsoft.com/office/powerpoint/2010/main" val="4234132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2088" y="731838"/>
            <a:ext cx="3413125" cy="1920875"/>
          </a:xfrm>
        </p:spPr>
      </p:sp>
      <p:sp>
        <p:nvSpPr>
          <p:cNvPr id="7" name="Notes Placeholder 6"/>
          <p:cNvSpPr>
            <a:spLocks noGrp="1"/>
          </p:cNvSpPr>
          <p:nvPr>
            <p:ph type="body" idx="1"/>
          </p:nvPr>
        </p:nvSpPr>
        <p:spPr/>
        <p:txBody>
          <a:bodyPr/>
          <a:lstStyle/>
          <a:p>
            <a:r>
              <a:rPr lang="en-US" b="1" dirty="0"/>
              <a:t>Principles of Restorative Justice</a:t>
            </a:r>
            <a:endParaRPr lang="en-US" sz="1100" dirty="0"/>
          </a:p>
          <a:p>
            <a:r>
              <a:rPr lang="en-US" dirty="0"/>
              <a:t>Review the slide above using the information below.</a:t>
            </a:r>
          </a:p>
          <a:p>
            <a:endParaRPr lang="en-US" sz="1100" dirty="0"/>
          </a:p>
          <a:p>
            <a:pPr lvl="0"/>
            <a:r>
              <a:rPr lang="en-US" b="1" dirty="0"/>
              <a:t>Tell the story of the origins of Restorative Justice</a:t>
            </a:r>
            <a:endParaRPr lang="en-US" sz="1100" b="1" dirty="0"/>
          </a:p>
          <a:p>
            <a:pPr marL="171450" lvl="0" indent="-171450">
              <a:buFont typeface="Arial" panose="020B0604020202020204" pitchFamily="34" charset="0"/>
              <a:buChar char="•"/>
            </a:pPr>
            <a:r>
              <a:rPr lang="en-US" dirty="0"/>
              <a:t>Two peoples have made profound contributions to practices in the field – the First Nations people of Canada and the U.S., and the Maori of New Zealand.</a:t>
            </a:r>
            <a:endParaRPr lang="en-US" sz="1100" dirty="0"/>
          </a:p>
          <a:p>
            <a:pPr marL="171450" lvl="0" indent="-171450">
              <a:buFont typeface="Arial" panose="020B0604020202020204" pitchFamily="34" charset="0"/>
              <a:buChar char="•"/>
            </a:pPr>
            <a:r>
              <a:rPr lang="en-US" dirty="0"/>
              <a:t>It has seen worldwide growth since the 1990’s.</a:t>
            </a:r>
            <a:endParaRPr lang="en-US" sz="1100" dirty="0"/>
          </a:p>
          <a:p>
            <a:pPr marL="171450" lvl="0" indent="-171450">
              <a:buFont typeface="Arial" panose="020B0604020202020204" pitchFamily="34" charset="0"/>
              <a:buChar char="•"/>
            </a:pPr>
            <a:r>
              <a:rPr lang="en-US" dirty="0"/>
              <a:t>The model represented on the slide is used in Criminal Justice settings.</a:t>
            </a:r>
            <a:endParaRPr lang="en-US" sz="1100" dirty="0"/>
          </a:p>
          <a:p>
            <a:pPr marL="171450" lvl="0" indent="-171450">
              <a:buFont typeface="Arial" panose="020B0604020202020204" pitchFamily="34" charset="0"/>
              <a:buChar char="•"/>
            </a:pPr>
            <a:r>
              <a:rPr lang="en-US" dirty="0"/>
              <a:t>Howard Zehr’s book </a:t>
            </a:r>
            <a:r>
              <a:rPr lang="en-US" i="1" dirty="0"/>
              <a:t>Changing Lenses </a:t>
            </a:r>
            <a:r>
              <a:rPr lang="en-US" dirty="0"/>
              <a:t>–</a:t>
            </a:r>
            <a:r>
              <a:rPr lang="en-US" i="1" dirty="0"/>
              <a:t> A New Focus on Crime and Justice, </a:t>
            </a:r>
            <a:r>
              <a:rPr lang="en-US" dirty="0"/>
              <a:t>suggests that instead of looking at crime as an offense against the state, we look at crime as a violation of people and relationships.</a:t>
            </a:r>
            <a:endParaRPr lang="en-US" sz="1100" dirty="0"/>
          </a:p>
          <a:p>
            <a:pPr marL="171450" lvl="0" indent="-171450">
              <a:buFont typeface="Arial" panose="020B0604020202020204" pitchFamily="34" charset="0"/>
              <a:buChar char="•"/>
            </a:pPr>
            <a:r>
              <a:rPr lang="en-US" dirty="0"/>
              <a:t>He says we need to ask the questions: Who has been harmed? What are their needs? What are the causes? What is the appropriate process to put things right? It involves all sides of the triangle – the victim, offender and community.</a:t>
            </a:r>
            <a:endParaRPr lang="en-US" sz="1100" dirty="0"/>
          </a:p>
          <a:p>
            <a:pPr marL="171450" lvl="0" indent="-171450">
              <a:buFont typeface="Arial" panose="020B0604020202020204" pitchFamily="34" charset="0"/>
              <a:buChar char="•"/>
            </a:pPr>
            <a:r>
              <a:rPr lang="en-US" dirty="0"/>
              <a:t>It is also about supporting the Offender with acquiring the skills necessary to make amends and learn competencies to live a full and productive life.</a:t>
            </a:r>
            <a:endParaRPr lang="en-US" sz="1100" dirty="0"/>
          </a:p>
          <a:p>
            <a:pPr marL="171450" lvl="0" indent="-171450">
              <a:buFont typeface="Arial" panose="020B0604020202020204" pitchFamily="34" charset="0"/>
              <a:buChar char="•"/>
            </a:pPr>
            <a:r>
              <a:rPr lang="en-US" dirty="0"/>
              <a:t>In this model, justice is at the center as a way to empower victims to identify what they need to feel whole again.</a:t>
            </a:r>
            <a:endParaRPr lang="en-US" sz="1100" dirty="0"/>
          </a:p>
          <a:p>
            <a:endParaRPr lang="en-US" dirty="0"/>
          </a:p>
        </p:txBody>
      </p:sp>
      <p:sp>
        <p:nvSpPr>
          <p:cNvPr id="9" name="Rectangle 8">
            <a:extLst>
              <a:ext uri="{FF2B5EF4-FFF2-40B4-BE49-F238E27FC236}">
                <a16:creationId xmlns:a16="http://schemas.microsoft.com/office/drawing/2014/main" id="{D2E7A487-BFBC-45E0-AD20-A8F2DDC3FF3E}"/>
              </a:ext>
            </a:extLst>
          </p:cNvPr>
          <p:cNvSpPr/>
          <p:nvPr/>
        </p:nvSpPr>
        <p:spPr>
          <a:xfrm>
            <a:off x="3629025" y="1097280"/>
            <a:ext cx="3381375" cy="1377172"/>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b="1"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RC Trauma Framework (30 min.)</a:t>
            </a: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14</a:t>
            </a:r>
            <a:endParaRPr lang="en-US" sz="2800" dirty="0"/>
          </a:p>
        </p:txBody>
      </p:sp>
    </p:spTree>
    <p:extLst>
      <p:ext uri="{BB962C8B-B14F-4D97-AF65-F5344CB8AC3E}">
        <p14:creationId xmlns:p14="http://schemas.microsoft.com/office/powerpoint/2010/main" val="24746543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Image Placeholder 4"/>
          <p:cNvSpPr>
            <a:spLocks noGrp="1" noRot="1" noChangeAspect="1"/>
          </p:cNvSpPr>
          <p:nvPr>
            <p:ph type="sldImg"/>
          </p:nvPr>
        </p:nvSpPr>
        <p:spPr>
          <a:xfrm>
            <a:off x="192088" y="731838"/>
            <a:ext cx="3397250" cy="1911350"/>
          </a:xfrm>
        </p:spPr>
      </p:sp>
      <p:sp>
        <p:nvSpPr>
          <p:cNvPr id="7" name="Notes Placeholder 6"/>
          <p:cNvSpPr>
            <a:spLocks noGrp="1"/>
          </p:cNvSpPr>
          <p:nvPr>
            <p:ph type="body" idx="1"/>
          </p:nvPr>
        </p:nvSpPr>
        <p:spPr/>
        <p:txBody>
          <a:bodyPr/>
          <a:lstStyle/>
          <a:p>
            <a:r>
              <a:rPr lang="en-US" b="1" dirty="0"/>
              <a:t>Restorative Approach in Action</a:t>
            </a:r>
            <a:endParaRPr lang="en-US" dirty="0"/>
          </a:p>
          <a:p>
            <a:pPr marL="171450" lvl="0" indent="-171450">
              <a:buFont typeface="Arial" panose="020B0604020202020204" pitchFamily="34" charset="0"/>
              <a:buChar char="•"/>
            </a:pPr>
            <a:r>
              <a:rPr lang="en-US" dirty="0"/>
              <a:t>Review the slide above with the information below.</a:t>
            </a:r>
          </a:p>
          <a:p>
            <a:pPr marL="171450" lvl="0" indent="-171450">
              <a:buFont typeface="Arial" panose="020B0604020202020204" pitchFamily="34" charset="0"/>
              <a:buChar char="•"/>
            </a:pPr>
            <a:r>
              <a:rPr lang="en-US" dirty="0"/>
              <a:t>RA uses the same framework but instead, places safety at its core, not justice. We will talk more about safety as we work through the material today.</a:t>
            </a:r>
          </a:p>
          <a:p>
            <a:pPr marL="171450" lvl="0" indent="-171450">
              <a:buFont typeface="Arial" panose="020B0604020202020204" pitchFamily="34" charset="0"/>
              <a:buChar char="•"/>
            </a:pPr>
            <a:r>
              <a:rPr lang="en-US" dirty="0"/>
              <a:t>The child, the </a:t>
            </a:r>
            <a:r>
              <a:rPr lang="en-US" b="1" dirty="0"/>
              <a:t>harm doer,</a:t>
            </a:r>
            <a:r>
              <a:rPr lang="en-US" dirty="0"/>
              <a:t> likely feels increased shame when they hurt others, even though they may not show it. They may also feel “all is lost” and they’ll be rejected like so many times in the past. </a:t>
            </a:r>
          </a:p>
          <a:p>
            <a:pPr marL="171450" lvl="0" indent="-171450">
              <a:buFont typeface="Arial" panose="020B0604020202020204" pitchFamily="34" charset="0"/>
              <a:buChar char="•"/>
            </a:pPr>
            <a:r>
              <a:rPr lang="en-US" dirty="0"/>
              <a:t>RA provides the opportunity for them to repair those relationships, realize that others will still support them, and learn that they are worthy of life. </a:t>
            </a:r>
          </a:p>
          <a:p>
            <a:pPr marL="171450" lvl="0" indent="-171450">
              <a:buFont typeface="Arial" panose="020B0604020202020204" pitchFamily="34" charset="0"/>
              <a:buChar char="•"/>
            </a:pPr>
            <a:r>
              <a:rPr lang="en-US" dirty="0"/>
              <a:t>RA enables the </a:t>
            </a:r>
            <a:r>
              <a:rPr lang="en-US" b="1" dirty="0"/>
              <a:t>harmed</a:t>
            </a:r>
            <a:r>
              <a:rPr lang="en-US" dirty="0"/>
              <a:t>, usually the Treaters but also other children, to receive acknowledgment of the harm done to them. They can experience relationships being repaired and see youth move toward believing that people can trusted to help. </a:t>
            </a:r>
          </a:p>
          <a:p>
            <a:pPr marL="171450" lvl="0" indent="-171450">
              <a:buFont typeface="Arial" panose="020B0604020202020204" pitchFamily="34" charset="0"/>
              <a:buChar char="•"/>
            </a:pPr>
            <a:r>
              <a:rPr lang="en-US" dirty="0"/>
              <a:t>It also provides treaters who are harmed opportunities for self-care that facilitates hope that change can occur. </a:t>
            </a:r>
          </a:p>
          <a:p>
            <a:pPr marL="171450" lvl="0" indent="-171450">
              <a:buFont typeface="Arial" panose="020B0604020202020204" pitchFamily="34" charset="0"/>
              <a:buChar char="•"/>
            </a:pPr>
            <a:r>
              <a:rPr lang="en-US" dirty="0"/>
              <a:t>Finally, it enhances a sense of community in the program. Treaters and youth are continually working to build a sense of safety in the community where harm doing is dealt with in an open and deliberate way. Ideally, everyone in the program becomes invested in making the community a safe and healing place. </a:t>
            </a:r>
          </a:p>
          <a:p>
            <a:endParaRPr lang="en-US" dirty="0"/>
          </a:p>
        </p:txBody>
      </p:sp>
      <p:sp>
        <p:nvSpPr>
          <p:cNvPr id="6" name="Rectangle 5">
            <a:extLst>
              <a:ext uri="{FF2B5EF4-FFF2-40B4-BE49-F238E27FC236}">
                <a16:creationId xmlns:a16="http://schemas.microsoft.com/office/drawing/2014/main" id="{7B7C5078-383F-4D7B-8ED6-47300E22EEED}"/>
              </a:ext>
            </a:extLst>
          </p:cNvPr>
          <p:cNvSpPr/>
          <p:nvPr/>
        </p:nvSpPr>
        <p:spPr>
          <a:xfrm>
            <a:off x="3629025" y="1097280"/>
            <a:ext cx="3381375" cy="1377172"/>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R="0" lvl="0">
              <a:lnSpc>
                <a:spcPct val="115000"/>
              </a:lnSpc>
              <a:spcBef>
                <a:spcPts val="0"/>
              </a:spcBef>
              <a:spcAft>
                <a:spcPts val="0"/>
              </a:spcAft>
            </a:pPr>
            <a:r>
              <a:rPr lang="en-US" sz="1100" b="1"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RC Trauma Framework (30 min.)</a:t>
            </a:r>
          </a:p>
        </p:txBody>
      </p:sp>
      <p:sp>
        <p:nvSpPr>
          <p:cNvPr id="8" name="Rectangle 7"/>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15</a:t>
            </a:r>
            <a:endParaRPr lang="en-US" sz="2800" dirty="0"/>
          </a:p>
        </p:txBody>
      </p:sp>
    </p:spTree>
    <p:extLst>
      <p:ext uri="{BB962C8B-B14F-4D97-AF65-F5344CB8AC3E}">
        <p14:creationId xmlns:p14="http://schemas.microsoft.com/office/powerpoint/2010/main" val="3287104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417888" cy="1922462"/>
          </a:xfrm>
        </p:spPr>
      </p:sp>
      <p:sp>
        <p:nvSpPr>
          <p:cNvPr id="5" name="Notes Placeholder 4"/>
          <p:cNvSpPr>
            <a:spLocks noGrp="1"/>
          </p:cNvSpPr>
          <p:nvPr>
            <p:ph type="body" idx="1"/>
          </p:nvPr>
        </p:nvSpPr>
        <p:spPr/>
        <p:txBody>
          <a:bodyPr/>
          <a:lstStyle/>
          <a:p>
            <a:r>
              <a:rPr lang="en-US" b="1" dirty="0"/>
              <a:t>Safety Above All Else</a:t>
            </a:r>
            <a:endParaRPr lang="en-US" dirty="0"/>
          </a:p>
          <a:p>
            <a:pPr marL="0" lvl="1" indent="0">
              <a:buNone/>
            </a:pPr>
            <a:r>
              <a:rPr lang="en-US" dirty="0"/>
              <a:t>Review the slide above using the information below.</a:t>
            </a:r>
          </a:p>
          <a:p>
            <a:pPr marL="0" lvl="1" indent="0">
              <a:buNone/>
            </a:pPr>
            <a:endParaRPr lang="en-US" dirty="0"/>
          </a:p>
          <a:p>
            <a:pPr lvl="1"/>
            <a:r>
              <a:rPr lang="en-US" dirty="0"/>
              <a:t>Without safety, growth and healing cannot happen.</a:t>
            </a:r>
          </a:p>
          <a:p>
            <a:pPr lvl="2"/>
            <a:r>
              <a:rPr lang="en-US" dirty="0"/>
              <a:t>To further elucidate the experience of danger, consider an experiment with baby mice (Panksepp, 1998). </a:t>
            </a:r>
          </a:p>
          <a:p>
            <a:pPr lvl="2"/>
            <a:r>
              <a:rPr lang="en-US" dirty="0"/>
              <a:t>Some baby mice had been raised in cages.</a:t>
            </a:r>
          </a:p>
          <a:p>
            <a:pPr lvl="2"/>
            <a:r>
              <a:rPr lang="en-US" dirty="0"/>
              <a:t>They had never seen or heard of a cat.</a:t>
            </a:r>
          </a:p>
          <a:p>
            <a:pPr lvl="2"/>
            <a:r>
              <a:rPr lang="en-US" dirty="0"/>
              <a:t>Like all baby animals, they engaged in a lot of free play with each other.</a:t>
            </a:r>
          </a:p>
          <a:p>
            <a:pPr lvl="2"/>
            <a:r>
              <a:rPr lang="en-US" dirty="0"/>
              <a:t>The experimenters put two cat hairs in the cage.</a:t>
            </a:r>
          </a:p>
          <a:p>
            <a:pPr lvl="2"/>
            <a:r>
              <a:rPr lang="en-US" dirty="0"/>
              <a:t>Although the baby mice had no cat experience, the cat hairs were wired into their brains as signifying danger.</a:t>
            </a:r>
          </a:p>
          <a:p>
            <a:pPr lvl="2"/>
            <a:r>
              <a:rPr lang="en-US" dirty="0"/>
              <a:t>Immediately, all free play stopped.</a:t>
            </a:r>
          </a:p>
          <a:p>
            <a:pPr lvl="2"/>
            <a:r>
              <a:rPr lang="en-US" dirty="0"/>
              <a:t>Then, even when the cat hairs were removed, it took a few days for the mice to gradually play again, but the play never returned to the level it had before the cat hairs were introduced. </a:t>
            </a:r>
          </a:p>
          <a:p>
            <a:pPr lvl="1"/>
            <a:r>
              <a:rPr lang="en-US" b="1" dirty="0"/>
              <a:t>ASK: </a:t>
            </a:r>
            <a:r>
              <a:rPr lang="en-US" dirty="0"/>
              <a:t>How does this relate to the youth you work with?  What aspects of your program might make a youth feel unsafe? How do we make youth feel safe? How does chronic racism and oppression impact safety?</a:t>
            </a:r>
          </a:p>
          <a:p>
            <a:pPr marL="463550" lvl="2" indent="0">
              <a:buNone/>
            </a:pPr>
            <a:r>
              <a:rPr lang="en-US" dirty="0"/>
              <a:t> </a:t>
            </a:r>
          </a:p>
          <a:p>
            <a:r>
              <a:rPr lang="en-US" b="1" dirty="0"/>
              <a:t>Key Points:</a:t>
            </a:r>
            <a:r>
              <a:rPr lang="en-US" dirty="0"/>
              <a:t> Children with histories of trauma can be extremely reactive to reminders of danger in their environment often causing play, learning, and social engagement to stop. That’s why thinking about safety is critical. They are also more resilient than baby mice so when the “cat hairs” are removed, they can eventually learn to play again.</a:t>
            </a:r>
          </a:p>
          <a:p>
            <a:endParaRPr lang="en-US" dirty="0"/>
          </a:p>
          <a:p>
            <a:r>
              <a:rPr lang="en-US" dirty="0"/>
              <a:t>Wilcox (2012). </a:t>
            </a:r>
            <a:r>
              <a:rPr lang="en-US" i="1" dirty="0"/>
              <a:t>Trauma-Informed Care: The Restorative Approach, </a:t>
            </a:r>
            <a:r>
              <a:rPr lang="en-US" dirty="0"/>
              <a:t>pp. 20.  </a:t>
            </a:r>
          </a:p>
          <a:p>
            <a:endParaRPr lang="en-US" dirty="0"/>
          </a:p>
        </p:txBody>
      </p:sp>
      <p:sp>
        <p:nvSpPr>
          <p:cNvPr id="6" name="Rectangle 5">
            <a:extLst>
              <a:ext uri="{FF2B5EF4-FFF2-40B4-BE49-F238E27FC236}">
                <a16:creationId xmlns:a16="http://schemas.microsoft.com/office/drawing/2014/main" id="{FFA61C39-94E1-4C54-AED1-22DFD3E5C0C6}"/>
              </a:ext>
            </a:extLst>
          </p:cNvPr>
          <p:cNvSpPr/>
          <p:nvPr/>
        </p:nvSpPr>
        <p:spPr>
          <a:xfrm>
            <a:off x="3629025" y="1097280"/>
            <a:ext cx="3381375" cy="1377172"/>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b="1"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RC Trauma Framework (30 min.)</a:t>
            </a:r>
          </a:p>
        </p:txBody>
      </p:sp>
      <p:sp>
        <p:nvSpPr>
          <p:cNvPr id="7" name="Rectangle 6"/>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16</a:t>
            </a:r>
            <a:endParaRPr lang="en-US" sz="2800" dirty="0"/>
          </a:p>
        </p:txBody>
      </p:sp>
    </p:spTree>
    <p:extLst>
      <p:ext uri="{BB962C8B-B14F-4D97-AF65-F5344CB8AC3E}">
        <p14:creationId xmlns:p14="http://schemas.microsoft.com/office/powerpoint/2010/main" val="4347365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417888" cy="1922462"/>
          </a:xfrm>
        </p:spPr>
      </p:sp>
      <p:sp>
        <p:nvSpPr>
          <p:cNvPr id="9" name="Rectangle 8">
            <a:extLst>
              <a:ext uri="{FF2B5EF4-FFF2-40B4-BE49-F238E27FC236}">
                <a16:creationId xmlns:a16="http://schemas.microsoft.com/office/drawing/2014/main" id="{DCC11611-4B9D-4F8C-918A-84E240E3C689}"/>
              </a:ext>
            </a:extLst>
          </p:cNvPr>
          <p:cNvSpPr/>
          <p:nvPr/>
        </p:nvSpPr>
        <p:spPr>
          <a:xfrm>
            <a:off x="3629025" y="1097280"/>
            <a:ext cx="3381375" cy="1377172"/>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b="1"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RC Trauma Framework (30 min.)</a:t>
            </a:r>
          </a:p>
        </p:txBody>
      </p:sp>
      <p:sp>
        <p:nvSpPr>
          <p:cNvPr id="4" name="Rectangle 3"/>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17</a:t>
            </a:r>
            <a:endParaRPr lang="en-US" sz="2800" dirty="0"/>
          </a:p>
        </p:txBody>
      </p:sp>
    </p:spTree>
    <p:extLst>
      <p:ext uri="{BB962C8B-B14F-4D97-AF65-F5344CB8AC3E}">
        <p14:creationId xmlns:p14="http://schemas.microsoft.com/office/powerpoint/2010/main" val="4061054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dirty="0"/>
              <a:t>Wilcox (2012). </a:t>
            </a:r>
            <a:r>
              <a:rPr lang="en-US" i="1" dirty="0"/>
              <a:t>Trauma-Informed Care: The Restorative Approach, </a:t>
            </a:r>
            <a:r>
              <a:rPr lang="en-US" dirty="0"/>
              <a:t>pp. 16-18.  </a:t>
            </a:r>
          </a:p>
          <a:p>
            <a:endParaRPr lang="en-US" dirty="0"/>
          </a:p>
          <a:p>
            <a:endParaRPr lang="en-US" dirty="0"/>
          </a:p>
          <a:p>
            <a:endParaRPr lang="en-US" dirty="0"/>
          </a:p>
          <a:p>
            <a:endParaRPr lang="en-US" dirty="0"/>
          </a:p>
        </p:txBody>
      </p:sp>
      <p:sp>
        <p:nvSpPr>
          <p:cNvPr id="7" name="Slide Image Placeholder 6"/>
          <p:cNvSpPr>
            <a:spLocks noGrp="1" noRot="1" noChangeAspect="1"/>
          </p:cNvSpPr>
          <p:nvPr>
            <p:ph type="sldImg"/>
          </p:nvPr>
        </p:nvSpPr>
        <p:spPr>
          <a:xfrm>
            <a:off x="192088" y="731838"/>
            <a:ext cx="3397250" cy="1911350"/>
          </a:xfrm>
        </p:spPr>
      </p:sp>
      <p:sp>
        <p:nvSpPr>
          <p:cNvPr id="2" name="Rectangle 1"/>
          <p:cNvSpPr/>
          <p:nvPr/>
        </p:nvSpPr>
        <p:spPr>
          <a:xfrm>
            <a:off x="3600768" y="1097280"/>
            <a:ext cx="3657600" cy="1388585"/>
          </a:xfrm>
          <a:prstGeom prst="rect">
            <a:avLst/>
          </a:prstGeom>
        </p:spPr>
        <p:txBody>
          <a:bodyPr>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18</a:t>
            </a:r>
            <a:endParaRPr lang="en-US" sz="2800" dirty="0"/>
          </a:p>
        </p:txBody>
      </p:sp>
    </p:spTree>
    <p:extLst>
      <p:ext uri="{BB962C8B-B14F-4D97-AF65-F5344CB8AC3E}">
        <p14:creationId xmlns:p14="http://schemas.microsoft.com/office/powerpoint/2010/main" val="558035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3A0CA06-9A46-4505-AA5C-7233ED9F73CC}"/>
              </a:ext>
            </a:extLst>
          </p:cNvPr>
          <p:cNvSpPr txBox="1"/>
          <p:nvPr/>
        </p:nvSpPr>
        <p:spPr>
          <a:xfrm>
            <a:off x="2590800" y="2747010"/>
            <a:ext cx="4471101" cy="285897"/>
          </a:xfrm>
          <a:prstGeom prst="rect">
            <a:avLst/>
          </a:prstGeom>
          <a:noFill/>
        </p:spPr>
        <p:txBody>
          <a:bodyPr wrap="square" lIns="100252" tIns="50126" rIns="100252" bIns="50126" rtlCol="0">
            <a:spAutoFit/>
          </a:bodyPr>
          <a:lstStyle/>
          <a:p>
            <a:pPr algn="r"/>
            <a:r>
              <a:rPr lang="en-US" sz="1200" b="1" dirty="0">
                <a:solidFill>
                  <a:srgbClr val="000000"/>
                </a:solidFill>
              </a:rPr>
              <a:t>THIS SLIDE AUTOPLAYS AN ANIMATION</a:t>
            </a:r>
          </a:p>
        </p:txBody>
      </p:sp>
      <p:sp>
        <p:nvSpPr>
          <p:cNvPr id="3" name="Notes Placeholder 2"/>
          <p:cNvSpPr>
            <a:spLocks noGrp="1"/>
          </p:cNvSpPr>
          <p:nvPr>
            <p:ph type="body" idx="1"/>
          </p:nvPr>
        </p:nvSpPr>
        <p:spPr>
          <a:xfrm>
            <a:off x="255588" y="3075644"/>
            <a:ext cx="6705600" cy="4468156"/>
          </a:xfrm>
        </p:spPr>
        <p:txBody>
          <a:bodyPr/>
          <a:lstStyle/>
          <a:p>
            <a:pPr lvl="0"/>
            <a:r>
              <a:rPr lang="en-US" dirty="0"/>
              <a:t>Review the slide above using the information below.</a:t>
            </a:r>
          </a:p>
          <a:p>
            <a:pPr lvl="0"/>
            <a:endParaRPr lang="en-US" dirty="0"/>
          </a:p>
          <a:p>
            <a:pPr marL="171450" indent="-171450">
              <a:buFont typeface="Arial" panose="020B0604020202020204" pitchFamily="34" charset="0"/>
              <a:buChar char="•"/>
            </a:pPr>
            <a:r>
              <a:rPr lang="en-US" dirty="0"/>
              <a:t>In review of this healing trauma framework that we discussed in RC Basic, </a:t>
            </a:r>
            <a:r>
              <a:rPr lang="en-US" dirty="0" smtClean="0"/>
              <a:t>the premise </a:t>
            </a:r>
            <a:r>
              <a:rPr lang="en-US" dirty="0"/>
              <a:t>is that when clients begin to trust that others can help (attachment), </a:t>
            </a:r>
            <a:r>
              <a:rPr lang="en-US" dirty="0" smtClean="0"/>
              <a:t>when their </a:t>
            </a:r>
            <a:r>
              <a:rPr lang="en-US" dirty="0"/>
              <a:t>nervous system is more regulated (body and brain), and when they have </a:t>
            </a:r>
            <a:r>
              <a:rPr lang="en-US" dirty="0" smtClean="0"/>
              <a:t>the skills </a:t>
            </a:r>
            <a:r>
              <a:rPr lang="en-US" dirty="0"/>
              <a:t>to manage strong feelings (self-capacities), current stressors now are </a:t>
            </a:r>
            <a:r>
              <a:rPr lang="en-US" dirty="0" smtClean="0"/>
              <a:t>more tolerable</a:t>
            </a:r>
            <a:r>
              <a:rPr lang="en-US" dirty="0"/>
              <a:t>, people don’t need extreme behaviors to manage, and they can calm </a:t>
            </a:r>
            <a:r>
              <a:rPr lang="en-US" dirty="0" smtClean="0"/>
              <a:t>down and </a:t>
            </a:r>
            <a:r>
              <a:rPr lang="en-US" dirty="0"/>
              <a:t>ground. Their behavior is adaptive both in the moment and long term </a:t>
            </a:r>
            <a:r>
              <a:rPr lang="en-US" dirty="0" smtClean="0"/>
              <a:t>without negative </a:t>
            </a:r>
            <a:r>
              <a:rPr lang="en-US" dirty="0"/>
              <a:t>consequences. This makes life worth living.</a:t>
            </a:r>
            <a:endParaRPr lang="en-US" dirty="0" smtClean="0"/>
          </a:p>
          <a:p>
            <a:pPr marL="171450" indent="-171450">
              <a:buFont typeface="Arial" panose="020B0604020202020204" pitchFamily="34" charset="0"/>
              <a:buChar char="•"/>
            </a:pPr>
            <a:r>
              <a:rPr lang="en-US" dirty="0" smtClean="0"/>
              <a:t>Attachment </a:t>
            </a:r>
            <a:r>
              <a:rPr lang="en-US" dirty="0"/>
              <a:t>heals. This is the most fundamental principle in the Restorative Approach.</a:t>
            </a:r>
          </a:p>
          <a:p>
            <a:pPr marL="171450" lvl="0" indent="-171450">
              <a:buFont typeface="Arial" panose="020B0604020202020204" pitchFamily="34" charset="0"/>
              <a:buChar char="•"/>
            </a:pPr>
            <a:r>
              <a:rPr lang="en-US" dirty="0"/>
              <a:t>We will start by looking at relationships.</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endParaRPr lang="en-US" dirty="0"/>
          </a:p>
          <a:p>
            <a:endParaRPr lang="en-US" dirty="0"/>
          </a:p>
          <a:p>
            <a:endParaRPr lang="en-US" dirty="0"/>
          </a:p>
          <a:p>
            <a:endParaRPr lang="en-US" dirty="0"/>
          </a:p>
          <a:p>
            <a:r>
              <a:rPr lang="en-US" dirty="0"/>
              <a:t> </a:t>
            </a:r>
          </a:p>
        </p:txBody>
      </p:sp>
      <p:sp>
        <p:nvSpPr>
          <p:cNvPr id="4" name="Slide Image Placeholder 3"/>
          <p:cNvSpPr>
            <a:spLocks noGrp="1" noRot="1" noChangeAspect="1"/>
          </p:cNvSpPr>
          <p:nvPr>
            <p:ph type="sldImg"/>
          </p:nvPr>
        </p:nvSpPr>
        <p:spPr>
          <a:xfrm>
            <a:off x="190500" y="731838"/>
            <a:ext cx="3417888" cy="1922462"/>
          </a:xfrm>
        </p:spPr>
      </p:sp>
      <p:sp>
        <p:nvSpPr>
          <p:cNvPr id="7" name="Rectangle 6"/>
          <p:cNvSpPr/>
          <p:nvPr/>
        </p:nvSpPr>
        <p:spPr>
          <a:xfrm>
            <a:off x="3608388" y="1097280"/>
            <a:ext cx="3657600" cy="1388585"/>
          </a:xfrm>
          <a:prstGeom prst="rect">
            <a:avLst/>
          </a:prstGeom>
        </p:spPr>
        <p:txBody>
          <a:bodyPr>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19</a:t>
            </a:r>
            <a:endParaRPr lang="en-US" sz="2800" dirty="0"/>
          </a:p>
        </p:txBody>
      </p:sp>
    </p:spTree>
    <p:extLst>
      <p:ext uri="{BB962C8B-B14F-4D97-AF65-F5344CB8AC3E}">
        <p14:creationId xmlns:p14="http://schemas.microsoft.com/office/powerpoint/2010/main" val="1684710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417888" cy="1922462"/>
          </a:xfrm>
        </p:spPr>
      </p:sp>
      <p:sp>
        <p:nvSpPr>
          <p:cNvPr id="5" name="Notes Placeholder 4"/>
          <p:cNvSpPr>
            <a:spLocks noGrp="1"/>
          </p:cNvSpPr>
          <p:nvPr>
            <p:ph type="body" idx="1"/>
          </p:nvPr>
        </p:nvSpPr>
        <p:spPr/>
        <p:txBody>
          <a:bodyPr/>
          <a:lstStyle/>
          <a:p>
            <a:r>
              <a:rPr lang="en-US" b="1" dirty="0"/>
              <a:t>Attachment</a:t>
            </a:r>
          </a:p>
          <a:p>
            <a:pPr lvl="0"/>
            <a:r>
              <a:rPr lang="en-US" dirty="0"/>
              <a:t>Review the slide above using the information below.</a:t>
            </a:r>
          </a:p>
          <a:p>
            <a:pPr lvl="0"/>
            <a:r>
              <a:rPr lang="en-US" dirty="0"/>
              <a:t>Refer to the tip sheet handouts: </a:t>
            </a:r>
            <a:r>
              <a:rPr lang="en-US" b="1" dirty="0"/>
              <a:t>Ten Tips for Building Relationships.</a:t>
            </a:r>
            <a:endParaRPr lang="en-US" dirty="0"/>
          </a:p>
          <a:p>
            <a:pPr marL="171450" lvl="0" indent="-171450">
              <a:buFont typeface="Arial" panose="020B0604020202020204" pitchFamily="34" charset="0"/>
              <a:buChar char="•"/>
            </a:pPr>
            <a:r>
              <a:rPr lang="en-US" dirty="0"/>
              <a:t>Every day we are helping a child’s brain to grow and form new connections.</a:t>
            </a:r>
          </a:p>
          <a:p>
            <a:pPr marL="171450" lvl="0" indent="-171450">
              <a:buFont typeface="Arial" panose="020B0604020202020204" pitchFamily="34" charset="0"/>
              <a:buChar char="•"/>
            </a:pPr>
            <a:r>
              <a:rPr lang="en-US" dirty="0"/>
              <a:t>When adults interact with children in RICH ways they begin to change the child’s expectations about relationships.</a:t>
            </a:r>
          </a:p>
          <a:p>
            <a:pPr marL="171450" lvl="0" indent="-171450">
              <a:buFont typeface="Arial" panose="020B0604020202020204" pitchFamily="34" charset="0"/>
              <a:buChar char="•"/>
            </a:pPr>
            <a:r>
              <a:rPr lang="en-US" dirty="0"/>
              <a:t>Remember in RC Basic, we talked about treaters as “brain surgeons,” sculpting new brains through positive interactions.</a:t>
            </a:r>
          </a:p>
          <a:p>
            <a:pPr marL="171450" lvl="0" indent="-171450">
              <a:buFont typeface="Arial" panose="020B0604020202020204" pitchFamily="34" charset="0"/>
              <a:buChar char="•"/>
            </a:pPr>
            <a:r>
              <a:rPr lang="en-US" dirty="0"/>
              <a:t>Every time a child has a positive experience with a treater, it builds new pathways in the brain. Because of the positive interaction and connection, the child does not need to activate the “reactive brain” (fight, freeze, and flee) and can begin to use the “thinking brain” to problem-solve, connect, regulate.</a:t>
            </a:r>
          </a:p>
          <a:p>
            <a:pPr marL="171450" lvl="0" indent="-171450">
              <a:buFont typeface="Arial" panose="020B0604020202020204" pitchFamily="34" charset="0"/>
              <a:buChar char="•"/>
            </a:pPr>
            <a:r>
              <a:rPr lang="en-US" dirty="0"/>
              <a:t>With consistency and frequency, the new pathway that is developed becomes the one the child uses more consistently. </a:t>
            </a:r>
          </a:p>
          <a:p>
            <a:pPr marL="171450" lvl="0" indent="-171450">
              <a:buFont typeface="Arial" panose="020B0604020202020204" pitchFamily="34" charset="0"/>
              <a:buChar char="•"/>
            </a:pPr>
            <a:r>
              <a:rPr lang="en-US" dirty="0"/>
              <a:t>As the connection grows between the treater and the child, the child internalizes the connection and can use it to calm herself.</a:t>
            </a:r>
          </a:p>
          <a:p>
            <a:pPr marL="171450" lvl="0" indent="-171450">
              <a:buFont typeface="Arial" panose="020B0604020202020204" pitchFamily="34" charset="0"/>
              <a:buChar char="•"/>
            </a:pPr>
            <a:r>
              <a:rPr lang="en-US" dirty="0"/>
              <a:t>When the treater does not abandon the child during challenging times, the child feels less shame and worthier of life.</a:t>
            </a:r>
          </a:p>
          <a:p>
            <a:pPr marL="171450" lvl="0" indent="-171450">
              <a:buFont typeface="Arial" panose="020B0604020202020204" pitchFamily="34" charset="0"/>
              <a:buChar char="•"/>
            </a:pPr>
            <a:r>
              <a:rPr lang="en-US" dirty="0"/>
              <a:t>How do you think attachment might be impacted for indigenous children whose parents and grandparents were forced to leave home to get “civilized” in residential schools?</a:t>
            </a:r>
          </a:p>
          <a:p>
            <a:pPr marL="171450" lvl="0" indent="-171450">
              <a:buFont typeface="Arial" panose="020B0604020202020204" pitchFamily="34" charset="0"/>
              <a:buChar char="•"/>
            </a:pPr>
            <a:r>
              <a:rPr lang="en-US" dirty="0"/>
              <a:t>How might attachment be impacted when a caregiver is incarcerated which happens at and unequal rate for people of color (POC)? </a:t>
            </a:r>
          </a:p>
          <a:p>
            <a:pPr marL="171450" lvl="0" indent="-171450">
              <a:buFont typeface="Arial" panose="020B0604020202020204" pitchFamily="34" charset="0"/>
              <a:buChar char="•"/>
            </a:pPr>
            <a:r>
              <a:rPr lang="en-US" dirty="0"/>
              <a:t>What has been a POC’s experience with the “system” that may influence their ability to form attachment with treaters?</a:t>
            </a:r>
          </a:p>
          <a:p>
            <a:pPr marL="171450" lvl="0" indent="-171450">
              <a:buFont typeface="Arial" panose="020B0604020202020204" pitchFamily="34" charset="0"/>
              <a:buChar char="•"/>
            </a:pPr>
            <a:r>
              <a:rPr lang="en-US" dirty="0"/>
              <a:t>How does the history of family separation due to slavery/boarding schools impact the ability to have relationships?</a:t>
            </a:r>
          </a:p>
          <a:p>
            <a:r>
              <a:rPr lang="en-US" dirty="0"/>
              <a:t>Wilcox (2012). </a:t>
            </a:r>
            <a:r>
              <a:rPr lang="en-US" i="1" dirty="0"/>
              <a:t>Trauma-Informed Care: The Restorative Approach, </a:t>
            </a:r>
            <a:r>
              <a:rPr lang="en-US" dirty="0"/>
              <a:t>pp. 16-18. </a:t>
            </a:r>
          </a:p>
          <a:p>
            <a:pPr marL="171450" lvl="0" indent="-171450">
              <a:buFont typeface="Arial" panose="020B0604020202020204" pitchFamily="34" charset="0"/>
              <a:buChar char="•"/>
            </a:pPr>
            <a:endParaRPr lang="en-US" dirty="0"/>
          </a:p>
          <a:p>
            <a:endParaRPr lang="en-US" dirty="0"/>
          </a:p>
        </p:txBody>
      </p:sp>
      <p:sp>
        <p:nvSpPr>
          <p:cNvPr id="2" name="Rectangle 1"/>
          <p:cNvSpPr/>
          <p:nvPr/>
        </p:nvSpPr>
        <p:spPr>
          <a:xfrm>
            <a:off x="3608388" y="1097280"/>
            <a:ext cx="3657600" cy="1388585"/>
          </a:xfrm>
          <a:prstGeom prst="rect">
            <a:avLst/>
          </a:prstGeom>
        </p:spPr>
        <p:txBody>
          <a:bodyPr>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20</a:t>
            </a:r>
            <a:endParaRPr lang="en-US" sz="2800" dirty="0"/>
          </a:p>
        </p:txBody>
      </p:sp>
    </p:spTree>
    <p:extLst>
      <p:ext uri="{BB962C8B-B14F-4D97-AF65-F5344CB8AC3E}">
        <p14:creationId xmlns:p14="http://schemas.microsoft.com/office/powerpoint/2010/main" val="1775719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04800" y="3352799"/>
            <a:ext cx="6705600" cy="5670327"/>
          </a:xfrm>
        </p:spPr>
        <p:txBody>
          <a:bodyPr/>
          <a:lstStyle/>
          <a:p>
            <a:r>
              <a:rPr lang="en-US" dirty="0"/>
              <a:t>Wilcox (2012). </a:t>
            </a:r>
            <a:r>
              <a:rPr lang="en-US" i="1" dirty="0"/>
              <a:t>Trauma-Informed Care: The Restorative Approach, </a:t>
            </a:r>
            <a:r>
              <a:rPr lang="en-US" dirty="0"/>
              <a:t>pp. 37-39. </a:t>
            </a:r>
          </a:p>
          <a:p>
            <a:endParaRPr lang="en-US" dirty="0"/>
          </a:p>
        </p:txBody>
      </p:sp>
      <p:sp>
        <p:nvSpPr>
          <p:cNvPr id="7" name="Slide Image Placeholder 6"/>
          <p:cNvSpPr>
            <a:spLocks noGrp="1" noRot="1" noChangeAspect="1"/>
          </p:cNvSpPr>
          <p:nvPr>
            <p:ph type="sldImg"/>
          </p:nvPr>
        </p:nvSpPr>
        <p:spPr>
          <a:xfrm>
            <a:off x="190500" y="731838"/>
            <a:ext cx="3417888" cy="1922462"/>
          </a:xfrm>
        </p:spPr>
      </p:sp>
      <p:sp>
        <p:nvSpPr>
          <p:cNvPr id="2" name="Rectangle 1"/>
          <p:cNvSpPr/>
          <p:nvPr/>
        </p:nvSpPr>
        <p:spPr>
          <a:xfrm>
            <a:off x="3571174" y="1097280"/>
            <a:ext cx="3515426"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21</a:t>
            </a:r>
            <a:endParaRPr lang="en-US" sz="2800" dirty="0"/>
          </a:p>
        </p:txBody>
      </p:sp>
    </p:spTree>
    <p:extLst>
      <p:ext uri="{BB962C8B-B14F-4D97-AF65-F5344CB8AC3E}">
        <p14:creationId xmlns:p14="http://schemas.microsoft.com/office/powerpoint/2010/main" val="5580357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rPr lang="en-US" b="1" dirty="0"/>
              <a:t>Brain and Body</a:t>
            </a:r>
          </a:p>
          <a:p>
            <a:endParaRPr lang="en-US" dirty="0"/>
          </a:p>
          <a:p>
            <a:pPr lvl="0"/>
            <a:r>
              <a:rPr lang="en-US" dirty="0" smtClean="0"/>
              <a:t>Return </a:t>
            </a:r>
            <a:r>
              <a:rPr lang="en-US" dirty="0"/>
              <a:t>to the </a:t>
            </a:r>
            <a:r>
              <a:rPr lang="en-US" dirty="0" smtClean="0"/>
              <a:t>healing </a:t>
            </a:r>
            <a:r>
              <a:rPr lang="en-US" dirty="0"/>
              <a:t>Trauma Framework to frame the next </a:t>
            </a:r>
            <a:r>
              <a:rPr lang="en-US" dirty="0" smtClean="0"/>
              <a:t>section:</a:t>
            </a:r>
          </a:p>
          <a:p>
            <a:pPr lvl="0"/>
            <a:endParaRPr lang="en-US" dirty="0"/>
          </a:p>
          <a:p>
            <a:pPr marL="171450" lvl="0" indent="-171450">
              <a:buFont typeface="Arial" panose="020B0604020202020204" pitchFamily="34" charset="0"/>
              <a:buChar char="•"/>
            </a:pPr>
            <a:r>
              <a:rPr lang="en-US" dirty="0"/>
              <a:t>Now we will explore in more depth how trauma affects brain development.</a:t>
            </a:r>
          </a:p>
          <a:p>
            <a:r>
              <a:rPr lang="en-US" dirty="0"/>
              <a:t> </a:t>
            </a:r>
          </a:p>
          <a:p>
            <a:r>
              <a:rPr lang="en-US" dirty="0"/>
              <a:t>Wilcox (2012). </a:t>
            </a:r>
            <a:r>
              <a:rPr lang="en-US" i="1" dirty="0"/>
              <a:t>Trauma-Informed Care: The Restorative Approach</a:t>
            </a:r>
            <a:r>
              <a:rPr lang="en-US" dirty="0"/>
              <a:t>, pp. 18-23.  </a:t>
            </a:r>
          </a:p>
          <a:p>
            <a:endParaRPr lang="en-US" dirty="0"/>
          </a:p>
          <a:p>
            <a:endParaRPr lang="en-US" dirty="0"/>
          </a:p>
          <a:p>
            <a:endParaRPr lang="en-US" dirty="0"/>
          </a:p>
          <a:p>
            <a:r>
              <a:rPr lang="en-US" dirty="0"/>
              <a:t> </a:t>
            </a:r>
          </a:p>
        </p:txBody>
      </p:sp>
      <p:sp>
        <p:nvSpPr>
          <p:cNvPr id="4" name="Slide Image Placeholder 3"/>
          <p:cNvSpPr>
            <a:spLocks noGrp="1" noRot="1" noChangeAspect="1"/>
          </p:cNvSpPr>
          <p:nvPr>
            <p:ph type="sldImg"/>
          </p:nvPr>
        </p:nvSpPr>
        <p:spPr>
          <a:xfrm>
            <a:off x="190500" y="731838"/>
            <a:ext cx="3417888" cy="1922462"/>
          </a:xfrm>
        </p:spPr>
      </p:sp>
      <p:sp>
        <p:nvSpPr>
          <p:cNvPr id="2" name="Rectangle 1"/>
          <p:cNvSpPr/>
          <p:nvPr/>
        </p:nvSpPr>
        <p:spPr>
          <a:xfrm>
            <a:off x="3608388" y="1097280"/>
            <a:ext cx="3478212"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44B631C6-06BA-45CB-9304-51C4388A846F}"/>
              </a:ext>
            </a:extLst>
          </p:cNvPr>
          <p:cNvSpPr txBox="1"/>
          <p:nvPr/>
        </p:nvSpPr>
        <p:spPr>
          <a:xfrm>
            <a:off x="2539299" y="2876753"/>
            <a:ext cx="4471101" cy="285897"/>
          </a:xfrm>
          <a:prstGeom prst="rect">
            <a:avLst/>
          </a:prstGeom>
          <a:noFill/>
        </p:spPr>
        <p:txBody>
          <a:bodyPr wrap="square" lIns="100252" tIns="50126" rIns="100252" bIns="50126" rtlCol="0">
            <a:spAutoFit/>
          </a:bodyPr>
          <a:lstStyle/>
          <a:p>
            <a:pPr lvl="0" algn="r"/>
            <a:r>
              <a:rPr lang="en-US" sz="1200" b="1" dirty="0">
                <a:solidFill>
                  <a:srgbClr val="000000"/>
                </a:solidFill>
              </a:rPr>
              <a:t>THIS SLIDE AUTOPLAYS AN ANIMATION</a:t>
            </a:r>
            <a:endParaRPr lang="en-US" sz="1200" b="1" dirty="0">
              <a:solidFill>
                <a:srgbClr val="000000"/>
              </a:solidFill>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22</a:t>
            </a:r>
            <a:endParaRPr lang="en-US" sz="2800" dirty="0"/>
          </a:p>
        </p:txBody>
      </p:sp>
    </p:spTree>
    <p:extLst>
      <p:ext uri="{BB962C8B-B14F-4D97-AF65-F5344CB8AC3E}">
        <p14:creationId xmlns:p14="http://schemas.microsoft.com/office/powerpoint/2010/main" val="1507758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r>
              <a:rPr lang="en-US" b="1" dirty="0"/>
              <a:t>Brain and Body</a:t>
            </a:r>
          </a:p>
          <a:p>
            <a:endParaRPr lang="en-US" dirty="0"/>
          </a:p>
          <a:p>
            <a:pPr lvl="0"/>
            <a:r>
              <a:rPr lang="en-US" dirty="0"/>
              <a:t>Review the slide above using the information below.</a:t>
            </a:r>
          </a:p>
          <a:p>
            <a:r>
              <a:rPr lang="en-US" i="1" dirty="0"/>
              <a:t>(slides animated in slide show view)</a:t>
            </a:r>
          </a:p>
          <a:p>
            <a:pPr marL="171450" lvl="0" indent="-171450">
              <a:buFont typeface="Arial" panose="020B0604020202020204" pitchFamily="34" charset="0"/>
              <a:buChar char="•"/>
            </a:pPr>
            <a:r>
              <a:rPr lang="en-US" dirty="0"/>
              <a:t>Normal development starts from the bottom of the brain and goes up, from the brainstem to the cortex.  Brain development is sequential – development of each part depends on development of the parts below it. </a:t>
            </a:r>
          </a:p>
          <a:p>
            <a:pPr marL="171450" lvl="0" indent="-171450">
              <a:buFont typeface="Arial" panose="020B0604020202020204" pitchFamily="34" charset="0"/>
              <a:buChar char="•"/>
            </a:pPr>
            <a:r>
              <a:rPr lang="en-US" b="1" dirty="0"/>
              <a:t>First Click</a:t>
            </a:r>
            <a:r>
              <a:rPr lang="en-US" dirty="0"/>
              <a:t> – The first part of the brain to develop is the Brainstem—Primitive Brain. It controls sensory/motor and communication in both directions between the brain and the body. Automatic things like breathing, blood pressure, heart rate. </a:t>
            </a:r>
          </a:p>
          <a:p>
            <a:pPr marL="171450" lvl="0" indent="-171450">
              <a:buFont typeface="Arial" panose="020B0604020202020204" pitchFamily="34" charset="0"/>
              <a:buChar char="•"/>
            </a:pPr>
            <a:r>
              <a:rPr lang="en-US" b="1" dirty="0"/>
              <a:t>Second Click </a:t>
            </a:r>
            <a:r>
              <a:rPr lang="en-US" dirty="0"/>
              <a:t>– The second part is the Limbic system – Emotional Brain which regulates emotional development including attachment. This emotional center of the brain sends alarms and assigns a feeling to an event. The fight, flight, freeze happens here. </a:t>
            </a:r>
          </a:p>
          <a:p>
            <a:pPr marL="171450" lvl="0" indent="-171450">
              <a:buFont typeface="Arial" panose="020B0604020202020204" pitchFamily="34" charset="0"/>
              <a:buChar char="•"/>
            </a:pPr>
            <a:r>
              <a:rPr lang="en-US" b="1" dirty="0"/>
              <a:t>Third Click</a:t>
            </a:r>
            <a:r>
              <a:rPr lang="en-US" dirty="0"/>
              <a:t> – The third is the Neocortex - Thinking Brain. This includes language, abstract thinking, planning, intellectual learning, and self-awareness. </a:t>
            </a:r>
          </a:p>
          <a:p>
            <a:r>
              <a:rPr lang="en-US" dirty="0"/>
              <a:t> </a:t>
            </a:r>
          </a:p>
          <a:p>
            <a:r>
              <a:rPr lang="en-US" dirty="0"/>
              <a:t>Let’s continue to look now at how trauma impacts brain development.</a:t>
            </a:r>
          </a:p>
          <a:p>
            <a:endParaRPr lang="en-US" dirty="0"/>
          </a:p>
        </p:txBody>
      </p:sp>
      <p:sp>
        <p:nvSpPr>
          <p:cNvPr id="2" name="Rectangle 1"/>
          <p:cNvSpPr/>
          <p:nvPr/>
        </p:nvSpPr>
        <p:spPr>
          <a:xfrm>
            <a:off x="3608388" y="1097280"/>
            <a:ext cx="3478212"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AD203ACB-31C7-4BED-AFA0-3490B7B8FBF1}"/>
              </a:ext>
            </a:extLst>
          </p:cNvPr>
          <p:cNvSpPr txBox="1"/>
          <p:nvPr/>
        </p:nvSpPr>
        <p:spPr>
          <a:xfrm>
            <a:off x="2539299" y="2876753"/>
            <a:ext cx="4471101" cy="347452"/>
          </a:xfrm>
          <a:prstGeom prst="rect">
            <a:avLst/>
          </a:prstGeom>
          <a:noFill/>
        </p:spPr>
        <p:txBody>
          <a:bodyPr wrap="square" lIns="100252" tIns="50126" rIns="100252" bIns="50126" rtlCol="0">
            <a:spAutoFit/>
          </a:bodyPr>
          <a:lstStyle/>
          <a:p>
            <a:pPr algn="r"/>
            <a:r>
              <a:rPr lang="en-US" sz="1600" b="1" dirty="0">
                <a:solidFill>
                  <a:srgbClr val="000000"/>
                </a:solidFill>
              </a:rPr>
              <a:t>THIS SLIDE IS ANIMATED</a:t>
            </a:r>
          </a:p>
        </p:txBody>
      </p:sp>
      <p:sp>
        <p:nvSpPr>
          <p:cNvPr id="8" name="Rectangle 7"/>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23</a:t>
            </a:r>
            <a:endParaRPr lang="en-US" sz="2800" dirty="0"/>
          </a:p>
        </p:txBody>
      </p:sp>
    </p:spTree>
    <p:extLst>
      <p:ext uri="{BB962C8B-B14F-4D97-AF65-F5344CB8AC3E}">
        <p14:creationId xmlns:p14="http://schemas.microsoft.com/office/powerpoint/2010/main" val="2103563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2088" y="731838"/>
            <a:ext cx="3411537" cy="1919287"/>
          </a:xfrm>
        </p:spPr>
      </p:sp>
      <p:sp>
        <p:nvSpPr>
          <p:cNvPr id="7" name="Notes Placeholder 6"/>
          <p:cNvSpPr>
            <a:spLocks noGrp="1"/>
          </p:cNvSpPr>
          <p:nvPr>
            <p:ph type="body" idx="1"/>
          </p:nvPr>
        </p:nvSpPr>
        <p:spPr/>
        <p:txBody>
          <a:bodyPr/>
          <a:lstStyle/>
          <a:p>
            <a:r>
              <a:rPr lang="en-US" b="1" dirty="0"/>
              <a:t>Brain and Body</a:t>
            </a:r>
          </a:p>
          <a:p>
            <a:endParaRPr lang="en-US" dirty="0"/>
          </a:p>
          <a:p>
            <a:pPr lvl="0"/>
            <a:r>
              <a:rPr lang="en-US" dirty="0"/>
              <a:t>Review the slide above using the information below.</a:t>
            </a:r>
          </a:p>
          <a:p>
            <a:r>
              <a:rPr lang="en-US" i="1" dirty="0"/>
              <a:t> (slides animated in slide show view)</a:t>
            </a:r>
          </a:p>
          <a:p>
            <a:pPr marL="284163" lvl="1" indent="-171450"/>
            <a:r>
              <a:rPr lang="en-US" dirty="0"/>
              <a:t>Trauma effects all parts of the brain, both in how they develop and how they function during times of stress.</a:t>
            </a:r>
          </a:p>
          <a:p>
            <a:pPr marL="284163" lvl="1" indent="-171450"/>
            <a:r>
              <a:rPr lang="en-US" b="1" dirty="0"/>
              <a:t>First Click</a:t>
            </a:r>
            <a:r>
              <a:rPr lang="en-US" dirty="0"/>
              <a:t> – Trauma disrupts communication between the brain and body. The person may not be able to interpret signals from its own body. For example, not being able to tell whether you are tired, hungry, or need to go to the bathroom. Youth may seem awkward, over active or slow.</a:t>
            </a:r>
          </a:p>
          <a:p>
            <a:pPr marL="284163" lvl="1" indent="-171450"/>
            <a:r>
              <a:rPr lang="en-US" dirty="0"/>
              <a:t>Second part is the Limbic system. Trauma makes the brain overly sensitive to danger and threat. A person has trouble interpreting social cues and over identifies the negative.</a:t>
            </a:r>
          </a:p>
          <a:p>
            <a:pPr marL="284163" lvl="1" indent="-171450"/>
            <a:r>
              <a:rPr lang="en-US" b="1" dirty="0"/>
              <a:t>Third Click </a:t>
            </a:r>
            <a:r>
              <a:rPr lang="en-US" dirty="0"/>
              <a:t>– The third is the Thinking Brain. The thinking brain is less developed and harder to access in people who have experienced early trauma.</a:t>
            </a:r>
          </a:p>
          <a:p>
            <a:pPr marL="284163" lvl="1" indent="-171450"/>
            <a:r>
              <a:rPr lang="en-US" b="1" dirty="0"/>
              <a:t>Fourth Click</a:t>
            </a:r>
            <a:r>
              <a:rPr lang="en-US" dirty="0"/>
              <a:t> – The thinking brain is not available or often off line when the person is dysregulated or under stress. Since trauma survivors often </a:t>
            </a:r>
            <a:r>
              <a:rPr lang="en-US" b="1" dirty="0"/>
              <a:t>live </a:t>
            </a:r>
            <a:r>
              <a:rPr lang="en-US" dirty="0"/>
              <a:t>in a jacked up, highly activated state, they have less access to their rational, thinking brain. </a:t>
            </a:r>
          </a:p>
          <a:p>
            <a:pPr marL="0" lvl="1" indent="0">
              <a:buNone/>
            </a:pPr>
            <a:endParaRPr lang="en-US" dirty="0"/>
          </a:p>
          <a:p>
            <a:r>
              <a:rPr lang="en-US" dirty="0"/>
              <a:t>Let’s look now at more implications.</a:t>
            </a:r>
          </a:p>
          <a:p>
            <a:r>
              <a:rPr lang="en-US" dirty="0"/>
              <a:t> </a:t>
            </a:r>
          </a:p>
          <a:p>
            <a:endParaRPr lang="en-US" dirty="0"/>
          </a:p>
        </p:txBody>
      </p:sp>
      <p:sp>
        <p:nvSpPr>
          <p:cNvPr id="9" name="TextBox 8">
            <a:extLst>
              <a:ext uri="{FF2B5EF4-FFF2-40B4-BE49-F238E27FC236}">
                <a16:creationId xmlns:a16="http://schemas.microsoft.com/office/drawing/2014/main" id="{FC05E6BA-B24E-4DCD-A58C-F819AC796924}"/>
              </a:ext>
            </a:extLst>
          </p:cNvPr>
          <p:cNvSpPr txBox="1"/>
          <p:nvPr/>
        </p:nvSpPr>
        <p:spPr>
          <a:xfrm>
            <a:off x="2539299" y="2876753"/>
            <a:ext cx="4471101" cy="347452"/>
          </a:xfrm>
          <a:prstGeom prst="rect">
            <a:avLst/>
          </a:prstGeom>
          <a:noFill/>
        </p:spPr>
        <p:txBody>
          <a:bodyPr wrap="square" lIns="100252" tIns="50126" rIns="100252" bIns="50126" rtlCol="0">
            <a:spAutoFit/>
          </a:bodyPr>
          <a:lstStyle/>
          <a:p>
            <a:pPr algn="r"/>
            <a:r>
              <a:rPr lang="en-US" sz="1600" b="1" dirty="0">
                <a:solidFill>
                  <a:srgbClr val="000000"/>
                </a:solidFill>
              </a:rPr>
              <a:t>THIS SLIDE IS ANIMATED</a:t>
            </a: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24</a:t>
            </a:r>
            <a:endParaRPr lang="en-US" sz="2800" dirty="0"/>
          </a:p>
        </p:txBody>
      </p:sp>
    </p:spTree>
    <p:extLst>
      <p:ext uri="{BB962C8B-B14F-4D97-AF65-F5344CB8AC3E}">
        <p14:creationId xmlns:p14="http://schemas.microsoft.com/office/powerpoint/2010/main" val="717120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r>
              <a:rPr lang="en-US" b="1" dirty="0"/>
              <a:t>Brain and Body</a:t>
            </a:r>
          </a:p>
          <a:p>
            <a:endParaRPr lang="en-US" dirty="0"/>
          </a:p>
          <a:p>
            <a:pPr lvl="0"/>
            <a:r>
              <a:rPr lang="en-US" dirty="0"/>
              <a:t>Review the slide above using the information below.</a:t>
            </a:r>
          </a:p>
          <a:p>
            <a:pPr lvl="0"/>
            <a:r>
              <a:rPr lang="en-US" i="1" dirty="0"/>
              <a:t>(slides animated in slide show view)</a:t>
            </a:r>
          </a:p>
          <a:p>
            <a:pPr marL="284163" lvl="1" indent="-171450"/>
            <a:r>
              <a:rPr lang="en-US" dirty="0"/>
              <a:t>Trauma affects all parts of the brain, both in how they develop and how they function during times of stress.</a:t>
            </a:r>
          </a:p>
          <a:p>
            <a:pPr marL="284163" lvl="1" indent="-171450"/>
            <a:r>
              <a:rPr lang="en-US" b="1" dirty="0"/>
              <a:t>First Click</a:t>
            </a:r>
            <a:r>
              <a:rPr lang="en-US" dirty="0"/>
              <a:t> – Trauma disrupts communication between the brain and body, manifesting as physical awkwardness, overly active or inactive, eating, toileting, and sleep problems.</a:t>
            </a:r>
          </a:p>
          <a:p>
            <a:pPr marL="284163" lvl="1" indent="-171450"/>
            <a:r>
              <a:rPr lang="en-US" b="1" dirty="0"/>
              <a:t>Second Click </a:t>
            </a:r>
            <a:r>
              <a:rPr lang="en-US" dirty="0"/>
              <a:t>– Trauma’s impact on the emotional brain can mean difficulty connecting, distrustful, easily startled, quick escalations, and difficulty relaxing enough to play. Due to chronic racism/oppression, the fight, flee, freeze response is stronger than the regulating and thinking muscle.</a:t>
            </a:r>
            <a:r>
              <a:rPr lang="en-US" b="1" dirty="0"/>
              <a:t> </a:t>
            </a:r>
            <a:endParaRPr lang="en-US" dirty="0"/>
          </a:p>
          <a:p>
            <a:pPr marL="284163" lvl="1" indent="-171450"/>
            <a:r>
              <a:rPr lang="en-US" b="1" dirty="0"/>
              <a:t>Third Click </a:t>
            </a:r>
            <a:r>
              <a:rPr lang="en-US" dirty="0"/>
              <a:t>– When the thinking Brain is not well developed, people have trouble with planning, self-awareness, language, and seeing connections between present actions and future consequences. </a:t>
            </a:r>
          </a:p>
          <a:p>
            <a:pPr marL="284163" lvl="1" indent="-171450"/>
            <a:endParaRPr lang="en-US" dirty="0"/>
          </a:p>
          <a:p>
            <a:pPr lvl="1" indent="0">
              <a:buNone/>
            </a:pPr>
            <a:r>
              <a:rPr lang="en-US" dirty="0"/>
              <a:t>Let’s look now at the implications for our work.</a:t>
            </a:r>
          </a:p>
          <a:p>
            <a:pPr lvl="1" indent="0">
              <a:buNone/>
            </a:pPr>
            <a:endParaRPr lang="en-US" dirty="0"/>
          </a:p>
        </p:txBody>
      </p:sp>
      <p:sp>
        <p:nvSpPr>
          <p:cNvPr id="2" name="Rectangle 1"/>
          <p:cNvSpPr/>
          <p:nvPr/>
        </p:nvSpPr>
        <p:spPr>
          <a:xfrm>
            <a:off x="3608388" y="1097280"/>
            <a:ext cx="3478212"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E8D2629A-FE0A-4DFD-9AF1-4A2F303C404A}"/>
              </a:ext>
            </a:extLst>
          </p:cNvPr>
          <p:cNvSpPr txBox="1"/>
          <p:nvPr/>
        </p:nvSpPr>
        <p:spPr>
          <a:xfrm>
            <a:off x="2539299" y="2876753"/>
            <a:ext cx="4471101" cy="347452"/>
          </a:xfrm>
          <a:prstGeom prst="rect">
            <a:avLst/>
          </a:prstGeom>
          <a:noFill/>
        </p:spPr>
        <p:txBody>
          <a:bodyPr wrap="square" lIns="100252" tIns="50126" rIns="100252" bIns="50126" rtlCol="0">
            <a:spAutoFit/>
          </a:bodyPr>
          <a:lstStyle/>
          <a:p>
            <a:pPr algn="r"/>
            <a:r>
              <a:rPr lang="en-US" sz="1600" b="1" dirty="0">
                <a:solidFill>
                  <a:srgbClr val="000000"/>
                </a:solidFill>
              </a:rPr>
              <a:t>THIS SLIDE IS ANIMATED</a:t>
            </a:r>
          </a:p>
        </p:txBody>
      </p:sp>
      <p:sp>
        <p:nvSpPr>
          <p:cNvPr id="9" name="Rectangle 8"/>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25</a:t>
            </a:r>
            <a:endParaRPr lang="en-US" sz="2800" dirty="0"/>
          </a:p>
        </p:txBody>
      </p:sp>
    </p:spTree>
    <p:extLst>
      <p:ext uri="{BB962C8B-B14F-4D97-AF65-F5344CB8AC3E}">
        <p14:creationId xmlns:p14="http://schemas.microsoft.com/office/powerpoint/2010/main" val="2488129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r>
              <a:rPr lang="en-US" b="1" dirty="0"/>
              <a:t>Brain and Body</a:t>
            </a:r>
            <a:endParaRPr lang="en-US" dirty="0"/>
          </a:p>
          <a:p>
            <a:pPr lvl="0"/>
            <a:r>
              <a:rPr lang="en-US" dirty="0"/>
              <a:t>Review the slide above using the information below.</a:t>
            </a:r>
          </a:p>
          <a:p>
            <a:r>
              <a:rPr lang="en-US" dirty="0"/>
              <a:t> (slides animated in slide show view)</a:t>
            </a:r>
          </a:p>
          <a:p>
            <a:pPr lvl="0"/>
            <a:r>
              <a:rPr lang="en-US" dirty="0"/>
              <a:t>Each part builds on the ones below so skills in one help develop the skills in others.</a:t>
            </a:r>
          </a:p>
          <a:p>
            <a:pPr marL="171450" lvl="0" indent="-171450">
              <a:buFont typeface="Arial" panose="020B0604020202020204" pitchFamily="34" charset="0"/>
              <a:buChar char="•"/>
            </a:pPr>
            <a:r>
              <a:rPr lang="en-US" b="1" dirty="0"/>
              <a:t>First Click</a:t>
            </a:r>
            <a:r>
              <a:rPr lang="en-US" dirty="0"/>
              <a:t> – </a:t>
            </a:r>
            <a:r>
              <a:rPr lang="en-US" b="1" dirty="0"/>
              <a:t>REGULATE</a:t>
            </a:r>
            <a:r>
              <a:rPr lang="en-US" dirty="0"/>
              <a:t>.  Rhythmic activities, which are rewarding (so the youth will want to do it), repetitive, and relational help rewire the lower brain. Examples: music, dance, drumming, walking, rocking, jump rope, throwing a ball back and forth, patty cake, etc.</a:t>
            </a:r>
          </a:p>
          <a:p>
            <a:pPr marL="171450" lvl="0" indent="-171450">
              <a:buFont typeface="Arial" panose="020B0604020202020204" pitchFamily="34" charset="0"/>
              <a:buChar char="•"/>
            </a:pPr>
            <a:r>
              <a:rPr lang="en-US" b="1" dirty="0"/>
              <a:t>Second Click</a:t>
            </a:r>
            <a:r>
              <a:rPr lang="en-US" dirty="0"/>
              <a:t> – </a:t>
            </a:r>
            <a:r>
              <a:rPr lang="en-US" b="1" dirty="0"/>
              <a:t>RELATE. </a:t>
            </a:r>
            <a:r>
              <a:rPr lang="en-US" dirty="0"/>
              <a:t> We help through RICH relationships which build trust and help children “risk connection.” Again, we calm emotions first in a crisis so that thinking can come online. Remember co-regulation – children learn to calm their emotions by being with calm adults. </a:t>
            </a:r>
          </a:p>
          <a:p>
            <a:pPr marL="171450" lvl="0" indent="-171450">
              <a:buFont typeface="Arial" panose="020B0604020202020204" pitchFamily="34" charset="0"/>
              <a:buChar char="•"/>
            </a:pPr>
            <a:r>
              <a:rPr lang="en-US" b="1" dirty="0"/>
              <a:t>Third Click</a:t>
            </a:r>
            <a:r>
              <a:rPr lang="en-US" dirty="0"/>
              <a:t> – </a:t>
            </a:r>
            <a:r>
              <a:rPr lang="en-US" b="1" dirty="0"/>
              <a:t>REASON.  </a:t>
            </a:r>
            <a:r>
              <a:rPr lang="en-US" dirty="0"/>
              <a:t>We initially focus less here. Gradually, as the primitive and emotional brain begin to rewire, we teach problem solving, creating a narrative about the past using language, planning techniques such as lists, and self-awareness.</a:t>
            </a:r>
          </a:p>
          <a:p>
            <a:pPr marL="171450" lvl="0" indent="-171450">
              <a:buFont typeface="Arial" panose="020B0604020202020204" pitchFamily="34" charset="0"/>
              <a:buChar char="•"/>
            </a:pPr>
            <a:r>
              <a:rPr lang="en-US" dirty="0"/>
              <a:t>Over time, we help the child regulate, relate, and reason in that general order. </a:t>
            </a:r>
          </a:p>
          <a:p>
            <a:pPr marL="171450" lvl="0" indent="-171450">
              <a:buFont typeface="Arial" panose="020B0604020202020204" pitchFamily="34" charset="0"/>
              <a:buChar char="•"/>
            </a:pPr>
            <a:r>
              <a:rPr lang="en-US" dirty="0"/>
              <a:t>Add activities to our schedules that are culturally familiar and relevant to the youth.</a:t>
            </a:r>
          </a:p>
          <a:p>
            <a:pPr marL="171450" lvl="0" indent="-171450">
              <a:buFont typeface="Arial" panose="020B0604020202020204" pitchFamily="34" charset="0"/>
              <a:buChar char="•"/>
            </a:pPr>
            <a:endParaRPr lang="en-US" dirty="0"/>
          </a:p>
          <a:p>
            <a:pPr lvl="0"/>
            <a:r>
              <a:rPr lang="en-US" dirty="0"/>
              <a:t>Let’s look now at brain plasticity.</a:t>
            </a:r>
          </a:p>
          <a:p>
            <a:endParaRPr lang="en-US" dirty="0"/>
          </a:p>
        </p:txBody>
      </p:sp>
      <p:sp>
        <p:nvSpPr>
          <p:cNvPr id="2" name="Rectangle 1"/>
          <p:cNvSpPr/>
          <p:nvPr/>
        </p:nvSpPr>
        <p:spPr>
          <a:xfrm>
            <a:off x="3615476" y="1097280"/>
            <a:ext cx="3471124"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7391C0E8-64A5-401A-917A-B4FB83B14D64}"/>
              </a:ext>
            </a:extLst>
          </p:cNvPr>
          <p:cNvSpPr txBox="1"/>
          <p:nvPr/>
        </p:nvSpPr>
        <p:spPr>
          <a:xfrm>
            <a:off x="2539299" y="2876753"/>
            <a:ext cx="4471101" cy="347452"/>
          </a:xfrm>
          <a:prstGeom prst="rect">
            <a:avLst/>
          </a:prstGeom>
          <a:noFill/>
        </p:spPr>
        <p:txBody>
          <a:bodyPr wrap="square" lIns="100252" tIns="50126" rIns="100252" bIns="50126" rtlCol="0">
            <a:spAutoFit/>
          </a:bodyPr>
          <a:lstStyle/>
          <a:p>
            <a:pPr algn="r"/>
            <a:r>
              <a:rPr lang="en-US" sz="1600" b="1" dirty="0">
                <a:solidFill>
                  <a:srgbClr val="000000"/>
                </a:solidFill>
              </a:rPr>
              <a:t>THIS SLIDE IS ANIMATED</a:t>
            </a:r>
          </a:p>
        </p:txBody>
      </p:sp>
      <p:sp>
        <p:nvSpPr>
          <p:cNvPr id="9" name="Rectangle 8"/>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26</a:t>
            </a:r>
            <a:endParaRPr lang="en-US" sz="2800" dirty="0"/>
          </a:p>
        </p:txBody>
      </p:sp>
    </p:spTree>
    <p:extLst>
      <p:ext uri="{BB962C8B-B14F-4D97-AF65-F5344CB8AC3E}">
        <p14:creationId xmlns:p14="http://schemas.microsoft.com/office/powerpoint/2010/main" val="1709166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r>
              <a:rPr lang="en-US" b="1" dirty="0"/>
              <a:t>Brain and Body</a:t>
            </a:r>
          </a:p>
          <a:p>
            <a:endParaRPr lang="en-US" dirty="0"/>
          </a:p>
          <a:p>
            <a:pPr lvl="0"/>
            <a:r>
              <a:rPr lang="en-US" dirty="0"/>
              <a:t>Review the slide above using the information below.</a:t>
            </a:r>
          </a:p>
          <a:p>
            <a:r>
              <a:rPr lang="en-US" dirty="0"/>
              <a:t> </a:t>
            </a:r>
            <a:r>
              <a:rPr lang="en-US" i="1" dirty="0"/>
              <a:t>(slides animated in slide show view)</a:t>
            </a:r>
          </a:p>
          <a:p>
            <a:endParaRPr lang="en-US" dirty="0"/>
          </a:p>
          <a:p>
            <a:pPr marL="171450" lvl="0" indent="-171450">
              <a:buFont typeface="Arial" panose="020B0604020202020204" pitchFamily="34" charset="0"/>
              <a:buChar char="•"/>
            </a:pPr>
            <a:r>
              <a:rPr lang="en-US" b="1" dirty="0"/>
              <a:t>First Click</a:t>
            </a:r>
            <a:r>
              <a:rPr lang="en-US" dirty="0"/>
              <a:t>—This slide shows that the Primitive Brain is hardest to change compared to the higher parts of the brain. Remember also that the Primitive Brain is the foundation of the brain on which the higher parts are built. If impaired, healing needs to start here. </a:t>
            </a:r>
          </a:p>
          <a:p>
            <a:pPr marL="171450" lvl="0" indent="-171450">
              <a:buFont typeface="Arial" panose="020B0604020202020204" pitchFamily="34" charset="0"/>
              <a:buChar char="•"/>
            </a:pPr>
            <a:r>
              <a:rPr lang="en-US" dirty="0"/>
              <a:t>Remember that the brain has evolved in a way that enhances the person’s ability to be safe. How might a person of color’s environmental experience influence their sense of safety?</a:t>
            </a:r>
          </a:p>
          <a:p>
            <a:pPr marL="171450" lvl="0" indent="-171450">
              <a:buFont typeface="Arial" panose="020B0604020202020204" pitchFamily="34" charset="0"/>
              <a:buChar char="•"/>
            </a:pPr>
            <a:r>
              <a:rPr lang="en-US" dirty="0"/>
              <a:t>What this means is that changing the Primitive brain takes many, many repetitions over a period of time. Adult caretakers, including treaters, often don’t understand this and expect change to happen more quickly leading to frustration, hopelessness, and blaming of the client. </a:t>
            </a:r>
          </a:p>
          <a:p>
            <a:pPr marL="171450" lvl="0" indent="-171450">
              <a:buFont typeface="Arial" panose="020B0604020202020204" pitchFamily="34" charset="0"/>
              <a:buChar char="•"/>
            </a:pPr>
            <a:r>
              <a:rPr lang="en-US" dirty="0"/>
              <a:t>The good news is that group care </a:t>
            </a:r>
            <a:r>
              <a:rPr lang="en-US" b="1" dirty="0"/>
              <a:t>does</a:t>
            </a:r>
            <a:r>
              <a:rPr lang="en-US" dirty="0"/>
              <a:t> provide the opportunity for many repetitions.</a:t>
            </a:r>
          </a:p>
          <a:p>
            <a:pPr marL="171450" lvl="0" indent="-171450">
              <a:buFont typeface="Arial" panose="020B0604020202020204" pitchFamily="34" charset="0"/>
              <a:buChar char="•"/>
            </a:pPr>
            <a:r>
              <a:rPr lang="en-US" dirty="0"/>
              <a:t>As the lower brain heals, higher brain functioning increases. </a:t>
            </a:r>
          </a:p>
          <a:p>
            <a:endParaRPr lang="en-US" dirty="0"/>
          </a:p>
        </p:txBody>
      </p:sp>
      <p:sp>
        <p:nvSpPr>
          <p:cNvPr id="2" name="Rectangle 1"/>
          <p:cNvSpPr/>
          <p:nvPr/>
        </p:nvSpPr>
        <p:spPr>
          <a:xfrm>
            <a:off x="3608388" y="1097280"/>
            <a:ext cx="3474720"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8" name="TextBox 7">
            <a:extLst>
              <a:ext uri="{FF2B5EF4-FFF2-40B4-BE49-F238E27FC236}">
                <a16:creationId xmlns:a16="http://schemas.microsoft.com/office/drawing/2014/main" id="{8E6E4707-C23A-4D4A-800B-5BF9B7B2E327}"/>
              </a:ext>
            </a:extLst>
          </p:cNvPr>
          <p:cNvSpPr txBox="1"/>
          <p:nvPr/>
        </p:nvSpPr>
        <p:spPr>
          <a:xfrm>
            <a:off x="2539299" y="2876753"/>
            <a:ext cx="4471101" cy="347452"/>
          </a:xfrm>
          <a:prstGeom prst="rect">
            <a:avLst/>
          </a:prstGeom>
          <a:noFill/>
        </p:spPr>
        <p:txBody>
          <a:bodyPr wrap="square" lIns="100252" tIns="50126" rIns="100252" bIns="50126" rtlCol="0">
            <a:spAutoFit/>
          </a:bodyPr>
          <a:lstStyle/>
          <a:p>
            <a:pPr algn="r"/>
            <a:r>
              <a:rPr lang="en-US" sz="1600" b="1" dirty="0">
                <a:solidFill>
                  <a:srgbClr val="000000"/>
                </a:solidFill>
              </a:rPr>
              <a:t>THIS SLIDE IS ANIMATED</a:t>
            </a:r>
          </a:p>
        </p:txBody>
      </p:sp>
      <p:sp>
        <p:nvSpPr>
          <p:cNvPr id="9" name="Rectangle 8"/>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27</a:t>
            </a:r>
            <a:endParaRPr lang="en-US" sz="2800" dirty="0"/>
          </a:p>
        </p:txBody>
      </p:sp>
    </p:spTree>
    <p:extLst>
      <p:ext uri="{BB962C8B-B14F-4D97-AF65-F5344CB8AC3E}">
        <p14:creationId xmlns:p14="http://schemas.microsoft.com/office/powerpoint/2010/main" val="18370406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Image Placeholder 8"/>
          <p:cNvSpPr>
            <a:spLocks noGrp="1" noRot="1" noChangeAspect="1"/>
          </p:cNvSpPr>
          <p:nvPr>
            <p:ph type="sldImg"/>
          </p:nvPr>
        </p:nvSpPr>
        <p:spPr>
          <a:xfrm>
            <a:off x="190500" y="731838"/>
            <a:ext cx="3397250" cy="1911350"/>
          </a:xfrm>
        </p:spPr>
      </p:sp>
      <p:sp>
        <p:nvSpPr>
          <p:cNvPr id="2" name="Rectangle 1"/>
          <p:cNvSpPr/>
          <p:nvPr/>
        </p:nvSpPr>
        <p:spPr>
          <a:xfrm>
            <a:off x="3608388" y="1097280"/>
            <a:ext cx="3474720" cy="1389888"/>
          </a:xfrm>
          <a:prstGeom prst="rect">
            <a:avLst/>
          </a:prstGeom>
        </p:spPr>
        <p:txBody>
          <a:bodyPr wrap="square">
            <a:spAutoFit/>
          </a:bodyPr>
          <a:lstStyle/>
          <a:p>
            <a:pPr>
              <a:lnSpc>
                <a:spcPct val="115000"/>
              </a:lnSpc>
              <a:spcAft>
                <a:spcPts val="1000"/>
              </a:spcAft>
            </a:pPr>
            <a:r>
              <a:rPr lang="en-US" sz="1200" b="1" dirty="0">
                <a:ea typeface="Calibri" panose="020F0502020204030204" pitchFamily="34" charset="0"/>
                <a:cs typeface="Times New Roman" panose="02020603050405020304" pitchFamily="18" charset="0"/>
              </a:rPr>
              <a:t>10:00-11:00 The Theory Behind the Restorative Approach</a:t>
            </a:r>
            <a:endParaRPr lang="en-US" sz="12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2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2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2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200" b="1" u="sng" dirty="0">
                <a:ea typeface="Calibri" panose="020F0502020204030204" pitchFamily="34" charset="0"/>
                <a:cs typeface="Times New Roman" panose="02020603050405020304" pitchFamily="18" charset="0"/>
              </a:rPr>
              <a:t>RC Trauma Framework (30 min.)</a:t>
            </a:r>
            <a:endParaRPr lang="en-US" sz="1200" dirty="0">
              <a:ea typeface="Calibri" panose="020F0502020204030204" pitchFamily="34" charset="0"/>
              <a:cs typeface="Times New Roman" panose="02020603050405020304" pitchFamily="18" charset="0"/>
            </a:endParaRPr>
          </a:p>
        </p:txBody>
      </p:sp>
      <p:sp>
        <p:nvSpPr>
          <p:cNvPr id="4" name="Rectangle 3"/>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28</a:t>
            </a:r>
            <a:endParaRPr lang="en-US" sz="2800" dirty="0"/>
          </a:p>
        </p:txBody>
      </p:sp>
    </p:spTree>
    <p:extLst>
      <p:ext uri="{BB962C8B-B14F-4D97-AF65-F5344CB8AC3E}">
        <p14:creationId xmlns:p14="http://schemas.microsoft.com/office/powerpoint/2010/main" val="5580357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a:xfrm>
            <a:off x="301752" y="2962656"/>
            <a:ext cx="6702552" cy="5806440"/>
          </a:xfrm>
        </p:spPr>
        <p:txBody>
          <a:bodyPr/>
          <a:lstStyle/>
          <a:p>
            <a:r>
              <a:rPr lang="en-US" sz="1200" b="1" dirty="0"/>
              <a:t>Skills and Self-capacities</a:t>
            </a:r>
          </a:p>
          <a:p>
            <a:endParaRPr lang="en-US" sz="1200" dirty="0"/>
          </a:p>
          <a:p>
            <a:pPr lvl="0"/>
            <a:r>
              <a:rPr lang="en-US" dirty="0"/>
              <a:t>Return to the healing Trauma Framework to frame the next section</a:t>
            </a:r>
            <a:r>
              <a:rPr lang="en-US" dirty="0" smtClean="0"/>
              <a:t>:</a:t>
            </a:r>
          </a:p>
          <a:p>
            <a:pPr lvl="0"/>
            <a:endParaRPr lang="en-US" sz="1200" dirty="0"/>
          </a:p>
          <a:p>
            <a:pPr marL="171450" lvl="0" indent="-171450">
              <a:buFont typeface="Arial" panose="020B0604020202020204" pitchFamily="34" charset="0"/>
              <a:buChar char="•"/>
            </a:pPr>
            <a:r>
              <a:rPr lang="en-US" sz="1200" dirty="0"/>
              <a:t>We will now look at the importance of strengthening self-capacities so we can teach youth the skills they need through Restorative Tasks and making amends. </a:t>
            </a:r>
          </a:p>
          <a:p>
            <a:r>
              <a:rPr lang="en-US" sz="1200" dirty="0"/>
              <a:t> </a:t>
            </a:r>
          </a:p>
          <a:p>
            <a:pPr lvl="0" eaLnBrk="0" fontAlgn="base" hangingPunct="0">
              <a:lnSpc>
                <a:spcPct val="120000"/>
              </a:lnSpc>
              <a:spcBef>
                <a:spcPct val="30000"/>
              </a:spcBef>
              <a:spcAft>
                <a:spcPct val="0"/>
              </a:spcAft>
            </a:pPr>
            <a:r>
              <a:rPr lang="en-US" sz="1200" dirty="0"/>
              <a:t>Wilcox (2012). </a:t>
            </a:r>
            <a:r>
              <a:rPr lang="en-US" sz="1200" i="1" dirty="0"/>
              <a:t>Trauma-Informed Care: The Restorative Approach</a:t>
            </a:r>
            <a:r>
              <a:rPr lang="en-US" sz="1200" dirty="0"/>
              <a:t>, pp. 23-24.  </a:t>
            </a:r>
          </a:p>
          <a:p>
            <a:pPr lvl="0" eaLnBrk="0" fontAlgn="base" hangingPunct="0">
              <a:lnSpc>
                <a:spcPct val="120000"/>
              </a:lnSpc>
              <a:spcBef>
                <a:spcPct val="30000"/>
              </a:spcBef>
              <a:spcAft>
                <a:spcPct val="0"/>
              </a:spcAft>
            </a:pPr>
            <a:endParaRPr lang="en-US" sz="1200" dirty="0"/>
          </a:p>
          <a:p>
            <a:pPr lvl="0" eaLnBrk="0" fontAlgn="base" hangingPunct="0">
              <a:lnSpc>
                <a:spcPct val="115000"/>
              </a:lnSpc>
              <a:tabLst>
                <a:tab pos="685800" algn="l"/>
              </a:tabLst>
            </a:pPr>
            <a:r>
              <a:rPr lang="en-US" sz="1400" b="1" i="1" dirty="0">
                <a:solidFill>
                  <a:prstClr val="black"/>
                </a:solidFill>
                <a:ea typeface="Calibri" panose="020F0502020204030204" pitchFamily="34" charset="0"/>
                <a:cs typeface="Times New Roman" panose="02020603050405020304" pitchFamily="18" charset="0"/>
              </a:rPr>
              <a:t>Please note: </a:t>
            </a:r>
            <a:r>
              <a:rPr lang="en-US" sz="1400" i="1" dirty="0">
                <a:solidFill>
                  <a:prstClr val="black"/>
                </a:solidFill>
                <a:ea typeface="Calibri" panose="020F0502020204030204" pitchFamily="34" charset="0"/>
                <a:cs typeface="Times New Roman" panose="02020603050405020304" pitchFamily="18" charset="0"/>
              </a:rPr>
              <a:t>the section of content below is for the next slide, starting here due to space)</a:t>
            </a:r>
            <a:r>
              <a:rPr lang="en-US" sz="1200" i="1" dirty="0">
                <a:solidFill>
                  <a:prstClr val="black"/>
                </a:solidFill>
                <a:ea typeface="Calibri" panose="020F0502020204030204" pitchFamily="34" charset="0"/>
                <a:cs typeface="Times New Roman" panose="02020603050405020304" pitchFamily="18" charset="0"/>
              </a:rPr>
              <a:t/>
            </a:r>
            <a:br>
              <a:rPr lang="en-US" sz="1200" i="1" dirty="0">
                <a:solidFill>
                  <a:prstClr val="black"/>
                </a:solidFill>
                <a:ea typeface="Calibri" panose="020F0502020204030204" pitchFamily="34" charset="0"/>
                <a:cs typeface="Times New Roman" panose="02020603050405020304" pitchFamily="18" charset="0"/>
              </a:rPr>
            </a:br>
            <a:r>
              <a:rPr lang="en-US" dirty="0"/>
              <a:t/>
            </a:r>
            <a:br>
              <a:rPr lang="en-US" dirty="0"/>
            </a:br>
            <a:r>
              <a:rPr lang="en-US" sz="1200" b="1" dirty="0">
                <a:solidFill>
                  <a:prstClr val="black"/>
                </a:solidFill>
              </a:rPr>
              <a:t>Skills and Self-capacities</a:t>
            </a:r>
            <a:endParaRPr lang="en-US" sz="1200" dirty="0">
              <a:solidFill>
                <a:prstClr val="black"/>
              </a:solidFill>
            </a:endParaRPr>
          </a:p>
          <a:p>
            <a:pPr lvl="0" eaLnBrk="0" fontAlgn="base" hangingPunct="0">
              <a:lnSpc>
                <a:spcPct val="120000"/>
              </a:lnSpc>
              <a:spcBef>
                <a:spcPct val="30000"/>
              </a:spcBef>
              <a:spcAft>
                <a:spcPct val="0"/>
              </a:spcAft>
            </a:pPr>
            <a:r>
              <a:rPr lang="en-US" sz="1200" dirty="0">
                <a:solidFill>
                  <a:prstClr val="black"/>
                </a:solidFill>
              </a:rPr>
              <a:t>Review slide 30 using the information below.</a:t>
            </a:r>
          </a:p>
          <a:p>
            <a:pPr marL="171450" lvl="0" indent="-171450" eaLnBrk="0" fontAlgn="base" hangingPunct="0">
              <a:lnSpc>
                <a:spcPct val="120000"/>
              </a:lnSpc>
              <a:spcBef>
                <a:spcPct val="30000"/>
              </a:spcBef>
              <a:spcAft>
                <a:spcPct val="0"/>
              </a:spcAft>
              <a:buFont typeface="Arial" panose="020B0604020202020204" pitchFamily="34" charset="0"/>
              <a:buChar char="•"/>
            </a:pPr>
            <a:r>
              <a:rPr lang="en-US" sz="1200" dirty="0">
                <a:solidFill>
                  <a:prstClr val="black"/>
                </a:solidFill>
              </a:rPr>
              <a:t>Remember, as the lower brain heals, the upper brain—the thinking brain becomes more accessible. </a:t>
            </a:r>
          </a:p>
          <a:p>
            <a:pPr marL="171450" lvl="0" indent="-171450" eaLnBrk="0" fontAlgn="base" hangingPunct="0">
              <a:lnSpc>
                <a:spcPct val="120000"/>
              </a:lnSpc>
              <a:spcBef>
                <a:spcPct val="30000"/>
              </a:spcBef>
              <a:spcAft>
                <a:spcPct val="0"/>
              </a:spcAft>
              <a:buFont typeface="Arial" panose="020B0604020202020204" pitchFamily="34" charset="0"/>
              <a:buChar char="•"/>
            </a:pPr>
            <a:r>
              <a:rPr lang="en-US" sz="1200" dirty="0">
                <a:solidFill>
                  <a:prstClr val="black"/>
                </a:solidFill>
              </a:rPr>
              <a:t>Youth do well if they can. We need to give them the skills and the motivation will follow.</a:t>
            </a:r>
          </a:p>
          <a:p>
            <a:pPr marL="171450" lvl="0" indent="-171450" eaLnBrk="0" fontAlgn="base" hangingPunct="0">
              <a:lnSpc>
                <a:spcPct val="120000"/>
              </a:lnSpc>
              <a:spcBef>
                <a:spcPct val="30000"/>
              </a:spcBef>
              <a:spcAft>
                <a:spcPct val="0"/>
              </a:spcAft>
              <a:buFont typeface="Arial" panose="020B0604020202020204" pitchFamily="34" charset="0"/>
              <a:buChar char="•"/>
            </a:pPr>
            <a:r>
              <a:rPr lang="en-US" sz="1200" dirty="0">
                <a:solidFill>
                  <a:prstClr val="black"/>
                </a:solidFill>
              </a:rPr>
              <a:t>We discussed in the RC Basic the importance of self-capacities and how they are impaired as a result of trauma. This is another reason why it can be difficult to “hold our kids accountable”—they don’t come to us with well-developed self-capacities to control their behavior. </a:t>
            </a:r>
          </a:p>
          <a:p>
            <a:pPr marL="171450" lvl="0" indent="-171450" eaLnBrk="0" fontAlgn="base" hangingPunct="0">
              <a:lnSpc>
                <a:spcPct val="120000"/>
              </a:lnSpc>
              <a:spcBef>
                <a:spcPct val="30000"/>
              </a:spcBef>
              <a:spcAft>
                <a:spcPct val="0"/>
              </a:spcAft>
              <a:buFont typeface="Arial" panose="020B0604020202020204" pitchFamily="34" charset="0"/>
              <a:buChar char="•"/>
            </a:pPr>
            <a:r>
              <a:rPr lang="en-US" sz="1200" dirty="0">
                <a:solidFill>
                  <a:prstClr val="black"/>
                </a:solidFill>
              </a:rPr>
              <a:t>As we continue talking about the Restorative Approach, it will be important to consider how we will strengthen the self-capacities.</a:t>
            </a:r>
            <a:endParaRPr lang="en-US" sz="13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US" dirty="0"/>
          </a:p>
          <a:p>
            <a:endParaRPr lang="en-US" dirty="0"/>
          </a:p>
          <a:p>
            <a:endParaRPr lang="en-US" dirty="0"/>
          </a:p>
        </p:txBody>
      </p:sp>
      <p:sp>
        <p:nvSpPr>
          <p:cNvPr id="6" name="Slide Image Placeholder 5"/>
          <p:cNvSpPr>
            <a:spLocks noGrp="1" noRot="1" noChangeAspect="1"/>
          </p:cNvSpPr>
          <p:nvPr>
            <p:ph type="sldImg"/>
          </p:nvPr>
        </p:nvSpPr>
        <p:spPr>
          <a:xfrm>
            <a:off x="190500" y="731838"/>
            <a:ext cx="3397250" cy="1911350"/>
          </a:xfrm>
        </p:spPr>
      </p:sp>
      <p:sp>
        <p:nvSpPr>
          <p:cNvPr id="2" name="Rectangle 1"/>
          <p:cNvSpPr/>
          <p:nvPr/>
        </p:nvSpPr>
        <p:spPr>
          <a:xfrm>
            <a:off x="3608388" y="1097280"/>
            <a:ext cx="3478211"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29</a:t>
            </a:r>
            <a:endParaRPr lang="en-US" sz="2800" dirty="0"/>
          </a:p>
        </p:txBody>
      </p:sp>
      <p:sp>
        <p:nvSpPr>
          <p:cNvPr id="7" name="TextBox 6">
            <a:extLst>
              <a:ext uri="{FF2B5EF4-FFF2-40B4-BE49-F238E27FC236}">
                <a16:creationId xmlns:a16="http://schemas.microsoft.com/office/drawing/2014/main" id="{44B631C6-06BA-45CB-9304-51C4388A846F}"/>
              </a:ext>
            </a:extLst>
          </p:cNvPr>
          <p:cNvSpPr txBox="1"/>
          <p:nvPr/>
        </p:nvSpPr>
        <p:spPr>
          <a:xfrm>
            <a:off x="2593826" y="2756112"/>
            <a:ext cx="4471101" cy="285897"/>
          </a:xfrm>
          <a:prstGeom prst="rect">
            <a:avLst/>
          </a:prstGeom>
          <a:noFill/>
        </p:spPr>
        <p:txBody>
          <a:bodyPr wrap="square" lIns="100252" tIns="50126" rIns="100252" bIns="50126" rtlCol="0">
            <a:spAutoFit/>
          </a:bodyPr>
          <a:lstStyle/>
          <a:p>
            <a:pPr lvl="0" algn="r"/>
            <a:r>
              <a:rPr lang="en-US" sz="1200" b="1" dirty="0">
                <a:solidFill>
                  <a:srgbClr val="000000"/>
                </a:solidFill>
              </a:rPr>
              <a:t>THIS SLIDE AUTOPLAYS AN ANIMATION</a:t>
            </a:r>
            <a:endParaRPr lang="en-US" sz="1200" b="1" dirty="0">
              <a:solidFill>
                <a:srgbClr val="000000"/>
              </a:solidFill>
            </a:endParaRPr>
          </a:p>
        </p:txBody>
      </p:sp>
    </p:spTree>
    <p:extLst>
      <p:ext uri="{BB962C8B-B14F-4D97-AF65-F5344CB8AC3E}">
        <p14:creationId xmlns:p14="http://schemas.microsoft.com/office/powerpoint/2010/main" val="23355615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41246" y="2898649"/>
            <a:ext cx="6845354" cy="5864352"/>
          </a:xfrm>
        </p:spPr>
        <p:txBody>
          <a:bodyPr>
            <a:normAutofit fontScale="47500" lnSpcReduction="20000"/>
          </a:bodyPr>
          <a:lstStyle/>
          <a:p>
            <a:pPr lvl="0">
              <a:lnSpc>
                <a:spcPct val="125000"/>
              </a:lnSpc>
            </a:pPr>
            <a:r>
              <a:rPr lang="en-US" sz="1900" b="1" dirty="0"/>
              <a:t>ASK:</a:t>
            </a:r>
            <a:r>
              <a:rPr lang="en-US" sz="1900" dirty="0"/>
              <a:t> What are some ways you would help a child build tolerance to separation (inner connection)? </a:t>
            </a:r>
          </a:p>
          <a:p>
            <a:pPr marL="0" lvl="1" indent="0">
              <a:lnSpc>
                <a:spcPct val="125000"/>
              </a:lnSpc>
              <a:buNone/>
            </a:pPr>
            <a:r>
              <a:rPr lang="en-US" sz="1900" b="1" dirty="0"/>
              <a:t>Possible answers</a:t>
            </a:r>
            <a:r>
              <a:rPr lang="en-US" sz="1900" dirty="0"/>
              <a:t>: </a:t>
            </a:r>
          </a:p>
          <a:p>
            <a:pPr marL="284163" lvl="1" indent="-171450">
              <a:lnSpc>
                <a:spcPct val="125000"/>
              </a:lnSpc>
            </a:pPr>
            <a:r>
              <a:rPr lang="en-US" sz="1900" dirty="0"/>
              <a:t>Identify the feelings they have when someone leaves. </a:t>
            </a:r>
          </a:p>
          <a:p>
            <a:pPr marL="284163" lvl="1" indent="-171450">
              <a:lnSpc>
                <a:spcPct val="125000"/>
              </a:lnSpc>
            </a:pPr>
            <a:r>
              <a:rPr lang="en-US" sz="1900" dirty="0"/>
              <a:t>Identify what helps them feel better when someone leaves </a:t>
            </a:r>
          </a:p>
          <a:p>
            <a:pPr marL="284163" lvl="1" indent="-171450">
              <a:lnSpc>
                <a:spcPct val="125000"/>
              </a:lnSpc>
            </a:pPr>
            <a:r>
              <a:rPr lang="en-US" sz="1900" dirty="0"/>
              <a:t>Keep an image of that person. </a:t>
            </a:r>
          </a:p>
          <a:p>
            <a:pPr marL="284163" lvl="1" indent="-171450">
              <a:lnSpc>
                <a:spcPct val="125000"/>
              </a:lnSpc>
            </a:pPr>
            <a:r>
              <a:rPr lang="en-US" sz="1900" dirty="0"/>
              <a:t>Help them identify self-soothing techniques that work for them – music, dance, walking, games, rocking etc.</a:t>
            </a:r>
          </a:p>
          <a:p>
            <a:pPr marL="284163" lvl="1" indent="-171450">
              <a:lnSpc>
                <a:spcPct val="125000"/>
              </a:lnSpc>
            </a:pPr>
            <a:r>
              <a:rPr lang="en-US" sz="1900" dirty="0" smtClean="0"/>
              <a:t>Teach </a:t>
            </a:r>
            <a:r>
              <a:rPr lang="en-US" sz="1900" dirty="0"/>
              <a:t>the concept of </a:t>
            </a:r>
            <a:r>
              <a:rPr lang="en-US" sz="1900" dirty="0" smtClean="0"/>
              <a:t>time – how </a:t>
            </a:r>
            <a:r>
              <a:rPr lang="en-US" sz="1900" dirty="0"/>
              <a:t>long will the person really be gone or are they gone for </a:t>
            </a:r>
            <a:r>
              <a:rPr lang="en-US" sz="1900" dirty="0" smtClean="0"/>
              <a:t>good?, e.g. for a </a:t>
            </a:r>
            <a:r>
              <a:rPr lang="en-US" sz="1900" dirty="0"/>
              <a:t>new job.</a:t>
            </a:r>
          </a:p>
          <a:p>
            <a:pPr lvl="0">
              <a:lnSpc>
                <a:spcPct val="126000"/>
              </a:lnSpc>
            </a:pPr>
            <a:r>
              <a:rPr lang="en-US" sz="1900" dirty="0"/>
              <a:t>What have communities of color done to cope in healthy ways with the historical reality of family separation? (Possible answers: Extended families raising children; building close knit communities; teaching youth about cultural heritage; community healing rituals; adult mentoring; teaching native languages to youth?) </a:t>
            </a:r>
          </a:p>
          <a:p>
            <a:pPr>
              <a:lnSpc>
                <a:spcPct val="125000"/>
              </a:lnSpc>
            </a:pPr>
            <a:r>
              <a:rPr lang="en-US" sz="1900" b="1" dirty="0"/>
              <a:t> </a:t>
            </a:r>
            <a:endParaRPr lang="en-US" sz="1500" dirty="0"/>
          </a:p>
          <a:p>
            <a:pPr lvl="0">
              <a:lnSpc>
                <a:spcPct val="125000"/>
              </a:lnSpc>
            </a:pPr>
            <a:r>
              <a:rPr lang="en-US" sz="1900" b="1" dirty="0"/>
              <a:t>ASK: </a:t>
            </a:r>
            <a:r>
              <a:rPr lang="en-US" sz="1900" dirty="0"/>
              <a:t>What are some ways you would strengthen Worthy of Life?</a:t>
            </a:r>
          </a:p>
          <a:p>
            <a:pPr lvl="0">
              <a:lnSpc>
                <a:spcPct val="125000"/>
              </a:lnSpc>
            </a:pPr>
            <a:r>
              <a:rPr lang="en-US" sz="1900" b="1" dirty="0"/>
              <a:t>Possible answers: </a:t>
            </a:r>
            <a:endParaRPr lang="en-US" sz="1900" dirty="0"/>
          </a:p>
          <a:p>
            <a:pPr marL="284163" lvl="1" indent="-171450">
              <a:lnSpc>
                <a:spcPct val="125000"/>
              </a:lnSpc>
            </a:pPr>
            <a:r>
              <a:rPr lang="en-US" sz="1900" dirty="0"/>
              <a:t>Provide opportunities for self-expression and cultural </a:t>
            </a:r>
            <a:r>
              <a:rPr lang="en-US" sz="1900" dirty="0" smtClean="0"/>
              <a:t>expression</a:t>
            </a:r>
            <a:endParaRPr lang="en-US" sz="1900" dirty="0"/>
          </a:p>
          <a:p>
            <a:pPr marL="284163" lvl="1" indent="-171450">
              <a:lnSpc>
                <a:spcPct val="125000"/>
              </a:lnSpc>
            </a:pPr>
            <a:r>
              <a:rPr lang="en-US" sz="1900" dirty="0"/>
              <a:t>Teach problem solving </a:t>
            </a:r>
          </a:p>
          <a:p>
            <a:pPr marL="284163" lvl="1" indent="-171450">
              <a:lnSpc>
                <a:spcPct val="125000"/>
              </a:lnSpc>
            </a:pPr>
            <a:r>
              <a:rPr lang="en-US" sz="1900" dirty="0"/>
              <a:t>Provide youth opportunities to mentor other youth based on strengths and skills the youth does demonstrate.</a:t>
            </a:r>
          </a:p>
          <a:p>
            <a:pPr lvl="0">
              <a:lnSpc>
                <a:spcPct val="125000"/>
              </a:lnSpc>
            </a:pPr>
            <a:endParaRPr lang="en-US" sz="1500" dirty="0"/>
          </a:p>
          <a:p>
            <a:pPr lvl="0">
              <a:lnSpc>
                <a:spcPct val="125000"/>
              </a:lnSpc>
            </a:pPr>
            <a:r>
              <a:rPr lang="en-US" sz="1900" b="1" dirty="0"/>
              <a:t>ASK:</a:t>
            </a:r>
            <a:r>
              <a:rPr lang="en-US" sz="1900" dirty="0"/>
              <a:t> How would you teach Feelings Management?</a:t>
            </a:r>
          </a:p>
          <a:p>
            <a:pPr lvl="0">
              <a:lnSpc>
                <a:spcPct val="125000"/>
              </a:lnSpc>
            </a:pPr>
            <a:r>
              <a:rPr lang="en-US" sz="1900" b="1" dirty="0"/>
              <a:t>Possible answers: </a:t>
            </a:r>
            <a:endParaRPr lang="en-US" sz="1900" dirty="0"/>
          </a:p>
          <a:p>
            <a:pPr marL="284163" lvl="1" indent="-171450">
              <a:lnSpc>
                <a:spcPct val="125000"/>
              </a:lnSpc>
            </a:pPr>
            <a:r>
              <a:rPr lang="en-US" sz="1900" dirty="0"/>
              <a:t>Teach body awareness of where they feel their emotions.</a:t>
            </a:r>
          </a:p>
          <a:p>
            <a:pPr marL="284163" lvl="1" indent="-171450">
              <a:lnSpc>
                <a:spcPct val="125000"/>
              </a:lnSpc>
            </a:pPr>
            <a:r>
              <a:rPr lang="en-US" sz="1900" dirty="0"/>
              <a:t>Help them name the emotion – use words. If they can’t name it, they can’t regulate it.</a:t>
            </a:r>
          </a:p>
          <a:p>
            <a:pPr marL="284163" lvl="1" indent="-171450">
              <a:lnSpc>
                <a:spcPct val="125000"/>
              </a:lnSpc>
            </a:pPr>
            <a:r>
              <a:rPr lang="en-US" sz="1900" dirty="0"/>
              <a:t>Practice soothing those feelings through breathing, skoosh balls, walking with you, listening to music, doodling, yoga etc. </a:t>
            </a:r>
          </a:p>
          <a:p>
            <a:pPr marL="284163" lvl="1" indent="-171450">
              <a:lnSpc>
                <a:spcPct val="125000"/>
              </a:lnSpc>
            </a:pPr>
            <a:r>
              <a:rPr lang="en-US" sz="1900" dirty="0"/>
              <a:t>Practice self-talk that is soothing and accepting of what they are feeling.</a:t>
            </a:r>
          </a:p>
          <a:p>
            <a:pPr>
              <a:lnSpc>
                <a:spcPct val="125000"/>
              </a:lnSpc>
            </a:pPr>
            <a:r>
              <a:rPr lang="en-US" sz="1900" b="1" dirty="0"/>
              <a:t>Strengthening self-capacities with skills that the client can use is the foundation of the Restorative Approach.</a:t>
            </a:r>
            <a:r>
              <a:rPr lang="en-US" sz="1900" dirty="0"/>
              <a:t> </a:t>
            </a:r>
            <a:r>
              <a:rPr lang="en-US" sz="1900" dirty="0" smtClean="0"/>
              <a:t/>
            </a:r>
            <a:br>
              <a:rPr lang="en-US" sz="1900" dirty="0" smtClean="0"/>
            </a:br>
            <a:r>
              <a:rPr lang="en-US" sz="1900" dirty="0" smtClean="0"/>
              <a:t>It </a:t>
            </a:r>
            <a:r>
              <a:rPr lang="en-US" sz="1900" dirty="0"/>
              <a:t>is important that we work on these skills daily, not just when the client is in crisis.</a:t>
            </a:r>
          </a:p>
          <a:p>
            <a:pPr>
              <a:lnSpc>
                <a:spcPct val="125000"/>
              </a:lnSpc>
            </a:pPr>
            <a:r>
              <a:rPr lang="en-US" sz="1900" dirty="0"/>
              <a:t>Provide examples of successful people from clients’ culture.</a:t>
            </a:r>
          </a:p>
          <a:p>
            <a:pPr>
              <a:lnSpc>
                <a:spcPct val="125000"/>
              </a:lnSpc>
            </a:pPr>
            <a:r>
              <a:rPr lang="en-US" sz="1900" dirty="0"/>
              <a:t>How can we help develop a positive racial identity?</a:t>
            </a:r>
          </a:p>
          <a:p>
            <a:pPr>
              <a:lnSpc>
                <a:spcPct val="125000"/>
              </a:lnSpc>
            </a:pPr>
            <a:r>
              <a:rPr lang="en-US" sz="1900" dirty="0"/>
              <a:t>Feelings Management: how can culture influence the expression and interpretation of emotions?</a:t>
            </a:r>
          </a:p>
          <a:p>
            <a:r>
              <a:rPr lang="en-US" sz="1900" b="1" dirty="0"/>
              <a:t> </a:t>
            </a:r>
            <a:endParaRPr lang="en-US" sz="1900" dirty="0"/>
          </a:p>
          <a:p>
            <a:r>
              <a:rPr lang="en-US" sz="1900" dirty="0"/>
              <a:t> </a:t>
            </a:r>
          </a:p>
          <a:p>
            <a:pPr lvl="1" indent="0">
              <a:buNone/>
            </a:pPr>
            <a:r>
              <a:rPr lang="en-US" sz="1400" b="1" dirty="0"/>
              <a:t/>
            </a:r>
            <a:br>
              <a:rPr lang="en-US" sz="1400" b="1" dirty="0"/>
            </a:br>
            <a:r>
              <a:rPr lang="en-US" sz="1400" dirty="0"/>
              <a:t> </a:t>
            </a:r>
          </a:p>
          <a:p>
            <a:endParaRPr lang="en-US" dirty="0"/>
          </a:p>
        </p:txBody>
      </p:sp>
      <p:sp>
        <p:nvSpPr>
          <p:cNvPr id="2" name="Rectangle 1"/>
          <p:cNvSpPr/>
          <p:nvPr/>
        </p:nvSpPr>
        <p:spPr>
          <a:xfrm>
            <a:off x="3608388" y="1097280"/>
            <a:ext cx="3402012" cy="1388585"/>
          </a:xfrm>
          <a:prstGeom prst="rect">
            <a:avLst/>
          </a:prstGeom>
        </p:spPr>
        <p:txBody>
          <a:bodyPr wrap="square">
            <a:spAutoFit/>
          </a:bodyPr>
          <a:lstStyle/>
          <a:p>
            <a:pPr>
              <a:lnSpc>
                <a:spcPct val="115000"/>
              </a:lnSpc>
              <a:spcAft>
                <a:spcPts val="1000"/>
              </a:spcAft>
            </a:pPr>
            <a:r>
              <a:rPr lang="en-US" sz="1100" b="1" dirty="0">
                <a:latin typeface="Arial" panose="020B0604020202020204" pitchFamily="34" charset="0"/>
                <a:ea typeface="Calibri" panose="020F0502020204030204" pitchFamily="34" charset="0"/>
                <a:cs typeface="Arial" panose="020B0604020202020204" pitchFamily="34" charset="0"/>
              </a:rPr>
              <a:t>10:00-11:00 The Theory Behind the Restorative Approach</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latin typeface="Arial" panose="020B0604020202020204" pitchFamily="34" charset="0"/>
                <a:ea typeface="Calibri" panose="020F0502020204030204" pitchFamily="34" charset="0"/>
                <a:cs typeface="Arial" panose="020B0604020202020204" pitchFamily="34" charset="0"/>
              </a:rPr>
              <a:t>RC Trauma Framework (30 min.)</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30</a:t>
            </a:r>
            <a:endParaRPr lang="en-US" sz="2800" dirty="0"/>
          </a:p>
        </p:txBody>
      </p:sp>
    </p:spTree>
    <p:extLst>
      <p:ext uri="{BB962C8B-B14F-4D97-AF65-F5344CB8AC3E}">
        <p14:creationId xmlns:p14="http://schemas.microsoft.com/office/powerpoint/2010/main" val="15006453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55181" y="3200401"/>
            <a:ext cx="6755219" cy="4038599"/>
          </a:xfrm>
        </p:spPr>
        <p:txBody>
          <a:bodyPr/>
          <a:lstStyle/>
          <a:p>
            <a:r>
              <a:rPr lang="en-US" b="1" dirty="0"/>
              <a:t>Executive Functioning </a:t>
            </a:r>
            <a:endParaRPr lang="en-US" dirty="0"/>
          </a:p>
          <a:p>
            <a:pPr lvl="0"/>
            <a:r>
              <a:rPr lang="en-US" dirty="0"/>
              <a:t>Review the slide above using the information below.</a:t>
            </a:r>
          </a:p>
          <a:p>
            <a:pPr lvl="0"/>
            <a:endParaRPr lang="en-US" dirty="0"/>
          </a:p>
          <a:p>
            <a:pPr marL="171450" lvl="0" indent="-171450">
              <a:buFont typeface="Arial" panose="020B0604020202020204" pitchFamily="34" charset="0"/>
              <a:buChar char="•"/>
            </a:pPr>
            <a:r>
              <a:rPr lang="en-US" dirty="0"/>
              <a:t>Executive Functioning happens in the thinking part of the brain. Accessing the Executive Functioning for our youth is challenging when they spend the majority of their time in their reactive </a:t>
            </a:r>
            <a:r>
              <a:rPr lang="en-US" dirty="0" smtClean="0"/>
              <a:t>brain</a:t>
            </a:r>
            <a:r>
              <a:rPr lang="en-US" dirty="0"/>
              <a:t> – </a:t>
            </a:r>
            <a:r>
              <a:rPr lang="en-US" dirty="0" smtClean="0"/>
              <a:t>fight</a:t>
            </a:r>
            <a:r>
              <a:rPr lang="en-US" dirty="0"/>
              <a:t>, freeze or flee.</a:t>
            </a:r>
          </a:p>
          <a:p>
            <a:pPr marL="171450" lvl="0" indent="-171450">
              <a:buFont typeface="Arial" panose="020B0604020202020204" pitchFamily="34" charset="0"/>
              <a:buChar char="•"/>
            </a:pPr>
            <a:endParaRPr lang="en-US" dirty="0"/>
          </a:p>
          <a:p>
            <a:pPr lvl="0"/>
            <a:r>
              <a:rPr lang="en-US" b="1" dirty="0"/>
              <a:t>Ask:</a:t>
            </a:r>
            <a:r>
              <a:rPr lang="en-US" dirty="0"/>
              <a:t> When you look at the list of skills Executive Function is responsible for, which of these do our youth struggle with?</a:t>
            </a:r>
          </a:p>
          <a:p>
            <a:pPr lvl="0"/>
            <a:r>
              <a:rPr lang="en-US" b="1" dirty="0"/>
              <a:t>Possible answers</a:t>
            </a:r>
            <a:r>
              <a:rPr lang="en-US" dirty="0"/>
              <a:t>: </a:t>
            </a:r>
            <a:r>
              <a:rPr lang="en-US" dirty="0" smtClean="0"/>
              <a:t>All </a:t>
            </a:r>
            <a:r>
              <a:rPr lang="en-US" dirty="0"/>
              <a:t>of them!</a:t>
            </a:r>
          </a:p>
          <a:p>
            <a:pPr lvl="0"/>
            <a:endParaRPr lang="en-US" dirty="0"/>
          </a:p>
          <a:p>
            <a:pPr lvl="0"/>
            <a:r>
              <a:rPr lang="en-US" dirty="0"/>
              <a:t>When we think in terms of skills, it is clear that our youth need support in acquiring these skills. For trauma survivors, remember the part of their brain that is used the most frequently is the reactive part. We need to help them build the muscle of the thinking </a:t>
            </a:r>
            <a:r>
              <a:rPr lang="en-US" dirty="0" smtClean="0"/>
              <a:t>brain</a:t>
            </a:r>
            <a:r>
              <a:rPr lang="en-US" dirty="0"/>
              <a:t> – </a:t>
            </a:r>
            <a:r>
              <a:rPr lang="en-US" dirty="0" smtClean="0"/>
              <a:t>to </a:t>
            </a:r>
            <a:r>
              <a:rPr lang="en-US" dirty="0"/>
              <a:t>access the thinking part of the brain we need to teach them these skills. </a:t>
            </a:r>
          </a:p>
          <a:p>
            <a:endParaRPr lang="en-US" dirty="0"/>
          </a:p>
        </p:txBody>
      </p:sp>
      <p:sp>
        <p:nvSpPr>
          <p:cNvPr id="2" name="Rectangle 1"/>
          <p:cNvSpPr/>
          <p:nvPr/>
        </p:nvSpPr>
        <p:spPr>
          <a:xfrm>
            <a:off x="3608388" y="1097280"/>
            <a:ext cx="3478212" cy="1388585"/>
          </a:xfrm>
          <a:prstGeom prst="rect">
            <a:avLst/>
          </a:prstGeom>
        </p:spPr>
        <p:txBody>
          <a:bodyPr wrap="square">
            <a:spAutoFit/>
          </a:bodyPr>
          <a:lstStyle/>
          <a:p>
            <a:pPr>
              <a:lnSpc>
                <a:spcPct val="115000"/>
              </a:lnSpc>
              <a:spcAft>
                <a:spcPts val="1000"/>
              </a:spcAft>
            </a:pPr>
            <a:r>
              <a:rPr lang="en-US" sz="1100" b="1" dirty="0">
                <a:latin typeface="Arial" panose="020B0604020202020204" pitchFamily="34" charset="0"/>
                <a:ea typeface="Calibri" panose="020F0502020204030204" pitchFamily="34" charset="0"/>
                <a:cs typeface="Arial" panose="020B0604020202020204" pitchFamily="34" charset="0"/>
              </a:rPr>
              <a:t>10:00-11:00 The Theory Behind the Restorative Approach</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latin typeface="Arial" panose="020B0604020202020204" pitchFamily="34" charset="0"/>
                <a:ea typeface="Calibri" panose="020F0502020204030204" pitchFamily="34" charset="0"/>
                <a:cs typeface="Arial" panose="020B0604020202020204" pitchFamily="34" charset="0"/>
              </a:rPr>
              <a:t>RC Trauma Framework (30 min.)</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31</a:t>
            </a:r>
            <a:endParaRPr lang="en-US" sz="2800" dirty="0"/>
          </a:p>
        </p:txBody>
      </p:sp>
    </p:spTree>
    <p:extLst>
      <p:ext uri="{BB962C8B-B14F-4D97-AF65-F5344CB8AC3E}">
        <p14:creationId xmlns:p14="http://schemas.microsoft.com/office/powerpoint/2010/main" val="2481819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304800" y="3200400"/>
            <a:ext cx="6781800" cy="5486400"/>
          </a:xfrm>
        </p:spPr>
        <p:txBody>
          <a:bodyPr/>
          <a:lstStyle/>
          <a:p>
            <a:pPr>
              <a:lnSpc>
                <a:spcPct val="115000"/>
              </a:lnSpc>
              <a:spcBef>
                <a:spcPts val="0"/>
              </a:spcBef>
              <a:spcAft>
                <a:spcPts val="0"/>
              </a:spcAft>
            </a:pPr>
            <a:r>
              <a:rPr lang="en-US" dirty="0"/>
              <a:t> </a:t>
            </a:r>
            <a:r>
              <a:rPr lang="en-US" b="1" dirty="0">
                <a:ea typeface="Calibri" panose="020F0502020204030204" pitchFamily="34" charset="0"/>
                <a:cs typeface="Times New Roman" panose="02020603050405020304" pitchFamily="18" charset="0"/>
              </a:rPr>
              <a:t>Exercise: Executive Functioning</a:t>
            </a:r>
            <a:endParaRPr lang="en-US" dirty="0">
              <a:ea typeface="Calibri" panose="020F0502020204030204" pitchFamily="34" charset="0"/>
              <a:cs typeface="Times New Roman" panose="02020603050405020304" pitchFamily="18" charset="0"/>
            </a:endParaRPr>
          </a:p>
          <a:p>
            <a:endParaRPr lang="en-US" dirty="0"/>
          </a:p>
          <a:p>
            <a:pPr marL="171450" lvl="0" indent="-171450">
              <a:buFont typeface="Arial" panose="020B0604020202020204" pitchFamily="34" charset="0"/>
              <a:buChar char="•"/>
            </a:pPr>
            <a:r>
              <a:rPr lang="en-US" b="1" dirty="0"/>
              <a:t>Ask</a:t>
            </a:r>
            <a:r>
              <a:rPr lang="en-US" dirty="0"/>
              <a:t> participants to find a partner. </a:t>
            </a:r>
          </a:p>
          <a:p>
            <a:pPr marL="171450" lvl="0" indent="-171450">
              <a:buFont typeface="Arial" panose="020B0604020202020204" pitchFamily="34" charset="0"/>
              <a:buChar char="•"/>
            </a:pPr>
            <a:r>
              <a:rPr lang="en-US" b="1" dirty="0"/>
              <a:t>Tell</a:t>
            </a:r>
            <a:r>
              <a:rPr lang="en-US" dirty="0"/>
              <a:t> them this is a 60 second activity. </a:t>
            </a:r>
          </a:p>
          <a:p>
            <a:pPr marL="171450" lvl="0" indent="-171450">
              <a:buFont typeface="Arial" panose="020B0604020202020204" pitchFamily="34" charset="0"/>
              <a:buChar char="•"/>
            </a:pPr>
            <a:r>
              <a:rPr lang="en-US" dirty="0"/>
              <a:t>Once they find a partner—decide who will be A and who will be B. Tell them that both roles are safe, painless and easy!</a:t>
            </a:r>
          </a:p>
          <a:p>
            <a:pPr marL="171450" lvl="0" indent="-171450">
              <a:buFont typeface="Arial" panose="020B0604020202020204" pitchFamily="34" charset="0"/>
              <a:buChar char="•"/>
            </a:pPr>
            <a:r>
              <a:rPr lang="en-US" b="1" dirty="0"/>
              <a:t>Ask</a:t>
            </a:r>
            <a:r>
              <a:rPr lang="en-US" dirty="0"/>
              <a:t> A’s to raise their hands.</a:t>
            </a:r>
          </a:p>
          <a:p>
            <a:pPr marL="171450" lvl="0" indent="-171450">
              <a:buFont typeface="Arial" panose="020B0604020202020204" pitchFamily="34" charset="0"/>
              <a:buChar char="•"/>
            </a:pPr>
            <a:r>
              <a:rPr lang="en-US" b="1" dirty="0"/>
              <a:t>Tell</a:t>
            </a:r>
            <a:r>
              <a:rPr lang="en-US" dirty="0"/>
              <a:t> A’s to think of a number between 1 and 1000.</a:t>
            </a:r>
          </a:p>
          <a:p>
            <a:pPr marL="171450" lvl="0" indent="-171450">
              <a:buFont typeface="Arial" panose="020B0604020202020204" pitchFamily="34" charset="0"/>
              <a:buChar char="•"/>
            </a:pPr>
            <a:r>
              <a:rPr lang="en-US" b="1" dirty="0"/>
              <a:t>Tell</a:t>
            </a:r>
            <a:r>
              <a:rPr lang="en-US" dirty="0"/>
              <a:t> B’s they have 60 seconds to guess that number starting NOW!</a:t>
            </a:r>
          </a:p>
          <a:p>
            <a:pPr marL="171450" lvl="0" indent="-171450">
              <a:buFont typeface="Arial" panose="020B0604020202020204" pitchFamily="34" charset="0"/>
              <a:buChar char="•"/>
            </a:pPr>
            <a:r>
              <a:rPr lang="en-US" b="1" dirty="0"/>
              <a:t>Time</a:t>
            </a:r>
            <a:r>
              <a:rPr lang="en-US" dirty="0"/>
              <a:t> the activity but wait until you see at least a few people get excited that they got the number.</a:t>
            </a:r>
          </a:p>
          <a:p>
            <a:pPr marL="171450" lvl="0" indent="-171450">
              <a:buFont typeface="Arial" panose="020B0604020202020204" pitchFamily="34" charset="0"/>
              <a:buChar char="•"/>
            </a:pPr>
            <a:r>
              <a:rPr lang="en-US" b="1" dirty="0"/>
              <a:t>Ask</a:t>
            </a:r>
            <a:r>
              <a:rPr lang="en-US" dirty="0"/>
              <a:t> those who got the number to raise their hands. </a:t>
            </a:r>
          </a:p>
          <a:p>
            <a:pPr marL="171450" lvl="0" indent="-171450">
              <a:buFont typeface="Arial" panose="020B0604020202020204" pitchFamily="34" charset="0"/>
              <a:buChar char="•"/>
            </a:pPr>
            <a:r>
              <a:rPr lang="en-US" dirty="0"/>
              <a:t>Then ask them how they arrived at the number. Many will have used a plan, system, method.</a:t>
            </a:r>
          </a:p>
          <a:p>
            <a:pPr marL="171450" lvl="0" indent="-171450">
              <a:buFont typeface="Arial" panose="020B0604020202020204" pitchFamily="34" charset="0"/>
              <a:buChar char="•"/>
            </a:pPr>
            <a:r>
              <a:rPr lang="en-US" b="1" dirty="0"/>
              <a:t>Ask </a:t>
            </a:r>
            <a:r>
              <a:rPr lang="en-US" dirty="0"/>
              <a:t>the people who did not guess the number, if yelling at them, punishing them, isolating them would have helped? </a:t>
            </a:r>
          </a:p>
          <a:p>
            <a:pPr marL="171450" lvl="0" indent="-171450">
              <a:buFont typeface="Arial" panose="020B0604020202020204" pitchFamily="34" charset="0"/>
              <a:buChar char="•"/>
            </a:pPr>
            <a:endParaRPr lang="en-US" dirty="0"/>
          </a:p>
          <a:p>
            <a:pPr lvl="0"/>
            <a:r>
              <a:rPr lang="en-US" b="1" dirty="0"/>
              <a:t>Discuss:</a:t>
            </a:r>
            <a:endParaRPr lang="en-US" dirty="0"/>
          </a:p>
          <a:p>
            <a:pPr marL="171450" lvl="0" indent="-171450">
              <a:buFont typeface="Arial" panose="020B0604020202020204" pitchFamily="34" charset="0"/>
              <a:buChar char="•"/>
            </a:pPr>
            <a:r>
              <a:rPr lang="en-US" b="1" dirty="0"/>
              <a:t>Point out</a:t>
            </a:r>
            <a:r>
              <a:rPr lang="en-US" dirty="0"/>
              <a:t> that the participants were able to access their “higher thinking” (executive functioning) to problem solve. </a:t>
            </a:r>
          </a:p>
          <a:p>
            <a:pPr marL="171450" lvl="0" indent="-171450">
              <a:buFont typeface="Arial" panose="020B0604020202020204" pitchFamily="34" charset="0"/>
              <a:buChar char="•"/>
            </a:pPr>
            <a:r>
              <a:rPr lang="en-US" b="1" dirty="0"/>
              <a:t>Ask:</a:t>
            </a:r>
            <a:r>
              <a:rPr lang="en-US" dirty="0"/>
              <a:t> Why do you think our youth have difficulty accessing their Executive Functioning?</a:t>
            </a:r>
          </a:p>
          <a:p>
            <a:pPr marL="171450" indent="-171450">
              <a:buFont typeface="Arial" panose="020B0604020202020204" pitchFamily="34" charset="0"/>
              <a:buChar char="•"/>
            </a:pPr>
            <a:r>
              <a:rPr lang="en-US" b="1" dirty="0"/>
              <a:t>Possible answers</a:t>
            </a:r>
            <a:r>
              <a:rPr lang="en-US" dirty="0"/>
              <a:t>: Because they live in their fight, freeze or flee brain. We have to help them access their thinking brain and gain skills to problem solve, plan ahead, regulate, ask for help. Punishment does not provide them opportunities to learn new skills. </a:t>
            </a:r>
          </a:p>
          <a:p>
            <a:pPr marL="171450" indent="-171450">
              <a:buFont typeface="Arial" panose="020B0604020202020204" pitchFamily="34" charset="0"/>
              <a:buChar char="•"/>
            </a:pPr>
            <a:endParaRPr lang="en-US" dirty="0"/>
          </a:p>
        </p:txBody>
      </p:sp>
      <p:sp>
        <p:nvSpPr>
          <p:cNvPr id="2" name="Rectangle 1"/>
          <p:cNvSpPr/>
          <p:nvPr/>
        </p:nvSpPr>
        <p:spPr>
          <a:xfrm>
            <a:off x="3608388" y="1097280"/>
            <a:ext cx="3478212" cy="1388585"/>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10:00-11:00 The Theory Behind the 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Principles of Restorative Justice (10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Safety Above All Else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BREAK (15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RC Trauma Framework (30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32</a:t>
            </a:r>
            <a:endParaRPr lang="en-US" sz="2800" dirty="0"/>
          </a:p>
        </p:txBody>
      </p:sp>
    </p:spTree>
    <p:extLst>
      <p:ext uri="{BB962C8B-B14F-4D97-AF65-F5344CB8AC3E}">
        <p14:creationId xmlns:p14="http://schemas.microsoft.com/office/powerpoint/2010/main" val="17574936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endParaRPr lang="en-US" dirty="0"/>
          </a:p>
          <a:p>
            <a:r>
              <a:rPr lang="en-US" dirty="0"/>
              <a:t>Wilcox (2012). </a:t>
            </a:r>
            <a:r>
              <a:rPr lang="en-US" i="1" dirty="0"/>
              <a:t>Trauma-Informed Care: The Restorative Approach</a:t>
            </a:r>
            <a:r>
              <a:rPr lang="en-US" dirty="0"/>
              <a:t>, pp. 36-40.  </a:t>
            </a:r>
          </a:p>
          <a:p>
            <a:r>
              <a:rPr lang="en-US" dirty="0"/>
              <a:t> </a:t>
            </a:r>
          </a:p>
          <a:p>
            <a:endParaRPr lang="en-US" dirty="0"/>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latin typeface="Arial" panose="020B0604020202020204" pitchFamily="34" charset="0"/>
                <a:ea typeface="Calibri" panose="020F0502020204030204" pitchFamily="34" charset="0"/>
                <a:cs typeface="Arial" panose="020B0604020202020204" pitchFamily="34" charset="0"/>
              </a:rPr>
              <a:t>11:00-11:45 Building an RA-Informed Milieu</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When Children Feel Better, They Act Better </a:t>
            </a:r>
            <a:br>
              <a:rPr lang="en-US" sz="1100" dirty="0">
                <a:latin typeface="Arial" panose="020B0604020202020204" pitchFamily="34" charset="0"/>
                <a:ea typeface="Calibri" panose="020F0502020204030204" pitchFamily="34" charset="0"/>
                <a:cs typeface="Arial" panose="020B0604020202020204" pitchFamily="34" charset="0"/>
              </a:rPr>
            </a:br>
            <a:r>
              <a:rPr lang="en-US" sz="1100" dirty="0">
                <a:latin typeface="Arial" panose="020B0604020202020204" pitchFamily="34" charset="0"/>
                <a:ea typeface="Calibri" panose="020F0502020204030204" pitchFamily="34" charset="0"/>
                <a:cs typeface="Arial" panose="020B0604020202020204" pitchFamily="34" charset="0"/>
              </a:rPr>
              <a:t>(5 min.)</a:t>
            </a: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Creating Safety in the Milieu (20 min.)</a:t>
            </a:r>
          </a:p>
          <a:p>
            <a:pPr marL="171450" marR="0" lvl="0" indent="-171450">
              <a:lnSpc>
                <a:spcPct val="115000"/>
              </a:lnSpc>
              <a:spcBef>
                <a:spcPts val="0"/>
              </a:spcBef>
              <a:spcAft>
                <a:spcPts val="100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Using the Milieu to Rebuild Brains (20 min.)</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33</a:t>
            </a:r>
            <a:endParaRPr lang="en-US" sz="2800" dirty="0"/>
          </a:p>
        </p:txBody>
      </p:sp>
    </p:spTree>
    <p:extLst>
      <p:ext uri="{BB962C8B-B14F-4D97-AF65-F5344CB8AC3E}">
        <p14:creationId xmlns:p14="http://schemas.microsoft.com/office/powerpoint/2010/main" val="42341329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305861" y="2959769"/>
            <a:ext cx="6705600" cy="5574631"/>
          </a:xfrm>
        </p:spPr>
        <p:txBody>
          <a:bodyPr/>
          <a:lstStyle/>
          <a:p>
            <a:r>
              <a:rPr lang="en-US" b="1" dirty="0"/>
              <a:t>When Children Feel Better, They Act Better</a:t>
            </a:r>
            <a:endParaRPr lang="en-US" dirty="0"/>
          </a:p>
          <a:p>
            <a:r>
              <a:rPr lang="en-US" dirty="0"/>
              <a:t> </a:t>
            </a:r>
          </a:p>
          <a:p>
            <a:pPr lvl="0"/>
            <a:r>
              <a:rPr lang="en-US" dirty="0"/>
              <a:t>Review the slide above using the information below.</a:t>
            </a:r>
          </a:p>
          <a:p>
            <a:pPr lvl="0"/>
            <a:endParaRPr lang="en-US" dirty="0"/>
          </a:p>
          <a:p>
            <a:pPr marL="171450" lvl="0" indent="-171450">
              <a:buFont typeface="Arial" panose="020B0604020202020204" pitchFamily="34" charset="0"/>
              <a:buChar char="•"/>
            </a:pPr>
            <a:r>
              <a:rPr lang="en-US" dirty="0"/>
              <a:t>We all act better when we are happier and relaxed.</a:t>
            </a:r>
          </a:p>
          <a:p>
            <a:pPr lvl="0"/>
            <a:r>
              <a:rPr lang="en-US" dirty="0"/>
              <a:t> </a:t>
            </a:r>
          </a:p>
          <a:p>
            <a:pPr lvl="0"/>
            <a:r>
              <a:rPr lang="en-US" b="1" dirty="0"/>
              <a:t>Discuss: </a:t>
            </a:r>
            <a:endParaRPr lang="en-US" dirty="0"/>
          </a:p>
          <a:p>
            <a:pPr marL="171450" lvl="0" indent="-171450">
              <a:buFont typeface="Arial" panose="020B0604020202020204" pitchFamily="34" charset="0"/>
              <a:buChar char="•"/>
            </a:pPr>
            <a:r>
              <a:rPr lang="en-US" dirty="0"/>
              <a:t>What if our job was to help these kids have a happier day?</a:t>
            </a:r>
          </a:p>
          <a:p>
            <a:pPr marL="171450" lvl="0" indent="-171450">
              <a:buFont typeface="Arial" panose="020B0604020202020204" pitchFamily="34" charset="0"/>
              <a:buChar char="•"/>
            </a:pPr>
            <a:r>
              <a:rPr lang="en-US" dirty="0"/>
              <a:t>Do we think of our job like this or about keeping control?</a:t>
            </a:r>
          </a:p>
          <a:p>
            <a:r>
              <a:rPr lang="en-US" dirty="0"/>
              <a:t> </a:t>
            </a:r>
          </a:p>
          <a:p>
            <a:r>
              <a:rPr lang="en-US" dirty="0"/>
              <a:t> </a:t>
            </a:r>
          </a:p>
          <a:p>
            <a:r>
              <a:rPr lang="en-US" dirty="0"/>
              <a:t>Wilcox (2012). </a:t>
            </a:r>
            <a:r>
              <a:rPr lang="en-US" i="1" dirty="0"/>
              <a:t>Trauma-Informed Care: The Restorative Approach, </a:t>
            </a:r>
            <a:r>
              <a:rPr lang="en-US" dirty="0"/>
              <a:t>pp. 89-91.  </a:t>
            </a:r>
          </a:p>
          <a:p>
            <a:r>
              <a:rPr lang="en-US" dirty="0"/>
              <a:t> </a:t>
            </a:r>
          </a:p>
          <a:p>
            <a:r>
              <a:rPr lang="en-US" dirty="0"/>
              <a:t> </a:t>
            </a:r>
          </a:p>
          <a:p>
            <a:endParaRPr lang="en-US" dirty="0"/>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11:00-11:45 Building an RA-Informed Milieu</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When Children Feel Better, They Act Better </a:t>
            </a:r>
            <a:br>
              <a:rPr lang="en-US" sz="1100" b="1" u="sng" dirty="0">
                <a:ea typeface="Calibri" panose="020F0502020204030204" pitchFamily="34" charset="0"/>
                <a:cs typeface="Times New Roman" panose="02020603050405020304" pitchFamily="18" charset="0"/>
              </a:rPr>
            </a:br>
            <a:r>
              <a:rPr lang="en-US" sz="1100" b="1" u="sng" dirty="0">
                <a:ea typeface="Calibri" panose="020F0502020204030204" pitchFamily="34" charset="0"/>
                <a:cs typeface="Times New Roman" panose="02020603050405020304" pitchFamily="18" charset="0"/>
              </a:rPr>
              <a:t>(5 min.)</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Creating Safety in the Milieu (20 min.)</a:t>
            </a: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Using the Milieu to Rebuild Brains (20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34</a:t>
            </a:r>
            <a:endParaRPr lang="en-US" sz="2800" dirty="0"/>
          </a:p>
        </p:txBody>
      </p:sp>
    </p:spTree>
    <p:extLst>
      <p:ext uri="{BB962C8B-B14F-4D97-AF65-F5344CB8AC3E}">
        <p14:creationId xmlns:p14="http://schemas.microsoft.com/office/powerpoint/2010/main" val="19654726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305861" y="2959769"/>
            <a:ext cx="6705600" cy="5650831"/>
          </a:xfrm>
        </p:spPr>
        <p:txBody>
          <a:bodyPr/>
          <a:lstStyle/>
          <a:p>
            <a:r>
              <a:rPr lang="en-US" b="1" dirty="0"/>
              <a:t>Steel Box with Velvet Lining </a:t>
            </a:r>
          </a:p>
          <a:p>
            <a:endParaRPr lang="en-US" dirty="0"/>
          </a:p>
          <a:p>
            <a:pPr lvl="0"/>
            <a:r>
              <a:rPr lang="en-US" dirty="0"/>
              <a:t>Review the slide above using the information below.</a:t>
            </a:r>
          </a:p>
          <a:p>
            <a:pPr lvl="0"/>
            <a:endParaRPr lang="en-US" dirty="0"/>
          </a:p>
          <a:p>
            <a:pPr marL="171450" lvl="0" indent="-171450">
              <a:buFont typeface="Arial" panose="020B0604020202020204" pitchFamily="34" charset="0"/>
              <a:buChar char="•"/>
            </a:pPr>
            <a:r>
              <a:rPr lang="en-US" dirty="0"/>
              <a:t>Daniel Hughes, Ph.D., created this description of an ideal treatment environment.</a:t>
            </a:r>
          </a:p>
          <a:p>
            <a:pPr marL="171450" lvl="0" indent="-171450">
              <a:buFont typeface="Arial" panose="020B0604020202020204" pitchFamily="34" charset="0"/>
              <a:buChar char="•"/>
            </a:pPr>
            <a:r>
              <a:rPr lang="en-US" b="1" dirty="0"/>
              <a:t>Remember: </a:t>
            </a:r>
            <a:r>
              <a:rPr lang="en-US" dirty="0"/>
              <a:t>People who experience trauma focus on controlling their environment and the people in it as a way to feel safe.</a:t>
            </a:r>
          </a:p>
          <a:p>
            <a:pPr marL="171450" lvl="0" indent="-171450">
              <a:buFont typeface="Arial" panose="020B0604020202020204" pitchFamily="34" charset="0"/>
              <a:buChar char="•"/>
            </a:pPr>
            <a:r>
              <a:rPr lang="en-US" dirty="0"/>
              <a:t>Having a consistent, firm structure that is predictable assists trauma survivors with calming their reactive brain and accessing their thinking brain.</a:t>
            </a:r>
          </a:p>
          <a:p>
            <a:pPr marL="171450" lvl="0" indent="-171450">
              <a:buFont typeface="Arial" panose="020B0604020202020204" pitchFamily="34" charset="0"/>
              <a:buChar char="•"/>
            </a:pPr>
            <a:r>
              <a:rPr lang="en-US" dirty="0"/>
              <a:t>When we do this in a kind and compassionate way, it builds connection</a:t>
            </a:r>
            <a:r>
              <a:rPr lang="en-US" dirty="0" smtClean="0"/>
              <a:t>.</a:t>
            </a:r>
          </a:p>
          <a:p>
            <a:pPr marL="171450" lvl="0" indent="-171450">
              <a:buFont typeface="Arial" panose="020B0604020202020204" pitchFamily="34" charset="0"/>
              <a:buChar char="•"/>
            </a:pPr>
            <a:endParaRPr lang="en-US" dirty="0"/>
          </a:p>
          <a:p>
            <a:pPr lvl="0"/>
            <a:r>
              <a:rPr lang="en-US" b="1" dirty="0"/>
              <a:t>Using our Milieu to Heal Oppression</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Because our milieus give us a lot of time with our clients, and because we engage in many different types of activities with them, we have a valuable opportunity to offer healing of experiences they have had with oppression. </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See Resource Section page </a:t>
            </a:r>
            <a:r>
              <a:rPr lang="en-US" dirty="0" smtClean="0"/>
              <a:t>126 </a:t>
            </a:r>
            <a:r>
              <a:rPr lang="en-US" dirty="0"/>
              <a:t>for ideas about how to do this.</a:t>
            </a:r>
          </a:p>
          <a:p>
            <a:endParaRPr lang="en-US" dirty="0"/>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latin typeface="Arial" panose="020B0604020202020204" pitchFamily="34" charset="0"/>
                <a:ea typeface="Calibri" panose="020F0502020204030204" pitchFamily="34" charset="0"/>
                <a:cs typeface="Arial" panose="020B0604020202020204" pitchFamily="34" charset="0"/>
              </a:rPr>
              <a:t>11:00-11:45 Building an RA-Informed Milieu</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When Children Feel Better, They Act Better </a:t>
            </a:r>
            <a:br>
              <a:rPr lang="en-US" sz="1100" dirty="0">
                <a:latin typeface="Arial" panose="020B0604020202020204" pitchFamily="34" charset="0"/>
                <a:ea typeface="Calibri" panose="020F0502020204030204" pitchFamily="34" charset="0"/>
                <a:cs typeface="Arial" panose="020B0604020202020204" pitchFamily="34" charset="0"/>
              </a:rPr>
            </a:br>
            <a:r>
              <a:rPr lang="en-US" sz="1100" dirty="0">
                <a:latin typeface="Arial" panose="020B0604020202020204" pitchFamily="34" charset="0"/>
                <a:ea typeface="Calibri" panose="020F0502020204030204" pitchFamily="34" charset="0"/>
                <a:cs typeface="Arial" panose="020B0604020202020204" pitchFamily="34" charset="0"/>
              </a:rPr>
              <a:t>(5 min.)</a:t>
            </a:r>
          </a:p>
          <a:p>
            <a:pPr marL="171450" marR="0" lvl="0" indent="-171450">
              <a:lnSpc>
                <a:spcPct val="115000"/>
              </a:lnSpc>
              <a:spcBef>
                <a:spcPts val="0"/>
              </a:spcBef>
              <a:spcAft>
                <a:spcPts val="0"/>
              </a:spcAft>
              <a:buFont typeface="Arial" panose="020B0604020202020204" pitchFamily="34" charset="0"/>
              <a:buChar char="•"/>
            </a:pPr>
            <a:r>
              <a:rPr lang="en-US" sz="1100" b="1" u="sng" dirty="0">
                <a:latin typeface="Arial" panose="020B0604020202020204" pitchFamily="34" charset="0"/>
                <a:ea typeface="Calibri" panose="020F0502020204030204" pitchFamily="34" charset="0"/>
                <a:cs typeface="Arial" panose="020B0604020202020204" pitchFamily="34" charset="0"/>
              </a:rPr>
              <a:t>Creating Safety in the Milieu (20 min.)</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100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Using the Milieu to Rebuild Brains (20 min.)</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35</a:t>
            </a:r>
            <a:endParaRPr lang="en-US" sz="2800" dirty="0"/>
          </a:p>
        </p:txBody>
      </p:sp>
    </p:spTree>
    <p:extLst>
      <p:ext uri="{BB962C8B-B14F-4D97-AF65-F5344CB8AC3E}">
        <p14:creationId xmlns:p14="http://schemas.microsoft.com/office/powerpoint/2010/main" val="31194893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305861" y="2959769"/>
            <a:ext cx="6705600" cy="5498431"/>
          </a:xfrm>
        </p:spPr>
        <p:txBody>
          <a:bodyPr>
            <a:normAutofit fontScale="77500" lnSpcReduction="20000"/>
          </a:bodyPr>
          <a:lstStyle/>
          <a:p>
            <a:r>
              <a:rPr lang="en-US" sz="1500" b="1" dirty="0"/>
              <a:t>Exercise: Creating a Steel Box with Velvet Lining</a:t>
            </a:r>
            <a:endParaRPr lang="en-US" sz="1500" dirty="0"/>
          </a:p>
          <a:p>
            <a:r>
              <a:rPr lang="en-US" sz="1500" b="1" dirty="0"/>
              <a:t> </a:t>
            </a:r>
            <a:endParaRPr lang="en-US" sz="1500" dirty="0"/>
          </a:p>
          <a:p>
            <a:pPr marL="171450" lvl="0" indent="-171450">
              <a:buFont typeface="Arial" panose="020B0604020202020204" pitchFamily="34" charset="0"/>
              <a:buChar char="•"/>
            </a:pPr>
            <a:r>
              <a:rPr lang="en-US" sz="1500" b="1" dirty="0"/>
              <a:t>Ask</a:t>
            </a:r>
            <a:r>
              <a:rPr lang="en-US" sz="1500" dirty="0"/>
              <a:t> participants to work with the person sitting next to them. </a:t>
            </a:r>
          </a:p>
          <a:p>
            <a:pPr marL="171450" lvl="0" indent="-171450">
              <a:buFont typeface="Arial" panose="020B0604020202020204" pitchFamily="34" charset="0"/>
              <a:buChar char="•"/>
            </a:pPr>
            <a:r>
              <a:rPr lang="en-US" sz="1500" b="1" dirty="0"/>
              <a:t>Ask</a:t>
            </a:r>
            <a:r>
              <a:rPr lang="en-US" sz="1500" dirty="0"/>
              <a:t> pairs to brainstorm answers to the 2 questions on the slides.</a:t>
            </a:r>
          </a:p>
          <a:p>
            <a:pPr marL="171450" lvl="0" indent="-171450">
              <a:buFont typeface="Arial" panose="020B0604020202020204" pitchFamily="34" charset="0"/>
              <a:buChar char="•"/>
            </a:pPr>
            <a:r>
              <a:rPr lang="en-US" sz="1500" b="1" dirty="0"/>
              <a:t>Ask</a:t>
            </a:r>
            <a:r>
              <a:rPr lang="en-US" sz="1500" dirty="0"/>
              <a:t> pairs to volunteer answers to each question as you write a master list on newsprint.</a:t>
            </a:r>
          </a:p>
          <a:p>
            <a:pPr marL="171450" lvl="0" indent="-171450">
              <a:buFont typeface="Arial" panose="020B0604020202020204" pitchFamily="34" charset="0"/>
              <a:buChar char="•"/>
            </a:pPr>
            <a:endParaRPr lang="en-US" sz="1500" dirty="0"/>
          </a:p>
          <a:p>
            <a:pPr lvl="0"/>
            <a:r>
              <a:rPr lang="en-US" sz="1500" b="1" dirty="0"/>
              <a:t>Possible answers</a:t>
            </a:r>
            <a:r>
              <a:rPr lang="en-US" sz="1500" dirty="0"/>
              <a:t> </a:t>
            </a:r>
            <a:r>
              <a:rPr lang="en-US" sz="1500" b="1" dirty="0"/>
              <a:t>re: Steel Box</a:t>
            </a:r>
            <a:endParaRPr lang="en-US" sz="1500" dirty="0"/>
          </a:p>
          <a:p>
            <a:pPr marL="284163" lvl="1" indent="-171450"/>
            <a:r>
              <a:rPr lang="en-US" sz="1500" dirty="0"/>
              <a:t>Program routines</a:t>
            </a:r>
          </a:p>
          <a:p>
            <a:pPr marL="284163" lvl="1" indent="-171450"/>
            <a:r>
              <a:rPr lang="en-US" sz="1500" dirty="0"/>
              <a:t>Rules and expectations written and explained</a:t>
            </a:r>
          </a:p>
          <a:p>
            <a:pPr marL="284163" lvl="1" indent="-171450"/>
            <a:r>
              <a:rPr lang="en-US" sz="1500" dirty="0"/>
              <a:t>Deliberate, planful transitions</a:t>
            </a:r>
          </a:p>
          <a:p>
            <a:pPr marL="284163" lvl="1" indent="-171450"/>
            <a:r>
              <a:rPr lang="en-US" sz="1500" dirty="0"/>
              <a:t>Multiple communication channels with youth</a:t>
            </a:r>
          </a:p>
          <a:p>
            <a:pPr marL="284163" lvl="1" indent="-171450"/>
            <a:r>
              <a:rPr lang="en-US" sz="1500" dirty="0"/>
              <a:t>Individual time between staff and youth</a:t>
            </a:r>
          </a:p>
          <a:p>
            <a:pPr marL="284163" lvl="1" indent="-171450"/>
            <a:r>
              <a:rPr lang="en-US" sz="1500" dirty="0"/>
              <a:t>Continuous attention to community building</a:t>
            </a:r>
          </a:p>
          <a:p>
            <a:pPr marL="284163" lvl="1" indent="-171450"/>
            <a:r>
              <a:rPr lang="en-US" sz="1500" dirty="0"/>
              <a:t>Staff job role clarity</a:t>
            </a:r>
          </a:p>
          <a:p>
            <a:pPr marL="284163" lvl="1" indent="-171450"/>
            <a:r>
              <a:rPr lang="en-US" sz="1500" dirty="0"/>
              <a:t>Communication systems between staff</a:t>
            </a:r>
          </a:p>
          <a:p>
            <a:pPr marL="284163" lvl="1" indent="-171450"/>
            <a:r>
              <a:rPr lang="en-US" sz="1500" dirty="0"/>
              <a:t>Paperwork integrating RA ideas</a:t>
            </a:r>
          </a:p>
          <a:p>
            <a:pPr marL="284163" lvl="1" indent="-171450"/>
            <a:endParaRPr lang="en-US" sz="1500" dirty="0"/>
          </a:p>
          <a:p>
            <a:pPr lvl="0"/>
            <a:r>
              <a:rPr lang="en-US" sz="1500" b="1" dirty="0"/>
              <a:t>Possible answers re: Velvet Lining</a:t>
            </a:r>
            <a:endParaRPr lang="en-US" sz="1500" dirty="0"/>
          </a:p>
          <a:p>
            <a:pPr lvl="1"/>
            <a:r>
              <a:rPr lang="en-US" sz="1500" dirty="0"/>
              <a:t>RICH relationships</a:t>
            </a:r>
          </a:p>
          <a:p>
            <a:pPr lvl="1"/>
            <a:r>
              <a:rPr lang="en-US" sz="1500" dirty="0"/>
              <a:t>Welcome baskets</a:t>
            </a:r>
          </a:p>
          <a:p>
            <a:pPr lvl="1"/>
            <a:r>
              <a:rPr lang="en-US" sz="1500" dirty="0"/>
              <a:t>Colorful pictures on the wall</a:t>
            </a:r>
          </a:p>
          <a:p>
            <a:pPr lvl="1"/>
            <a:r>
              <a:rPr lang="en-US" sz="1500" dirty="0"/>
              <a:t>RICH relationships</a:t>
            </a:r>
          </a:p>
          <a:p>
            <a:pPr lvl="1"/>
            <a:r>
              <a:rPr lang="en-US" sz="1500" dirty="0"/>
              <a:t>Home baked cookies at night</a:t>
            </a:r>
          </a:p>
          <a:p>
            <a:pPr lvl="1"/>
            <a:r>
              <a:rPr lang="en-US" sz="1500" dirty="0"/>
              <a:t>Pictures of family members</a:t>
            </a:r>
          </a:p>
          <a:p>
            <a:pPr lvl="1"/>
            <a:r>
              <a:rPr lang="en-US" sz="1500" dirty="0"/>
              <a:t>Non-institutional feel</a:t>
            </a:r>
          </a:p>
          <a:p>
            <a:pPr lvl="1"/>
            <a:r>
              <a:rPr lang="en-US" sz="1500" dirty="0"/>
              <a:t>Culturally diverse art and music</a:t>
            </a:r>
          </a:p>
          <a:p>
            <a:pPr lvl="1"/>
            <a:r>
              <a:rPr lang="en-US" sz="1500" dirty="0"/>
              <a:t>Culturally diverse food</a:t>
            </a:r>
          </a:p>
          <a:p>
            <a:pPr marL="0" lvl="1" indent="0">
              <a:buNone/>
            </a:pPr>
            <a:endParaRPr lang="en-US" sz="1500" dirty="0"/>
          </a:p>
          <a:p>
            <a:pPr marL="0" lvl="1" indent="0">
              <a:buNone/>
            </a:pPr>
            <a:endParaRPr lang="en-US" dirty="0"/>
          </a:p>
          <a:p>
            <a:pPr lvl="0"/>
            <a:endParaRPr lang="en-US" dirty="0"/>
          </a:p>
          <a:p>
            <a:endParaRPr lang="en-US" dirty="0"/>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latin typeface="Arial" panose="020B0604020202020204" pitchFamily="34" charset="0"/>
                <a:ea typeface="Calibri" panose="020F0502020204030204" pitchFamily="34" charset="0"/>
                <a:cs typeface="Arial" panose="020B0604020202020204" pitchFamily="34" charset="0"/>
              </a:rPr>
              <a:t>11:00-11:45 Building an RA-Informed Milieu</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When Children Feel Better, They Act Better </a:t>
            </a:r>
            <a:br>
              <a:rPr lang="en-US" sz="1100" dirty="0">
                <a:latin typeface="Arial" panose="020B0604020202020204" pitchFamily="34" charset="0"/>
                <a:ea typeface="Calibri" panose="020F0502020204030204" pitchFamily="34" charset="0"/>
                <a:cs typeface="Arial" panose="020B0604020202020204" pitchFamily="34" charset="0"/>
              </a:rPr>
            </a:br>
            <a:r>
              <a:rPr lang="en-US" sz="1100" dirty="0">
                <a:latin typeface="Arial" panose="020B0604020202020204" pitchFamily="34" charset="0"/>
                <a:ea typeface="Calibri" panose="020F0502020204030204" pitchFamily="34" charset="0"/>
                <a:cs typeface="Arial" panose="020B0604020202020204" pitchFamily="34" charset="0"/>
              </a:rPr>
              <a:t>(5 min.)</a:t>
            </a:r>
          </a:p>
          <a:p>
            <a:pPr marL="171450" marR="0" lvl="0" indent="-171450">
              <a:lnSpc>
                <a:spcPct val="115000"/>
              </a:lnSpc>
              <a:spcBef>
                <a:spcPts val="0"/>
              </a:spcBef>
              <a:spcAft>
                <a:spcPts val="0"/>
              </a:spcAft>
              <a:buFont typeface="Arial" panose="020B0604020202020204" pitchFamily="34" charset="0"/>
              <a:buChar char="•"/>
            </a:pPr>
            <a:r>
              <a:rPr lang="en-US" sz="1100" b="1" u="sng" dirty="0">
                <a:latin typeface="Arial" panose="020B0604020202020204" pitchFamily="34" charset="0"/>
                <a:ea typeface="Calibri" panose="020F0502020204030204" pitchFamily="34" charset="0"/>
                <a:cs typeface="Arial" panose="020B0604020202020204" pitchFamily="34" charset="0"/>
              </a:rPr>
              <a:t>Creating Safety in the Milieu (20 min.)</a:t>
            </a:r>
            <a:endParaRPr lang="en-US" sz="11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1000"/>
              </a:spcAft>
              <a:buFont typeface="Arial" panose="020B0604020202020204" pitchFamily="34" charset="0"/>
              <a:buChar char="•"/>
            </a:pPr>
            <a:r>
              <a:rPr lang="en-US" sz="1100" dirty="0">
                <a:latin typeface="Arial" panose="020B0604020202020204" pitchFamily="34" charset="0"/>
                <a:ea typeface="Calibri" panose="020F0502020204030204" pitchFamily="34" charset="0"/>
                <a:cs typeface="Arial" panose="020B0604020202020204" pitchFamily="34" charset="0"/>
              </a:rPr>
              <a:t>Using the Milieu to Rebuild Brains (20 min.)</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Rectangle 2"/>
          <p:cNvSpPr/>
          <p:nvPr/>
        </p:nvSpPr>
        <p:spPr>
          <a:xfrm>
            <a:off x="3200400" y="6281928"/>
            <a:ext cx="3733800" cy="2286000"/>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168275">
              <a:buFont typeface="Arial" panose="020B0604020202020204" pitchFamily="34" charset="0"/>
              <a:buChar char="•"/>
            </a:pPr>
            <a:r>
              <a:rPr lang="en-US" sz="1200" dirty="0">
                <a:solidFill>
                  <a:schemeClr val="tx1"/>
                </a:solidFill>
              </a:rPr>
              <a:t>“The Attitude” describes all staff interaction with clients (from Daniel Hughes)</a:t>
            </a:r>
            <a:br>
              <a:rPr lang="en-US" sz="1200" dirty="0">
                <a:solidFill>
                  <a:schemeClr val="tx1"/>
                </a:solidFill>
              </a:rPr>
            </a:br>
            <a:r>
              <a:rPr lang="en-US" sz="1200" dirty="0">
                <a:solidFill>
                  <a:schemeClr val="tx1"/>
                </a:solidFill>
              </a:rPr>
              <a:t>            </a:t>
            </a:r>
            <a:r>
              <a:rPr lang="en-US" sz="1400" dirty="0">
                <a:solidFill>
                  <a:schemeClr val="tx1"/>
                </a:solidFill>
              </a:rPr>
              <a:t/>
            </a:r>
            <a:br>
              <a:rPr lang="en-US" sz="1400" dirty="0">
                <a:solidFill>
                  <a:schemeClr val="tx1"/>
                </a:solidFill>
              </a:rPr>
            </a:br>
            <a:r>
              <a:rPr lang="en-US" sz="1200" b="1" u="sng" dirty="0">
                <a:solidFill>
                  <a:schemeClr val="tx1"/>
                </a:solidFill>
              </a:rPr>
              <a:t>PACE:</a:t>
            </a:r>
            <a:br>
              <a:rPr lang="en-US" sz="1200" b="1" u="sng" dirty="0">
                <a:solidFill>
                  <a:schemeClr val="tx1"/>
                </a:solidFill>
              </a:rPr>
            </a:br>
            <a:endParaRPr lang="en-US" sz="1200" dirty="0">
              <a:solidFill>
                <a:schemeClr val="tx1"/>
              </a:solidFill>
            </a:endParaRPr>
          </a:p>
          <a:p>
            <a:pPr lvl="1"/>
            <a:r>
              <a:rPr lang="en-US" sz="1200" b="1" dirty="0">
                <a:solidFill>
                  <a:schemeClr val="tx1"/>
                </a:solidFill>
              </a:rPr>
              <a:t>P</a:t>
            </a:r>
            <a:r>
              <a:rPr lang="en-US" sz="1200" dirty="0">
                <a:solidFill>
                  <a:schemeClr val="tx1"/>
                </a:solidFill>
              </a:rPr>
              <a:t>layfulness</a:t>
            </a:r>
          </a:p>
          <a:p>
            <a:pPr lvl="1"/>
            <a:r>
              <a:rPr lang="en-US" sz="1200" b="1" dirty="0">
                <a:solidFill>
                  <a:schemeClr val="tx1"/>
                </a:solidFill>
              </a:rPr>
              <a:t>A</a:t>
            </a:r>
            <a:r>
              <a:rPr lang="en-US" sz="1200" dirty="0">
                <a:solidFill>
                  <a:schemeClr val="tx1"/>
                </a:solidFill>
              </a:rPr>
              <a:t>cceptance</a:t>
            </a:r>
          </a:p>
          <a:p>
            <a:pPr lvl="1"/>
            <a:r>
              <a:rPr lang="en-US" sz="1200" b="1" dirty="0">
                <a:solidFill>
                  <a:schemeClr val="tx1"/>
                </a:solidFill>
              </a:rPr>
              <a:t>C</a:t>
            </a:r>
            <a:r>
              <a:rPr lang="en-US" sz="1200" dirty="0">
                <a:solidFill>
                  <a:schemeClr val="tx1"/>
                </a:solidFill>
              </a:rPr>
              <a:t>uriosity</a:t>
            </a:r>
          </a:p>
          <a:p>
            <a:pPr lvl="1"/>
            <a:r>
              <a:rPr lang="en-US" sz="1200" b="1" dirty="0">
                <a:solidFill>
                  <a:schemeClr val="tx1"/>
                </a:solidFill>
              </a:rPr>
              <a:t>E</a:t>
            </a:r>
            <a:r>
              <a:rPr lang="en-US" sz="1200" dirty="0">
                <a:solidFill>
                  <a:schemeClr val="tx1"/>
                </a:solidFill>
              </a:rPr>
              <a:t>mpathy</a:t>
            </a:r>
          </a:p>
        </p:txBody>
      </p:sp>
      <p:sp>
        <p:nvSpPr>
          <p:cNvPr id="8" name="Rectangle 7"/>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36</a:t>
            </a:r>
            <a:endParaRPr lang="en-US" sz="2800" dirty="0"/>
          </a:p>
        </p:txBody>
      </p:sp>
    </p:spTree>
    <p:extLst>
      <p:ext uri="{BB962C8B-B14F-4D97-AF65-F5344CB8AC3E}">
        <p14:creationId xmlns:p14="http://schemas.microsoft.com/office/powerpoint/2010/main" val="19527629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normAutofit lnSpcReduction="10000"/>
          </a:bodyPr>
          <a:lstStyle/>
          <a:p>
            <a:r>
              <a:rPr lang="en-US" b="1" dirty="0"/>
              <a:t>Use Every Opportunity to Build Brains</a:t>
            </a:r>
          </a:p>
          <a:p>
            <a:endParaRPr lang="en-US" dirty="0"/>
          </a:p>
          <a:p>
            <a:pPr lvl="0"/>
            <a:r>
              <a:rPr lang="en-US" dirty="0"/>
              <a:t>Review the information above using the information below.</a:t>
            </a:r>
          </a:p>
          <a:p>
            <a:pPr lvl="0"/>
            <a:endParaRPr lang="en-US" dirty="0"/>
          </a:p>
          <a:p>
            <a:pPr marL="171450" lvl="0" indent="-171450">
              <a:lnSpc>
                <a:spcPct val="110000"/>
              </a:lnSpc>
              <a:buFont typeface="Arial" panose="020B0604020202020204" pitchFamily="34" charset="0"/>
              <a:buChar char="•"/>
            </a:pPr>
            <a:r>
              <a:rPr lang="en-US" dirty="0"/>
              <a:t>When a child has been damaged early in life, the child needs interventions which target healing the lower parts of the brain.</a:t>
            </a:r>
          </a:p>
          <a:p>
            <a:pPr marL="171450" lvl="0" indent="-171450">
              <a:lnSpc>
                <a:spcPct val="110000"/>
              </a:lnSpc>
              <a:buFont typeface="Arial" panose="020B0604020202020204" pitchFamily="34" charset="0"/>
              <a:buChar char="•"/>
            </a:pPr>
            <a:r>
              <a:rPr lang="en-US" dirty="0"/>
              <a:t>This means increasing the child’s ability to stay calm, calm down when upset, relax, have normal activation rhythms (like sleeping at night and being awake in the day), increase balance, regulate hunger.</a:t>
            </a:r>
          </a:p>
          <a:p>
            <a:pPr marL="171450" lvl="0" indent="-171450">
              <a:lnSpc>
                <a:spcPct val="110000"/>
              </a:lnSpc>
              <a:buFont typeface="Arial" panose="020B0604020202020204" pitchFamily="34" charset="0"/>
              <a:buChar char="•"/>
            </a:pPr>
            <a:r>
              <a:rPr lang="en-US" dirty="0"/>
              <a:t>When these lower brain functions are working better, the child will be more able to use verbal and cognitive interventions.</a:t>
            </a:r>
          </a:p>
          <a:p>
            <a:pPr marL="171450" lvl="0" indent="-171450">
              <a:lnSpc>
                <a:spcPct val="110000"/>
              </a:lnSpc>
              <a:buFont typeface="Arial" panose="020B0604020202020204" pitchFamily="34" charset="0"/>
              <a:buChar char="•"/>
            </a:pPr>
            <a:r>
              <a:rPr lang="en-US" dirty="0"/>
              <a:t>Rhythmic activities mirror the way babies are taught, and reflects the human use of rhythm in all relationships. </a:t>
            </a:r>
          </a:p>
          <a:p>
            <a:pPr marL="171450" lvl="0" indent="-171450">
              <a:lnSpc>
                <a:spcPct val="110000"/>
              </a:lnSpc>
              <a:buFont typeface="Arial" panose="020B0604020202020204" pitchFamily="34" charset="0"/>
              <a:buChar char="•"/>
            </a:pPr>
            <a:r>
              <a:rPr lang="en-US" dirty="0"/>
              <a:t>It also mirrors healing rituals and ceremonies all over the world that includes singing, dancing, drumming, call and response, etc. </a:t>
            </a:r>
          </a:p>
          <a:p>
            <a:pPr marL="171450" lvl="0" indent="-171450">
              <a:lnSpc>
                <a:spcPct val="110000"/>
              </a:lnSpc>
              <a:buFont typeface="Arial" panose="020B0604020202020204" pitchFamily="34" charset="0"/>
              <a:buChar char="•"/>
            </a:pPr>
            <a:r>
              <a:rPr lang="en-US" dirty="0"/>
              <a:t>The activities should be RYTHMIC, REWARDING, and IN RELATIONSHIP. This can change deep held templates about human relationships (expectations that relationships will hurt and can’t be trusted) by pairing the physical activities with warm, engaged human relationships.</a:t>
            </a:r>
          </a:p>
          <a:p>
            <a:pPr marL="171450" lvl="0" indent="-171450">
              <a:lnSpc>
                <a:spcPct val="110000"/>
              </a:lnSpc>
              <a:buFont typeface="Arial" panose="020B0604020202020204" pitchFamily="34" charset="0"/>
              <a:buChar char="•"/>
            </a:pPr>
            <a:r>
              <a:rPr lang="en-US" dirty="0"/>
              <a:t>Point out </a:t>
            </a:r>
            <a:r>
              <a:rPr lang="en-US" dirty="0">
                <a:solidFill>
                  <a:srgbClr val="FF0000"/>
                </a:solidFill>
              </a:rPr>
              <a:t>p. </a:t>
            </a:r>
            <a:r>
              <a:rPr lang="en-US" dirty="0" smtClean="0">
                <a:solidFill>
                  <a:srgbClr val="FF0000"/>
                </a:solidFill>
              </a:rPr>
              <a:t>56 </a:t>
            </a:r>
            <a:r>
              <a:rPr lang="en-US" dirty="0"/>
              <a:t>of the </a:t>
            </a:r>
            <a:r>
              <a:rPr lang="en-US" dirty="0" smtClean="0"/>
              <a:t>RA Basic Participant Packet </a:t>
            </a:r>
            <a:r>
              <a:rPr lang="en-US" dirty="0"/>
              <a:t>“Adding Rhythmic Activities to the Milieu” for many ideas about how to do this. </a:t>
            </a:r>
          </a:p>
          <a:p>
            <a:pPr marL="171450" lvl="0" indent="-171450">
              <a:lnSpc>
                <a:spcPct val="110000"/>
              </a:lnSpc>
              <a:buFont typeface="Arial" panose="020B0604020202020204" pitchFamily="34" charset="0"/>
              <a:buChar char="•"/>
            </a:pPr>
            <a:r>
              <a:rPr lang="en-US" dirty="0"/>
              <a:t>Sensory interventions such as use of music, weighted blankets, scented candles, fidget toys, hard candy to help youth self-soothe also heal the lower brain. </a:t>
            </a:r>
          </a:p>
          <a:p>
            <a:pPr marL="171450" lvl="0" indent="-171450">
              <a:lnSpc>
                <a:spcPct val="110000"/>
              </a:lnSpc>
              <a:buFont typeface="Arial" panose="020B0604020202020204" pitchFamily="34" charset="0"/>
              <a:buChar char="•"/>
            </a:pPr>
            <a:r>
              <a:rPr lang="en-US" dirty="0"/>
              <a:t>Body based practices such as yoga, meditation, and mindfulness do as well. </a:t>
            </a:r>
          </a:p>
          <a:p>
            <a:pPr>
              <a:lnSpc>
                <a:spcPct val="110000"/>
              </a:lnSpc>
            </a:pPr>
            <a:r>
              <a:rPr lang="en-US" dirty="0"/>
              <a:t> </a:t>
            </a:r>
          </a:p>
          <a:p>
            <a:pPr>
              <a:lnSpc>
                <a:spcPct val="110000"/>
              </a:lnSpc>
            </a:pPr>
            <a:r>
              <a:rPr lang="en-US" dirty="0"/>
              <a:t>Wilcox (2012). </a:t>
            </a:r>
            <a:r>
              <a:rPr lang="en-US" i="1" dirty="0"/>
              <a:t>Trauma-Informed Care: The Restorative Approach</a:t>
            </a:r>
            <a:r>
              <a:rPr lang="en-US" dirty="0"/>
              <a:t>, pp. 37-39.</a:t>
            </a:r>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11:00-11:45 Building an RA-Informed Milieu</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When Children Feel Better, They Act Better </a:t>
            </a:r>
            <a:br>
              <a:rPr lang="en-US" sz="1100" dirty="0">
                <a:ea typeface="Calibri" panose="020F0502020204030204" pitchFamily="34" charset="0"/>
                <a:cs typeface="Times New Roman" panose="02020603050405020304" pitchFamily="18" charset="0"/>
              </a:rPr>
            </a:br>
            <a:r>
              <a:rPr lang="en-US" sz="1100" dirty="0">
                <a:ea typeface="Calibri" panose="020F0502020204030204" pitchFamily="34" charset="0"/>
                <a:cs typeface="Times New Roman" panose="02020603050405020304" pitchFamily="18" charset="0"/>
              </a:rPr>
              <a:t>(5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Creating Safety in the Milieu (20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Using the Milieu to Rebuild Brains (20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37</a:t>
            </a:r>
            <a:endParaRPr lang="en-US" sz="2800" dirty="0"/>
          </a:p>
        </p:txBody>
      </p:sp>
    </p:spTree>
    <p:extLst>
      <p:ext uri="{BB962C8B-B14F-4D97-AF65-F5344CB8AC3E}">
        <p14:creationId xmlns:p14="http://schemas.microsoft.com/office/powerpoint/2010/main" val="2920384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p:txBody>
          <a:bodyPr/>
          <a:lstStyle/>
          <a:p>
            <a:r>
              <a:rPr lang="en-US" b="1" dirty="0"/>
              <a:t>Exercise: Create an Activity Using Rhythm</a:t>
            </a:r>
            <a:endParaRPr lang="en-US" dirty="0"/>
          </a:p>
          <a:p>
            <a:r>
              <a:rPr lang="en-US" b="1" dirty="0"/>
              <a:t> </a:t>
            </a:r>
            <a:endParaRPr lang="en-US" dirty="0"/>
          </a:p>
          <a:p>
            <a:pPr marL="171450" lvl="0" indent="-171450">
              <a:buFont typeface="Arial" panose="020B0604020202020204" pitchFamily="34" charset="0"/>
              <a:buChar char="•"/>
            </a:pPr>
            <a:r>
              <a:rPr lang="en-US" b="1" dirty="0"/>
              <a:t>Break</a:t>
            </a:r>
            <a:r>
              <a:rPr lang="en-US" dirty="0"/>
              <a:t> participants into small groups.</a:t>
            </a:r>
          </a:p>
          <a:p>
            <a:pPr marL="171450" lvl="0" indent="-171450">
              <a:buFont typeface="Arial" panose="020B0604020202020204" pitchFamily="34" charset="0"/>
              <a:buChar char="•"/>
            </a:pPr>
            <a:r>
              <a:rPr lang="en-US" b="1" dirty="0"/>
              <a:t>Assign</a:t>
            </a:r>
            <a:r>
              <a:rPr lang="en-US" dirty="0"/>
              <a:t> each group one of the modalities on the slide. Don’t let them choose. It will take too long. </a:t>
            </a:r>
          </a:p>
          <a:p>
            <a:pPr marL="171450" lvl="0" indent="-171450">
              <a:buFont typeface="Arial" panose="020B0604020202020204" pitchFamily="34" charset="0"/>
              <a:buChar char="•"/>
            </a:pPr>
            <a:r>
              <a:rPr lang="en-US" dirty="0"/>
              <a:t>Give 5 minutes to design an activity that integrates rhythm in some way.  Encourage them to have fun, generate laughter, and take a risk. </a:t>
            </a:r>
          </a:p>
          <a:p>
            <a:pPr marL="171450" lvl="0" indent="-171450">
              <a:buFont typeface="Arial" panose="020B0604020202020204" pitchFamily="34" charset="0"/>
              <a:buChar char="•"/>
            </a:pPr>
            <a:r>
              <a:rPr lang="en-US" b="1" dirty="0"/>
              <a:t>Ask </a:t>
            </a:r>
            <a:r>
              <a:rPr lang="en-US" dirty="0"/>
              <a:t>each group to demonstrate their activity for one to two minutes.</a:t>
            </a:r>
          </a:p>
          <a:p>
            <a:pPr marL="171450" lvl="0" indent="-171450">
              <a:buFont typeface="Arial" panose="020B0604020202020204" pitchFamily="34" charset="0"/>
              <a:buChar char="•"/>
            </a:pPr>
            <a:r>
              <a:rPr lang="en-US" b="1" dirty="0"/>
              <a:t>Ask </a:t>
            </a:r>
            <a:r>
              <a:rPr lang="en-US" dirty="0"/>
              <a:t>each group to describe when in the day they might use this activity – during recreation time, during transitions, at bedtime, other times?</a:t>
            </a:r>
          </a:p>
          <a:p>
            <a:endParaRPr lang="en-US" dirty="0"/>
          </a:p>
          <a:p>
            <a:r>
              <a:rPr lang="en-US" dirty="0"/>
              <a:t> </a:t>
            </a:r>
          </a:p>
          <a:p>
            <a:r>
              <a:rPr lang="en-US" dirty="0"/>
              <a:t/>
            </a:r>
            <a:br>
              <a:rPr lang="en-US" dirty="0"/>
            </a:br>
            <a:r>
              <a:rPr lang="en-US" dirty="0"/>
              <a:t> </a:t>
            </a:r>
          </a:p>
          <a:p>
            <a:endParaRPr lang="en-US" dirty="0"/>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11:00-11:45 Building an RA-Informed Milieu</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When Children Feel Better, They Act Better </a:t>
            </a:r>
            <a:br>
              <a:rPr lang="en-US" sz="1100" dirty="0">
                <a:ea typeface="Calibri" panose="020F0502020204030204" pitchFamily="34" charset="0"/>
                <a:cs typeface="Times New Roman" panose="02020603050405020304" pitchFamily="18" charset="0"/>
              </a:rPr>
            </a:br>
            <a:r>
              <a:rPr lang="en-US" sz="1100" dirty="0">
                <a:ea typeface="Calibri" panose="020F0502020204030204" pitchFamily="34" charset="0"/>
                <a:cs typeface="Times New Roman" panose="02020603050405020304" pitchFamily="18" charset="0"/>
              </a:rPr>
              <a:t>(5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Creating Safety in the Milieu (20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Using the Milieu to Rebuild Brains (20 min.)</a:t>
            </a:r>
            <a:endParaRPr lang="en-US" sz="11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38</a:t>
            </a:r>
            <a:endParaRPr lang="en-US" sz="2800" dirty="0"/>
          </a:p>
        </p:txBody>
      </p:sp>
    </p:spTree>
    <p:extLst>
      <p:ext uri="{BB962C8B-B14F-4D97-AF65-F5344CB8AC3E}">
        <p14:creationId xmlns:p14="http://schemas.microsoft.com/office/powerpoint/2010/main" val="35416400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2" name="Rectangle 1"/>
          <p:cNvSpPr/>
          <p:nvPr/>
        </p:nvSpPr>
        <p:spPr>
          <a:xfrm>
            <a:off x="3603072" y="1097280"/>
            <a:ext cx="3476440" cy="857671"/>
          </a:xfrm>
          <a:prstGeom prst="rect">
            <a:avLst/>
          </a:prstGeom>
        </p:spPr>
        <p:txBody>
          <a:bodyPr wrap="square">
            <a:spAutoFit/>
          </a:bodyPr>
          <a:lstStyle/>
          <a:p>
            <a:pPr>
              <a:lnSpc>
                <a:spcPct val="115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11:45-12:00 Responding to Problem Behavior: When Children Hurt Others</a:t>
            </a:r>
            <a:endParaRPr lang="en-US" sz="1200" dirty="0">
              <a:latin typeface="Arial" panose="020B0604020202020204" pitchFamily="34" charset="0"/>
              <a:ea typeface="Calibri" panose="020F0502020204030204" pitchFamily="34" charset="0"/>
              <a:cs typeface="Arial" panose="020B0604020202020204" pitchFamily="34" charset="0"/>
            </a:endParaRPr>
          </a:p>
          <a:p>
            <a:pPr marL="171450" marR="0" lvl="0" indent="-171450">
              <a:lnSpc>
                <a:spcPct val="115000"/>
              </a:lnSpc>
              <a:spcBef>
                <a:spcPts val="0"/>
              </a:spcBef>
              <a:spcAft>
                <a:spcPts val="1000"/>
              </a:spcAft>
              <a:buFont typeface="Arial" panose="020B0604020202020204" pitchFamily="34" charset="0"/>
              <a:buChar char="•"/>
            </a:pPr>
            <a:r>
              <a:rPr lang="en-US" sz="1200" dirty="0">
                <a:latin typeface="Arial" panose="020B0604020202020204" pitchFamily="34" charset="0"/>
                <a:ea typeface="Calibri" panose="020F0502020204030204" pitchFamily="34" charset="0"/>
                <a:cs typeface="Arial" panose="020B0604020202020204" pitchFamily="34" charset="0"/>
              </a:rPr>
              <a:t>How Does Change Happen? (15 min.)</a:t>
            </a: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39</a:t>
            </a:r>
            <a:endParaRPr lang="en-US" sz="2800" dirty="0"/>
          </a:p>
        </p:txBody>
      </p:sp>
    </p:spTree>
    <p:extLst>
      <p:ext uri="{BB962C8B-B14F-4D97-AF65-F5344CB8AC3E}">
        <p14:creationId xmlns:p14="http://schemas.microsoft.com/office/powerpoint/2010/main" val="150064534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6726" y="3048000"/>
            <a:ext cx="6705600" cy="5715000"/>
          </a:xfrm>
        </p:spPr>
        <p:txBody>
          <a:bodyPr/>
          <a:lstStyle/>
          <a:p>
            <a:r>
              <a:rPr lang="en-US" b="1" dirty="0" smtClean="0"/>
              <a:t>How </a:t>
            </a:r>
            <a:r>
              <a:rPr lang="en-US" b="1" dirty="0"/>
              <a:t>Does Change Happen?</a:t>
            </a:r>
          </a:p>
          <a:p>
            <a:endParaRPr lang="en-US" dirty="0"/>
          </a:p>
          <a:p>
            <a:pPr lvl="0"/>
            <a:r>
              <a:rPr lang="en-US" b="1" dirty="0"/>
              <a:t>Ask </a:t>
            </a:r>
            <a:r>
              <a:rPr lang="en-US" dirty="0"/>
              <a:t>participants to think about the questions on the slide above.</a:t>
            </a:r>
          </a:p>
          <a:p>
            <a:pPr lvl="0"/>
            <a:endParaRPr lang="en-US" dirty="0"/>
          </a:p>
          <a:p>
            <a:pPr lvl="0"/>
            <a:r>
              <a:rPr lang="en-US" b="1" dirty="0"/>
              <a:t>Discuss</a:t>
            </a:r>
            <a:endParaRPr lang="en-US" dirty="0"/>
          </a:p>
          <a:p>
            <a:pPr marL="171450" lvl="0" indent="-171450">
              <a:buFont typeface="Arial" panose="020B0604020202020204" pitchFamily="34" charset="0"/>
              <a:buChar char="•"/>
            </a:pPr>
            <a:r>
              <a:rPr lang="en-US" b="1" dirty="0"/>
              <a:t>Ask: </a:t>
            </a:r>
            <a:r>
              <a:rPr lang="en-US" dirty="0"/>
              <a:t>What started their change effort?</a:t>
            </a:r>
          </a:p>
          <a:p>
            <a:pPr marL="171450" lvl="0" indent="-171450">
              <a:buFont typeface="Arial" panose="020B0604020202020204" pitchFamily="34" charset="0"/>
              <a:buChar char="•"/>
            </a:pPr>
            <a:r>
              <a:rPr lang="en-US" b="1" dirty="0"/>
              <a:t>Ask:</a:t>
            </a:r>
            <a:r>
              <a:rPr lang="en-US" dirty="0"/>
              <a:t> What factors made it possible to make the change at that time?</a:t>
            </a:r>
          </a:p>
          <a:p>
            <a:pPr marL="171450" lvl="0" indent="-171450">
              <a:buFont typeface="Arial" panose="020B0604020202020204" pitchFamily="34" charset="0"/>
              <a:buChar char="•"/>
            </a:pPr>
            <a:r>
              <a:rPr lang="en-US" b="1" dirty="0"/>
              <a:t>Ask: </a:t>
            </a:r>
            <a:r>
              <a:rPr lang="en-US" dirty="0"/>
              <a:t>What helped?</a:t>
            </a:r>
          </a:p>
          <a:p>
            <a:pPr marL="171450" lvl="0" indent="-171450">
              <a:buFont typeface="Arial" panose="020B0604020202020204" pitchFamily="34" charset="0"/>
              <a:buChar char="•"/>
            </a:pPr>
            <a:r>
              <a:rPr lang="en-US" b="1" dirty="0"/>
              <a:t>Ask: </a:t>
            </a:r>
            <a:r>
              <a:rPr lang="en-US" dirty="0"/>
              <a:t>What role did other people and relationships have in making the change?</a:t>
            </a:r>
            <a:r>
              <a:rPr lang="en-US" b="1" dirty="0"/>
              <a:t> </a:t>
            </a:r>
            <a:endParaRPr lang="en-US" dirty="0"/>
          </a:p>
          <a:p>
            <a:pPr marL="171450" lvl="0" indent="-171450">
              <a:buFont typeface="Arial" panose="020B0604020202020204" pitchFamily="34" charset="0"/>
              <a:buChar char="•"/>
            </a:pPr>
            <a:r>
              <a:rPr lang="en-US" b="1" dirty="0"/>
              <a:t>Ask</a:t>
            </a:r>
            <a:r>
              <a:rPr lang="en-US" dirty="0"/>
              <a:t> about some examples: If you are on a diet does it help to have another person remind you of it? If you go to a restaurant and bread is placed on the table, what is helpful for your companion to do? If you mess up and over eat, what response would you want from another?</a:t>
            </a:r>
          </a:p>
          <a:p>
            <a:pPr marL="171450" lvl="0" indent="-171450">
              <a:buFont typeface="Arial" panose="020B0604020202020204" pitchFamily="34" charset="0"/>
              <a:buChar char="•"/>
            </a:pPr>
            <a:r>
              <a:rPr lang="en-US" b="1" dirty="0"/>
              <a:t>Ask: </a:t>
            </a:r>
            <a:r>
              <a:rPr lang="en-US" dirty="0"/>
              <a:t>How can you relate these insights to the youth making changes?</a:t>
            </a:r>
          </a:p>
          <a:p>
            <a:pPr marL="171450" lvl="0" indent="-171450">
              <a:buFont typeface="Arial" panose="020B0604020202020204" pitchFamily="34" charset="0"/>
              <a:buChar char="•"/>
            </a:pPr>
            <a:endParaRPr lang="en-US" dirty="0"/>
          </a:p>
          <a:p>
            <a:pPr lvl="0"/>
            <a:r>
              <a:rPr lang="en-US" b="1" dirty="0"/>
              <a:t>Ask:</a:t>
            </a:r>
            <a:r>
              <a:rPr lang="en-US" dirty="0"/>
              <a:t>  What are some of the culturally related barriers to change?</a:t>
            </a:r>
          </a:p>
          <a:p>
            <a:r>
              <a:rPr lang="en-US" b="1" dirty="0"/>
              <a:t>Possible answers: </a:t>
            </a:r>
          </a:p>
          <a:p>
            <a:pPr marL="171450" indent="-171450">
              <a:buFont typeface="Arial" panose="020B0604020202020204" pitchFamily="34" charset="0"/>
              <a:buChar char="•"/>
            </a:pPr>
            <a:r>
              <a:rPr lang="en-US" dirty="0"/>
              <a:t>feeling unsafe</a:t>
            </a:r>
          </a:p>
          <a:p>
            <a:pPr marL="171450" indent="-171450">
              <a:buFont typeface="Arial" panose="020B0604020202020204" pitchFamily="34" charset="0"/>
              <a:buChar char="•"/>
            </a:pPr>
            <a:r>
              <a:rPr lang="en-US" dirty="0"/>
              <a:t>going along with dominant culture</a:t>
            </a:r>
          </a:p>
          <a:p>
            <a:pPr marL="171450" indent="-171450">
              <a:buFont typeface="Arial" panose="020B0604020202020204" pitchFamily="34" charset="0"/>
              <a:buChar char="•"/>
            </a:pPr>
            <a:r>
              <a:rPr lang="en-US" dirty="0"/>
              <a:t>lack of trust in the treater</a:t>
            </a:r>
          </a:p>
          <a:p>
            <a:pPr marL="171450" indent="-171450">
              <a:buFont typeface="Arial" panose="020B0604020202020204" pitchFamily="34" charset="0"/>
              <a:buChar char="•"/>
            </a:pPr>
            <a:r>
              <a:rPr lang="en-US" dirty="0"/>
              <a:t>negative experiences with the system</a:t>
            </a:r>
          </a:p>
          <a:p>
            <a:pPr marL="171450" indent="-171450">
              <a:buFont typeface="Arial" panose="020B0604020202020204" pitchFamily="34" charset="0"/>
              <a:buChar char="•"/>
            </a:pPr>
            <a:r>
              <a:rPr lang="en-US" dirty="0"/>
              <a:t>peer/cultural pressure against pro-social change</a:t>
            </a:r>
          </a:p>
          <a:p>
            <a:r>
              <a:rPr lang="en-US" dirty="0"/>
              <a:t> </a:t>
            </a:r>
          </a:p>
          <a:p>
            <a:r>
              <a:rPr lang="en-US" dirty="0"/>
              <a:t>Wilcox (2012). </a:t>
            </a:r>
            <a:r>
              <a:rPr lang="en-US" i="1" dirty="0"/>
              <a:t>Trauma-Informed Care: The Restorative Approach</a:t>
            </a:r>
            <a:r>
              <a:rPr lang="en-US" dirty="0"/>
              <a:t>, pp. 113-118</a:t>
            </a:r>
            <a:r>
              <a:rPr lang="en-US" dirty="0" smtClean="0"/>
              <a:t>.</a:t>
            </a:r>
            <a:endParaRPr lang="en-US" dirty="0"/>
          </a:p>
        </p:txBody>
      </p:sp>
      <p:sp>
        <p:nvSpPr>
          <p:cNvPr id="2" name="Rectangle 1"/>
          <p:cNvSpPr/>
          <p:nvPr/>
        </p:nvSpPr>
        <p:spPr>
          <a:xfrm>
            <a:off x="3608388" y="1097280"/>
            <a:ext cx="3402012" cy="804579"/>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11:45-12:00 Responding to Problem Behavior: When Children Hurt Others</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How Does Change Happen? (15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40</a:t>
            </a:r>
            <a:endParaRPr lang="en-US" sz="2800" dirty="0"/>
          </a:p>
        </p:txBody>
      </p:sp>
    </p:spTree>
    <p:extLst>
      <p:ext uri="{BB962C8B-B14F-4D97-AF65-F5344CB8AC3E}">
        <p14:creationId xmlns:p14="http://schemas.microsoft.com/office/powerpoint/2010/main" val="3309765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55588" y="2971800"/>
            <a:ext cx="6705600" cy="5193631"/>
          </a:xfrm>
        </p:spPr>
        <p:txBody>
          <a:bodyPr/>
          <a:lstStyle/>
          <a:p>
            <a:r>
              <a:rPr lang="en-US" b="1" dirty="0"/>
              <a:t>How Does Change Happen? </a:t>
            </a:r>
          </a:p>
          <a:p>
            <a:endParaRPr lang="en-US" dirty="0"/>
          </a:p>
          <a:p>
            <a:pPr lvl="0"/>
            <a:r>
              <a:rPr lang="en-US" b="1" dirty="0"/>
              <a:t>Ask </a:t>
            </a:r>
            <a:r>
              <a:rPr lang="en-US" dirty="0"/>
              <a:t>a participant to read the scenario on the slide.</a:t>
            </a:r>
          </a:p>
          <a:p>
            <a:pPr lvl="0"/>
            <a:endParaRPr lang="en-US" dirty="0"/>
          </a:p>
          <a:p>
            <a:pPr lvl="0"/>
            <a:r>
              <a:rPr lang="en-US" b="1" dirty="0"/>
              <a:t>Discuss</a:t>
            </a:r>
            <a:endParaRPr lang="en-US" dirty="0"/>
          </a:p>
          <a:p>
            <a:pPr marL="171450" lvl="0" indent="-171450">
              <a:buFont typeface="Arial" panose="020B0604020202020204" pitchFamily="34" charset="0"/>
              <a:buChar char="•"/>
            </a:pPr>
            <a:r>
              <a:rPr lang="en-US" b="1" dirty="0"/>
              <a:t>Ask: </a:t>
            </a:r>
            <a:r>
              <a:rPr lang="en-US" dirty="0"/>
              <a:t>Can you imagine playing a game of basketball and someone is making fun of you? What would you do?</a:t>
            </a:r>
          </a:p>
          <a:p>
            <a:pPr marL="171450" lvl="0" indent="-171450">
              <a:buFont typeface="Arial" panose="020B0604020202020204" pitchFamily="34" charset="0"/>
              <a:buChar char="•"/>
            </a:pPr>
            <a:r>
              <a:rPr lang="en-US" b="1" dirty="0"/>
              <a:t>Possible answers:</a:t>
            </a:r>
            <a:r>
              <a:rPr lang="en-US" dirty="0"/>
              <a:t> Stop playing, be mean back, try to win, ignore them, make fun of them, hit them, trash talk.</a:t>
            </a:r>
          </a:p>
          <a:p>
            <a:pPr marL="171450" lvl="0" indent="-171450">
              <a:buFont typeface="Arial" panose="020B0604020202020204" pitchFamily="34" charset="0"/>
              <a:buChar char="•"/>
            </a:pPr>
            <a:r>
              <a:rPr lang="en-US" b="1" dirty="0"/>
              <a:t>Ask:</a:t>
            </a:r>
            <a:r>
              <a:rPr lang="en-US" dirty="0"/>
              <a:t> What would you have to do to be able to do anything other than hit them?</a:t>
            </a:r>
          </a:p>
          <a:p>
            <a:pPr marL="171450" indent="-171450">
              <a:buFont typeface="Arial" panose="020B0604020202020204" pitchFamily="34" charset="0"/>
              <a:buChar char="•"/>
            </a:pPr>
            <a:r>
              <a:rPr lang="en-US" b="1" dirty="0"/>
              <a:t>Possible answers:</a:t>
            </a:r>
            <a:r>
              <a:rPr lang="en-US" dirty="0"/>
              <a:t> believe you are more than your basketball skills; do self- talk saying, “it’s not worth hitting him” or “I’m not going to let him get me in trouble;” trust an adult to intervene; when you feel rage, leave the situation. </a:t>
            </a:r>
          </a:p>
          <a:p>
            <a:endParaRPr lang="en-US" dirty="0"/>
          </a:p>
          <a:p>
            <a:pPr lvl="0"/>
            <a:r>
              <a:rPr lang="en-US" dirty="0"/>
              <a:t>Review the role of self-worth. You have to believe there is more to you than whether you can play this game. There are other things you can do. Basketball is not all there is to your life.</a:t>
            </a:r>
          </a:p>
          <a:p>
            <a:pPr lvl="0"/>
            <a:endParaRPr lang="en-US" dirty="0"/>
          </a:p>
          <a:p>
            <a:pPr marL="171450" lvl="0" indent="-171450">
              <a:buFont typeface="Arial" panose="020B0604020202020204" pitchFamily="34" charset="0"/>
              <a:buChar char="•"/>
            </a:pPr>
            <a:r>
              <a:rPr lang="en-US" b="1" dirty="0"/>
              <a:t>Ask</a:t>
            </a:r>
            <a:r>
              <a:rPr lang="en-US" dirty="0"/>
              <a:t>: What do we need to teach Joquim that will assist him with building self-worth so he could stay in control of his behavior? Help him feel less awful about himself?</a:t>
            </a:r>
          </a:p>
          <a:p>
            <a:pPr marL="171450" lvl="0" indent="-171450">
              <a:buFont typeface="Arial" panose="020B0604020202020204" pitchFamily="34" charset="0"/>
              <a:buChar char="•"/>
            </a:pPr>
            <a:r>
              <a:rPr lang="en-US" b="1" dirty="0"/>
              <a:t>Ask</a:t>
            </a:r>
            <a:r>
              <a:rPr lang="en-US" dirty="0"/>
              <a:t>: If he does the same thing next week, will experience help or punishment?</a:t>
            </a:r>
          </a:p>
          <a:p>
            <a:pPr marL="171450" lvl="0" indent="-171450">
              <a:buFont typeface="Arial" panose="020B0604020202020204" pitchFamily="34" charset="0"/>
              <a:buChar char="•"/>
            </a:pPr>
            <a:r>
              <a:rPr lang="en-US" dirty="0"/>
              <a:t>Ask: how do you address the need for some youth to remain “tough” in order to survive in their home/neighborhoods?</a:t>
            </a:r>
          </a:p>
          <a:p>
            <a:endParaRPr lang="en-US" dirty="0"/>
          </a:p>
        </p:txBody>
      </p:sp>
      <p:sp>
        <p:nvSpPr>
          <p:cNvPr id="2" name="Rectangle 1"/>
          <p:cNvSpPr/>
          <p:nvPr/>
        </p:nvSpPr>
        <p:spPr>
          <a:xfrm>
            <a:off x="3608388" y="1097280"/>
            <a:ext cx="3478212" cy="804579"/>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11:45-12:00 Responding to Problem Behavior: When Children Hurt Others</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How Does Change Happen? (15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41</a:t>
            </a:r>
            <a:endParaRPr lang="en-US" sz="2800" dirty="0"/>
          </a:p>
        </p:txBody>
      </p:sp>
    </p:spTree>
    <p:extLst>
      <p:ext uri="{BB962C8B-B14F-4D97-AF65-F5344CB8AC3E}">
        <p14:creationId xmlns:p14="http://schemas.microsoft.com/office/powerpoint/2010/main" val="37620559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2" name="Rectangle 1"/>
          <p:cNvSpPr/>
          <p:nvPr/>
        </p:nvSpPr>
        <p:spPr>
          <a:xfrm>
            <a:off x="3608388" y="1097280"/>
            <a:ext cx="1598515" cy="286682"/>
          </a:xfrm>
          <a:prstGeom prst="rect">
            <a:avLst/>
          </a:prstGeom>
        </p:spPr>
        <p:txBody>
          <a:bodyPr wrap="none">
            <a:spAutoFit/>
          </a:bodyPr>
          <a:lstStyle/>
          <a:p>
            <a:pPr>
              <a:lnSpc>
                <a:spcPct val="115000"/>
              </a:lnSpc>
              <a:spcAft>
                <a:spcPts val="1000"/>
              </a:spcAft>
            </a:pPr>
            <a:r>
              <a:rPr lang="en-US" sz="1200" b="1" dirty="0">
                <a:latin typeface="Arial" panose="020B0604020202020204" pitchFamily="34" charset="0"/>
                <a:ea typeface="Calibri" panose="020F0502020204030204" pitchFamily="34" charset="0"/>
                <a:cs typeface="Arial" panose="020B0604020202020204" pitchFamily="34" charset="0"/>
              </a:rPr>
              <a:t>12:00-12:45 LUNCH</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Rectangle 3"/>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42</a:t>
            </a:r>
            <a:endParaRPr lang="en-US" sz="2800" dirty="0"/>
          </a:p>
        </p:txBody>
      </p:sp>
    </p:spTree>
    <p:extLst>
      <p:ext uri="{BB962C8B-B14F-4D97-AF65-F5344CB8AC3E}">
        <p14:creationId xmlns:p14="http://schemas.microsoft.com/office/powerpoint/2010/main" val="28627607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65176" y="3086447"/>
            <a:ext cx="6705600" cy="4990753"/>
          </a:xfrm>
        </p:spPr>
        <p:txBody>
          <a:bodyPr/>
          <a:lstStyle/>
          <a:p>
            <a:r>
              <a:rPr lang="en-US" b="1" dirty="0"/>
              <a:t>How to Create a Working Theory</a:t>
            </a:r>
          </a:p>
          <a:p>
            <a:endParaRPr lang="en-US" dirty="0"/>
          </a:p>
          <a:p>
            <a:pPr lvl="0"/>
            <a:r>
              <a:rPr lang="en-US" dirty="0"/>
              <a:t>Review the slide above with the information below.</a:t>
            </a:r>
          </a:p>
          <a:p>
            <a:pPr lvl="0"/>
            <a:endParaRPr lang="en-US" dirty="0"/>
          </a:p>
          <a:p>
            <a:pPr marL="171450" lvl="0" indent="-171450">
              <a:buFont typeface="Arial" panose="020B0604020202020204" pitchFamily="34" charset="0"/>
              <a:buChar char="•"/>
            </a:pPr>
            <a:r>
              <a:rPr lang="en-US" dirty="0"/>
              <a:t>For all clients we should have a working theory about how we understand this youth overall. The clinical term for this is “a formulation” for each client. </a:t>
            </a:r>
          </a:p>
          <a:p>
            <a:pPr marL="171450" lvl="0" indent="-171450">
              <a:buFont typeface="Arial" panose="020B0604020202020204" pitchFamily="34" charset="0"/>
              <a:buChar char="•"/>
            </a:pPr>
            <a:r>
              <a:rPr lang="en-US" dirty="0"/>
              <a:t>Many agencies using Risking Connection will complete RC Trauma Frameworks on each youth as their working theory. </a:t>
            </a:r>
          </a:p>
          <a:p>
            <a:pPr marL="171450" lvl="0" indent="-171450">
              <a:buFont typeface="Arial" panose="020B0604020202020204" pitchFamily="34" charset="0"/>
              <a:buChar char="•"/>
            </a:pPr>
            <a:r>
              <a:rPr lang="en-US" dirty="0"/>
              <a:t>These questions accomplish the same thing. </a:t>
            </a:r>
          </a:p>
          <a:p>
            <a:pPr marL="171450" lvl="0" indent="-171450">
              <a:buFont typeface="Arial" panose="020B0604020202020204" pitchFamily="34" charset="0"/>
              <a:buChar char="•"/>
            </a:pPr>
            <a:r>
              <a:rPr lang="en-US" dirty="0"/>
              <a:t>When we first work with the child, our working theory will be a hypothesis. It will change as you get to know the child better over time. It should be continually updated.  </a:t>
            </a:r>
          </a:p>
          <a:p>
            <a:pPr marL="171450" lvl="0" indent="-171450">
              <a:buFont typeface="Arial" panose="020B0604020202020204" pitchFamily="34" charset="0"/>
              <a:buChar char="•"/>
            </a:pPr>
            <a:r>
              <a:rPr lang="en-US" dirty="0"/>
              <a:t>This is critical to the Restorative Approach because your working theory on a child helps to design specifically how you will respond to behaviors that hurt others. </a:t>
            </a:r>
          </a:p>
          <a:p>
            <a:pPr marL="171450" lvl="0" indent="-171450">
              <a:buFont typeface="Arial" panose="020B0604020202020204" pitchFamily="34" charset="0"/>
              <a:buChar char="•"/>
            </a:pPr>
            <a:r>
              <a:rPr lang="en-US" dirty="0"/>
              <a:t>Review questions on the slide.</a:t>
            </a:r>
          </a:p>
          <a:p>
            <a:endParaRPr lang="en-US" dirty="0"/>
          </a:p>
          <a:p>
            <a:r>
              <a:rPr lang="en-US" dirty="0"/>
              <a:t> </a:t>
            </a:r>
          </a:p>
          <a:p>
            <a:r>
              <a:rPr lang="en-US" dirty="0"/>
              <a:t>Wilcox (2012). </a:t>
            </a:r>
            <a:r>
              <a:rPr lang="en-US" i="1" dirty="0"/>
              <a:t>Trauma-Informed Care: The Restorative Approach</a:t>
            </a:r>
            <a:r>
              <a:rPr lang="en-US" dirty="0"/>
              <a:t>, pp. 160-163.  </a:t>
            </a:r>
          </a:p>
          <a:p>
            <a:r>
              <a:rPr lang="en-US" dirty="0"/>
              <a:t> </a:t>
            </a:r>
          </a:p>
          <a:p>
            <a:r>
              <a:rPr lang="en-US" dirty="0"/>
              <a:t> </a:t>
            </a:r>
          </a:p>
          <a:p>
            <a:r>
              <a:rPr lang="en-US" dirty="0"/>
              <a:t> </a:t>
            </a:r>
          </a:p>
          <a:p>
            <a:r>
              <a:rPr lang="en-US" dirty="0"/>
              <a:t> </a:t>
            </a:r>
          </a:p>
        </p:txBody>
      </p:sp>
      <p:sp>
        <p:nvSpPr>
          <p:cNvPr id="2" name="Rectangle 1"/>
          <p:cNvSpPr/>
          <p:nvPr/>
        </p:nvSpPr>
        <p:spPr>
          <a:xfrm>
            <a:off x="3588180" y="1021338"/>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b="1"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43</a:t>
            </a:r>
            <a:endParaRPr lang="en-US" sz="2800" dirty="0"/>
          </a:p>
        </p:txBody>
      </p:sp>
    </p:spTree>
    <p:extLst>
      <p:ext uri="{BB962C8B-B14F-4D97-AF65-F5344CB8AC3E}">
        <p14:creationId xmlns:p14="http://schemas.microsoft.com/office/powerpoint/2010/main" val="42325005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74320" y="2959769"/>
            <a:ext cx="6705600" cy="5806440"/>
          </a:xfrm>
        </p:spPr>
        <p:txBody>
          <a:bodyPr/>
          <a:lstStyle/>
          <a:p>
            <a:r>
              <a:rPr lang="en-US" b="1" dirty="0"/>
              <a:t>Exercise: Creating a Working Theory </a:t>
            </a:r>
            <a:endParaRPr lang="en-US" dirty="0"/>
          </a:p>
          <a:p>
            <a:r>
              <a:rPr lang="en-US" dirty="0"/>
              <a:t> </a:t>
            </a:r>
          </a:p>
          <a:p>
            <a:pPr marL="228600" lvl="0" indent="-228600">
              <a:buFont typeface="+mj-lt"/>
              <a:buAutoNum type="arabicPeriod"/>
            </a:pPr>
            <a:r>
              <a:rPr lang="en-US" b="1" dirty="0"/>
              <a:t>Explain</a:t>
            </a:r>
            <a:r>
              <a:rPr lang="en-US" dirty="0"/>
              <a:t> that they are going to practice the steps involved in responding to youth’s behavior that hurts others. </a:t>
            </a:r>
          </a:p>
          <a:p>
            <a:pPr marL="228600" lvl="0" indent="-228600">
              <a:buFont typeface="+mj-lt"/>
              <a:buAutoNum type="arabicPeriod"/>
            </a:pPr>
            <a:r>
              <a:rPr lang="en-US" b="1" dirty="0"/>
              <a:t>Choose </a:t>
            </a:r>
            <a:r>
              <a:rPr lang="en-US" dirty="0"/>
              <a:t>the case example of Alexandra or Jeffrey that best matches the client you serve. </a:t>
            </a:r>
          </a:p>
          <a:p>
            <a:pPr marL="228600" lvl="0" indent="-228600">
              <a:buFont typeface="+mj-lt"/>
              <a:buAutoNum type="arabicPeriod"/>
            </a:pPr>
            <a:r>
              <a:rPr lang="en-US" b="1" dirty="0"/>
              <a:t>Ask</a:t>
            </a:r>
            <a:r>
              <a:rPr lang="en-US" dirty="0"/>
              <a:t> a participant to read the scenario. </a:t>
            </a:r>
          </a:p>
          <a:p>
            <a:pPr marL="228600" lvl="0" indent="-228600">
              <a:buFont typeface="+mj-lt"/>
              <a:buAutoNum type="arabicPeriod"/>
            </a:pPr>
            <a:r>
              <a:rPr lang="en-US" b="1" dirty="0"/>
              <a:t>Break </a:t>
            </a:r>
            <a:r>
              <a:rPr lang="en-US" dirty="0"/>
              <a:t>participants up into groups of 3 or 4.</a:t>
            </a:r>
          </a:p>
          <a:p>
            <a:pPr marL="228600" lvl="0" indent="-228600">
              <a:buFont typeface="+mj-lt"/>
              <a:buAutoNum type="arabicPeriod"/>
            </a:pPr>
            <a:r>
              <a:rPr lang="en-US" b="1" dirty="0"/>
              <a:t>Ask </a:t>
            </a:r>
            <a:r>
              <a:rPr lang="en-US" dirty="0"/>
              <a:t>the groups to complete the handout “Exercise: Creating a Working Theory” in their Participant Packet for the case example.  </a:t>
            </a:r>
          </a:p>
          <a:p>
            <a:pPr marL="228600" lvl="0" indent="-228600">
              <a:buFont typeface="+mj-lt"/>
              <a:buAutoNum type="arabicPeriod"/>
            </a:pPr>
            <a:r>
              <a:rPr lang="en-US" b="1" dirty="0"/>
              <a:t>Review</a:t>
            </a:r>
            <a:r>
              <a:rPr lang="en-US" dirty="0"/>
              <a:t> the first question with the large group so they understand the activity. </a:t>
            </a:r>
          </a:p>
          <a:p>
            <a:pPr lvl="0"/>
            <a:endParaRPr lang="en-US" dirty="0"/>
          </a:p>
          <a:p>
            <a:pPr lvl="0"/>
            <a:r>
              <a:rPr lang="en-US" b="1" dirty="0"/>
              <a:t>Discuss: </a:t>
            </a:r>
            <a:endParaRPr lang="en-US" dirty="0"/>
          </a:p>
          <a:p>
            <a:pPr lvl="0"/>
            <a:r>
              <a:rPr lang="en-US" dirty="0"/>
              <a:t>How do answers to these questions impact how you might respond to a behavior that hurts others?</a:t>
            </a:r>
          </a:p>
          <a:p>
            <a:pPr lvl="0"/>
            <a:r>
              <a:rPr lang="en-US" b="1" dirty="0"/>
              <a:t>Ask </a:t>
            </a:r>
            <a:r>
              <a:rPr lang="en-US" dirty="0"/>
              <a:t>participants to stay in their groups because they will be continuing to work together on this example. </a:t>
            </a:r>
          </a:p>
          <a:p>
            <a:pPr marL="171450" indent="-171450">
              <a:buFont typeface="Arial" panose="020B0604020202020204" pitchFamily="34" charset="0"/>
              <a:buChar char="•"/>
            </a:pPr>
            <a:endParaRPr lang="en-US" dirty="0"/>
          </a:p>
        </p:txBody>
      </p:sp>
      <p:sp>
        <p:nvSpPr>
          <p:cNvPr id="7" name="Rectangle 6"/>
          <p:cNvSpPr/>
          <p:nvPr/>
        </p:nvSpPr>
        <p:spPr>
          <a:xfrm>
            <a:off x="3608388" y="1060704"/>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b="1"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44</a:t>
            </a:r>
            <a:endParaRPr lang="en-US" sz="2800" dirty="0"/>
          </a:p>
        </p:txBody>
      </p:sp>
    </p:spTree>
    <p:extLst>
      <p:ext uri="{BB962C8B-B14F-4D97-AF65-F5344CB8AC3E}">
        <p14:creationId xmlns:p14="http://schemas.microsoft.com/office/powerpoint/2010/main" val="42325005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806440"/>
          </a:xfrm>
        </p:spPr>
        <p:txBody>
          <a:bodyPr/>
          <a:lstStyle/>
          <a:p>
            <a:r>
              <a:rPr lang="en-US" b="1" dirty="0" smtClean="0"/>
              <a:t>Creating </a:t>
            </a:r>
            <a:r>
              <a:rPr lang="en-US" b="1" dirty="0"/>
              <a:t>Restorative Tasks </a:t>
            </a:r>
            <a:br>
              <a:rPr lang="en-US" b="1" dirty="0"/>
            </a:br>
            <a:endParaRPr lang="en-US" dirty="0"/>
          </a:p>
          <a:p>
            <a:pPr lvl="0"/>
            <a:r>
              <a:rPr lang="en-US" dirty="0"/>
              <a:t>Introduce the next section with the information below.</a:t>
            </a:r>
            <a:br>
              <a:rPr lang="en-US" dirty="0"/>
            </a:br>
            <a:endParaRPr lang="en-US" dirty="0"/>
          </a:p>
          <a:p>
            <a:pPr marL="171450" lvl="0" indent="-171450">
              <a:buFont typeface="Arial" panose="020B0604020202020204" pitchFamily="34" charset="0"/>
              <a:buChar char="•"/>
            </a:pPr>
            <a:r>
              <a:rPr lang="en-US" dirty="0"/>
              <a:t>In the Restorative Approach, we respond to behaviors that hurt others with restorative tasks. </a:t>
            </a:r>
          </a:p>
          <a:p>
            <a:pPr marL="171450" lvl="0" indent="-171450">
              <a:buFont typeface="Arial" panose="020B0604020202020204" pitchFamily="34" charset="0"/>
              <a:buChar char="•"/>
            </a:pPr>
            <a:r>
              <a:rPr lang="en-US" dirty="0"/>
              <a:t>Since this is the real practical part of this training, we are going to spend quite a bit of time teaching you about how to design restorative tasks. </a:t>
            </a:r>
          </a:p>
          <a:p>
            <a:endParaRPr lang="en-US" dirty="0"/>
          </a:p>
        </p:txBody>
      </p:sp>
      <p:sp>
        <p:nvSpPr>
          <p:cNvPr id="8" name="Rectangle 7"/>
          <p:cNvSpPr/>
          <p:nvPr/>
        </p:nvSpPr>
        <p:spPr>
          <a:xfrm>
            <a:off x="3608388" y="1005840"/>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b="1"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45</a:t>
            </a:r>
            <a:endParaRPr lang="en-US" sz="2800" dirty="0"/>
          </a:p>
        </p:txBody>
      </p:sp>
    </p:spTree>
    <p:extLst>
      <p:ext uri="{BB962C8B-B14F-4D97-AF65-F5344CB8AC3E}">
        <p14:creationId xmlns:p14="http://schemas.microsoft.com/office/powerpoint/2010/main" val="558035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806440"/>
          </a:xfrm>
        </p:spPr>
        <p:txBody>
          <a:bodyPr/>
          <a:lstStyle/>
          <a:p>
            <a:r>
              <a:rPr lang="en-US" b="1" dirty="0"/>
              <a:t>What is a Restorative Task?</a:t>
            </a:r>
          </a:p>
          <a:p>
            <a:endParaRPr lang="en-US" dirty="0"/>
          </a:p>
          <a:p>
            <a:pPr lvl="0"/>
            <a:r>
              <a:rPr lang="en-US" dirty="0"/>
              <a:t>Review the slide above using the information below.</a:t>
            </a:r>
          </a:p>
          <a:p>
            <a:pPr lvl="0"/>
            <a:endParaRPr lang="en-US" dirty="0"/>
          </a:p>
          <a:p>
            <a:pPr lvl="0"/>
            <a:r>
              <a:rPr lang="en-US" dirty="0"/>
              <a:t>We will be talking about 2 kinds of restorative tasks. </a:t>
            </a:r>
          </a:p>
          <a:p>
            <a:pPr marL="171450" lvl="0" indent="-171450">
              <a:buFont typeface="Arial" panose="020B0604020202020204" pitchFamily="34" charset="0"/>
              <a:buChar char="•"/>
            </a:pPr>
            <a:r>
              <a:rPr lang="en-US" dirty="0"/>
              <a:t>The first are tasks for skill building. They are used, for example, to help a child learn how to discover patterns in their behavior or help practice stepping away from a situation when they are angry or to identify emotion words. </a:t>
            </a:r>
          </a:p>
          <a:p>
            <a:pPr marL="171450" lvl="0" indent="-171450">
              <a:buFont typeface="Arial" panose="020B0604020202020204" pitchFamily="34" charset="0"/>
              <a:buChar char="•"/>
            </a:pPr>
            <a:r>
              <a:rPr lang="en-US" dirty="0"/>
              <a:t>The second are tasks to make amends with those they hurt. These help the child repair relationships they hurt, learn that relationships don’t end after major incidents, and realize that mistakes can be fixed.</a:t>
            </a:r>
          </a:p>
          <a:p>
            <a:r>
              <a:rPr lang="en-US" dirty="0"/>
              <a:t> </a:t>
            </a:r>
          </a:p>
          <a:p>
            <a:r>
              <a:rPr lang="en-US" dirty="0"/>
              <a:t> </a:t>
            </a:r>
          </a:p>
          <a:p>
            <a:r>
              <a:rPr lang="en-US" dirty="0"/>
              <a:t>Wilcox (2012). </a:t>
            </a:r>
            <a:r>
              <a:rPr lang="en-US" i="1" dirty="0"/>
              <a:t>Trauma-Informed Care: The Restorative Approach</a:t>
            </a:r>
            <a:r>
              <a:rPr lang="en-US" dirty="0"/>
              <a:t>, pp. 113-142. </a:t>
            </a:r>
          </a:p>
          <a:p>
            <a:r>
              <a:rPr lang="en-US" dirty="0"/>
              <a:t/>
            </a:r>
            <a:br>
              <a:rPr lang="en-US" dirty="0"/>
            </a:br>
            <a:r>
              <a:rPr lang="en-US" dirty="0"/>
              <a:t> </a:t>
            </a:r>
          </a:p>
          <a:p>
            <a:endParaRPr lang="en-US" dirty="0"/>
          </a:p>
        </p:txBody>
      </p:sp>
      <p:sp>
        <p:nvSpPr>
          <p:cNvPr id="8" name="Rectangle 7"/>
          <p:cNvSpPr/>
          <p:nvPr/>
        </p:nvSpPr>
        <p:spPr>
          <a:xfrm>
            <a:off x="3608388" y="1060704"/>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b="1"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46</a:t>
            </a:r>
            <a:endParaRPr lang="en-US" sz="2800" dirty="0"/>
          </a:p>
        </p:txBody>
      </p:sp>
    </p:spTree>
    <p:extLst>
      <p:ext uri="{BB962C8B-B14F-4D97-AF65-F5344CB8AC3E}">
        <p14:creationId xmlns:p14="http://schemas.microsoft.com/office/powerpoint/2010/main" val="40708709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806440"/>
          </a:xfrm>
        </p:spPr>
        <p:txBody>
          <a:bodyPr/>
          <a:lstStyle/>
          <a:p>
            <a:r>
              <a:rPr lang="en-US" b="1" dirty="0"/>
              <a:t>Steps to Creating Restorative Tasks</a:t>
            </a:r>
            <a:endParaRPr lang="en-US" dirty="0"/>
          </a:p>
          <a:p>
            <a:r>
              <a:rPr lang="en-US" b="1" dirty="0"/>
              <a:t> </a:t>
            </a:r>
            <a:endParaRPr lang="en-US" dirty="0"/>
          </a:p>
          <a:p>
            <a:pPr lvl="0"/>
            <a:r>
              <a:rPr lang="en-US" dirty="0"/>
              <a:t>Introduce the steps to creating a Restorative Task by reviewing the slide above.</a:t>
            </a:r>
          </a:p>
          <a:p>
            <a:pPr marL="171450" lvl="0" indent="-171450">
              <a:buFont typeface="Arial" panose="020B0604020202020204" pitchFamily="34" charset="0"/>
              <a:buChar char="•"/>
            </a:pPr>
            <a:r>
              <a:rPr lang="en-US" b="1" dirty="0"/>
              <a:t>Click </a:t>
            </a:r>
            <a:r>
              <a:rPr lang="en-US" dirty="0"/>
              <a:t>–</a:t>
            </a:r>
            <a:r>
              <a:rPr lang="en-US" b="1" dirty="0"/>
              <a:t> </a:t>
            </a:r>
            <a:r>
              <a:rPr lang="en-US" u="sng" dirty="0"/>
              <a:t>Underlines - Manage the negative behavior until all (children and staff) are regulated</a:t>
            </a:r>
            <a:r>
              <a:rPr lang="en-US" dirty="0"/>
              <a:t>. The first step is to calm the primitive brain and the emotional brain. This is essential before you create and assign a restorative task. </a:t>
            </a:r>
          </a:p>
          <a:p>
            <a:endParaRPr lang="en-US" dirty="0"/>
          </a:p>
        </p:txBody>
      </p:sp>
      <p:sp>
        <p:nvSpPr>
          <p:cNvPr id="8" name="Rectangle 7"/>
          <p:cNvSpPr/>
          <p:nvPr/>
        </p:nvSpPr>
        <p:spPr>
          <a:xfrm>
            <a:off x="3608388" y="1060704"/>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4</a:t>
            </a:r>
            <a:r>
              <a:rPr lang="en-US" sz="2800" b="1" dirty="0" smtClean="0">
                <a:latin typeface="Arial-BoldMT"/>
              </a:rPr>
              <a:t>7</a:t>
            </a:r>
            <a:endParaRPr lang="en-US" sz="2800" dirty="0"/>
          </a:p>
        </p:txBody>
      </p:sp>
    </p:spTree>
    <p:extLst>
      <p:ext uri="{BB962C8B-B14F-4D97-AF65-F5344CB8AC3E}">
        <p14:creationId xmlns:p14="http://schemas.microsoft.com/office/powerpoint/2010/main" val="214816629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2959769"/>
            <a:ext cx="6705600" cy="5806440"/>
          </a:xfrm>
        </p:spPr>
        <p:txBody>
          <a:bodyPr/>
          <a:lstStyle/>
          <a:p>
            <a:r>
              <a:rPr lang="en-US" b="1" dirty="0"/>
              <a:t>Manage Behavior until All Are Regulated</a:t>
            </a:r>
          </a:p>
          <a:p>
            <a:endParaRPr lang="en-US" dirty="0"/>
          </a:p>
          <a:p>
            <a:pPr lvl="0"/>
            <a:r>
              <a:rPr lang="en-US" dirty="0"/>
              <a:t>Review the slide above using the information below.</a:t>
            </a:r>
          </a:p>
          <a:p>
            <a:pPr lvl="0"/>
            <a:endParaRPr lang="en-US" dirty="0"/>
          </a:p>
          <a:p>
            <a:pPr marL="171450" lvl="0" indent="-171450">
              <a:buFont typeface="Arial" panose="020B0604020202020204" pitchFamily="34" charset="0"/>
              <a:buChar char="•"/>
            </a:pPr>
            <a:r>
              <a:rPr lang="en-US" dirty="0"/>
              <a:t>Remember your RC Basic information on handling crisis. Believe that the symptom is helping the child in the moment somehow, stay RICH, stay regulated yourself, and focus on calming. </a:t>
            </a:r>
          </a:p>
          <a:p>
            <a:pPr marL="171450" lvl="0" indent="-171450">
              <a:buFont typeface="Arial" panose="020B0604020202020204" pitchFamily="34" charset="0"/>
              <a:buChar char="•"/>
            </a:pPr>
            <a:r>
              <a:rPr lang="en-US" dirty="0"/>
              <a:t>If the adult treater is not yet regulated, it is fine to tell the youth that you will get back to him the next day about the task. However, this should not be prolonged. If the adult involved is not going to be present for more than a day, or is too dysregulated, arrangements should be made for other staff to work out the task with the youth. </a:t>
            </a:r>
          </a:p>
        </p:txBody>
      </p:sp>
      <p:sp>
        <p:nvSpPr>
          <p:cNvPr id="8" name="Rectangle 7"/>
          <p:cNvSpPr/>
          <p:nvPr/>
        </p:nvSpPr>
        <p:spPr>
          <a:xfrm>
            <a:off x="3608388" y="1060704"/>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48</a:t>
            </a:r>
            <a:endParaRPr lang="en-US" sz="2800" dirty="0"/>
          </a:p>
        </p:txBody>
      </p:sp>
    </p:spTree>
    <p:extLst>
      <p:ext uri="{BB962C8B-B14F-4D97-AF65-F5344CB8AC3E}">
        <p14:creationId xmlns:p14="http://schemas.microsoft.com/office/powerpoint/2010/main" val="40035366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806440"/>
          </a:xfrm>
        </p:spPr>
        <p:txBody>
          <a:bodyPr/>
          <a:lstStyle/>
          <a:p>
            <a:r>
              <a:rPr lang="en-US" b="1" dirty="0"/>
              <a:t>Return to Working Theory Exercise</a:t>
            </a:r>
          </a:p>
          <a:p>
            <a:endParaRPr lang="en-US" dirty="0"/>
          </a:p>
          <a:p>
            <a:pPr lvl="0"/>
            <a:r>
              <a:rPr lang="en-US" dirty="0"/>
              <a:t>Introduce the next step to Creating a Restorative Task</a:t>
            </a:r>
          </a:p>
          <a:p>
            <a:pPr lvl="0"/>
            <a:endParaRPr lang="en-US" dirty="0"/>
          </a:p>
          <a:p>
            <a:pPr lvl="0"/>
            <a:r>
              <a:rPr lang="en-US" b="1" dirty="0"/>
              <a:t>Click </a:t>
            </a:r>
            <a:r>
              <a:rPr lang="en-US" dirty="0"/>
              <a:t>– </a:t>
            </a:r>
            <a:r>
              <a:rPr lang="en-US" u="sng" dirty="0"/>
              <a:t>Underlines - Return to your Working Theory about the client.</a:t>
            </a:r>
            <a:endParaRPr lang="en-US" dirty="0"/>
          </a:p>
          <a:p>
            <a:pPr marL="171450" lvl="0" indent="-171450">
              <a:buFont typeface="Arial" panose="020B0604020202020204" pitchFamily="34" charset="0"/>
              <a:buChar char="•"/>
            </a:pPr>
            <a:r>
              <a:rPr lang="en-US" dirty="0"/>
              <a:t>When responding to a specific behavior, we need to go back to our working theory.  It can help remind us how to understand the current behavior and figure out how to design the most effective restorative tasks in response to the behavior. </a:t>
            </a:r>
          </a:p>
          <a:p>
            <a:pPr marL="171450" indent="-171450">
              <a:buFont typeface="Arial" panose="020B0604020202020204" pitchFamily="34" charset="0"/>
              <a:buChar char="•"/>
            </a:pPr>
            <a:endParaRPr lang="en-US" dirty="0"/>
          </a:p>
        </p:txBody>
      </p:sp>
      <p:sp>
        <p:nvSpPr>
          <p:cNvPr id="8" name="Rectangle 7"/>
          <p:cNvSpPr/>
          <p:nvPr/>
        </p:nvSpPr>
        <p:spPr>
          <a:xfrm>
            <a:off x="3608388" y="1060704"/>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49</a:t>
            </a:r>
            <a:endParaRPr lang="en-US" sz="2800" dirty="0"/>
          </a:p>
        </p:txBody>
      </p:sp>
    </p:spTree>
    <p:extLst>
      <p:ext uri="{BB962C8B-B14F-4D97-AF65-F5344CB8AC3E}">
        <p14:creationId xmlns:p14="http://schemas.microsoft.com/office/powerpoint/2010/main" val="104001528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endParaRPr lang="en-US" dirty="0"/>
          </a:p>
          <a:p>
            <a:r>
              <a:rPr lang="en-US" dirty="0"/>
              <a:t>Review the questions on the slide</a:t>
            </a:r>
            <a:r>
              <a:rPr lang="en-US" dirty="0" smtClean="0"/>
              <a:t>. </a:t>
            </a:r>
          </a:p>
          <a:p>
            <a:endParaRPr lang="en-US" dirty="0" smtClean="0"/>
          </a:p>
        </p:txBody>
      </p:sp>
      <p:sp>
        <p:nvSpPr>
          <p:cNvPr id="8" name="Rectangle 7"/>
          <p:cNvSpPr/>
          <p:nvPr/>
        </p:nvSpPr>
        <p:spPr>
          <a:xfrm>
            <a:off x="3608388" y="1060704"/>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50</a:t>
            </a:r>
            <a:endParaRPr lang="en-US" sz="2800" dirty="0"/>
          </a:p>
        </p:txBody>
      </p:sp>
    </p:spTree>
    <p:extLst>
      <p:ext uri="{BB962C8B-B14F-4D97-AF65-F5344CB8AC3E}">
        <p14:creationId xmlns:p14="http://schemas.microsoft.com/office/powerpoint/2010/main" val="226485910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74320" y="3017520"/>
            <a:ext cx="6705600" cy="5806440"/>
          </a:xfrm>
        </p:spPr>
        <p:txBody>
          <a:bodyPr/>
          <a:lstStyle/>
          <a:p>
            <a:r>
              <a:rPr lang="en-US" b="1" dirty="0"/>
              <a:t>Exercise: Return to Your Working Theory</a:t>
            </a:r>
            <a:endParaRPr lang="en-US" dirty="0"/>
          </a:p>
          <a:p>
            <a:r>
              <a:rPr lang="en-US" dirty="0"/>
              <a:t> </a:t>
            </a:r>
          </a:p>
          <a:p>
            <a:pPr marL="228600" lvl="0" indent="-228600">
              <a:buFont typeface="+mj-lt"/>
              <a:buAutoNum type="arabicPeriod"/>
            </a:pPr>
            <a:r>
              <a:rPr lang="en-US" b="1" dirty="0"/>
              <a:t>Refer</a:t>
            </a:r>
            <a:r>
              <a:rPr lang="en-US" dirty="0"/>
              <a:t> participants to the worksheet “Return to Your Working Theory” for either Alexandra or Jeffrey. </a:t>
            </a:r>
          </a:p>
          <a:p>
            <a:pPr marL="228600" lvl="0" indent="-228600">
              <a:buFont typeface="+mj-lt"/>
              <a:buAutoNum type="arabicPeriod"/>
            </a:pPr>
            <a:r>
              <a:rPr lang="en-US" b="1" dirty="0"/>
              <a:t>Tell </a:t>
            </a:r>
            <a:r>
              <a:rPr lang="en-US" dirty="0"/>
              <a:t>participants that the second paragraph has been added to describe a particular event that happened when the child hurts others.</a:t>
            </a:r>
            <a:r>
              <a:rPr lang="en-US" b="1" dirty="0"/>
              <a:t> </a:t>
            </a:r>
            <a:endParaRPr lang="en-US" dirty="0"/>
          </a:p>
          <a:p>
            <a:pPr marL="228600" lvl="0" indent="-228600">
              <a:buFont typeface="+mj-lt"/>
              <a:buAutoNum type="arabicPeriod"/>
            </a:pPr>
            <a:r>
              <a:rPr lang="en-US" b="1" dirty="0"/>
              <a:t>Read </a:t>
            </a:r>
            <a:r>
              <a:rPr lang="en-US" dirty="0"/>
              <a:t>the paragraph to the group for the case example. </a:t>
            </a:r>
          </a:p>
          <a:p>
            <a:pPr marL="228600" lvl="0" indent="-228600">
              <a:buFont typeface="+mj-lt"/>
              <a:buAutoNum type="arabicPeriod"/>
            </a:pPr>
            <a:r>
              <a:rPr lang="en-US" b="1" dirty="0"/>
              <a:t>Read </a:t>
            </a:r>
            <a:r>
              <a:rPr lang="en-US" dirty="0"/>
              <a:t>the answer filled in at the bottom of the page about how to make sense of the behavior. (This answer is pre-populated to save time.)</a:t>
            </a:r>
          </a:p>
          <a:p>
            <a:pPr marL="228600" lvl="0" indent="-228600">
              <a:buFont typeface="+mj-lt"/>
              <a:buAutoNum type="arabicPeriod"/>
            </a:pPr>
            <a:r>
              <a:rPr lang="en-US" b="1" dirty="0"/>
              <a:t>Discuss </a:t>
            </a:r>
            <a:r>
              <a:rPr lang="en-US" dirty="0"/>
              <a:t>what would they add to what is written here about the current behavior? </a:t>
            </a:r>
          </a:p>
          <a:p>
            <a:pPr marL="171450" indent="-171450">
              <a:buFont typeface="Arial" panose="020B0604020202020204" pitchFamily="34" charset="0"/>
              <a:buChar char="•"/>
            </a:pPr>
            <a:endParaRPr lang="en-US" dirty="0"/>
          </a:p>
        </p:txBody>
      </p:sp>
      <p:sp>
        <p:nvSpPr>
          <p:cNvPr id="7" name="Rectangle 6"/>
          <p:cNvSpPr/>
          <p:nvPr/>
        </p:nvSpPr>
        <p:spPr>
          <a:xfrm>
            <a:off x="3608388" y="1060704"/>
            <a:ext cx="3478212" cy="1621278"/>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339725" marR="0" lvl="0" indent="-222250">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Return to Working Theory (15 min.)</a:t>
            </a:r>
          </a:p>
          <a:p>
            <a:pPr marL="339725" marR="0" lvl="0" indent="-222250">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339725" marR="0" lvl="0" indent="-222250">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51</a:t>
            </a:r>
          </a:p>
        </p:txBody>
      </p:sp>
    </p:spTree>
    <p:extLst>
      <p:ext uri="{BB962C8B-B14F-4D97-AF65-F5344CB8AC3E}">
        <p14:creationId xmlns:p14="http://schemas.microsoft.com/office/powerpoint/2010/main" val="18516437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806440"/>
          </a:xfrm>
        </p:spPr>
        <p:txBody>
          <a:bodyPr/>
          <a:lstStyle/>
          <a:p>
            <a:r>
              <a:rPr lang="en-US" b="1" dirty="0"/>
              <a:t>Create Restorative Tasks for Skill Building</a:t>
            </a:r>
          </a:p>
          <a:p>
            <a:endParaRPr lang="en-US" dirty="0"/>
          </a:p>
          <a:p>
            <a:pPr lvl="0"/>
            <a:r>
              <a:rPr lang="en-US" b="1" dirty="0"/>
              <a:t>Introduce </a:t>
            </a:r>
            <a:r>
              <a:rPr lang="en-US" dirty="0"/>
              <a:t>the next step Create your Restorative Task for Skill Building.</a:t>
            </a:r>
          </a:p>
          <a:p>
            <a:pPr lvl="0"/>
            <a:endParaRPr lang="en-US" dirty="0"/>
          </a:p>
          <a:p>
            <a:pPr lvl="0"/>
            <a:r>
              <a:rPr lang="en-US" b="1" dirty="0"/>
              <a:t>Click</a:t>
            </a:r>
            <a:r>
              <a:rPr lang="en-US" dirty="0"/>
              <a:t> – </a:t>
            </a:r>
            <a:r>
              <a:rPr lang="en-US" u="sng" dirty="0"/>
              <a:t>Underlines- Restorative Task for Skill Building.</a:t>
            </a:r>
            <a:endParaRPr lang="en-US" dirty="0"/>
          </a:p>
          <a:p>
            <a:pPr lvl="0"/>
            <a:r>
              <a:rPr lang="en-US" dirty="0"/>
              <a:t>We will now look at how we can create restorative tasks to help the child develop more skills. </a:t>
            </a:r>
          </a:p>
          <a:p>
            <a:r>
              <a:rPr lang="en-US" dirty="0"/>
              <a:t> </a:t>
            </a:r>
          </a:p>
          <a:p>
            <a:endParaRPr lang="en-US" dirty="0"/>
          </a:p>
        </p:txBody>
      </p:sp>
      <p:sp>
        <p:nvSpPr>
          <p:cNvPr id="8" name="Rectangle 7"/>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52</a:t>
            </a:r>
            <a:endParaRPr lang="en-US" sz="2800" dirty="0"/>
          </a:p>
        </p:txBody>
      </p:sp>
    </p:spTree>
    <p:extLst>
      <p:ext uri="{BB962C8B-B14F-4D97-AF65-F5344CB8AC3E}">
        <p14:creationId xmlns:p14="http://schemas.microsoft.com/office/powerpoint/2010/main" val="6512631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r>
              <a:rPr lang="en-US" b="1" dirty="0"/>
              <a:t>What Restorative Tasks Are Not</a:t>
            </a:r>
          </a:p>
          <a:p>
            <a:endParaRPr lang="en-US" sz="1100" dirty="0"/>
          </a:p>
          <a:p>
            <a:pPr lvl="0"/>
            <a:r>
              <a:rPr lang="en-US" dirty="0"/>
              <a:t>Review the slide above.</a:t>
            </a:r>
          </a:p>
          <a:p>
            <a:pPr lvl="0"/>
            <a:endParaRPr lang="en-US" sz="1100" dirty="0"/>
          </a:p>
          <a:p>
            <a:pPr marL="228600" lvl="1" indent="-228600">
              <a:buFont typeface="+mj-lt"/>
              <a:buAutoNum type="arabicPeriod"/>
            </a:pPr>
            <a:r>
              <a:rPr lang="en-US" dirty="0"/>
              <a:t>This is really important because it is very easy to drift into restorative tasks being another form of punishment or very repetitive, no longer addressing the needs of the particular child. </a:t>
            </a:r>
            <a:endParaRPr lang="en-US" sz="1100" dirty="0"/>
          </a:p>
          <a:p>
            <a:pPr marL="228600" lvl="1" indent="-228600">
              <a:buFont typeface="+mj-lt"/>
              <a:buAutoNum type="arabicPeriod"/>
            </a:pPr>
            <a:r>
              <a:rPr lang="en-US" dirty="0"/>
              <a:t>Restorative tasks work through teaching skills and strengthening relationships, not by being aversive.</a:t>
            </a:r>
            <a:endParaRPr lang="en-US" sz="1100" dirty="0"/>
          </a:p>
          <a:p>
            <a:pPr marL="228600" lvl="1" indent="-228600">
              <a:buFont typeface="+mj-lt"/>
              <a:buAutoNum type="arabicPeriod"/>
            </a:pPr>
            <a:r>
              <a:rPr lang="en-US" dirty="0"/>
              <a:t>It is important to be sensitive to cultural mores when developing restorative </a:t>
            </a:r>
            <a:r>
              <a:rPr lang="en-US" dirty="0" smtClean="0"/>
              <a:t>tasks.</a:t>
            </a:r>
            <a:endParaRPr lang="en-US" sz="1100" dirty="0"/>
          </a:p>
          <a:p>
            <a:pPr marL="228600" lvl="1" indent="-228600">
              <a:buFont typeface="+mj-lt"/>
              <a:buAutoNum type="arabicPeriod"/>
            </a:pPr>
            <a:r>
              <a:rPr lang="en-US" dirty="0"/>
              <a:t>Examples: eye contact, eating with hands versus utensils, gender </a:t>
            </a:r>
            <a:r>
              <a:rPr lang="en-US" dirty="0" smtClean="0"/>
              <a:t>interactions.</a:t>
            </a:r>
            <a:endParaRPr lang="en-US" sz="1100" dirty="0"/>
          </a:p>
          <a:p>
            <a:r>
              <a:rPr lang="en-US" dirty="0"/>
              <a:t> </a:t>
            </a:r>
            <a:endParaRPr lang="en-US" sz="1100" dirty="0"/>
          </a:p>
          <a:p>
            <a:endParaRPr lang="en-US" dirty="0"/>
          </a:p>
        </p:txBody>
      </p:sp>
      <p:sp>
        <p:nvSpPr>
          <p:cNvPr id="8" name="Rectangle 7"/>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53</a:t>
            </a:r>
            <a:endParaRPr lang="en-US" sz="2800" dirty="0"/>
          </a:p>
        </p:txBody>
      </p:sp>
    </p:spTree>
    <p:extLst>
      <p:ext uri="{BB962C8B-B14F-4D97-AF65-F5344CB8AC3E}">
        <p14:creationId xmlns:p14="http://schemas.microsoft.com/office/powerpoint/2010/main" val="215735127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r>
              <a:rPr lang="en-US" b="1" dirty="0"/>
              <a:t>Why, How, and What of Restorative Tasks</a:t>
            </a:r>
          </a:p>
          <a:p>
            <a:endParaRPr lang="en-US" dirty="0"/>
          </a:p>
          <a:p>
            <a:pPr lvl="0"/>
            <a:r>
              <a:rPr lang="en-US" dirty="0"/>
              <a:t>Review the slide above using the information below.</a:t>
            </a:r>
          </a:p>
          <a:p>
            <a:pPr lvl="0"/>
            <a:endParaRPr lang="en-US" dirty="0"/>
          </a:p>
          <a:p>
            <a:pPr marL="171450" lvl="0" indent="-171450">
              <a:buFont typeface="Arial" panose="020B0604020202020204" pitchFamily="34" charset="0"/>
              <a:buChar char="•"/>
            </a:pPr>
            <a:r>
              <a:rPr lang="en-US" dirty="0"/>
              <a:t>Restorative tasks for Skill Building are aimed at changing beliefs and learning skills so that children can meet their needs without hurting others. </a:t>
            </a:r>
          </a:p>
          <a:p>
            <a:pPr marL="171450" lvl="0" indent="-171450">
              <a:buFont typeface="Arial" panose="020B0604020202020204" pitchFamily="34" charset="0"/>
              <a:buChar char="•"/>
            </a:pPr>
            <a:r>
              <a:rPr lang="en-US" dirty="0"/>
              <a:t>Thoughtful targeted restorative tasks are designed by answering a series of questions about he the child’s behavior and the child. </a:t>
            </a:r>
          </a:p>
          <a:p>
            <a:pPr marL="171450" lvl="0" indent="-171450">
              <a:buFont typeface="Arial" panose="020B0604020202020204" pitchFamily="34" charset="0"/>
              <a:buChar char="•"/>
            </a:pPr>
            <a:r>
              <a:rPr lang="en-US" b="1" dirty="0"/>
              <a:t>Refer </a:t>
            </a:r>
            <a:r>
              <a:rPr lang="en-US" dirty="0"/>
              <a:t>participants to the “Handout: Creating Restorative Tasks for Skill Building”.</a:t>
            </a:r>
          </a:p>
          <a:p>
            <a:endParaRPr lang="en-US" dirty="0"/>
          </a:p>
          <a:p>
            <a:endParaRPr lang="en-US" dirty="0"/>
          </a:p>
          <a:p>
            <a:endParaRPr lang="en-US" dirty="0"/>
          </a:p>
          <a:p>
            <a:r>
              <a:rPr lang="en-US" dirty="0"/>
              <a:t>Wilcox (2012). </a:t>
            </a:r>
            <a:r>
              <a:rPr lang="en-US" i="1" dirty="0"/>
              <a:t>Trauma-Informed Care: The Restorative Approach</a:t>
            </a:r>
            <a:r>
              <a:rPr lang="en-US" dirty="0"/>
              <a:t>, pp. 119-120.  </a:t>
            </a:r>
          </a:p>
          <a:p>
            <a:r>
              <a:rPr lang="en-US" dirty="0"/>
              <a:t/>
            </a:r>
            <a:br>
              <a:rPr lang="en-US" dirty="0"/>
            </a:br>
            <a:r>
              <a:rPr lang="en-US" dirty="0"/>
              <a:t> </a:t>
            </a:r>
          </a:p>
          <a:p>
            <a:endParaRPr lang="en-US" dirty="0"/>
          </a:p>
        </p:txBody>
      </p:sp>
      <p:sp>
        <p:nvSpPr>
          <p:cNvPr id="8" name="Rectangle 7"/>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54</a:t>
            </a:r>
            <a:endParaRPr lang="en-US" sz="2800" dirty="0"/>
          </a:p>
        </p:txBody>
      </p:sp>
    </p:spTree>
    <p:extLst>
      <p:ext uri="{BB962C8B-B14F-4D97-AF65-F5344CB8AC3E}">
        <p14:creationId xmlns:p14="http://schemas.microsoft.com/office/powerpoint/2010/main" val="10056923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74320" y="3017520"/>
            <a:ext cx="6705600" cy="5669280"/>
          </a:xfrm>
        </p:spPr>
        <p:txBody>
          <a:bodyPr/>
          <a:lstStyle/>
          <a:p>
            <a:r>
              <a:rPr lang="en-US" b="1" dirty="0"/>
              <a:t>Why, How, and What of Restorative Tasks</a:t>
            </a:r>
          </a:p>
          <a:p>
            <a:endParaRPr lang="en-US" dirty="0"/>
          </a:p>
          <a:p>
            <a:pPr lvl="0"/>
            <a:r>
              <a:rPr lang="en-US" dirty="0"/>
              <a:t>Review the slide above using the information below.</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The summary points on the slide describe further the kinds of restorative tasks that can be created in response to behaviors that hurt others. </a:t>
            </a:r>
          </a:p>
          <a:p>
            <a:r>
              <a:rPr lang="en-US" dirty="0"/>
              <a:t> </a:t>
            </a:r>
          </a:p>
          <a:p>
            <a:endParaRPr lang="en-US" dirty="0"/>
          </a:p>
          <a:p>
            <a:endParaRPr lang="en-US" dirty="0"/>
          </a:p>
          <a:p>
            <a:r>
              <a:rPr lang="en-US" dirty="0"/>
              <a:t>Wilcox (2012). </a:t>
            </a:r>
            <a:r>
              <a:rPr lang="en-US" i="1" dirty="0"/>
              <a:t>Trauma-Informed Care: The Restorative Approach</a:t>
            </a:r>
            <a:r>
              <a:rPr lang="en-US" dirty="0"/>
              <a:t>, pp. 119-120.  </a:t>
            </a:r>
          </a:p>
          <a:p>
            <a:r>
              <a:rPr lang="en-US" dirty="0"/>
              <a:t> </a:t>
            </a:r>
          </a:p>
          <a:p>
            <a:r>
              <a:rPr lang="en-US" dirty="0"/>
              <a:t> </a:t>
            </a:r>
          </a:p>
          <a:p>
            <a:r>
              <a:rPr lang="en-US" dirty="0"/>
              <a:t> </a:t>
            </a:r>
          </a:p>
          <a:p>
            <a:endParaRPr lang="en-US" dirty="0"/>
          </a:p>
        </p:txBody>
      </p:sp>
      <p:sp>
        <p:nvSpPr>
          <p:cNvPr id="7" name="Rectangle 6"/>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55</a:t>
            </a:r>
            <a:endParaRPr lang="en-US" sz="2800" dirty="0"/>
          </a:p>
        </p:txBody>
      </p:sp>
    </p:spTree>
    <p:extLst>
      <p:ext uri="{BB962C8B-B14F-4D97-AF65-F5344CB8AC3E}">
        <p14:creationId xmlns:p14="http://schemas.microsoft.com/office/powerpoint/2010/main" val="3977589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417888" cy="1922462"/>
          </a:xfrm>
        </p:spPr>
      </p:sp>
      <p:sp>
        <p:nvSpPr>
          <p:cNvPr id="5" name="Notes Placeholder 4"/>
          <p:cNvSpPr>
            <a:spLocks noGrp="1"/>
          </p:cNvSpPr>
          <p:nvPr>
            <p:ph type="body" idx="1"/>
          </p:nvPr>
        </p:nvSpPr>
        <p:spPr>
          <a:xfrm>
            <a:off x="274320" y="3017520"/>
            <a:ext cx="6705600" cy="5806440"/>
          </a:xfrm>
        </p:spPr>
        <p:txBody>
          <a:bodyPr/>
          <a:lstStyle/>
          <a:p>
            <a:endParaRPr lang="en-US" dirty="0"/>
          </a:p>
          <a:p>
            <a:r>
              <a:rPr lang="en-US" b="1" dirty="0" smtClean="0"/>
              <a:t>Exercise</a:t>
            </a:r>
            <a:r>
              <a:rPr lang="en-US" b="1" dirty="0"/>
              <a:t>: </a:t>
            </a:r>
            <a:r>
              <a:rPr lang="en-US" b="1" dirty="0" smtClean="0"/>
              <a:t>Creating a Restorative Task for Skill Building</a:t>
            </a:r>
            <a:endParaRPr lang="en-US" dirty="0"/>
          </a:p>
          <a:p>
            <a:r>
              <a:rPr lang="en-US" dirty="0"/>
              <a:t> </a:t>
            </a:r>
          </a:p>
          <a:p>
            <a:pPr marL="228600" indent="-228600">
              <a:buFont typeface="+mj-lt"/>
              <a:buAutoNum type="arabicPeriod"/>
            </a:pPr>
            <a:r>
              <a:rPr lang="en-US" b="1" dirty="0" smtClean="0"/>
              <a:t>Ask</a:t>
            </a:r>
            <a:r>
              <a:rPr lang="en-US" dirty="0" smtClean="0"/>
              <a:t> </a:t>
            </a:r>
            <a:r>
              <a:rPr lang="en-US" dirty="0"/>
              <a:t>participants to stay in their same small group. </a:t>
            </a:r>
          </a:p>
          <a:p>
            <a:pPr marL="228600" lvl="0" indent="-228600">
              <a:buFont typeface="+mj-lt"/>
              <a:buAutoNum type="arabicPeriod"/>
            </a:pPr>
            <a:r>
              <a:rPr lang="en-US" b="1" dirty="0"/>
              <a:t>Ask</a:t>
            </a:r>
            <a:r>
              <a:rPr lang="en-US" dirty="0"/>
              <a:t> participants to complete the worksheet “Exercise: Creating Restorative Tasks for Skill Building” as it applies to the case example. </a:t>
            </a:r>
          </a:p>
          <a:p>
            <a:pPr marL="228600" lvl="0" indent="-228600">
              <a:buFont typeface="+mj-lt"/>
              <a:buAutoNum type="arabicPeriod"/>
            </a:pPr>
            <a:r>
              <a:rPr lang="en-US" b="1" dirty="0"/>
              <a:t>Refer</a:t>
            </a:r>
            <a:r>
              <a:rPr lang="en-US" dirty="0"/>
              <a:t> groups to look at the handout “Ideas for Restorative Tasks for Skill Building” to see more ideas broken into categories by what kind of skill they are building. </a:t>
            </a:r>
          </a:p>
          <a:p>
            <a:pPr marL="228600" lvl="0" indent="-228600">
              <a:buFont typeface="+mj-lt"/>
              <a:buAutoNum type="arabicPeriod"/>
            </a:pPr>
            <a:r>
              <a:rPr lang="en-US" b="1" dirty="0"/>
              <a:t>Discuss: </a:t>
            </a:r>
            <a:endParaRPr lang="en-US" dirty="0"/>
          </a:p>
          <a:p>
            <a:pPr marL="228600" lvl="0" indent="-228600">
              <a:buFont typeface="+mj-lt"/>
              <a:buAutoNum type="arabicPeriod"/>
            </a:pPr>
            <a:r>
              <a:rPr lang="en-US" dirty="0"/>
              <a:t>Review group answers.</a:t>
            </a:r>
          </a:p>
          <a:p>
            <a:pPr marL="228600" lvl="0" indent="-228600">
              <a:buFont typeface="+mj-lt"/>
              <a:buAutoNum type="arabicPeriod"/>
            </a:pPr>
            <a:r>
              <a:rPr lang="en-US" dirty="0"/>
              <a:t>Highlight the range of tasks that the groups come up with, pointing out the importance of creativity.</a:t>
            </a:r>
          </a:p>
          <a:p>
            <a:pPr marL="228600" lvl="0" indent="-228600">
              <a:buFont typeface="+mj-lt"/>
              <a:buAutoNum type="arabicPeriod"/>
            </a:pPr>
            <a:r>
              <a:rPr lang="en-US" dirty="0"/>
              <a:t>Remind participants that they can use the worksheet to expand options. </a:t>
            </a:r>
          </a:p>
          <a:p>
            <a:endParaRPr lang="en-US" dirty="0"/>
          </a:p>
          <a:p>
            <a:r>
              <a:rPr lang="en-US" dirty="0"/>
              <a:t> </a:t>
            </a:r>
          </a:p>
        </p:txBody>
      </p:sp>
      <p:sp>
        <p:nvSpPr>
          <p:cNvPr id="7" name="Rectangle 6"/>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b="1"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dirty="0">
                <a:ea typeface="Calibri" panose="020F0502020204030204" pitchFamily="34" charset="0"/>
                <a:cs typeface="Times New Roman" panose="02020603050405020304" pitchFamily="18" charset="0"/>
              </a:rPr>
              <a:t>Create Restorative Tasks to Make Amends (15 min.)</a:t>
            </a:r>
            <a:endParaRPr lang="en-US" sz="10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56</a:t>
            </a:r>
            <a:endParaRPr lang="en-US" sz="2800" dirty="0"/>
          </a:p>
        </p:txBody>
      </p:sp>
    </p:spTree>
    <p:extLst>
      <p:ext uri="{BB962C8B-B14F-4D97-AF65-F5344CB8AC3E}">
        <p14:creationId xmlns:p14="http://schemas.microsoft.com/office/powerpoint/2010/main" val="291015632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108960"/>
            <a:ext cx="6705600" cy="5273040"/>
          </a:xfrm>
        </p:spPr>
        <p:txBody>
          <a:bodyPr/>
          <a:lstStyle/>
          <a:p>
            <a:r>
              <a:rPr lang="en-US" b="1" dirty="0"/>
              <a:t>Creating a Restorative Task for Making Amends</a:t>
            </a:r>
          </a:p>
          <a:p>
            <a:endParaRPr lang="en-US" dirty="0"/>
          </a:p>
          <a:p>
            <a:pPr marL="171450" lvl="0" indent="-171450">
              <a:buFont typeface="Arial" panose="020B0604020202020204" pitchFamily="34" charset="0"/>
              <a:buChar char="•"/>
            </a:pPr>
            <a:r>
              <a:rPr lang="en-US" b="1" dirty="0"/>
              <a:t>Introduce </a:t>
            </a:r>
            <a:r>
              <a:rPr lang="en-US" dirty="0"/>
              <a:t>the next step Create your Restorative Task for Making Amends.</a:t>
            </a:r>
          </a:p>
          <a:p>
            <a:pPr marL="171450" lvl="0" indent="-171450">
              <a:buFont typeface="Arial" panose="020B0604020202020204" pitchFamily="34" charset="0"/>
              <a:buChar char="•"/>
            </a:pPr>
            <a:r>
              <a:rPr lang="en-US" b="1" dirty="0"/>
              <a:t>Click</a:t>
            </a:r>
            <a:r>
              <a:rPr lang="en-US" dirty="0"/>
              <a:t> – </a:t>
            </a:r>
            <a:r>
              <a:rPr lang="en-US" u="sng" dirty="0"/>
              <a:t>Underlines - Create your Restorative Task for Making Amends.</a:t>
            </a:r>
            <a:endParaRPr lang="en-US" dirty="0"/>
          </a:p>
          <a:p>
            <a:pPr marL="171450" lvl="0" indent="-171450">
              <a:buFont typeface="Arial" panose="020B0604020202020204" pitchFamily="34" charset="0"/>
              <a:buChar char="•"/>
            </a:pPr>
            <a:r>
              <a:rPr lang="en-US" dirty="0"/>
              <a:t>We will now look at how we can use restorative tasks to help youth learn how to repair relationships when there has been difficulty or harm. </a:t>
            </a:r>
          </a:p>
        </p:txBody>
      </p:sp>
      <p:sp>
        <p:nvSpPr>
          <p:cNvPr id="8" name="Rectangle 7"/>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b="1" dirty="0">
                <a:ea typeface="Calibri" panose="020F0502020204030204" pitchFamily="34" charset="0"/>
                <a:cs typeface="Times New Roman" panose="02020603050405020304" pitchFamily="18" charset="0"/>
              </a:rPr>
              <a:t>Create Restorative Tasks to Make Amends (15 min.)</a:t>
            </a:r>
            <a:endParaRPr lang="en-US" sz="1000" b="1"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57</a:t>
            </a:r>
            <a:endParaRPr lang="en-US" sz="2800" dirty="0"/>
          </a:p>
        </p:txBody>
      </p:sp>
    </p:spTree>
    <p:extLst>
      <p:ext uri="{BB962C8B-B14F-4D97-AF65-F5344CB8AC3E}">
        <p14:creationId xmlns:p14="http://schemas.microsoft.com/office/powerpoint/2010/main" val="24292219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p:txBody>
          <a:bodyPr/>
          <a:lstStyle/>
          <a:p>
            <a:r>
              <a:rPr lang="en-US" b="1" dirty="0"/>
              <a:t>Creating a Restorative Task for Making Amends</a:t>
            </a:r>
          </a:p>
          <a:p>
            <a:endParaRPr lang="en-US" sz="1100" dirty="0"/>
          </a:p>
          <a:p>
            <a:pPr lvl="0"/>
            <a:r>
              <a:rPr lang="en-US" dirty="0"/>
              <a:t>Review the slide above using the information </a:t>
            </a:r>
            <a:r>
              <a:rPr lang="en-US" dirty="0" smtClean="0"/>
              <a:t>below.</a:t>
            </a:r>
            <a:endParaRPr lang="en-US" dirty="0"/>
          </a:p>
          <a:p>
            <a:pPr lvl="0"/>
            <a:endParaRPr lang="en-US" sz="1100" dirty="0"/>
          </a:p>
          <a:p>
            <a:pPr marL="228600" lvl="0" indent="-228600">
              <a:buFont typeface="+mj-lt"/>
              <a:buAutoNum type="arabicPeriod"/>
            </a:pPr>
            <a:r>
              <a:rPr lang="en-US" dirty="0"/>
              <a:t>The first question explores who was hurt, inconvenienced, upset, or insulted. This could be an individual person or a group of people like a whole unit or whole classroom. </a:t>
            </a:r>
            <a:endParaRPr lang="en-US" sz="1100" dirty="0"/>
          </a:p>
          <a:p>
            <a:pPr marL="228600" lvl="0" indent="-228600">
              <a:buFont typeface="+mj-lt"/>
              <a:buAutoNum type="arabicPeriod"/>
            </a:pPr>
            <a:r>
              <a:rPr lang="en-US" dirty="0"/>
              <a:t>The second question helps you go back to your working theory about this </a:t>
            </a:r>
            <a:r>
              <a:rPr lang="en-US" dirty="0" smtClean="0"/>
              <a:t>child: What </a:t>
            </a:r>
            <a:r>
              <a:rPr lang="en-US" dirty="0"/>
              <a:t>challenges, themes, deficits were revealed by the child’s </a:t>
            </a:r>
            <a:r>
              <a:rPr lang="en-US" dirty="0" smtClean="0"/>
              <a:t>behavior? </a:t>
            </a:r>
            <a:r>
              <a:rPr lang="en-US" dirty="0"/>
              <a:t>If possible, the task should relate to these themes.</a:t>
            </a:r>
            <a:endParaRPr lang="en-US" sz="1100" dirty="0"/>
          </a:p>
          <a:p>
            <a:pPr marL="228600" lvl="0" indent="-228600">
              <a:buFont typeface="+mj-lt"/>
              <a:buAutoNum type="arabicPeriod"/>
            </a:pPr>
            <a:r>
              <a:rPr lang="en-US" dirty="0"/>
              <a:t>Ideally, the child would repair the harm he did - i.e. if he punched a hole in a wall, he should fix it. Often this is not possible. So, for example, instead can he do something nice for the maintenance person who did fix it.</a:t>
            </a:r>
            <a:endParaRPr lang="en-US" sz="1100" dirty="0"/>
          </a:p>
          <a:p>
            <a:pPr marL="228600" lvl="0" indent="-228600">
              <a:buFont typeface="+mj-lt"/>
              <a:buAutoNum type="arabicPeriod"/>
            </a:pPr>
            <a:r>
              <a:rPr lang="en-US" dirty="0"/>
              <a:t>Why is it important to be aware of biases, racism, oppression when teaching to make amends? What barriers might there be?</a:t>
            </a:r>
          </a:p>
          <a:p>
            <a:pPr marL="228600" lvl="0" indent="-228600">
              <a:buFont typeface="+mj-lt"/>
              <a:buAutoNum type="arabicPeriod"/>
            </a:pPr>
            <a:r>
              <a:rPr lang="en-US" dirty="0"/>
              <a:t>Possible answers: </a:t>
            </a:r>
            <a:endParaRPr lang="en-US" sz="1100" dirty="0"/>
          </a:p>
          <a:p>
            <a:pPr marL="627063" lvl="2" indent="-163513"/>
            <a:r>
              <a:rPr lang="en-US" dirty="0"/>
              <a:t>no adult ever apologized to them </a:t>
            </a:r>
            <a:endParaRPr lang="en-US" sz="1100" dirty="0"/>
          </a:p>
          <a:p>
            <a:pPr marL="627063" lvl="2" indent="-163513"/>
            <a:r>
              <a:rPr lang="en-US" dirty="0"/>
              <a:t>they have often been unfairly blamed and subject to racial profiling</a:t>
            </a:r>
            <a:endParaRPr lang="en-US" sz="1100" dirty="0"/>
          </a:p>
          <a:p>
            <a:pPr marL="627063" lvl="2" indent="-163513"/>
            <a:r>
              <a:rPr lang="en-US" dirty="0"/>
              <a:t>Making amends may feel vulnerable and like losing power</a:t>
            </a:r>
            <a:endParaRPr lang="en-US" sz="1100" dirty="0"/>
          </a:p>
          <a:p>
            <a:pPr marL="627063" lvl="2" indent="-163513"/>
            <a:r>
              <a:rPr lang="en-US" dirty="0"/>
              <a:t>What could be especially difficult for children of color about the vulnerability of saying they were wrong?</a:t>
            </a:r>
          </a:p>
          <a:p>
            <a:pPr marL="627063" lvl="2" indent="-163513"/>
            <a:endParaRPr lang="en-US" sz="1100" dirty="0"/>
          </a:p>
          <a:p>
            <a:pPr marL="627063" lvl="2" indent="-163513"/>
            <a:endParaRPr lang="en-US" sz="1100" dirty="0"/>
          </a:p>
          <a:p>
            <a:r>
              <a:rPr lang="en-US" dirty="0"/>
              <a:t>Wilcox (2012</a:t>
            </a:r>
            <a:r>
              <a:rPr lang="en-US" i="1" dirty="0"/>
              <a:t>). Trauma-Informed Care: The Restorative Approach</a:t>
            </a:r>
            <a:r>
              <a:rPr lang="en-US" dirty="0"/>
              <a:t>, pp. 121.  </a:t>
            </a:r>
            <a:br>
              <a:rPr lang="en-US" dirty="0"/>
            </a:br>
            <a:endParaRPr lang="en-US" sz="1100" dirty="0"/>
          </a:p>
        </p:txBody>
      </p:sp>
      <p:sp>
        <p:nvSpPr>
          <p:cNvPr id="8" name="Rectangle 7"/>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b="1" dirty="0">
                <a:ea typeface="Calibri" panose="020F0502020204030204" pitchFamily="34" charset="0"/>
                <a:cs typeface="Times New Roman" panose="02020603050405020304" pitchFamily="18" charset="0"/>
              </a:rPr>
              <a:t>Create Restorative Tasks to Make Amends (15 min.)</a:t>
            </a:r>
            <a:endParaRPr lang="en-US" sz="1000" b="1"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58</a:t>
            </a:r>
            <a:endParaRPr lang="en-US" sz="2800" dirty="0"/>
          </a:p>
        </p:txBody>
      </p:sp>
    </p:spTree>
    <p:extLst>
      <p:ext uri="{BB962C8B-B14F-4D97-AF65-F5344CB8AC3E}">
        <p14:creationId xmlns:p14="http://schemas.microsoft.com/office/powerpoint/2010/main" val="75609844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74320" y="3017520"/>
            <a:ext cx="6705600" cy="5806440"/>
          </a:xfrm>
        </p:spPr>
        <p:txBody>
          <a:bodyPr/>
          <a:lstStyle/>
          <a:p>
            <a:r>
              <a:rPr lang="en-US" b="1" dirty="0"/>
              <a:t>Exercise: Creating a Restorative Task to Make Amends</a:t>
            </a:r>
            <a:endParaRPr lang="en-US" dirty="0"/>
          </a:p>
          <a:p>
            <a:r>
              <a:rPr lang="en-US" dirty="0"/>
              <a:t> </a:t>
            </a:r>
          </a:p>
          <a:p>
            <a:pPr marL="228600" lvl="0" indent="-228600">
              <a:buFont typeface="+mj-lt"/>
              <a:buAutoNum type="arabicPeriod"/>
            </a:pPr>
            <a:r>
              <a:rPr lang="en-US" b="1" dirty="0"/>
              <a:t>Ask </a:t>
            </a:r>
            <a:r>
              <a:rPr lang="en-US" dirty="0"/>
              <a:t>participants to stay in their same small groups.</a:t>
            </a:r>
          </a:p>
          <a:p>
            <a:pPr marL="228600" lvl="0" indent="-228600">
              <a:buFont typeface="+mj-lt"/>
              <a:buAutoNum type="arabicPeriod"/>
            </a:pPr>
            <a:r>
              <a:rPr lang="en-US" b="1" dirty="0"/>
              <a:t>Refer </a:t>
            </a:r>
            <a:r>
              <a:rPr lang="en-US" dirty="0"/>
              <a:t>groups to the worksheet for “Exercise: Creating Restorative Tasks to Make Amends” as it applies to the case example.</a:t>
            </a:r>
          </a:p>
          <a:p>
            <a:pPr marL="228600" lvl="0" indent="-228600">
              <a:buFont typeface="+mj-lt"/>
              <a:buAutoNum type="arabicPeriod"/>
            </a:pPr>
            <a:r>
              <a:rPr lang="en-US" b="1" dirty="0"/>
              <a:t>Refer</a:t>
            </a:r>
            <a:r>
              <a:rPr lang="en-US" dirty="0"/>
              <a:t> groups to the handout “Ideas for Restorative Tasks to Make Amends.” </a:t>
            </a:r>
          </a:p>
          <a:p>
            <a:pPr marL="228600" lvl="0" indent="-228600">
              <a:buFont typeface="+mj-lt"/>
              <a:buAutoNum type="arabicPeriod"/>
            </a:pPr>
            <a:r>
              <a:rPr lang="en-US" b="1" dirty="0"/>
              <a:t>Discuss </a:t>
            </a:r>
            <a:r>
              <a:rPr lang="en-US" dirty="0"/>
              <a:t>their answers as a large group.</a:t>
            </a:r>
          </a:p>
          <a:p>
            <a:r>
              <a:rPr lang="en-US" dirty="0"/>
              <a:t> </a:t>
            </a:r>
          </a:p>
          <a:p>
            <a:r>
              <a:rPr lang="en-US" dirty="0"/>
              <a:t> </a:t>
            </a:r>
          </a:p>
          <a:p>
            <a:endParaRPr lang="en-US" dirty="0"/>
          </a:p>
        </p:txBody>
      </p:sp>
      <p:sp>
        <p:nvSpPr>
          <p:cNvPr id="7" name="Rectangle 6"/>
          <p:cNvSpPr/>
          <p:nvPr/>
        </p:nvSpPr>
        <p:spPr>
          <a:xfrm>
            <a:off x="3554376" y="1060704"/>
            <a:ext cx="3532223" cy="1636345"/>
          </a:xfrm>
          <a:prstGeom prst="rect">
            <a:avLst/>
          </a:prstGeom>
        </p:spPr>
        <p:txBody>
          <a:bodyPr wrap="square">
            <a:spAutoFit/>
          </a:bodyPr>
          <a:lstStyle/>
          <a:p>
            <a:pPr>
              <a:lnSpc>
                <a:spcPct val="115000"/>
              </a:lnSpc>
              <a:spcAft>
                <a:spcPts val="1000"/>
              </a:spcAft>
            </a:pPr>
            <a:r>
              <a:rPr lang="en-US" sz="1000" b="1" dirty="0">
                <a:ea typeface="Calibri" panose="020F0502020204030204" pitchFamily="34" charset="0"/>
                <a:cs typeface="Times New Roman" panose="02020603050405020304" pitchFamily="18" charset="0"/>
              </a:rPr>
              <a:t>12:45-2:15 Responding to Problem Behaviors: When Children Hurt Others (Continued) </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u="sng" dirty="0">
                <a:ea typeface="Calibri" panose="020F0502020204030204" pitchFamily="34" charset="0"/>
                <a:cs typeface="Times New Roman" panose="02020603050405020304" pitchFamily="18" charset="0"/>
              </a:rPr>
              <a:t>Creating a Working Theory (20 min.)</a:t>
            </a:r>
            <a:endParaRPr lang="en-US" sz="10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000" dirty="0">
                <a:ea typeface="Calibri" panose="020F0502020204030204" pitchFamily="34" charset="0"/>
                <a:cs typeface="Times New Roman" panose="02020603050405020304" pitchFamily="18" charset="0"/>
              </a:rPr>
              <a:t>Steps to Creating Restorative Tasks (5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Manage the Negative Behavior (10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Return to Working Theory (15 min.)</a:t>
            </a:r>
          </a:p>
          <a:p>
            <a:pPr marL="233363" marR="0" lvl="0" indent="-115888">
              <a:lnSpc>
                <a:spcPct val="115000"/>
              </a:lnSpc>
              <a:spcBef>
                <a:spcPts val="0"/>
              </a:spcBef>
              <a:spcAft>
                <a:spcPts val="0"/>
              </a:spcAft>
              <a:buFont typeface="+mj-lt"/>
              <a:buAutoNum type="arabicPeriod"/>
            </a:pPr>
            <a:r>
              <a:rPr lang="en-US" sz="1000" dirty="0">
                <a:ea typeface="Calibri" panose="020F0502020204030204" pitchFamily="34" charset="0"/>
                <a:cs typeface="Times New Roman" panose="02020603050405020304" pitchFamily="18" charset="0"/>
              </a:rPr>
              <a:t>Create Restorative Tasks for Skill Building (25 min.)</a:t>
            </a:r>
          </a:p>
          <a:p>
            <a:pPr marL="233363" marR="0" lvl="0" indent="-115888">
              <a:lnSpc>
                <a:spcPct val="115000"/>
              </a:lnSpc>
              <a:spcBef>
                <a:spcPts val="0"/>
              </a:spcBef>
              <a:spcAft>
                <a:spcPts val="1000"/>
              </a:spcAft>
              <a:buFont typeface="+mj-lt"/>
              <a:buAutoNum type="arabicPeriod"/>
            </a:pPr>
            <a:r>
              <a:rPr lang="en-US" sz="1000" b="1" dirty="0">
                <a:ea typeface="Calibri" panose="020F0502020204030204" pitchFamily="34" charset="0"/>
                <a:cs typeface="Times New Roman" panose="02020603050405020304" pitchFamily="18" charset="0"/>
              </a:rPr>
              <a:t>Create Restorative Tasks to Make Amends (15 min.)</a:t>
            </a:r>
            <a:endParaRPr lang="en-US" sz="1000" b="1"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59</a:t>
            </a:r>
            <a:endParaRPr lang="en-US" sz="2800" dirty="0"/>
          </a:p>
        </p:txBody>
      </p:sp>
    </p:spTree>
    <p:extLst>
      <p:ext uri="{BB962C8B-B14F-4D97-AF65-F5344CB8AC3E}">
        <p14:creationId xmlns:p14="http://schemas.microsoft.com/office/powerpoint/2010/main" val="17731707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2" name="Rectangle 1"/>
          <p:cNvSpPr/>
          <p:nvPr/>
        </p:nvSpPr>
        <p:spPr>
          <a:xfrm>
            <a:off x="3610160" y="1097280"/>
            <a:ext cx="1415772" cy="270459"/>
          </a:xfrm>
          <a:prstGeom prst="rect">
            <a:avLst/>
          </a:prstGeom>
        </p:spPr>
        <p:txBody>
          <a:bodyPr wrap="non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2:15-2:30   BREAK</a:t>
            </a:r>
            <a:endParaRPr lang="en-US" sz="1100" dirty="0">
              <a:effectLst/>
              <a:ea typeface="Calibri" panose="020F0502020204030204" pitchFamily="34" charset="0"/>
              <a:cs typeface="Times New Roman" panose="02020603050405020304" pitchFamily="18" charset="0"/>
            </a:endParaRPr>
          </a:p>
        </p:txBody>
      </p:sp>
      <p:sp>
        <p:nvSpPr>
          <p:cNvPr id="4" name="Rectangle 3"/>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60</a:t>
            </a:r>
            <a:endParaRPr lang="en-US" sz="2800" dirty="0"/>
          </a:p>
        </p:txBody>
      </p:sp>
    </p:spTree>
    <p:extLst>
      <p:ext uri="{BB962C8B-B14F-4D97-AF65-F5344CB8AC3E}">
        <p14:creationId xmlns:p14="http://schemas.microsoft.com/office/powerpoint/2010/main" val="27733690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669280"/>
          </a:xfrm>
        </p:spPr>
        <p:txBody>
          <a:bodyPr/>
          <a:lstStyle/>
          <a:p>
            <a:r>
              <a:rPr lang="en-US" b="1" dirty="0"/>
              <a:t>Exercise: Applying the Steps to Creating Restorative Tasks to a Youth in Your Program</a:t>
            </a:r>
          </a:p>
          <a:p>
            <a:endParaRPr lang="en-US" dirty="0"/>
          </a:p>
          <a:p>
            <a:pPr marL="171450" lvl="0" indent="-171450">
              <a:buFont typeface="Arial" panose="020B0604020202020204" pitchFamily="34" charset="0"/>
              <a:buChar char="•"/>
            </a:pPr>
            <a:r>
              <a:rPr lang="en-US" dirty="0"/>
              <a:t>Break participants into new groups of 3 or 4 by program so group members will know the same client. </a:t>
            </a:r>
          </a:p>
          <a:p>
            <a:pPr marL="171450" lvl="0" indent="-171450">
              <a:buFont typeface="Arial" panose="020B0604020202020204" pitchFamily="34" charset="0"/>
              <a:buChar char="•"/>
            </a:pPr>
            <a:r>
              <a:rPr lang="en-US" dirty="0"/>
              <a:t>Explain that they should quickly choose a youth in their program and a recent behavior they engaged in that hurt others.</a:t>
            </a:r>
          </a:p>
          <a:p>
            <a:pPr marL="171450" lvl="0" indent="-171450">
              <a:buFont typeface="Arial" panose="020B0604020202020204" pitchFamily="34" charset="0"/>
              <a:buChar char="•"/>
            </a:pPr>
            <a:r>
              <a:rPr lang="en-US" dirty="0"/>
              <a:t>Complete the steps in the process using the </a:t>
            </a:r>
            <a:r>
              <a:rPr lang="en-US" dirty="0" smtClean="0">
                <a:solidFill>
                  <a:srgbClr val="000000"/>
                </a:solidFill>
                <a:latin typeface="Arial" panose="020B0604020202020204" pitchFamily="34" charset="0"/>
              </a:rPr>
              <a:t>w</a:t>
            </a:r>
            <a:r>
              <a:rPr lang="en-US" dirty="0" smtClean="0">
                <a:solidFill>
                  <a:srgbClr val="000000"/>
                </a:solidFill>
                <a:latin typeface="Arial" panose="020B0604020202020204" pitchFamily="34" charset="0"/>
                <a:ea typeface="Arial" panose="020B0604020202020204" pitchFamily="34" charset="0"/>
              </a:rPr>
              <a:t>orksheet </a:t>
            </a:r>
            <a:r>
              <a:rPr lang="en-US" dirty="0">
                <a:solidFill>
                  <a:srgbClr val="000000"/>
                </a:solidFill>
                <a:latin typeface="Arial" panose="020B0604020202020204" pitchFamily="34" charset="0"/>
                <a:ea typeface="Arial" panose="020B0604020202020204" pitchFamily="34" charset="0"/>
              </a:rPr>
              <a:t>“Questions to Consider to Understand </a:t>
            </a:r>
            <a:r>
              <a:rPr lang="en-US" dirty="0" smtClean="0">
                <a:solidFill>
                  <a:srgbClr val="000000"/>
                </a:solidFill>
                <a:latin typeface="Arial" panose="020B0604020202020204" pitchFamily="34" charset="0"/>
                <a:ea typeface="Arial" panose="020B0604020202020204" pitchFamily="34" charset="0"/>
              </a:rPr>
              <a:t>Behavior” on page 44 of participants’ packets.</a:t>
            </a:r>
            <a:endParaRPr lang="en-US" dirty="0"/>
          </a:p>
          <a:p>
            <a:pPr lvl="0"/>
            <a:endParaRPr lang="en-US" dirty="0"/>
          </a:p>
          <a:p>
            <a:pPr lvl="0"/>
            <a:r>
              <a:rPr lang="en-US" b="1" dirty="0"/>
              <a:t>Discuss:</a:t>
            </a:r>
            <a:endParaRPr lang="en-US" dirty="0"/>
          </a:p>
          <a:p>
            <a:pPr marL="284163" lvl="1" indent="-171450"/>
            <a:r>
              <a:rPr lang="en-US" b="1" dirty="0"/>
              <a:t>Ask</a:t>
            </a:r>
            <a:r>
              <a:rPr lang="en-US" dirty="0"/>
              <a:t>: How did you find the process of doing this about a real-life youth in your program?</a:t>
            </a:r>
          </a:p>
          <a:p>
            <a:pPr marL="284163" lvl="1" indent="-171450"/>
            <a:r>
              <a:rPr lang="en-US" b="1" dirty="0"/>
              <a:t>Ask</a:t>
            </a:r>
            <a:r>
              <a:rPr lang="en-US" dirty="0"/>
              <a:t>: What flowed easily about the process?</a:t>
            </a:r>
          </a:p>
          <a:p>
            <a:pPr marL="284163" lvl="1" indent="-171450"/>
            <a:r>
              <a:rPr lang="en-US" b="1" dirty="0"/>
              <a:t>Ask:</a:t>
            </a:r>
            <a:r>
              <a:rPr lang="en-US" dirty="0"/>
              <a:t> What challenges did you experience?</a:t>
            </a:r>
          </a:p>
          <a:p>
            <a:pPr marL="284163" lvl="1" indent="-171450"/>
            <a:r>
              <a:rPr lang="en-US" b="1" dirty="0"/>
              <a:t>Ask</a:t>
            </a:r>
            <a:r>
              <a:rPr lang="en-US" dirty="0"/>
              <a:t>: What advantages and challenges do you anticipate about working this way?</a:t>
            </a:r>
          </a:p>
          <a:p>
            <a:pPr marL="284163" lvl="1" indent="-171450"/>
            <a:r>
              <a:rPr lang="en-US" b="1" dirty="0"/>
              <a:t>Ask</a:t>
            </a:r>
            <a:r>
              <a:rPr lang="en-US" dirty="0"/>
              <a:t>: What questions and “yes buts” do you anticipate coming up for your peers?</a:t>
            </a:r>
          </a:p>
          <a:p>
            <a:pPr lvl="1" indent="0">
              <a:buNone/>
            </a:pPr>
            <a:endParaRPr lang="en-US" dirty="0"/>
          </a:p>
          <a:p>
            <a:r>
              <a:rPr lang="en-US" dirty="0"/>
              <a:t> </a:t>
            </a:r>
          </a:p>
          <a:p>
            <a:endParaRPr lang="en-US" dirty="0"/>
          </a:p>
        </p:txBody>
      </p:sp>
      <p:sp>
        <p:nvSpPr>
          <p:cNvPr id="3" name="Rectangle 2"/>
          <p:cNvSpPr/>
          <p:nvPr/>
        </p:nvSpPr>
        <p:spPr>
          <a:xfrm>
            <a:off x="3608388" y="1383212"/>
            <a:ext cx="3402012" cy="999248"/>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2:30-3:15 Responding to Problem Behaviors: When Children Hurt Others</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Applying the Steps to Creating Restorative Tasks to a Youth in Your Program </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61</a:t>
            </a:r>
            <a:endParaRPr lang="en-US" sz="2800" dirty="0"/>
          </a:p>
        </p:txBody>
      </p:sp>
    </p:spTree>
    <p:extLst>
      <p:ext uri="{BB962C8B-B14F-4D97-AF65-F5344CB8AC3E}">
        <p14:creationId xmlns:p14="http://schemas.microsoft.com/office/powerpoint/2010/main" val="8446754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2962656"/>
            <a:ext cx="6793992" cy="5724144"/>
          </a:xfrm>
        </p:spPr>
        <p:txBody>
          <a:bodyPr>
            <a:noAutofit/>
          </a:bodyPr>
          <a:lstStyle/>
          <a:p>
            <a:r>
              <a:rPr lang="en-US" sz="1000" b="1" dirty="0"/>
              <a:t>Common Questions about Restorative Approach</a:t>
            </a:r>
            <a:endParaRPr lang="en-US" sz="1000" dirty="0"/>
          </a:p>
          <a:p>
            <a:pPr lvl="0"/>
            <a:r>
              <a:rPr lang="en-US" sz="1000" dirty="0"/>
              <a:t>Review the questions on </a:t>
            </a:r>
            <a:r>
              <a:rPr lang="en-US" sz="1000" dirty="0" smtClean="0"/>
              <a:t>this slide. </a:t>
            </a:r>
            <a:r>
              <a:rPr lang="en-US" sz="1000" dirty="0"/>
              <a:t>Use the information below for group discussion. </a:t>
            </a:r>
            <a:r>
              <a:rPr lang="en-US" sz="1000" b="1" dirty="0"/>
              <a:t>Note to Trainer</a:t>
            </a:r>
            <a:r>
              <a:rPr lang="en-US" sz="1000" dirty="0"/>
              <a:t>: It is useful to review discussion of these questions in Wilcox (2012). </a:t>
            </a:r>
            <a:r>
              <a:rPr lang="en-US" sz="1000" i="1" dirty="0"/>
              <a:t>Trauma-Informed Care: The Restorative Approach</a:t>
            </a:r>
            <a:r>
              <a:rPr lang="en-US" sz="1000" dirty="0"/>
              <a:t>, </a:t>
            </a:r>
            <a:r>
              <a:rPr lang="en-US" sz="1000" dirty="0" smtClean="0"/>
              <a:t>p.126-142</a:t>
            </a:r>
            <a:r>
              <a:rPr lang="en-US" sz="1000" dirty="0"/>
              <a:t>. </a:t>
            </a:r>
          </a:p>
          <a:p>
            <a:pPr lvl="0"/>
            <a:r>
              <a:rPr lang="en-US" sz="1000" b="1" dirty="0"/>
              <a:t>How much is enough? </a:t>
            </a:r>
          </a:p>
          <a:p>
            <a:pPr marL="171450" lvl="0" indent="-171450">
              <a:buFont typeface="Arial" panose="020B0604020202020204" pitchFamily="34" charset="0"/>
              <a:buChar char="•"/>
            </a:pPr>
            <a:r>
              <a:rPr lang="en-US" sz="1000" dirty="0"/>
              <a:t>Restorative tasks are not punishments in disguise. The notion “how much is enough” is based in the belief that the more aversive the task is, the more effective it will be and the task must be as big as the offense. Remember, the healing aspect of tasks is about skill building and repairing relationships. </a:t>
            </a:r>
          </a:p>
          <a:p>
            <a:pPr marL="171450" lvl="0" indent="-171450">
              <a:buFont typeface="Arial" panose="020B0604020202020204" pitchFamily="34" charset="0"/>
              <a:buChar char="•"/>
            </a:pPr>
            <a:r>
              <a:rPr lang="en-US" sz="1000" b="1" dirty="0"/>
              <a:t>Ask</a:t>
            </a:r>
            <a:r>
              <a:rPr lang="en-US" sz="1000" dirty="0"/>
              <a:t>: Think if a friend hurts us? What do we need? </a:t>
            </a:r>
            <a:r>
              <a:rPr lang="en-US" sz="1000" b="1" dirty="0"/>
              <a:t>Possible answer</a:t>
            </a:r>
            <a:r>
              <a:rPr lang="en-US" sz="1000" dirty="0"/>
              <a:t>: Acknowledgement, understanding of how the behavior affected you, that moving forward they will act differently to avoid hurting you.  This is what we need to teach our youth.</a:t>
            </a:r>
          </a:p>
          <a:p>
            <a:pPr marL="171450" lvl="0" indent="-171450">
              <a:buFont typeface="Arial" panose="020B0604020202020204" pitchFamily="34" charset="0"/>
              <a:buChar char="•"/>
            </a:pPr>
            <a:r>
              <a:rPr lang="en-US" sz="1000" dirty="0"/>
              <a:t>What if the client won’t do it? </a:t>
            </a:r>
          </a:p>
          <a:p>
            <a:pPr marL="171450" lvl="0" indent="-171450">
              <a:buFont typeface="Arial" panose="020B0604020202020204" pitchFamily="34" charset="0"/>
              <a:buChar char="•"/>
            </a:pPr>
            <a:r>
              <a:rPr lang="en-US" sz="1000" dirty="0"/>
              <a:t>Do not engage in power struggles. We cannot force a child to do a restorative task. If the client is not ready to do the task, say, “Sometimes, it takes time to work through a problem. I’m confident you can get there. So, until you are ready, we are going to keep you closer to us.” They are not allowed to go on fun outings with the group until the task is finished. </a:t>
            </a:r>
          </a:p>
          <a:p>
            <a:pPr marL="171450" lvl="0" indent="-171450">
              <a:buFont typeface="Arial" panose="020B0604020202020204" pitchFamily="34" charset="0"/>
              <a:buChar char="•"/>
            </a:pPr>
            <a:r>
              <a:rPr lang="en-US" sz="1000" dirty="0"/>
              <a:t>Create structural supports such as Restorative Task time blocks. Example: From 3:00-4:00 restorative tasks will be completed. If the youth does not complete during this time—the task is carried over to the next time block designated for tasks. There will be a fun activity for any youth who do not have restorative tasks to do.</a:t>
            </a:r>
          </a:p>
          <a:p>
            <a:pPr marL="171450" lvl="0" indent="-171450">
              <a:buFont typeface="Arial" panose="020B0604020202020204" pitchFamily="34" charset="0"/>
              <a:buChar char="•"/>
            </a:pPr>
            <a:r>
              <a:rPr lang="en-US" sz="1000" dirty="0"/>
              <a:t>The task should not be difficult—it is not punishment—it is a vehicle for reconciliation.</a:t>
            </a:r>
            <a:br>
              <a:rPr lang="en-US" sz="1000" dirty="0"/>
            </a:br>
            <a:endParaRPr lang="en-US" sz="1000" dirty="0"/>
          </a:p>
          <a:p>
            <a:r>
              <a:rPr lang="en-US" sz="1000" dirty="0"/>
              <a:t> </a:t>
            </a:r>
            <a:r>
              <a:rPr lang="en-US" sz="1000" b="1" dirty="0"/>
              <a:t>How do we continue to think of new tasks, especially if kids don’t take them seriously? </a:t>
            </a:r>
          </a:p>
          <a:p>
            <a:pPr marL="171450" lvl="0" indent="-171450">
              <a:buFont typeface="Arial" panose="020B0604020202020204" pitchFamily="34" charset="0"/>
              <a:buChar char="•"/>
            </a:pPr>
            <a:r>
              <a:rPr lang="en-US" sz="1000" dirty="0"/>
              <a:t>Remember the basic premise that symptoms are adaptations, that youth are doing the best they can.</a:t>
            </a:r>
          </a:p>
          <a:p>
            <a:pPr marL="171450" lvl="0" indent="-171450">
              <a:buFont typeface="Arial" panose="020B0604020202020204" pitchFamily="34" charset="0"/>
              <a:buChar char="•"/>
            </a:pPr>
            <a:r>
              <a:rPr lang="en-US" sz="1000" dirty="0"/>
              <a:t>Restorative Approach responds to behavioral problems with tasks that are designed to help the youth learn new skills and to repair damaged relationships.</a:t>
            </a:r>
          </a:p>
          <a:p>
            <a:pPr marL="171450" lvl="0" indent="-171450">
              <a:buFont typeface="Arial" panose="020B0604020202020204" pitchFamily="34" charset="0"/>
              <a:buChar char="•"/>
            </a:pPr>
            <a:r>
              <a:rPr lang="en-US" sz="1000" dirty="0"/>
              <a:t>Think about what concrete skills and beliefs that the youth need. Think about what you would do in their situation. What does the youth need to learn to be more like you?</a:t>
            </a:r>
            <a:br>
              <a:rPr lang="en-US" sz="1000" dirty="0"/>
            </a:br>
            <a:endParaRPr lang="en-US" sz="1000" dirty="0"/>
          </a:p>
          <a:p>
            <a:pPr lvl="0"/>
            <a:r>
              <a:rPr lang="en-US" sz="1000" b="1" dirty="0"/>
              <a:t>What if the tasks are not serious enough? </a:t>
            </a:r>
          </a:p>
          <a:p>
            <a:pPr marL="171450" lvl="0" indent="-171450">
              <a:buFont typeface="Arial" panose="020B0604020202020204" pitchFamily="34" charset="0"/>
              <a:buChar char="•"/>
            </a:pPr>
            <a:r>
              <a:rPr lang="en-US" sz="1000" dirty="0"/>
              <a:t>Start by looking at your assumptions. Do you believe the task needs to be difficult or that the child shouldn’t enjoy the task? If so, this is power based or punishment in disguise. </a:t>
            </a:r>
          </a:p>
          <a:p>
            <a:pPr marL="171450" lvl="0" indent="-171450">
              <a:buFont typeface="Arial" panose="020B0604020202020204" pitchFamily="34" charset="0"/>
              <a:buChar char="•"/>
            </a:pPr>
            <a:r>
              <a:rPr lang="en-US" sz="1000" dirty="0"/>
              <a:t>Think about the youth’s capacities. Do something that is a little more than what is easy for them, enough that they  take it seriously</a:t>
            </a:r>
            <a:r>
              <a:rPr lang="en-US" sz="1000" dirty="0" smtClean="0"/>
              <a:t>.</a:t>
            </a:r>
            <a:r>
              <a:rPr lang="en-US" sz="1000" dirty="0"/>
              <a:t> </a:t>
            </a:r>
            <a:br>
              <a:rPr lang="en-US" sz="1000" dirty="0"/>
            </a:br>
            <a:r>
              <a:rPr lang="en-US" sz="1000" dirty="0"/>
              <a:t> </a:t>
            </a:r>
          </a:p>
          <a:p>
            <a:endParaRPr lang="en-US" sz="1000" dirty="0"/>
          </a:p>
        </p:txBody>
      </p:sp>
      <p:sp>
        <p:nvSpPr>
          <p:cNvPr id="2" name="Rectangle 1"/>
          <p:cNvSpPr/>
          <p:nvPr/>
        </p:nvSpPr>
        <p:spPr>
          <a:xfrm>
            <a:off x="3608388" y="1097280"/>
            <a:ext cx="3478212" cy="481670"/>
          </a:xfrm>
          <a:prstGeom prst="rect">
            <a:avLst/>
          </a:prstGeom>
        </p:spPr>
        <p:txBody>
          <a:bodyPr wrap="square">
            <a:spAutoFit/>
          </a:bodyPr>
          <a:lstStyle/>
          <a:p>
            <a:pPr>
              <a:lnSpc>
                <a:spcPct val="115000"/>
              </a:lnSpc>
              <a:spcAft>
                <a:spcPts val="1000"/>
              </a:spcAft>
            </a:pPr>
            <a:r>
              <a:rPr lang="en-US" sz="1100" b="1" u="sng" dirty="0">
                <a:latin typeface="Arial" panose="020B0604020202020204" pitchFamily="34" charset="0"/>
                <a:ea typeface="Calibri" panose="020F0502020204030204" pitchFamily="34" charset="0"/>
                <a:cs typeface="Arial" panose="020B0604020202020204" pitchFamily="34" charset="0"/>
              </a:rPr>
              <a:t>3:15-3:30 Common Questions about the </a:t>
            </a:r>
            <a:br>
              <a:rPr lang="en-US" sz="1100" b="1" u="sng" dirty="0">
                <a:latin typeface="Arial" panose="020B0604020202020204" pitchFamily="34" charset="0"/>
                <a:ea typeface="Calibri" panose="020F0502020204030204" pitchFamily="34" charset="0"/>
                <a:cs typeface="Arial" panose="020B0604020202020204" pitchFamily="34" charset="0"/>
              </a:rPr>
            </a:br>
            <a:r>
              <a:rPr lang="en-US" sz="1100" b="1" u="sng" dirty="0">
                <a:latin typeface="Arial" panose="020B0604020202020204" pitchFamily="34" charset="0"/>
                <a:ea typeface="Calibri" panose="020F0502020204030204" pitchFamily="34" charset="0"/>
                <a:cs typeface="Arial" panose="020B0604020202020204" pitchFamily="34" charset="0"/>
              </a:rPr>
              <a:t>Restorative Tasks</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62</a:t>
            </a:r>
            <a:endParaRPr lang="en-US" sz="2800" dirty="0"/>
          </a:p>
        </p:txBody>
      </p:sp>
    </p:spTree>
    <p:extLst>
      <p:ext uri="{BB962C8B-B14F-4D97-AF65-F5344CB8AC3E}">
        <p14:creationId xmlns:p14="http://schemas.microsoft.com/office/powerpoint/2010/main" val="294568817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74320" y="3017520"/>
            <a:ext cx="6705600" cy="5806440"/>
          </a:xfrm>
        </p:spPr>
        <p:txBody>
          <a:bodyPr/>
          <a:lstStyle/>
          <a:p>
            <a:r>
              <a:rPr lang="en-US" b="1" dirty="0"/>
              <a:t>Exercise: Common Resistance to Restorative Approach (Optional)</a:t>
            </a:r>
          </a:p>
          <a:p>
            <a:endParaRPr lang="en-US" dirty="0"/>
          </a:p>
          <a:p>
            <a:r>
              <a:rPr lang="en-US" b="1" dirty="0"/>
              <a:t>OPTIONAL. </a:t>
            </a:r>
            <a:r>
              <a:rPr lang="en-US" dirty="0"/>
              <a:t>Decide whether this is important and relevant. This is more likely if the agency is at the beginning of the implementation process or stalled. If less relevant, spend the extra time on the VT exercise in the next section.</a:t>
            </a:r>
          </a:p>
          <a:p>
            <a:r>
              <a:rPr lang="en-US" dirty="0"/>
              <a:t> </a:t>
            </a:r>
          </a:p>
          <a:p>
            <a:pPr lvl="0"/>
            <a:r>
              <a:rPr lang="en-US" dirty="0"/>
              <a:t>Briefly summarize the information on the slide about resistances. </a:t>
            </a:r>
          </a:p>
          <a:p>
            <a:pPr marL="171450" lvl="0" indent="-171450">
              <a:buFont typeface="Arial" panose="020B0604020202020204" pitchFamily="34" charset="0"/>
              <a:buChar char="•"/>
            </a:pPr>
            <a:r>
              <a:rPr lang="en-US" b="1" dirty="0"/>
              <a:t>Ask</a:t>
            </a:r>
            <a:r>
              <a:rPr lang="en-US" dirty="0"/>
              <a:t> if there are resistances that have come up or might come up other than the ones on the slide. </a:t>
            </a:r>
          </a:p>
          <a:p>
            <a:pPr marL="171450" lvl="0" indent="-171450">
              <a:buFont typeface="Arial" panose="020B0604020202020204" pitchFamily="34" charset="0"/>
              <a:buChar char="•"/>
            </a:pPr>
            <a:r>
              <a:rPr lang="en-US" b="1" dirty="0"/>
              <a:t>Ask </a:t>
            </a:r>
            <a:r>
              <a:rPr lang="en-US" dirty="0"/>
              <a:t>participants to form small groups by team and choose a resistance to discuss.  </a:t>
            </a:r>
          </a:p>
          <a:p>
            <a:pPr marL="171450" lvl="0" indent="-171450">
              <a:buFont typeface="Arial" panose="020B0604020202020204" pitchFamily="34" charset="0"/>
              <a:buChar char="•"/>
            </a:pPr>
            <a:r>
              <a:rPr lang="en-US" b="1" dirty="0"/>
              <a:t>Brainstorm</a:t>
            </a:r>
            <a:r>
              <a:rPr lang="en-US" dirty="0"/>
              <a:t> as a group how the resistance can be addressed – how would you respond?</a:t>
            </a:r>
          </a:p>
          <a:p>
            <a:pPr marL="171450" lvl="0" indent="-171450">
              <a:buFont typeface="Arial" panose="020B0604020202020204" pitchFamily="34" charset="0"/>
              <a:buChar char="•"/>
            </a:pPr>
            <a:r>
              <a:rPr lang="en-US" b="1" dirty="0"/>
              <a:t>Ask </a:t>
            </a:r>
            <a:r>
              <a:rPr lang="en-US" dirty="0"/>
              <a:t>participants to report how they responded to the resistance. </a:t>
            </a:r>
          </a:p>
          <a:p>
            <a:pPr lvl="0"/>
            <a:r>
              <a:rPr lang="en-US" b="1" dirty="0"/>
              <a:t>Discuss</a:t>
            </a:r>
            <a:r>
              <a:rPr lang="en-US" dirty="0"/>
              <a:t>:</a:t>
            </a:r>
          </a:p>
          <a:p>
            <a:pPr marL="171450" lvl="0" indent="-171450">
              <a:buFont typeface="Arial" panose="020B0604020202020204" pitchFamily="34" charset="0"/>
              <a:buChar char="•"/>
            </a:pPr>
            <a:r>
              <a:rPr lang="en-US" dirty="0"/>
              <a:t>How was it to come up with your responses?</a:t>
            </a:r>
          </a:p>
          <a:p>
            <a:pPr marL="171450" lvl="0" indent="-171450">
              <a:buFont typeface="Arial" panose="020B0604020202020204" pitchFamily="34" charset="0"/>
              <a:buChar char="•"/>
            </a:pPr>
            <a:r>
              <a:rPr lang="en-US" dirty="0"/>
              <a:t>Are there any concerns that you would like the trainers to talk more about?</a:t>
            </a:r>
          </a:p>
          <a:p>
            <a:pPr marL="171450" lvl="0" indent="-171450">
              <a:buFont typeface="Arial" panose="020B0604020202020204" pitchFamily="34" charset="0"/>
              <a:buChar char="•"/>
            </a:pPr>
            <a:r>
              <a:rPr lang="en-US" dirty="0"/>
              <a:t>When these worries arise in the team (and they will), how should the team respond?</a:t>
            </a:r>
          </a:p>
          <a:p>
            <a:pPr marL="171450" lvl="0" indent="-171450">
              <a:buFont typeface="Arial" panose="020B0604020202020204" pitchFamily="34" charset="0"/>
              <a:buChar char="•"/>
            </a:pPr>
            <a:r>
              <a:rPr lang="en-US" b="1" dirty="0"/>
              <a:t>Refer </a:t>
            </a:r>
            <a:r>
              <a:rPr lang="en-US" dirty="0"/>
              <a:t>participants to handout “Responding to Staff Resistance” for additional answers.</a:t>
            </a:r>
          </a:p>
          <a:p>
            <a:endParaRPr lang="en-US" dirty="0"/>
          </a:p>
          <a:p>
            <a:endParaRPr lang="en-US" dirty="0"/>
          </a:p>
        </p:txBody>
      </p:sp>
      <p:sp>
        <p:nvSpPr>
          <p:cNvPr id="2" name="Rectangle 1"/>
          <p:cNvSpPr/>
          <p:nvPr/>
        </p:nvSpPr>
        <p:spPr>
          <a:xfrm>
            <a:off x="3608388" y="1097280"/>
            <a:ext cx="3402012" cy="481670"/>
          </a:xfrm>
          <a:prstGeom prst="rect">
            <a:avLst/>
          </a:prstGeom>
        </p:spPr>
        <p:txBody>
          <a:bodyPr wrap="square">
            <a:spAutoFit/>
          </a:bodyPr>
          <a:lstStyle/>
          <a:p>
            <a:pPr>
              <a:lnSpc>
                <a:spcPct val="115000"/>
              </a:lnSpc>
              <a:spcAft>
                <a:spcPts val="1000"/>
              </a:spcAft>
            </a:pPr>
            <a:r>
              <a:rPr lang="en-US" sz="1100" b="1" u="sng" dirty="0">
                <a:ea typeface="Calibri" panose="020F0502020204030204" pitchFamily="34" charset="0"/>
                <a:cs typeface="Times New Roman" panose="02020603050405020304" pitchFamily="18" charset="0"/>
              </a:rPr>
              <a:t>3:30-3:50 Common Resistances to the </a:t>
            </a:r>
            <a:br>
              <a:rPr lang="en-US" sz="1100" b="1" u="sng" dirty="0">
                <a:ea typeface="Calibri" panose="020F0502020204030204" pitchFamily="34" charset="0"/>
                <a:cs typeface="Times New Roman" panose="02020603050405020304" pitchFamily="18" charset="0"/>
              </a:rPr>
            </a:br>
            <a:r>
              <a:rPr lang="en-US" sz="1100" b="1" u="sng" dirty="0">
                <a:ea typeface="Calibri" panose="020F0502020204030204" pitchFamily="34" charset="0"/>
                <a:cs typeface="Times New Roman" panose="02020603050405020304" pitchFamily="18" charset="0"/>
              </a:rPr>
              <a:t>Restorative Approach</a:t>
            </a:r>
            <a:endParaRPr lang="en-US" sz="11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63</a:t>
            </a:r>
            <a:endParaRPr lang="en-US" sz="2800" dirty="0"/>
          </a:p>
        </p:txBody>
      </p:sp>
    </p:spTree>
    <p:extLst>
      <p:ext uri="{BB962C8B-B14F-4D97-AF65-F5344CB8AC3E}">
        <p14:creationId xmlns:p14="http://schemas.microsoft.com/office/powerpoint/2010/main" val="24563046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Image Placeholder 2"/>
          <p:cNvSpPr>
            <a:spLocks noGrp="1" noRot="1" noChangeAspect="1"/>
          </p:cNvSpPr>
          <p:nvPr>
            <p:ph type="sldImg"/>
          </p:nvPr>
        </p:nvSpPr>
        <p:spPr>
          <a:xfrm>
            <a:off x="190500" y="731838"/>
            <a:ext cx="3397250" cy="1911350"/>
          </a:xfrm>
        </p:spPr>
      </p:sp>
      <p:sp>
        <p:nvSpPr>
          <p:cNvPr id="4" name="Notes Placeholder 3"/>
          <p:cNvSpPr>
            <a:spLocks noGrp="1"/>
          </p:cNvSpPr>
          <p:nvPr>
            <p:ph type="body" idx="1"/>
          </p:nvPr>
        </p:nvSpPr>
        <p:spPr>
          <a:xfrm>
            <a:off x="274320" y="3017520"/>
            <a:ext cx="6705600" cy="5364480"/>
          </a:xfrm>
        </p:spPr>
        <p:txBody>
          <a:bodyPr/>
          <a:lstStyle/>
          <a:p>
            <a:r>
              <a:rPr lang="en-US" b="1" dirty="0"/>
              <a:t>Vicarious Trauma and the Restorative Approach</a:t>
            </a:r>
            <a:endParaRPr lang="en-US" dirty="0"/>
          </a:p>
          <a:p>
            <a:pPr lvl="0"/>
            <a:endParaRPr lang="en-US" dirty="0"/>
          </a:p>
          <a:p>
            <a:pPr lvl="0"/>
            <a:r>
              <a:rPr lang="en-US" dirty="0"/>
              <a:t>Introduce the next section with the information below.</a:t>
            </a:r>
          </a:p>
          <a:p>
            <a:pPr lvl="0"/>
            <a:endParaRPr lang="en-US" dirty="0"/>
          </a:p>
          <a:p>
            <a:pPr marL="171450" lvl="0" indent="-171450">
              <a:buFont typeface="Arial" panose="020B0604020202020204" pitchFamily="34" charset="0"/>
              <a:buChar char="•"/>
            </a:pPr>
            <a:r>
              <a:rPr lang="en-US" dirty="0"/>
              <a:t>In this next section, as we did during our 3-day Risking Connection Basic, we will look at you the treater and how this work can impact you.</a:t>
            </a:r>
          </a:p>
          <a:p>
            <a:endParaRPr lang="en-US" dirty="0"/>
          </a:p>
        </p:txBody>
      </p:sp>
      <p:sp>
        <p:nvSpPr>
          <p:cNvPr id="2" name="Rectangle 1"/>
          <p:cNvSpPr/>
          <p:nvPr/>
        </p:nvSpPr>
        <p:spPr>
          <a:xfrm>
            <a:off x="3631097" y="1097280"/>
            <a:ext cx="3455503" cy="1193917"/>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3:50-4:15 Vicarious Trauma and the </a:t>
            </a:r>
            <a:br>
              <a:rPr lang="en-US" sz="1100" b="1" dirty="0">
                <a:ea typeface="Calibri" panose="020F0502020204030204" pitchFamily="34" charset="0"/>
                <a:cs typeface="Times New Roman" panose="02020603050405020304" pitchFamily="18" charset="0"/>
              </a:rPr>
            </a:br>
            <a:r>
              <a:rPr lang="en-US" sz="1100" b="1" dirty="0">
                <a:ea typeface="Calibri" panose="020F0502020204030204" pitchFamily="34" charset="0"/>
                <a:cs typeface="Times New Roman" panose="02020603050405020304" pitchFamily="18" charset="0"/>
              </a:rPr>
              <a:t>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VT and the Restorative Approach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Exercise: Life Time Line (20 min.)</a:t>
            </a: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Resilience (5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64</a:t>
            </a:r>
            <a:endParaRPr lang="en-US" sz="2800" dirty="0"/>
          </a:p>
        </p:txBody>
      </p:sp>
    </p:spTree>
    <p:extLst>
      <p:ext uri="{BB962C8B-B14F-4D97-AF65-F5344CB8AC3E}">
        <p14:creationId xmlns:p14="http://schemas.microsoft.com/office/powerpoint/2010/main" val="15006453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Image Placeholder 6"/>
          <p:cNvSpPr>
            <a:spLocks noGrp="1" noRot="1" noChangeAspect="1"/>
          </p:cNvSpPr>
          <p:nvPr>
            <p:ph type="sldImg"/>
          </p:nvPr>
        </p:nvSpPr>
        <p:spPr>
          <a:xfrm>
            <a:off x="190500" y="731838"/>
            <a:ext cx="3397250" cy="1911350"/>
          </a:xfrm>
        </p:spPr>
      </p:sp>
      <p:sp>
        <p:nvSpPr>
          <p:cNvPr id="8" name="Notes Placeholder 7"/>
          <p:cNvSpPr>
            <a:spLocks noGrp="1"/>
          </p:cNvSpPr>
          <p:nvPr>
            <p:ph type="body" idx="1"/>
          </p:nvPr>
        </p:nvSpPr>
        <p:spPr>
          <a:xfrm>
            <a:off x="274320" y="3108960"/>
            <a:ext cx="6705600" cy="4191000"/>
          </a:xfrm>
        </p:spPr>
        <p:txBody>
          <a:bodyPr>
            <a:normAutofit lnSpcReduction="10000"/>
          </a:bodyPr>
          <a:lstStyle/>
          <a:p>
            <a:r>
              <a:rPr lang="en-US" b="1" dirty="0"/>
              <a:t>Vicarious Trauma and the Restorative Approach</a:t>
            </a:r>
            <a:endParaRPr lang="en-US" dirty="0"/>
          </a:p>
          <a:p>
            <a:pPr lvl="0"/>
            <a:endParaRPr lang="en-US" dirty="0"/>
          </a:p>
          <a:p>
            <a:pPr lvl="0"/>
            <a:r>
              <a:rPr lang="en-US" dirty="0"/>
              <a:t>Review the slide above using the information below.</a:t>
            </a:r>
          </a:p>
          <a:p>
            <a:pPr lvl="0"/>
            <a:endParaRPr lang="en-US" dirty="0"/>
          </a:p>
          <a:p>
            <a:pPr marL="171450" lvl="0" indent="-171450">
              <a:buFont typeface="Arial" panose="020B0604020202020204" pitchFamily="34" charset="0"/>
              <a:buChar char="•"/>
            </a:pPr>
            <a:r>
              <a:rPr lang="en-US" dirty="0"/>
              <a:t>When we use the Restorative Approach to heal youth, open-heartedness is a key quality. Deeply knowing the hurt children have endured, understanding how negative behavior helped them survive, and using our relationship to promote change can make us vulnerable to being hurt. </a:t>
            </a:r>
          </a:p>
          <a:p>
            <a:pPr marL="171450" lvl="0" indent="-171450">
              <a:buFont typeface="Arial" panose="020B0604020202020204" pitchFamily="34" charset="0"/>
              <a:buChar char="•"/>
            </a:pPr>
            <a:r>
              <a:rPr lang="en-US" dirty="0"/>
              <a:t>Youth often don’t appreciate our efforts, they refuse to trust despite our best efforts, and they can lash out in cruel ways, especially right when we begin to make progress. This can add to our vicarious trauma. </a:t>
            </a:r>
            <a:endParaRPr lang="en-US" dirty="0" smtClean="0"/>
          </a:p>
          <a:p>
            <a:pPr marL="171450" indent="-171450">
              <a:buFont typeface="Arial" panose="020B0604020202020204" pitchFamily="34" charset="0"/>
              <a:buChar char="•"/>
            </a:pPr>
            <a:r>
              <a:rPr lang="en-US" dirty="0" smtClean="0">
                <a:solidFill>
                  <a:srgbClr val="000000"/>
                </a:solidFill>
                <a:ea typeface="Times New Roman" panose="02020603050405020304" pitchFamily="18" charset="0"/>
              </a:rPr>
              <a:t>Additionally, BIPOC staff often feel they must show up for work as strong, ultra-competent, and never complain in order to represent their community well and progress in their careers. </a:t>
            </a:r>
          </a:p>
          <a:p>
            <a:pPr marL="171450" lvl="0" indent="-171450">
              <a:buFont typeface="Arial" panose="020B0604020202020204" pitchFamily="34" charset="0"/>
              <a:buChar char="•"/>
            </a:pPr>
            <a:r>
              <a:rPr lang="en-US" dirty="0" smtClean="0"/>
              <a:t>These </a:t>
            </a:r>
            <a:r>
              <a:rPr lang="en-US" dirty="0"/>
              <a:t>are the inevitable perils of opening our heart. Doing so offers tremendous rewards, but it has risks as well. This is why we need to attend to VT and self-care and why our organizations must make this a priority.  </a:t>
            </a:r>
            <a:endParaRPr lang="en-US" dirty="0" smtClean="0"/>
          </a:p>
          <a:p>
            <a:pPr lvl="0"/>
            <a:r>
              <a:rPr lang="en-US" dirty="0" smtClean="0"/>
              <a:t>The </a:t>
            </a:r>
            <a:r>
              <a:rPr lang="en-US" dirty="0"/>
              <a:t>next exercise examines how personal challenge and hardship often leads to resilience and personal growth. Similarly, hardship and challenges in our work can lead to personal growth.  </a:t>
            </a:r>
          </a:p>
          <a:p>
            <a:r>
              <a:rPr lang="en-US" dirty="0"/>
              <a:t> </a:t>
            </a:r>
          </a:p>
          <a:p>
            <a:r>
              <a:rPr lang="en-US" dirty="0"/>
              <a:t>Wilcox (2012). </a:t>
            </a:r>
            <a:r>
              <a:rPr lang="en-US" i="1" dirty="0"/>
              <a:t>Trauma-Informed Care: The Restorative Approach</a:t>
            </a:r>
            <a:r>
              <a:rPr lang="en-US" dirty="0"/>
              <a:t>, pp. 241-247</a:t>
            </a:r>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3:50-4:15 Vicarious Trauma and the </a:t>
            </a:r>
            <a:br>
              <a:rPr lang="en-US" sz="1100" b="1" dirty="0">
                <a:ea typeface="Calibri" panose="020F0502020204030204" pitchFamily="34" charset="0"/>
                <a:cs typeface="Times New Roman" panose="02020603050405020304" pitchFamily="18" charset="0"/>
              </a:rPr>
            </a:br>
            <a:r>
              <a:rPr lang="en-US" sz="1100" b="1" dirty="0">
                <a:ea typeface="Calibri" panose="020F0502020204030204" pitchFamily="34" charset="0"/>
                <a:cs typeface="Times New Roman" panose="02020603050405020304" pitchFamily="18" charset="0"/>
              </a:rPr>
              <a:t>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VT and the Restorative Approach (5 min.)</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Exercise: Life Time Line (20 min.)</a:t>
            </a: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Resilience (5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65</a:t>
            </a:r>
            <a:endParaRPr lang="en-US" sz="2800" dirty="0"/>
          </a:p>
        </p:txBody>
      </p:sp>
    </p:spTree>
    <p:extLst>
      <p:ext uri="{BB962C8B-B14F-4D97-AF65-F5344CB8AC3E}">
        <p14:creationId xmlns:p14="http://schemas.microsoft.com/office/powerpoint/2010/main" val="20836487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745480"/>
          </a:xfrm>
        </p:spPr>
        <p:txBody>
          <a:bodyPr/>
          <a:lstStyle/>
          <a:p>
            <a:r>
              <a:rPr lang="en-US" b="1" dirty="0"/>
              <a:t>Vicarious Trauma and the Restorative Approach</a:t>
            </a:r>
          </a:p>
          <a:p>
            <a:endParaRPr lang="en-US" b="1" dirty="0"/>
          </a:p>
          <a:p>
            <a:r>
              <a:rPr lang="en-US" b="1" dirty="0"/>
              <a:t>Exercise: Time Line</a:t>
            </a:r>
          </a:p>
          <a:p>
            <a:pPr marL="171450" lvl="0" indent="-171450">
              <a:buFont typeface="Arial" panose="020B0604020202020204" pitchFamily="34" charset="0"/>
              <a:buChar char="•"/>
            </a:pPr>
            <a:r>
              <a:rPr lang="en-US" b="1" dirty="0"/>
              <a:t>Pass out </a:t>
            </a:r>
            <a:r>
              <a:rPr lang="en-US" dirty="0"/>
              <a:t>a piece of paper to each participant.</a:t>
            </a:r>
          </a:p>
          <a:p>
            <a:pPr marL="171450" lvl="0" indent="-171450">
              <a:buFont typeface="Arial" panose="020B0604020202020204" pitchFamily="34" charset="0"/>
              <a:buChar char="•"/>
            </a:pPr>
            <a:r>
              <a:rPr lang="en-US" b="1" dirty="0"/>
              <a:t>Say: </a:t>
            </a:r>
            <a:r>
              <a:rPr lang="en-US" dirty="0"/>
              <a:t>One resource we have for self-care is our own history.</a:t>
            </a:r>
          </a:p>
          <a:p>
            <a:pPr marL="171450" lvl="0" indent="-171450">
              <a:buFont typeface="Arial" panose="020B0604020202020204" pitchFamily="34" charset="0"/>
              <a:buChar char="•"/>
            </a:pPr>
            <a:r>
              <a:rPr lang="en-US" b="1" dirty="0"/>
              <a:t>Say: </a:t>
            </a:r>
            <a:r>
              <a:rPr lang="en-US" dirty="0"/>
              <a:t>You will have approximately 5-7 minutes for this exercise.</a:t>
            </a:r>
          </a:p>
          <a:p>
            <a:pPr marL="171450" lvl="0" indent="-171450">
              <a:buFont typeface="Arial" panose="020B0604020202020204" pitchFamily="34" charset="0"/>
              <a:buChar char="•"/>
            </a:pPr>
            <a:r>
              <a:rPr lang="en-US" b="1" dirty="0"/>
              <a:t>Say: </a:t>
            </a:r>
            <a:r>
              <a:rPr lang="en-US" dirty="0"/>
              <a:t>You will work alone on this exercise. No one will see this exercise except you.</a:t>
            </a:r>
          </a:p>
          <a:p>
            <a:pPr marL="171450" lvl="0" indent="-171450">
              <a:buFont typeface="Arial" panose="020B0604020202020204" pitchFamily="34" charset="0"/>
              <a:buChar char="•"/>
            </a:pPr>
            <a:r>
              <a:rPr lang="en-US" b="1" dirty="0"/>
              <a:t>Instruct </a:t>
            </a:r>
            <a:r>
              <a:rPr lang="en-US" dirty="0"/>
              <a:t>participants to draw a line on the piece of paper in front of them.</a:t>
            </a:r>
          </a:p>
          <a:p>
            <a:pPr marL="171450" lvl="0" indent="-171450">
              <a:buFont typeface="Arial" panose="020B0604020202020204" pitchFamily="34" charset="0"/>
              <a:buChar char="•"/>
            </a:pPr>
            <a:r>
              <a:rPr lang="en-US" b="1" dirty="0"/>
              <a:t>Say: </a:t>
            </a:r>
            <a:r>
              <a:rPr lang="en-US" dirty="0"/>
              <a:t>This line represents your “life time line”.</a:t>
            </a:r>
            <a:r>
              <a:rPr lang="en-US" b="1" dirty="0"/>
              <a:t>  </a:t>
            </a:r>
            <a:endParaRPr lang="en-US" dirty="0"/>
          </a:p>
          <a:p>
            <a:pPr marL="171450" lvl="0" indent="-171450">
              <a:buFont typeface="Arial" panose="020B0604020202020204" pitchFamily="34" charset="0"/>
              <a:buChar char="•"/>
            </a:pPr>
            <a:r>
              <a:rPr lang="en-US" b="1" dirty="0"/>
              <a:t>Instruct </a:t>
            </a:r>
            <a:r>
              <a:rPr lang="en-US" dirty="0"/>
              <a:t>them to plot key events in their life that were: challenging, disappointments, losses, unexpected changes etc. whatever they are comfortable acknowledging. </a:t>
            </a:r>
          </a:p>
          <a:p>
            <a:pPr marL="171450" lvl="0" indent="-171450">
              <a:buFont typeface="Arial" panose="020B0604020202020204" pitchFamily="34" charset="0"/>
              <a:buChar char="•"/>
            </a:pPr>
            <a:r>
              <a:rPr lang="en-US" b="1" dirty="0"/>
              <a:t>Instruct </a:t>
            </a:r>
            <a:r>
              <a:rPr lang="en-US" dirty="0"/>
              <a:t>them to place an inverted V under each significant event. On one prong of the V describe what got them through that situation—it can be a word, phrase or description. On the other prong of the inverted V write if there was a positive outcome of that experience or personal growth that they experienced</a:t>
            </a:r>
            <a:r>
              <a:rPr lang="en-US" b="1" dirty="0"/>
              <a:t>.</a:t>
            </a:r>
            <a:endParaRPr lang="en-US" dirty="0"/>
          </a:p>
          <a:p>
            <a:pPr marL="171450" lvl="0" indent="-171450">
              <a:buFont typeface="Arial" panose="020B0604020202020204" pitchFamily="34" charset="0"/>
              <a:buChar char="•"/>
            </a:pPr>
            <a:r>
              <a:rPr lang="en-US" b="1" dirty="0"/>
              <a:t>Ask</a:t>
            </a:r>
            <a:r>
              <a:rPr lang="en-US" dirty="0"/>
              <a:t> them to identify any feelings, reactions or thoughts that accompanied them when thinking about the event.</a:t>
            </a:r>
          </a:p>
          <a:p>
            <a:pPr lvl="0"/>
            <a:r>
              <a:rPr lang="en-US" b="1" dirty="0"/>
              <a:t>Discuss</a:t>
            </a:r>
            <a:r>
              <a:rPr lang="en-US" dirty="0"/>
              <a:t>: </a:t>
            </a:r>
          </a:p>
          <a:p>
            <a:pPr marL="171450" lvl="0" indent="-171450">
              <a:buFont typeface="Arial" panose="020B0604020202020204" pitchFamily="34" charset="0"/>
              <a:buChar char="•"/>
            </a:pPr>
            <a:r>
              <a:rPr lang="en-US" b="1" dirty="0"/>
              <a:t>Ask</a:t>
            </a:r>
            <a:r>
              <a:rPr lang="en-US" dirty="0"/>
              <a:t> participants to describe what got them </a:t>
            </a:r>
            <a:r>
              <a:rPr lang="en-US" dirty="0" smtClean="0"/>
              <a:t>through − NOT </a:t>
            </a:r>
            <a:r>
              <a:rPr lang="en-US" dirty="0"/>
              <a:t>what the event was about.</a:t>
            </a:r>
          </a:p>
          <a:p>
            <a:pPr marL="171450" lvl="0" indent="-171450">
              <a:buFont typeface="Arial" panose="020B0604020202020204" pitchFamily="34" charset="0"/>
              <a:buChar char="•"/>
            </a:pPr>
            <a:r>
              <a:rPr lang="en-US" b="1" dirty="0"/>
              <a:t>List</a:t>
            </a:r>
            <a:r>
              <a:rPr lang="en-US" dirty="0"/>
              <a:t> the things that got them through on tag board.</a:t>
            </a:r>
          </a:p>
          <a:p>
            <a:pPr marL="171450" lvl="0" indent="-171450">
              <a:buFont typeface="Arial" panose="020B0604020202020204" pitchFamily="34" charset="0"/>
              <a:buChar char="•"/>
            </a:pPr>
            <a:r>
              <a:rPr lang="en-US" b="1" dirty="0"/>
              <a:t>Ask</a:t>
            </a:r>
            <a:r>
              <a:rPr lang="en-US" dirty="0"/>
              <a:t> participants how the event changed them positively. What reactions they had.</a:t>
            </a:r>
          </a:p>
          <a:p>
            <a:pPr marL="171450" lvl="0" indent="-171450">
              <a:buFont typeface="Arial" panose="020B0604020202020204" pitchFamily="34" charset="0"/>
              <a:buChar char="•"/>
            </a:pPr>
            <a:r>
              <a:rPr lang="en-US" b="1" dirty="0"/>
              <a:t>List </a:t>
            </a:r>
            <a:r>
              <a:rPr lang="en-US" dirty="0"/>
              <a:t>reactions and changes on tag board.</a:t>
            </a:r>
          </a:p>
          <a:p>
            <a:pPr marL="171450" lvl="0" indent="-171450">
              <a:buFont typeface="Arial" panose="020B0604020202020204" pitchFamily="34" charset="0"/>
              <a:buChar char="•"/>
            </a:pPr>
            <a:r>
              <a:rPr lang="en-US" b="1" dirty="0"/>
              <a:t>Point out</a:t>
            </a:r>
            <a:r>
              <a:rPr lang="en-US" dirty="0"/>
              <a:t> that the characteristics many of them listed are characteristics of resilient people.</a:t>
            </a:r>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3:50-4:15 Vicarious Trauma and the </a:t>
            </a:r>
            <a:br>
              <a:rPr lang="en-US" sz="1100" b="1" dirty="0">
                <a:ea typeface="Calibri" panose="020F0502020204030204" pitchFamily="34" charset="0"/>
                <a:cs typeface="Times New Roman" panose="02020603050405020304" pitchFamily="18" charset="0"/>
              </a:rPr>
            </a:br>
            <a:r>
              <a:rPr lang="en-US" sz="1100" b="1" dirty="0">
                <a:ea typeface="Calibri" panose="020F0502020204030204" pitchFamily="34" charset="0"/>
                <a:cs typeface="Times New Roman" panose="02020603050405020304" pitchFamily="18" charset="0"/>
              </a:rPr>
              <a:t>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VT and the Restorative Approach (5 min.)</a:t>
            </a:r>
          </a:p>
          <a:p>
            <a:pPr marL="171450" marR="0" lvl="0" indent="-171450">
              <a:lnSpc>
                <a:spcPct val="115000"/>
              </a:lnSpc>
              <a:spcBef>
                <a:spcPts val="0"/>
              </a:spcBef>
              <a:spcAft>
                <a:spcPts val="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Exercise: Life Time Line (20 min.)</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100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Resilience (5 min.)</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66</a:t>
            </a:r>
            <a:endParaRPr lang="en-US" sz="2800" dirty="0"/>
          </a:p>
        </p:txBody>
      </p:sp>
    </p:spTree>
    <p:extLst>
      <p:ext uri="{BB962C8B-B14F-4D97-AF65-F5344CB8AC3E}">
        <p14:creationId xmlns:p14="http://schemas.microsoft.com/office/powerpoint/2010/main" val="129593472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5" name="Notes Placeholder 4"/>
          <p:cNvSpPr>
            <a:spLocks noGrp="1"/>
          </p:cNvSpPr>
          <p:nvPr>
            <p:ph type="body" idx="1"/>
          </p:nvPr>
        </p:nvSpPr>
        <p:spPr>
          <a:xfrm>
            <a:off x="274320" y="3108960"/>
            <a:ext cx="6781800" cy="5501640"/>
          </a:xfrm>
        </p:spPr>
        <p:txBody>
          <a:bodyPr/>
          <a:lstStyle/>
          <a:p>
            <a:r>
              <a:rPr lang="en-US" b="1" dirty="0"/>
              <a:t>Resilience</a:t>
            </a:r>
          </a:p>
          <a:p>
            <a:endParaRPr lang="en-US" dirty="0"/>
          </a:p>
          <a:p>
            <a:pPr lvl="0"/>
            <a:r>
              <a:rPr lang="en-US" dirty="0"/>
              <a:t>Review the slide above using the information below.</a:t>
            </a:r>
          </a:p>
          <a:p>
            <a:pPr lvl="0"/>
            <a:endParaRPr lang="en-US" dirty="0"/>
          </a:p>
          <a:p>
            <a:pPr marL="171450" lvl="0" indent="-171450">
              <a:buFont typeface="Arial" panose="020B0604020202020204" pitchFamily="34" charset="0"/>
              <a:buChar char="•"/>
            </a:pPr>
            <a:r>
              <a:rPr lang="en-US" dirty="0"/>
              <a:t>These are characteristics of resilient people.</a:t>
            </a:r>
          </a:p>
          <a:p>
            <a:pPr marL="171450" lvl="0" indent="-171450">
              <a:buFont typeface="Arial" panose="020B0604020202020204" pitchFamily="34" charset="0"/>
              <a:buChar char="•"/>
            </a:pPr>
            <a:r>
              <a:rPr lang="en-US" b="1" dirty="0"/>
              <a:t>Ask:</a:t>
            </a:r>
            <a:r>
              <a:rPr lang="en-US" dirty="0"/>
              <a:t> Do they look familiar? Many of the characteristics listed here is what you all identified as what got you through your challenging times.</a:t>
            </a:r>
          </a:p>
          <a:p>
            <a:pPr marL="171450" lvl="0" indent="-171450">
              <a:buFont typeface="Arial" panose="020B0604020202020204" pitchFamily="34" charset="0"/>
              <a:buChar char="•"/>
            </a:pPr>
            <a:r>
              <a:rPr lang="en-US" dirty="0"/>
              <a:t>These characteristics are available to you when you are vulnerable and open your heart to the youth you work with and get hurt.</a:t>
            </a:r>
          </a:p>
          <a:p>
            <a:pPr marL="171450" lvl="0" indent="-171450">
              <a:buFont typeface="Arial" panose="020B0604020202020204" pitchFamily="34" charset="0"/>
              <a:buChar char="•"/>
            </a:pPr>
            <a:r>
              <a:rPr lang="en-US" dirty="0"/>
              <a:t>Resilience is more than “bouncing back.” It is about building new neuropathways for yourselves. When you come up with new, healthier ways to digest your vicarious trauma, you build a new pathway—new ways to think and respond to life’s stressors and challenges. </a:t>
            </a:r>
          </a:p>
          <a:p>
            <a:endParaRPr lang="en-US" dirty="0"/>
          </a:p>
        </p:txBody>
      </p:sp>
      <p:sp>
        <p:nvSpPr>
          <p:cNvPr id="2" name="Rectangle 1"/>
          <p:cNvSpPr/>
          <p:nvPr/>
        </p:nvSpPr>
        <p:spPr>
          <a:xfrm>
            <a:off x="3608388" y="1097280"/>
            <a:ext cx="3478212" cy="1193917"/>
          </a:xfrm>
          <a:prstGeom prst="rect">
            <a:avLst/>
          </a:prstGeom>
        </p:spPr>
        <p:txBody>
          <a:bodyPr wrap="square">
            <a:spAutoFit/>
          </a:bodyPr>
          <a:lstStyle/>
          <a:p>
            <a:pPr>
              <a:lnSpc>
                <a:spcPct val="115000"/>
              </a:lnSpc>
              <a:spcAft>
                <a:spcPts val="1000"/>
              </a:spcAft>
            </a:pPr>
            <a:r>
              <a:rPr lang="en-US" sz="1100" b="1" dirty="0">
                <a:ea typeface="Calibri" panose="020F0502020204030204" pitchFamily="34" charset="0"/>
                <a:cs typeface="Times New Roman" panose="02020603050405020304" pitchFamily="18" charset="0"/>
              </a:rPr>
              <a:t>3:50-4:15 Vicarious Trauma and the </a:t>
            </a:r>
            <a:br>
              <a:rPr lang="en-US" sz="1100" b="1" dirty="0">
                <a:ea typeface="Calibri" panose="020F0502020204030204" pitchFamily="34" charset="0"/>
                <a:cs typeface="Times New Roman" panose="02020603050405020304" pitchFamily="18" charset="0"/>
              </a:rPr>
            </a:br>
            <a:r>
              <a:rPr lang="en-US" sz="1100" b="1" dirty="0">
                <a:ea typeface="Calibri" panose="020F0502020204030204" pitchFamily="34" charset="0"/>
                <a:cs typeface="Times New Roman" panose="02020603050405020304" pitchFamily="18" charset="0"/>
              </a:rPr>
              <a:t>Restorative Approach</a:t>
            </a:r>
            <a:endParaRPr lang="en-US" sz="1100" dirty="0">
              <a:ea typeface="Calibri" panose="020F0502020204030204" pitchFamily="34" charset="0"/>
              <a:cs typeface="Times New Roman" panose="02020603050405020304" pitchFamily="18" charset="0"/>
            </a:endParaRP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VT and the Restorative Approach (5 min.)</a:t>
            </a:r>
          </a:p>
          <a:p>
            <a:pPr marL="171450" marR="0" lvl="0" indent="-171450">
              <a:lnSpc>
                <a:spcPct val="115000"/>
              </a:lnSpc>
              <a:spcBef>
                <a:spcPts val="0"/>
              </a:spcBef>
              <a:spcAft>
                <a:spcPts val="0"/>
              </a:spcAft>
              <a:buFont typeface="Arial" panose="020B0604020202020204" pitchFamily="34" charset="0"/>
              <a:buChar char="•"/>
            </a:pPr>
            <a:r>
              <a:rPr lang="en-US" sz="1100" dirty="0">
                <a:ea typeface="Calibri" panose="020F0502020204030204" pitchFamily="34" charset="0"/>
                <a:cs typeface="Times New Roman" panose="02020603050405020304" pitchFamily="18" charset="0"/>
              </a:rPr>
              <a:t>Exercise: Life Time Line (20 min.)</a:t>
            </a:r>
          </a:p>
          <a:p>
            <a:pPr marL="171450" marR="0" lvl="0" indent="-171450">
              <a:lnSpc>
                <a:spcPct val="115000"/>
              </a:lnSpc>
              <a:spcBef>
                <a:spcPts val="0"/>
              </a:spcBef>
              <a:spcAft>
                <a:spcPts val="1000"/>
              </a:spcAft>
              <a:buFont typeface="Arial" panose="020B0604020202020204" pitchFamily="34" charset="0"/>
              <a:buChar char="•"/>
            </a:pPr>
            <a:r>
              <a:rPr lang="en-US" sz="1100" b="1" u="sng" dirty="0">
                <a:ea typeface="Calibri" panose="020F0502020204030204" pitchFamily="34" charset="0"/>
                <a:cs typeface="Times New Roman" panose="02020603050405020304" pitchFamily="18" charset="0"/>
              </a:rPr>
              <a:t>Resilience (5 min.)</a:t>
            </a:r>
            <a:endParaRPr lang="en-US" sz="1100" dirty="0">
              <a:effectLst/>
              <a:ea typeface="Calibri" panose="020F0502020204030204" pitchFamily="34" charset="0"/>
              <a:cs typeface="Times New Roman" panose="02020603050405020304" pitchFamily="18" charset="0"/>
            </a:endParaRPr>
          </a:p>
        </p:txBody>
      </p:sp>
      <p:sp>
        <p:nvSpPr>
          <p:cNvPr id="6" name="Rectangle 5"/>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67</a:t>
            </a:r>
            <a:endParaRPr lang="en-US" sz="2800" dirty="0"/>
          </a:p>
        </p:txBody>
      </p:sp>
    </p:spTree>
    <p:extLst>
      <p:ext uri="{BB962C8B-B14F-4D97-AF65-F5344CB8AC3E}">
        <p14:creationId xmlns:p14="http://schemas.microsoft.com/office/powerpoint/2010/main" val="248989273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017520"/>
            <a:ext cx="6705600" cy="5669280"/>
          </a:xfrm>
        </p:spPr>
        <p:txBody>
          <a:bodyPr/>
          <a:lstStyle/>
          <a:p>
            <a:r>
              <a:rPr lang="en-US" b="1" dirty="0"/>
              <a:t>Summary</a:t>
            </a:r>
            <a:endParaRPr lang="en-US" dirty="0"/>
          </a:p>
          <a:p>
            <a:pPr lvl="0"/>
            <a:r>
              <a:rPr lang="en-US" dirty="0"/>
              <a:t>Review the slide above.</a:t>
            </a:r>
          </a:p>
          <a:p>
            <a:r>
              <a:rPr lang="en-US" dirty="0"/>
              <a:t> </a:t>
            </a:r>
          </a:p>
          <a:p>
            <a:endParaRPr lang="en-US" dirty="0"/>
          </a:p>
        </p:txBody>
      </p:sp>
      <p:sp>
        <p:nvSpPr>
          <p:cNvPr id="2" name="Rectangle 1"/>
          <p:cNvSpPr/>
          <p:nvPr/>
        </p:nvSpPr>
        <p:spPr>
          <a:xfrm>
            <a:off x="3608388" y="1097280"/>
            <a:ext cx="3478212" cy="481670"/>
          </a:xfrm>
          <a:prstGeom prst="rect">
            <a:avLst/>
          </a:prstGeom>
        </p:spPr>
        <p:txBody>
          <a:bodyPr wrap="square">
            <a:spAutoFit/>
          </a:bodyPr>
          <a:lstStyle/>
          <a:p>
            <a:pPr>
              <a:lnSpc>
                <a:spcPct val="115000"/>
              </a:lnSpc>
              <a:spcAft>
                <a:spcPts val="1000"/>
              </a:spcAft>
            </a:pPr>
            <a:r>
              <a:rPr lang="en-US" sz="1100" b="1" u="sng" dirty="0">
                <a:latin typeface="Arial" panose="020B0604020202020204" pitchFamily="34" charset="0"/>
                <a:ea typeface="Calibri" panose="020F0502020204030204" pitchFamily="34" charset="0"/>
                <a:cs typeface="Arial" panose="020B0604020202020204" pitchFamily="34" charset="0"/>
              </a:rPr>
              <a:t>4:15-4:30 Summary, Closing, Evaluation, and Goodbye </a:t>
            </a:r>
            <a:endParaRPr lang="en-US" sz="1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68</a:t>
            </a:r>
            <a:endParaRPr lang="en-US" sz="2800" dirty="0"/>
          </a:p>
        </p:txBody>
      </p:sp>
    </p:spTree>
    <p:extLst>
      <p:ext uri="{BB962C8B-B14F-4D97-AF65-F5344CB8AC3E}">
        <p14:creationId xmlns:p14="http://schemas.microsoft.com/office/powerpoint/2010/main" val="169510580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Image Placeholder 5"/>
          <p:cNvSpPr>
            <a:spLocks noGrp="1" noRot="1" noChangeAspect="1"/>
          </p:cNvSpPr>
          <p:nvPr>
            <p:ph type="sldImg"/>
          </p:nvPr>
        </p:nvSpPr>
        <p:spPr>
          <a:xfrm>
            <a:off x="190500" y="731838"/>
            <a:ext cx="3397250" cy="1911350"/>
          </a:xfrm>
        </p:spPr>
      </p:sp>
      <p:sp>
        <p:nvSpPr>
          <p:cNvPr id="7" name="Notes Placeholder 6"/>
          <p:cNvSpPr>
            <a:spLocks noGrp="1"/>
          </p:cNvSpPr>
          <p:nvPr>
            <p:ph type="body" idx="1"/>
          </p:nvPr>
        </p:nvSpPr>
        <p:spPr>
          <a:xfrm>
            <a:off x="274320" y="3108960"/>
            <a:ext cx="6705600" cy="5425440"/>
          </a:xfrm>
        </p:spPr>
        <p:txBody>
          <a:bodyPr/>
          <a:lstStyle/>
          <a:p>
            <a:r>
              <a:rPr lang="en-US" b="1" dirty="0"/>
              <a:t>Evaluation, Closing, and Goodbye</a:t>
            </a:r>
          </a:p>
          <a:p>
            <a:endParaRPr lang="en-US" sz="1100" dirty="0"/>
          </a:p>
          <a:p>
            <a:pPr lvl="0"/>
            <a:r>
              <a:rPr lang="en-US" b="1" dirty="0"/>
              <a:t>Collect</a:t>
            </a:r>
            <a:r>
              <a:rPr lang="en-US" dirty="0"/>
              <a:t> the evaluation forms.</a:t>
            </a:r>
          </a:p>
          <a:p>
            <a:pPr lvl="0"/>
            <a:endParaRPr lang="en-US" sz="1100" dirty="0"/>
          </a:p>
          <a:p>
            <a:pPr lvl="0"/>
            <a:r>
              <a:rPr lang="en-US" b="1" dirty="0"/>
              <a:t>Closing</a:t>
            </a:r>
            <a:endParaRPr lang="en-US" sz="1100" dirty="0"/>
          </a:p>
          <a:p>
            <a:pPr lvl="1"/>
            <a:r>
              <a:rPr lang="en-US" b="1" dirty="0"/>
              <a:t>Pass</a:t>
            </a:r>
            <a:r>
              <a:rPr lang="en-US" dirty="0"/>
              <a:t> out a piece of scratch paper to each participant. </a:t>
            </a:r>
            <a:endParaRPr lang="en-US" sz="1100" dirty="0"/>
          </a:p>
          <a:p>
            <a:pPr lvl="1"/>
            <a:r>
              <a:rPr lang="en-US" b="1" dirty="0"/>
              <a:t>Tell </a:t>
            </a:r>
            <a:r>
              <a:rPr lang="en-US" dirty="0"/>
              <a:t>them not to put their name on it because you are going to collect the papers and redistribute them. </a:t>
            </a:r>
            <a:endParaRPr lang="en-US" sz="1100" dirty="0"/>
          </a:p>
          <a:p>
            <a:pPr lvl="1"/>
            <a:r>
              <a:rPr lang="en-US" b="1" dirty="0"/>
              <a:t>Ask</a:t>
            </a:r>
            <a:r>
              <a:rPr lang="en-US" dirty="0"/>
              <a:t> participants to briefly write down one characteristic of resilience that they draw on most </a:t>
            </a:r>
            <a:r>
              <a:rPr lang="en-US" b="1" dirty="0"/>
              <a:t>and </a:t>
            </a:r>
            <a:r>
              <a:rPr lang="en-US" dirty="0"/>
              <a:t>one example of how they use it in daily life. </a:t>
            </a:r>
            <a:endParaRPr lang="en-US" sz="1100" dirty="0"/>
          </a:p>
          <a:p>
            <a:pPr lvl="1"/>
            <a:r>
              <a:rPr lang="en-US" b="1" dirty="0"/>
              <a:t>Collect </a:t>
            </a:r>
            <a:r>
              <a:rPr lang="en-US" dirty="0"/>
              <a:t>the statements that they wrote on their paper.</a:t>
            </a:r>
            <a:endParaRPr lang="en-US" sz="1100" dirty="0"/>
          </a:p>
          <a:p>
            <a:pPr lvl="1"/>
            <a:r>
              <a:rPr lang="en-US" b="1" dirty="0"/>
              <a:t>Randomly </a:t>
            </a:r>
            <a:r>
              <a:rPr lang="en-US" dirty="0"/>
              <a:t>pass out the statements to different individuals so that everyone has someone else’s statement. Have them read the statements to the group.</a:t>
            </a:r>
            <a:endParaRPr lang="en-US" sz="1100" dirty="0"/>
          </a:p>
          <a:p>
            <a:pPr lvl="1"/>
            <a:r>
              <a:rPr lang="en-US" b="1" dirty="0"/>
              <a:t>Discuss </a:t>
            </a:r>
            <a:r>
              <a:rPr lang="en-US" dirty="0"/>
              <a:t>reactions to hearing people read the statements.</a:t>
            </a:r>
          </a:p>
          <a:p>
            <a:pPr marL="0" lvl="1" indent="0">
              <a:buNone/>
            </a:pPr>
            <a:endParaRPr lang="en-US" sz="1100" dirty="0"/>
          </a:p>
          <a:p>
            <a:r>
              <a:rPr lang="en-US" b="1" dirty="0"/>
              <a:t>Thank participants and say goodbye. </a:t>
            </a:r>
            <a:endParaRPr lang="en-US" dirty="0"/>
          </a:p>
        </p:txBody>
      </p:sp>
      <p:sp>
        <p:nvSpPr>
          <p:cNvPr id="2" name="Rectangle 1"/>
          <p:cNvSpPr/>
          <p:nvPr/>
        </p:nvSpPr>
        <p:spPr>
          <a:xfrm>
            <a:off x="3608388" y="1097280"/>
            <a:ext cx="3478212" cy="481670"/>
          </a:xfrm>
          <a:prstGeom prst="rect">
            <a:avLst/>
          </a:prstGeom>
        </p:spPr>
        <p:txBody>
          <a:bodyPr wrap="square">
            <a:spAutoFit/>
          </a:bodyPr>
          <a:lstStyle/>
          <a:p>
            <a:pPr>
              <a:lnSpc>
                <a:spcPct val="115000"/>
              </a:lnSpc>
              <a:spcAft>
                <a:spcPts val="1000"/>
              </a:spcAft>
            </a:pPr>
            <a:r>
              <a:rPr lang="en-US" sz="1100" b="1" u="sng" dirty="0">
                <a:ea typeface="Calibri" panose="020F0502020204030204" pitchFamily="34" charset="0"/>
                <a:cs typeface="Times New Roman" panose="02020603050405020304" pitchFamily="18" charset="0"/>
              </a:rPr>
              <a:t>4:15-4:30 Summary, Closing, Evaluation, and Goodbye </a:t>
            </a:r>
            <a:endParaRPr lang="en-US" sz="1100" dirty="0">
              <a:effectLst/>
              <a:ea typeface="Calibri" panose="020F0502020204030204" pitchFamily="34" charset="0"/>
              <a:cs typeface="Times New Roman" panose="02020603050405020304" pitchFamily="18" charset="0"/>
            </a:endParaRPr>
          </a:p>
        </p:txBody>
      </p:sp>
      <p:sp>
        <p:nvSpPr>
          <p:cNvPr id="5" name="Rectangle 4"/>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69</a:t>
            </a:r>
            <a:endParaRPr lang="en-US" sz="2800" dirty="0"/>
          </a:p>
        </p:txBody>
      </p:sp>
    </p:spTree>
    <p:extLst>
      <p:ext uri="{BB962C8B-B14F-4D97-AF65-F5344CB8AC3E}">
        <p14:creationId xmlns:p14="http://schemas.microsoft.com/office/powerpoint/2010/main" val="31205944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Image Placeholder 3"/>
          <p:cNvSpPr>
            <a:spLocks noGrp="1" noRot="1" noChangeAspect="1"/>
          </p:cNvSpPr>
          <p:nvPr>
            <p:ph type="sldImg"/>
          </p:nvPr>
        </p:nvSpPr>
        <p:spPr>
          <a:xfrm>
            <a:off x="190500" y="731838"/>
            <a:ext cx="3397250" cy="1911350"/>
          </a:xfrm>
        </p:spPr>
      </p:sp>
      <p:sp>
        <p:nvSpPr>
          <p:cNvPr id="3" name="Rectangle 2"/>
          <p:cNvSpPr/>
          <p:nvPr/>
        </p:nvSpPr>
        <p:spPr>
          <a:xfrm>
            <a:off x="0" y="208300"/>
            <a:ext cx="7315200" cy="523220"/>
          </a:xfrm>
          <a:prstGeom prst="rect">
            <a:avLst/>
          </a:prstGeom>
        </p:spPr>
        <p:txBody>
          <a:bodyPr wrap="square">
            <a:spAutoFit/>
          </a:bodyPr>
          <a:lstStyle/>
          <a:p>
            <a:pPr algn="ctr"/>
            <a:r>
              <a:rPr lang="en-US" sz="2800" b="1" dirty="0">
                <a:latin typeface="Arial-BoldMT"/>
              </a:rPr>
              <a:t>RA Basic Manual: Slide </a:t>
            </a:r>
            <a:r>
              <a:rPr lang="en-US" sz="2800" b="1" dirty="0" smtClean="0">
                <a:latin typeface="Arial-BoldMT"/>
              </a:rPr>
              <a:t>70</a:t>
            </a:r>
            <a:endParaRPr lang="en-US" sz="2800" dirty="0"/>
          </a:p>
        </p:txBody>
      </p:sp>
    </p:spTree>
    <p:extLst>
      <p:ext uri="{BB962C8B-B14F-4D97-AF65-F5344CB8AC3E}">
        <p14:creationId xmlns:p14="http://schemas.microsoft.com/office/powerpoint/2010/main" val="2431134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General Blank">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295399" y="0"/>
            <a:ext cx="10896599" cy="1316736"/>
          </a:xfrm>
        </p:spPr>
        <p:txBody>
          <a:bodyPr>
            <a:noAutofit/>
          </a:bodyPr>
          <a:lstStyle>
            <a:lvl1pPr>
              <a:defRPr sz="4400" b="1">
                <a:solidFill>
                  <a:schemeClr val="accent4"/>
                </a:solidFill>
              </a:defRPr>
            </a:lvl1pPr>
          </a:lstStyle>
          <a:p>
            <a:r>
              <a:rPr lang="en-US" dirty="0"/>
              <a:t>Click to edit Master title – General </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295400" y="1335024"/>
            <a:ext cx="10896600" cy="4989576"/>
          </a:xfrm>
        </p:spPr>
        <p:txBody>
          <a:bodyPr/>
          <a:lstStyle>
            <a:lvl1pPr marL="0" indent="0">
              <a:buNone/>
              <a:defRPr b="1"/>
            </a:lvl1pPr>
            <a:lvl2pPr marL="228600">
              <a:lnSpc>
                <a:spcPct val="120000"/>
              </a:lnSpc>
              <a:spcBef>
                <a:spcPts val="600"/>
              </a:spcBef>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3"/>
          <p:cNvSpPr>
            <a:spLocks noGrp="1"/>
          </p:cNvSpPr>
          <p:nvPr>
            <p:ph type="sldNum" sz="quarter" idx="4"/>
          </p:nvPr>
        </p:nvSpPr>
        <p:spPr>
          <a:xfrm>
            <a:off x="1280160" y="6372225"/>
            <a:ext cx="701040" cy="365125"/>
          </a:xfrm>
          <a:prstGeom prst="rect">
            <a:avLst/>
          </a:prstGeom>
        </p:spPr>
        <p:txBody>
          <a:bodyPr vert="horz" lIns="91440" tIns="45720" rIns="91440" bIns="45720" rtlCol="0" anchor="ctr"/>
          <a:lstStyle>
            <a:lvl1pPr algn="r">
              <a:defRPr sz="1600">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3250050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General Blank">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295399" y="2815497"/>
            <a:ext cx="10897169" cy="1072693"/>
          </a:xfrm>
        </p:spPr>
        <p:txBody>
          <a:bodyPr>
            <a:noAutofit/>
          </a:bodyPr>
          <a:lstStyle>
            <a:lvl1pPr algn="ctr">
              <a:defRPr sz="5400" b="1">
                <a:solidFill>
                  <a:schemeClr val="accent4"/>
                </a:solidFill>
              </a:defRPr>
            </a:lvl1pPr>
          </a:lstStyle>
          <a:p>
            <a:r>
              <a:rPr lang="en-US" dirty="0"/>
              <a:t>Click to edit Section Header</a:t>
            </a:r>
          </a:p>
        </p:txBody>
      </p:sp>
    </p:spTree>
    <p:extLst>
      <p:ext uri="{BB962C8B-B14F-4D97-AF65-F5344CB8AC3E}">
        <p14:creationId xmlns:p14="http://schemas.microsoft.com/office/powerpoint/2010/main" val="2444155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Terrence Tina Tim Middl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295399" y="1335024"/>
            <a:ext cx="6634773" cy="5037201"/>
          </a:xfrm>
        </p:spPr>
        <p:txBody>
          <a:bodyPr/>
          <a:lstStyle/>
          <a:p>
            <a:pPr lvl="0"/>
            <a:r>
              <a:rPr lang="en-US" dirty="0"/>
              <a:t>Edit Master text styles</a:t>
            </a:r>
          </a:p>
        </p:txBody>
      </p:sp>
      <p:sp>
        <p:nvSpPr>
          <p:cNvPr id="17" name="Title 1">
            <a:extLst>
              <a:ext uri="{FF2B5EF4-FFF2-40B4-BE49-F238E27FC236}">
                <a16:creationId xmlns:a16="http://schemas.microsoft.com/office/drawing/2014/main" id="{590A32F9-4DDD-4D4A-A18E-95B5450E09D2}"/>
              </a:ext>
            </a:extLst>
          </p:cNvPr>
          <p:cNvSpPr>
            <a:spLocks noGrp="1"/>
          </p:cNvSpPr>
          <p:nvPr>
            <p:ph type="title"/>
          </p:nvPr>
        </p:nvSpPr>
        <p:spPr>
          <a:xfrm>
            <a:off x="1295399" y="1"/>
            <a:ext cx="10896600" cy="1316736"/>
          </a:xfrm>
        </p:spPr>
        <p:txBody>
          <a:bodyPr/>
          <a:lstStyle>
            <a:lvl1pPr>
              <a:defRPr b="1">
                <a:solidFill>
                  <a:schemeClr val="accent4"/>
                </a:solidFill>
              </a:defRPr>
            </a:lvl1pPr>
          </a:lstStyle>
          <a:p>
            <a:r>
              <a:rPr lang="en-US" dirty="0"/>
              <a:t>Click to edit Master title style</a:t>
            </a:r>
          </a:p>
        </p:txBody>
      </p:sp>
      <p:sp>
        <p:nvSpPr>
          <p:cNvPr id="20" name="Picture Placeholder 19">
            <a:extLst>
              <a:ext uri="{FF2B5EF4-FFF2-40B4-BE49-F238E27FC236}">
                <a16:creationId xmlns:a16="http://schemas.microsoft.com/office/drawing/2014/main" id="{E4580954-EC4B-446D-8713-B2B0D58AF3DB}"/>
              </a:ext>
            </a:extLst>
          </p:cNvPr>
          <p:cNvSpPr>
            <a:spLocks noGrp="1"/>
          </p:cNvSpPr>
          <p:nvPr>
            <p:ph type="pic" sz="quarter" idx="14"/>
          </p:nvPr>
        </p:nvSpPr>
        <p:spPr>
          <a:xfrm>
            <a:off x="7772400" y="3620631"/>
            <a:ext cx="2288686" cy="2291219"/>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r>
              <a:rPr lang="en-US"/>
              <a:t>Click icon to add picture</a:t>
            </a:r>
            <a:endParaRPr lang="en-US" dirty="0"/>
          </a:p>
        </p:txBody>
      </p:sp>
      <p:sp>
        <p:nvSpPr>
          <p:cNvPr id="21" name="Picture Placeholder 20">
            <a:extLst>
              <a:ext uri="{FF2B5EF4-FFF2-40B4-BE49-F238E27FC236}">
                <a16:creationId xmlns:a16="http://schemas.microsoft.com/office/drawing/2014/main" id="{1BF73656-DF7C-41B7-873F-F19D67E58CD5}"/>
              </a:ext>
            </a:extLst>
          </p:cNvPr>
          <p:cNvSpPr>
            <a:spLocks noGrp="1"/>
          </p:cNvSpPr>
          <p:nvPr>
            <p:ph type="pic" sz="quarter" idx="15"/>
          </p:nvPr>
        </p:nvSpPr>
        <p:spPr>
          <a:xfrm>
            <a:off x="8553686" y="1371600"/>
            <a:ext cx="3446463" cy="3446918"/>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txBody>
          <a:bodyPr wrap="square">
            <a:noAutofit/>
          </a:bodyPr>
          <a:lstStyle/>
          <a:p>
            <a:r>
              <a:rPr lang="en-US" dirty="0"/>
              <a:t>Click icon to add picture</a:t>
            </a:r>
          </a:p>
        </p:txBody>
      </p:sp>
      <p:sp>
        <p:nvSpPr>
          <p:cNvPr id="8" name="Slide Number Placeholder 3"/>
          <p:cNvSpPr>
            <a:spLocks noGrp="1"/>
          </p:cNvSpPr>
          <p:nvPr>
            <p:ph type="sldNum" sz="quarter" idx="4"/>
          </p:nvPr>
        </p:nvSpPr>
        <p:spPr>
          <a:xfrm>
            <a:off x="1280160" y="6372225"/>
            <a:ext cx="701040" cy="365125"/>
          </a:xfrm>
          <a:prstGeom prst="rect">
            <a:avLst/>
          </a:prstGeom>
        </p:spPr>
        <p:txBody>
          <a:bodyPr vert="horz" lIns="91440" tIns="45720" rIns="91440" bIns="45720" rtlCol="0" anchor="ctr"/>
          <a:lstStyle>
            <a:lvl1pPr algn="r">
              <a:defRPr sz="1600">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3354867007"/>
      </p:ext>
    </p:extLst>
  </p:cSld>
  <p:clrMapOvr>
    <a:masterClrMapping/>
  </p:clrMapOvr>
  <p:extLst mod="1">
    <p:ext uri="{DCECCB84-F9BA-43D5-87BE-67443E8EF086}">
      <p15:sldGuideLst xmlns:p15="http://schemas.microsoft.com/office/powerpoint/2012/main">
        <p15:guide id="1" orient="horz" pos="2160">
          <p15:clr>
            <a:srgbClr val="FBAE40"/>
          </p15:clr>
        </p15:guide>
        <p15:guide id="2" pos="4224">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xercis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4C191FE-768C-404B-B57C-17EE7E47F863}"/>
              </a:ext>
            </a:extLst>
          </p:cNvPr>
          <p:cNvSpPr>
            <a:spLocks noGrp="1"/>
          </p:cNvSpPr>
          <p:nvPr>
            <p:ph type="body" sz="quarter" idx="10"/>
          </p:nvPr>
        </p:nvSpPr>
        <p:spPr>
          <a:xfrm>
            <a:off x="1295400" y="1323795"/>
            <a:ext cx="10896600" cy="5048430"/>
          </a:xfrm>
        </p:spPr>
        <p:txBody>
          <a:bodyPr/>
          <a:lstStyle>
            <a:lvl1pPr>
              <a:defRPr b="1"/>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a:extLst>
              <a:ext uri="{FF2B5EF4-FFF2-40B4-BE49-F238E27FC236}">
                <a16:creationId xmlns:a16="http://schemas.microsoft.com/office/drawing/2014/main" id="{634B9761-F451-48FB-90C0-3C40C8A55AFE}"/>
              </a:ext>
            </a:extLst>
          </p:cNvPr>
          <p:cNvSpPr>
            <a:spLocks noGrp="1"/>
          </p:cNvSpPr>
          <p:nvPr>
            <p:ph type="title" hasCustomPrompt="1"/>
          </p:nvPr>
        </p:nvSpPr>
        <p:spPr>
          <a:xfrm>
            <a:off x="1295400" y="1"/>
            <a:ext cx="10896598" cy="1316736"/>
          </a:xfrm>
        </p:spPr>
        <p:txBody>
          <a:bodyPr/>
          <a:lstStyle>
            <a:lvl1pPr>
              <a:defRPr b="1">
                <a:solidFill>
                  <a:schemeClr val="accent4"/>
                </a:solidFill>
              </a:defRPr>
            </a:lvl1pPr>
          </a:lstStyle>
          <a:p>
            <a:r>
              <a:rPr lang="en-US" dirty="0"/>
              <a:t>Click to edit Master title - Exercises</a:t>
            </a:r>
          </a:p>
        </p:txBody>
      </p:sp>
    </p:spTree>
    <p:extLst>
      <p:ext uri="{BB962C8B-B14F-4D97-AF65-F5344CB8AC3E}">
        <p14:creationId xmlns:p14="http://schemas.microsoft.com/office/powerpoint/2010/main" val="2277503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680825" y="1371601"/>
            <a:ext cx="5511175" cy="4983480"/>
          </a:xfrm>
          <a:ln>
            <a:noFill/>
          </a:ln>
        </p:spPr>
        <p:txBody>
          <a:bodyPr/>
          <a:lstStyle>
            <a:lvl1pPr marL="0" indent="0" algn="ctr">
              <a:buNone/>
              <a:defRPr b="1"/>
            </a:lvl1pPr>
          </a:lstStyle>
          <a:p>
            <a:pPr lvl="0"/>
            <a:r>
              <a:rPr lang="en-US" dirty="0"/>
              <a:t>Edit Master text styles</a:t>
            </a:r>
          </a:p>
        </p:txBody>
      </p:sp>
      <p:sp>
        <p:nvSpPr>
          <p:cNvPr id="2" name="Title 1">
            <a:extLst>
              <a:ext uri="{FF2B5EF4-FFF2-40B4-BE49-F238E27FC236}">
                <a16:creationId xmlns:a16="http://schemas.microsoft.com/office/drawing/2014/main" id="{6FC8829C-88B1-44CA-9602-33C51A4F9BAA}"/>
              </a:ext>
            </a:extLst>
          </p:cNvPr>
          <p:cNvSpPr>
            <a:spLocks noGrp="1"/>
          </p:cNvSpPr>
          <p:nvPr>
            <p:ph type="title" hasCustomPrompt="1"/>
          </p:nvPr>
        </p:nvSpPr>
        <p:spPr>
          <a:xfrm>
            <a:off x="1295400" y="6366"/>
            <a:ext cx="10896599" cy="1325563"/>
          </a:xfrm>
        </p:spPr>
        <p:txBody>
          <a:bodyPr/>
          <a:lstStyle>
            <a:lvl1pPr>
              <a:defRPr b="1">
                <a:solidFill>
                  <a:schemeClr val="accent4"/>
                </a:solidFill>
              </a:defRPr>
            </a:lvl1pPr>
          </a:lstStyle>
          <a:p>
            <a:r>
              <a:rPr lang="en-US" dirty="0"/>
              <a:t>Click to edit Master title – This or That</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1295400" y="1371600"/>
            <a:ext cx="5385424" cy="4994030"/>
          </a:xfrm>
        </p:spPr>
        <p:txBody>
          <a:bodyPr/>
          <a:lstStyle>
            <a:lvl1pPr marL="0" indent="0" algn="ctr">
              <a:buNone/>
              <a:defRPr b="1"/>
            </a:lvl1pPr>
          </a:lstStyle>
          <a:p>
            <a:pPr lvl="0"/>
            <a:r>
              <a:rPr lang="en-US" dirty="0"/>
              <a:t>Edit Master text styles</a:t>
            </a:r>
          </a:p>
        </p:txBody>
      </p:sp>
      <p:grpSp>
        <p:nvGrpSpPr>
          <p:cNvPr id="7" name="Group 6"/>
          <p:cNvGrpSpPr/>
          <p:nvPr userDrawn="1"/>
        </p:nvGrpSpPr>
        <p:grpSpPr>
          <a:xfrm>
            <a:off x="2095107" y="4993302"/>
            <a:ext cx="996782" cy="1174578"/>
            <a:chOff x="2095107" y="4993302"/>
            <a:chExt cx="996782" cy="1174578"/>
          </a:xfrm>
        </p:grpSpPr>
        <p:sp>
          <p:nvSpPr>
            <p:cNvPr id="6" name="Oval 5"/>
            <p:cNvSpPr/>
            <p:nvPr userDrawn="1"/>
          </p:nvSpPr>
          <p:spPr>
            <a:xfrm>
              <a:off x="2177489" y="5253480"/>
              <a:ext cx="914400" cy="914400"/>
            </a:xfrm>
            <a:prstGeom prst="ellipse">
              <a:avLst/>
            </a:prstGeom>
            <a:solidFill>
              <a:srgbClr val="82B478">
                <a:alpha val="78824"/>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7" name="Oval 16"/>
            <p:cNvSpPr/>
            <p:nvPr userDrawn="1"/>
          </p:nvSpPr>
          <p:spPr>
            <a:xfrm>
              <a:off x="2095107" y="4993302"/>
              <a:ext cx="557510" cy="576002"/>
            </a:xfrm>
            <a:prstGeom prst="ellipse">
              <a:avLst/>
            </a:prstGeom>
            <a:solidFill>
              <a:schemeClr val="accent4">
                <a:alpha val="57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grpSp>
        <p:nvGrpSpPr>
          <p:cNvPr id="18" name="Group 17"/>
          <p:cNvGrpSpPr/>
          <p:nvPr userDrawn="1"/>
        </p:nvGrpSpPr>
        <p:grpSpPr>
          <a:xfrm flipH="1">
            <a:off x="10439400" y="4911316"/>
            <a:ext cx="996782" cy="1174578"/>
            <a:chOff x="2095107" y="4993302"/>
            <a:chExt cx="996782" cy="1174578"/>
          </a:xfrm>
        </p:grpSpPr>
        <p:sp>
          <p:nvSpPr>
            <p:cNvPr id="22" name="Oval 21"/>
            <p:cNvSpPr/>
            <p:nvPr userDrawn="1"/>
          </p:nvSpPr>
          <p:spPr>
            <a:xfrm>
              <a:off x="2177489" y="5253480"/>
              <a:ext cx="914400" cy="914400"/>
            </a:xfrm>
            <a:prstGeom prst="ellipse">
              <a:avLst/>
            </a:prstGeom>
            <a:solidFill>
              <a:srgbClr val="82B478">
                <a:alpha val="78824"/>
              </a:srgb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5" name="Oval 24"/>
            <p:cNvSpPr/>
            <p:nvPr userDrawn="1"/>
          </p:nvSpPr>
          <p:spPr>
            <a:xfrm>
              <a:off x="2095107" y="4993302"/>
              <a:ext cx="557510" cy="576002"/>
            </a:xfrm>
            <a:prstGeom prst="ellipse">
              <a:avLst/>
            </a:prstGeom>
            <a:solidFill>
              <a:schemeClr val="accent4">
                <a:alpha val="57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grpSp>
      <p:sp>
        <p:nvSpPr>
          <p:cNvPr id="37" name="Picture Placeholder 36">
            <a:extLst>
              <a:ext uri="{FF2B5EF4-FFF2-40B4-BE49-F238E27FC236}">
                <a16:creationId xmlns:a16="http://schemas.microsoft.com/office/drawing/2014/main" id="{03FA0BFA-0737-40DC-9B67-5816A5837D11}"/>
              </a:ext>
            </a:extLst>
          </p:cNvPr>
          <p:cNvSpPr>
            <a:spLocks noGrp="1"/>
          </p:cNvSpPr>
          <p:nvPr userDrawn="1">
            <p:ph type="pic" sz="quarter" idx="11"/>
          </p:nvPr>
        </p:nvSpPr>
        <p:spPr>
          <a:xfrm>
            <a:off x="7543800" y="2514600"/>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
        <p:nvSpPr>
          <p:cNvPr id="33" name="Picture Placeholder 32">
            <a:extLst>
              <a:ext uri="{FF2B5EF4-FFF2-40B4-BE49-F238E27FC236}">
                <a16:creationId xmlns:a16="http://schemas.microsoft.com/office/drawing/2014/main" id="{ECAF0D1A-7B0E-4622-AE86-6A548E47C278}"/>
              </a:ext>
            </a:extLst>
          </p:cNvPr>
          <p:cNvSpPr>
            <a:spLocks noGrp="1"/>
          </p:cNvSpPr>
          <p:nvPr userDrawn="1">
            <p:ph type="pic" sz="quarter" idx="10"/>
          </p:nvPr>
        </p:nvSpPr>
        <p:spPr>
          <a:xfrm>
            <a:off x="2057400" y="2514600"/>
            <a:ext cx="3685032" cy="3685032"/>
          </a:xfrm>
          <a:custGeom>
            <a:avLst/>
            <a:gdLst>
              <a:gd name="connsiteX0" fmla="*/ 1617785 w 3235570"/>
              <a:gd name="connsiteY0" fmla="*/ 0 h 3103686"/>
              <a:gd name="connsiteX1" fmla="*/ 3235570 w 3235570"/>
              <a:gd name="connsiteY1" fmla="*/ 1551843 h 3103686"/>
              <a:gd name="connsiteX2" fmla="*/ 1617785 w 3235570"/>
              <a:gd name="connsiteY2" fmla="*/ 3103686 h 3103686"/>
              <a:gd name="connsiteX3" fmla="*/ 0 w 3235570"/>
              <a:gd name="connsiteY3" fmla="*/ 1551843 h 3103686"/>
              <a:gd name="connsiteX4" fmla="*/ 1617785 w 3235570"/>
              <a:gd name="connsiteY4" fmla="*/ 0 h 31036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5570" h="3103686">
                <a:moveTo>
                  <a:pt x="1617785" y="0"/>
                </a:moveTo>
                <a:cubicBezTo>
                  <a:pt x="2511263" y="0"/>
                  <a:pt x="3235570" y="694784"/>
                  <a:pt x="3235570" y="1551843"/>
                </a:cubicBezTo>
                <a:cubicBezTo>
                  <a:pt x="3235570" y="2408902"/>
                  <a:pt x="2511263" y="3103686"/>
                  <a:pt x="1617785" y="3103686"/>
                </a:cubicBezTo>
                <a:cubicBezTo>
                  <a:pt x="724307" y="3103686"/>
                  <a:pt x="0" y="2408902"/>
                  <a:pt x="0" y="1551843"/>
                </a:cubicBezTo>
                <a:cubicBezTo>
                  <a:pt x="0" y="694784"/>
                  <a:pt x="724307" y="0"/>
                  <a:pt x="1617785" y="0"/>
                </a:cubicBezTo>
                <a:close/>
              </a:path>
            </a:pathLst>
          </a:custGeom>
        </p:spPr>
        <p:txBody>
          <a:bodyPr wrap="square">
            <a:noAutofit/>
          </a:bodyPr>
          <a:lstStyle/>
          <a:p>
            <a:endParaRPr lang="en-US" dirty="0"/>
          </a:p>
        </p:txBody>
      </p:sp>
    </p:spTree>
    <p:extLst>
      <p:ext uri="{BB962C8B-B14F-4D97-AF65-F5344CB8AC3E}">
        <p14:creationId xmlns:p14="http://schemas.microsoft.com/office/powerpoint/2010/main" val="1883700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General 2 pic">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90A32F9-4DDD-4D4A-A18E-95B5450E09D2}"/>
              </a:ext>
            </a:extLst>
          </p:cNvPr>
          <p:cNvSpPr>
            <a:spLocks noGrp="1"/>
          </p:cNvSpPr>
          <p:nvPr>
            <p:ph type="title" hasCustomPrompt="1"/>
          </p:nvPr>
        </p:nvSpPr>
        <p:spPr>
          <a:xfrm>
            <a:off x="1295399" y="1"/>
            <a:ext cx="10896599" cy="1073150"/>
          </a:xfrm>
        </p:spPr>
        <p:txBody>
          <a:bodyPr/>
          <a:lstStyle>
            <a:lvl1pPr>
              <a:defRPr b="1">
                <a:solidFill>
                  <a:schemeClr val="accent4"/>
                </a:solidFill>
              </a:defRPr>
            </a:lvl1pPr>
          </a:lstStyle>
          <a:p>
            <a:r>
              <a:rPr lang="en-US" dirty="0"/>
              <a:t>Click to edit Master title – General 2 Pic</a:t>
            </a:r>
          </a:p>
        </p:txBody>
      </p:sp>
      <p:sp>
        <p:nvSpPr>
          <p:cNvPr id="19" name="Text Placeholder 18">
            <a:extLst>
              <a:ext uri="{FF2B5EF4-FFF2-40B4-BE49-F238E27FC236}">
                <a16:creationId xmlns:a16="http://schemas.microsoft.com/office/drawing/2014/main" id="{45608B5A-0CDE-496B-8A26-8C7E34B66E24}"/>
              </a:ext>
            </a:extLst>
          </p:cNvPr>
          <p:cNvSpPr>
            <a:spLocks noGrp="1"/>
          </p:cNvSpPr>
          <p:nvPr>
            <p:ph type="body" sz="quarter" idx="10"/>
          </p:nvPr>
        </p:nvSpPr>
        <p:spPr>
          <a:xfrm>
            <a:off x="1295400" y="1073150"/>
            <a:ext cx="10896600" cy="5299075"/>
          </a:xfrm>
        </p:spPr>
        <p:txBody>
          <a:bodyPr/>
          <a:lstStyle>
            <a:lvl1pPr>
              <a:defRPr b="1"/>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0D2CD3F-C199-4511-B35E-B1B9C4A65B32}"/>
              </a:ext>
            </a:extLst>
          </p:cNvPr>
          <p:cNvSpPr>
            <a:spLocks noGrp="1"/>
          </p:cNvSpPr>
          <p:nvPr>
            <p:ph type="pic" sz="quarter" idx="11"/>
          </p:nvPr>
        </p:nvSpPr>
        <p:spPr>
          <a:xfrm>
            <a:off x="1752600" y="3048000"/>
            <a:ext cx="4442132" cy="2778125"/>
          </a:xfrm>
        </p:spPr>
        <p:txBody>
          <a:bodyPr/>
          <a:lstStyle/>
          <a:p>
            <a:r>
              <a:rPr lang="en-US"/>
              <a:t>Click icon to add picture</a:t>
            </a:r>
            <a:endParaRPr lang="en-US" dirty="0"/>
          </a:p>
        </p:txBody>
      </p:sp>
      <p:sp>
        <p:nvSpPr>
          <p:cNvPr id="9" name="Picture Placeholder 2">
            <a:extLst>
              <a:ext uri="{FF2B5EF4-FFF2-40B4-BE49-F238E27FC236}">
                <a16:creationId xmlns:a16="http://schemas.microsoft.com/office/drawing/2014/main" id="{7AEFC9B9-9BB0-449C-98DE-1E85B6F7737E}"/>
              </a:ext>
            </a:extLst>
          </p:cNvPr>
          <p:cNvSpPr>
            <a:spLocks noGrp="1"/>
          </p:cNvSpPr>
          <p:nvPr>
            <p:ph type="pic" sz="quarter" idx="14"/>
          </p:nvPr>
        </p:nvSpPr>
        <p:spPr>
          <a:xfrm>
            <a:off x="6936293" y="3047999"/>
            <a:ext cx="4442132" cy="2778125"/>
          </a:xfrm>
        </p:spPr>
        <p:txBody>
          <a:bodyPr/>
          <a:lstStyle/>
          <a:p>
            <a:r>
              <a:rPr lang="en-US" dirty="0"/>
              <a:t>Click icon to add picture</a:t>
            </a:r>
          </a:p>
        </p:txBody>
      </p:sp>
    </p:spTree>
    <p:extLst>
      <p:ext uri="{BB962C8B-B14F-4D97-AF65-F5344CB8AC3E}">
        <p14:creationId xmlns:p14="http://schemas.microsoft.com/office/powerpoint/2010/main" val="103302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D196C-8E74-4E83-8DD5-1601DCC2EE17}"/>
              </a:ext>
            </a:extLst>
          </p:cNvPr>
          <p:cNvSpPr>
            <a:spLocks noGrp="1"/>
          </p:cNvSpPr>
          <p:nvPr>
            <p:ph type="title"/>
          </p:nvPr>
        </p:nvSpPr>
        <p:spPr>
          <a:xfrm>
            <a:off x="1295400" y="0"/>
            <a:ext cx="10591800" cy="1325563"/>
          </a:xfrm>
        </p:spPr>
        <p:txBody>
          <a:bodyPr/>
          <a:lstStyle>
            <a:lvl1pPr>
              <a:defRPr b="1">
                <a:solidFill>
                  <a:schemeClr val="accent4"/>
                </a:solidFill>
                <a:latin typeface="+mj-lt"/>
              </a:defRPr>
            </a:lvl1pPr>
          </a:lstStyle>
          <a:p>
            <a:r>
              <a:rPr lang="en-US" dirty="0"/>
              <a:t>Click to edit Master title style</a:t>
            </a:r>
          </a:p>
        </p:txBody>
      </p:sp>
      <p:sp>
        <p:nvSpPr>
          <p:cNvPr id="3" name="Text Placeholder 2">
            <a:extLst>
              <a:ext uri="{FF2B5EF4-FFF2-40B4-BE49-F238E27FC236}">
                <a16:creationId xmlns:a16="http://schemas.microsoft.com/office/drawing/2014/main" id="{A3019B69-3AC9-4498-A181-784DB28E153F}"/>
              </a:ext>
            </a:extLst>
          </p:cNvPr>
          <p:cNvSpPr>
            <a:spLocks noGrp="1"/>
          </p:cNvSpPr>
          <p:nvPr>
            <p:ph type="body" idx="1"/>
          </p:nvPr>
        </p:nvSpPr>
        <p:spPr>
          <a:xfrm>
            <a:off x="1295400" y="1325563"/>
            <a:ext cx="5233614" cy="7318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BB83FEA-C3F9-429A-A73A-28281A4D94E8}"/>
              </a:ext>
            </a:extLst>
          </p:cNvPr>
          <p:cNvSpPr>
            <a:spLocks noGrp="1"/>
          </p:cNvSpPr>
          <p:nvPr>
            <p:ph sz="half" idx="2"/>
          </p:nvPr>
        </p:nvSpPr>
        <p:spPr>
          <a:xfrm>
            <a:off x="1295400" y="2133600"/>
            <a:ext cx="5233614" cy="4114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613678-8535-4BCE-A9DF-B95193DFAB4E}"/>
              </a:ext>
            </a:extLst>
          </p:cNvPr>
          <p:cNvSpPr>
            <a:spLocks noGrp="1"/>
          </p:cNvSpPr>
          <p:nvPr>
            <p:ph type="body" sz="quarter" idx="3"/>
          </p:nvPr>
        </p:nvSpPr>
        <p:spPr>
          <a:xfrm>
            <a:off x="6627812" y="1325564"/>
            <a:ext cx="5259388" cy="73183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E876F2D-29A2-43AB-A0FD-A1A14F14E1FD}"/>
              </a:ext>
            </a:extLst>
          </p:cNvPr>
          <p:cNvSpPr>
            <a:spLocks noGrp="1"/>
          </p:cNvSpPr>
          <p:nvPr>
            <p:ph sz="quarter" idx="4"/>
          </p:nvPr>
        </p:nvSpPr>
        <p:spPr>
          <a:xfrm>
            <a:off x="6627812" y="2133600"/>
            <a:ext cx="5259388" cy="41148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9242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74BEA-3FEF-4C64-93C4-2800CE7AB10E}"/>
              </a:ext>
            </a:extLst>
          </p:cNvPr>
          <p:cNvSpPr>
            <a:spLocks noGrp="1"/>
          </p:cNvSpPr>
          <p:nvPr>
            <p:ph type="title"/>
          </p:nvPr>
        </p:nvSpPr>
        <p:spPr>
          <a:xfrm>
            <a:off x="1295400" y="1600200"/>
            <a:ext cx="10515600" cy="1971675"/>
          </a:xfrm>
        </p:spPr>
        <p:txBody>
          <a:bodyPr anchor="b"/>
          <a:lstStyle>
            <a:lvl1pPr algn="ctr">
              <a:defRPr sz="6000">
                <a:solidFill>
                  <a:schemeClr val="accent4"/>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8AC09639-606A-4692-857B-21082C30BB55}"/>
              </a:ext>
            </a:extLst>
          </p:cNvPr>
          <p:cNvSpPr>
            <a:spLocks noGrp="1"/>
          </p:cNvSpPr>
          <p:nvPr>
            <p:ph type="body" idx="1"/>
          </p:nvPr>
        </p:nvSpPr>
        <p:spPr>
          <a:xfrm>
            <a:off x="1295400" y="3571875"/>
            <a:ext cx="105156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1313775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88444-5C30-44FB-816A-37B085142E94}"/>
              </a:ext>
            </a:extLst>
          </p:cNvPr>
          <p:cNvSpPr>
            <a:spLocks noGrp="1"/>
          </p:cNvSpPr>
          <p:nvPr>
            <p:ph type="ctrTitle"/>
          </p:nvPr>
        </p:nvSpPr>
        <p:spPr>
          <a:xfrm>
            <a:off x="1524000" y="1122363"/>
            <a:ext cx="9144000" cy="2387600"/>
          </a:xfrm>
        </p:spPr>
        <p:txBody>
          <a:bodyPr anchor="b"/>
          <a:lstStyle>
            <a:lvl1pPr algn="ctr">
              <a:defRPr sz="6000">
                <a:solidFill>
                  <a:schemeClr val="accent4"/>
                </a:solidFill>
              </a:defRPr>
            </a:lvl1pPr>
          </a:lstStyle>
          <a:p>
            <a:r>
              <a:rPr lang="en-US" dirty="0"/>
              <a:t>Click to edit Master title style</a:t>
            </a:r>
          </a:p>
        </p:txBody>
      </p:sp>
      <p:sp>
        <p:nvSpPr>
          <p:cNvPr id="3" name="Subtitle 2">
            <a:extLst>
              <a:ext uri="{FF2B5EF4-FFF2-40B4-BE49-F238E27FC236}">
                <a16:creationId xmlns:a16="http://schemas.microsoft.com/office/drawing/2014/main" id="{CF644271-89BD-4501-9D3A-B1F458B86F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095276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6492-28D7-47A8-B41F-83CE59C6ED74}"/>
              </a:ext>
            </a:extLst>
          </p:cNvPr>
          <p:cNvSpPr>
            <a:spLocks noGrp="1"/>
          </p:cNvSpPr>
          <p:nvPr>
            <p:ph type="title"/>
          </p:nvPr>
        </p:nvSpPr>
        <p:spPr>
          <a:xfrm>
            <a:off x="1295400" y="15240"/>
            <a:ext cx="10134600" cy="1325563"/>
          </a:xfrm>
        </p:spPr>
        <p:txBody>
          <a:bodyPr/>
          <a:lstStyle>
            <a:lvl1pPr>
              <a:defRPr>
                <a:solidFill>
                  <a:schemeClr val="accent4"/>
                </a:solidFill>
              </a:defRPr>
            </a:lvl1pPr>
          </a:lstStyle>
          <a:p>
            <a:r>
              <a:rPr lang="en-US" dirty="0"/>
              <a:t>Click to edit Master title style</a:t>
            </a:r>
          </a:p>
        </p:txBody>
      </p:sp>
      <p:sp>
        <p:nvSpPr>
          <p:cNvPr id="3" name="Slide Number Placeholder 3"/>
          <p:cNvSpPr>
            <a:spLocks noGrp="1"/>
          </p:cNvSpPr>
          <p:nvPr>
            <p:ph type="sldNum" sz="quarter" idx="4"/>
          </p:nvPr>
        </p:nvSpPr>
        <p:spPr>
          <a:xfrm>
            <a:off x="1280160" y="6372225"/>
            <a:ext cx="701040" cy="365125"/>
          </a:xfrm>
          <a:prstGeom prst="rect">
            <a:avLst/>
          </a:prstGeom>
        </p:spPr>
        <p:txBody>
          <a:bodyPr vert="horz" lIns="91440" tIns="45720" rIns="91440" bIns="45720" rtlCol="0" anchor="ctr"/>
          <a:lstStyle>
            <a:lvl1pPr algn="r">
              <a:defRPr sz="1600">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3213255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6D690-D0C5-4E1A-90E3-401B7508E712}"/>
              </a:ext>
            </a:extLst>
          </p:cNvPr>
          <p:cNvSpPr>
            <a:spLocks noGrp="1"/>
          </p:cNvSpPr>
          <p:nvPr>
            <p:ph type="title"/>
          </p:nvPr>
        </p:nvSpPr>
        <p:spPr>
          <a:xfrm>
            <a:off x="1295400" y="458473"/>
            <a:ext cx="3932237" cy="1600200"/>
          </a:xfrm>
        </p:spPr>
        <p:txBody>
          <a:bodyPr anchor="b"/>
          <a:lstStyle>
            <a:lvl1pPr>
              <a:defRPr sz="3200">
                <a:solidFill>
                  <a:schemeClr val="accent4"/>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C8B547A-C18F-40B2-8B54-F9EBFAB0A7B2}"/>
              </a:ext>
            </a:extLst>
          </p:cNvPr>
          <p:cNvSpPr>
            <a:spLocks noGrp="1"/>
          </p:cNvSpPr>
          <p:nvPr>
            <p:ph idx="1"/>
          </p:nvPr>
        </p:nvSpPr>
        <p:spPr>
          <a:xfrm>
            <a:off x="5227637" y="99663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DB436EB-E6B9-46A1-899C-68CECD218E65}"/>
              </a:ext>
            </a:extLst>
          </p:cNvPr>
          <p:cNvSpPr>
            <a:spLocks noGrp="1"/>
          </p:cNvSpPr>
          <p:nvPr>
            <p:ph type="body" sz="half" idx="2"/>
          </p:nvPr>
        </p:nvSpPr>
        <p:spPr>
          <a:xfrm>
            <a:off x="1295400" y="205867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0155258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5EC91-D9C4-4370-957F-293CF1B19A84}"/>
              </a:ext>
            </a:extLst>
          </p:cNvPr>
          <p:cNvSpPr>
            <a:spLocks noGrp="1"/>
          </p:cNvSpPr>
          <p:nvPr>
            <p:ph type="title"/>
          </p:nvPr>
        </p:nvSpPr>
        <p:spPr>
          <a:xfrm>
            <a:off x="1455260" y="609600"/>
            <a:ext cx="3932237" cy="1600200"/>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0660EB00-0CA7-4FA4-B292-7869CE493175}"/>
              </a:ext>
            </a:extLst>
          </p:cNvPr>
          <p:cNvSpPr>
            <a:spLocks noGrp="1"/>
          </p:cNvSpPr>
          <p:nvPr>
            <p:ph type="pic" idx="1"/>
          </p:nvPr>
        </p:nvSpPr>
        <p:spPr>
          <a:xfrm>
            <a:off x="5562600" y="995363"/>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17E31C41-7D2C-421F-AA9D-B8FCC3EE87EB}"/>
              </a:ext>
            </a:extLst>
          </p:cNvPr>
          <p:cNvSpPr>
            <a:spLocks noGrp="1"/>
          </p:cNvSpPr>
          <p:nvPr>
            <p:ph type="body" sz="half" idx="2"/>
          </p:nvPr>
        </p:nvSpPr>
        <p:spPr>
          <a:xfrm>
            <a:off x="1455261" y="22098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3720638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D493F-3FA3-4493-9A4F-63023A31AB2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55606F-15D2-415E-A07A-21BAA174E7C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1303F0A-9E97-484A-893E-04B9A535B61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F8D8068-34AB-429F-9AFE-08AC98EBB605}"/>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18035579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8B0DEE-16D9-487E-BFBF-6D0DBF7980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264830-B2BE-430B-8481-F12909C3DD8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E17A95D-C6DE-4741-A80A-B55BC2F21208}"/>
              </a:ext>
            </a:extLst>
          </p:cNvPr>
          <p:cNvSpPr>
            <a:spLocks noGrp="1"/>
          </p:cNvSpPr>
          <p:nvPr>
            <p:ph type="sldNum" sz="quarter" idx="12"/>
          </p:nvPr>
        </p:nvSpPr>
        <p:spPr>
          <a:xfrm>
            <a:off x="8610600" y="6356350"/>
            <a:ext cx="274320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1229183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cSld name="6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2936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280160" y="0"/>
            <a:ext cx="10607040" cy="1143000"/>
          </a:xfrm>
        </p:spPr>
        <p:txBody>
          <a:bodyPr/>
          <a:lstStyle/>
          <a:p>
            <a:r>
              <a:rPr lang="en-US" dirty="0"/>
              <a:t>Click to edit Master title style</a:t>
            </a:r>
          </a:p>
        </p:txBody>
      </p:sp>
      <p:sp>
        <p:nvSpPr>
          <p:cNvPr id="3" name="Text Placeholder 2"/>
          <p:cNvSpPr>
            <a:spLocks noGrp="1"/>
          </p:cNvSpPr>
          <p:nvPr>
            <p:ph type="body" sz="half" idx="1"/>
          </p:nvPr>
        </p:nvSpPr>
        <p:spPr>
          <a:xfrm>
            <a:off x="1447800" y="1600200"/>
            <a:ext cx="5384800" cy="31242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6934200" y="1600200"/>
            <a:ext cx="4953000" cy="1485900"/>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
          </p:nvPr>
        </p:nvSpPr>
        <p:spPr>
          <a:xfrm>
            <a:off x="6934200" y="3238500"/>
            <a:ext cx="4953000" cy="1485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3"/>
          <p:cNvSpPr txBox="1">
            <a:spLocks/>
          </p:cNvSpPr>
          <p:nvPr userDrawn="1"/>
        </p:nvSpPr>
        <p:spPr>
          <a:xfrm>
            <a:off x="1280160" y="6372225"/>
            <a:ext cx="70104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2615137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8829C-88B1-44CA-9602-33C51A4F9B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3340FC-AE23-43EE-910D-BA357CB6D58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664135-ACCB-4A98-BF7C-82F067E91C8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BD0E96A-7972-4229-ACBF-68AEBE28D09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796A70C8-0E65-4163-A7EE-D91799851F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08B506-B023-4750-9205-AFBEAECDB0A1}"/>
              </a:ext>
            </a:extLst>
          </p:cNvPr>
          <p:cNvSpPr>
            <a:spLocks noGrp="1"/>
          </p:cNvSpPr>
          <p:nvPr>
            <p:ph type="sldNum" sz="quarter" idx="12"/>
          </p:nvPr>
        </p:nvSpPr>
        <p:spPr>
          <a:xfrm>
            <a:off x="1280160" y="6372225"/>
            <a:ext cx="70104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14500371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8392B-0982-4C07-8638-F07FCCBB28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A34603-541D-4BFE-9CF2-FBC3734B46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2C50DD-5C66-4147-8D33-D5DBE344121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EA21C2B-905B-41E7-B874-6B75B4BD48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D75EB-517F-40A0-95ED-8E11838DA0D6}"/>
              </a:ext>
            </a:extLst>
          </p:cNvPr>
          <p:cNvSpPr>
            <a:spLocks noGrp="1"/>
          </p:cNvSpPr>
          <p:nvPr>
            <p:ph type="sldNum" sz="quarter" idx="12"/>
          </p:nvPr>
        </p:nvSpPr>
        <p:spPr>
          <a:xfrm>
            <a:off x="1280160" y="6372225"/>
            <a:ext cx="701040" cy="365125"/>
          </a:xfrm>
          <a:prstGeom prst="rect">
            <a:avLst/>
          </a:prstGeom>
        </p:spPr>
        <p:txBody>
          <a:bodyPr/>
          <a:lstStyle/>
          <a:p>
            <a:fld id="{6BD7C2F3-7C6C-428F-B653-8670B423653E}" type="slidenum">
              <a:rPr lang="en-US" smtClean="0"/>
              <a:t>‹#›</a:t>
            </a:fld>
            <a:endParaRPr lang="en-US"/>
          </a:p>
        </p:txBody>
      </p:sp>
    </p:spTree>
    <p:extLst>
      <p:ext uri="{BB962C8B-B14F-4D97-AF65-F5344CB8AC3E}">
        <p14:creationId xmlns:p14="http://schemas.microsoft.com/office/powerpoint/2010/main" val="33105732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3"/>
          <p:cNvSpPr>
            <a:spLocks noGrp="1"/>
          </p:cNvSpPr>
          <p:nvPr>
            <p:ph type="sldNum" sz="quarter" idx="4"/>
          </p:nvPr>
        </p:nvSpPr>
        <p:spPr>
          <a:xfrm>
            <a:off x="1280160" y="6372225"/>
            <a:ext cx="70104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D7C2F3-7C6C-428F-B653-8670B423653E}" type="slidenum">
              <a:rPr lang="en-US" smtClean="0"/>
              <a:t>‹#›</a:t>
            </a:fld>
            <a:endParaRPr lang="en-US" dirty="0"/>
          </a:p>
        </p:txBody>
      </p:sp>
    </p:spTree>
    <p:extLst>
      <p:ext uri="{BB962C8B-B14F-4D97-AF65-F5344CB8AC3E}">
        <p14:creationId xmlns:p14="http://schemas.microsoft.com/office/powerpoint/2010/main" val="32720624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280160" y="0"/>
            <a:ext cx="10134600" cy="1325563"/>
          </a:xfrm>
        </p:spPr>
        <p:txBody>
          <a:bodyPr/>
          <a:lstStyle/>
          <a:p>
            <a:r>
              <a:rPr lang="en-US" dirty="0"/>
              <a:t>Click to edit Master title style</a:t>
            </a:r>
          </a:p>
        </p:txBody>
      </p:sp>
      <p:sp>
        <p:nvSpPr>
          <p:cNvPr id="3" name="Slide Number Placeholder 3"/>
          <p:cNvSpPr>
            <a:spLocks noGrp="1"/>
          </p:cNvSpPr>
          <p:nvPr>
            <p:ph type="sldNum" sz="quarter" idx="4"/>
          </p:nvPr>
        </p:nvSpPr>
        <p:spPr>
          <a:xfrm>
            <a:off x="1280160" y="6372225"/>
            <a:ext cx="701040" cy="365125"/>
          </a:xfrm>
          <a:prstGeom prst="rect">
            <a:avLst/>
          </a:prstGeom>
        </p:spPr>
        <p:txBody>
          <a:bodyPr vert="horz" lIns="91440" tIns="45720" rIns="91440" bIns="45720" rtlCol="0" anchor="ctr"/>
          <a:lstStyle>
            <a:lvl1pPr algn="r">
              <a:defRPr sz="1600">
                <a:solidFill>
                  <a:schemeClr val="tx1"/>
                </a:solidFill>
              </a:defRPr>
            </a:lvl1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13458555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EF8"/>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CECA9B-C937-4053-8CFA-BDD2E29F4402}"/>
              </a:ext>
            </a:extLst>
          </p:cNvPr>
          <p:cNvSpPr>
            <a:spLocks noGrp="1"/>
          </p:cNvSpPr>
          <p:nvPr>
            <p:ph type="title"/>
          </p:nvPr>
        </p:nvSpPr>
        <p:spPr>
          <a:xfrm>
            <a:off x="1280160" y="365125"/>
            <a:ext cx="10134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D36A3D0-71B2-4051-BA88-206E91C82A25}"/>
              </a:ext>
            </a:extLst>
          </p:cNvPr>
          <p:cNvSpPr>
            <a:spLocks noGrp="1"/>
          </p:cNvSpPr>
          <p:nvPr>
            <p:ph type="body" idx="1"/>
          </p:nvPr>
        </p:nvSpPr>
        <p:spPr>
          <a:xfrm>
            <a:off x="1280160" y="1825625"/>
            <a:ext cx="10134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D48A05D-7CF8-4DA1-9FAF-33BC66436714}"/>
              </a:ext>
            </a:extLst>
          </p:cNvPr>
          <p:cNvSpPr txBox="1">
            <a:spLocks/>
          </p:cNvSpPr>
          <p:nvPr userDrawn="1"/>
        </p:nvSpPr>
        <p:spPr>
          <a:xfrm>
            <a:off x="232834" y="6248400"/>
            <a:ext cx="783167" cy="488950"/>
          </a:xfrm>
          <a:prstGeom prst="rect">
            <a:avLst/>
          </a:prstGeom>
        </p:spPr>
        <p:txBody>
          <a:bodyPr/>
          <a:lstStyle>
            <a:defPPr>
              <a:defRPr lang="en-US"/>
            </a:defPPr>
            <a:lvl1pPr algn="l" rtl="0" eaLnBrk="0" fontAlgn="base" hangingPunct="0">
              <a:spcBef>
                <a:spcPct val="0"/>
              </a:spcBef>
              <a:spcAft>
                <a:spcPct val="0"/>
              </a:spcAft>
              <a:defRPr sz="1600" kern="1200" baseline="-25000">
                <a:solidFill>
                  <a:schemeClr val="tx1"/>
                </a:solidFill>
                <a:latin typeface="Times"/>
                <a:ea typeface="+mn-ea"/>
                <a:cs typeface="+mn-cs"/>
              </a:defRPr>
            </a:lvl1pPr>
            <a:lvl2pPr marL="457200" algn="l" rtl="0" eaLnBrk="0" fontAlgn="base" hangingPunct="0">
              <a:spcBef>
                <a:spcPct val="0"/>
              </a:spcBef>
              <a:spcAft>
                <a:spcPct val="0"/>
              </a:spcAft>
              <a:defRPr sz="2400" kern="1200" baseline="-25000">
                <a:solidFill>
                  <a:schemeClr val="tx1"/>
                </a:solidFill>
                <a:latin typeface="Times"/>
                <a:ea typeface="+mn-ea"/>
                <a:cs typeface="+mn-cs"/>
              </a:defRPr>
            </a:lvl2pPr>
            <a:lvl3pPr marL="914400" algn="l" rtl="0" eaLnBrk="0" fontAlgn="base" hangingPunct="0">
              <a:spcBef>
                <a:spcPct val="0"/>
              </a:spcBef>
              <a:spcAft>
                <a:spcPct val="0"/>
              </a:spcAft>
              <a:defRPr sz="2400" kern="1200" baseline="-25000">
                <a:solidFill>
                  <a:schemeClr val="tx1"/>
                </a:solidFill>
                <a:latin typeface="Times"/>
                <a:ea typeface="+mn-ea"/>
                <a:cs typeface="+mn-cs"/>
              </a:defRPr>
            </a:lvl3pPr>
            <a:lvl4pPr marL="1371600" algn="l" rtl="0" eaLnBrk="0" fontAlgn="base" hangingPunct="0">
              <a:spcBef>
                <a:spcPct val="0"/>
              </a:spcBef>
              <a:spcAft>
                <a:spcPct val="0"/>
              </a:spcAft>
              <a:defRPr sz="2400" kern="1200" baseline="-25000">
                <a:solidFill>
                  <a:schemeClr val="tx1"/>
                </a:solidFill>
                <a:latin typeface="Times"/>
                <a:ea typeface="+mn-ea"/>
                <a:cs typeface="+mn-cs"/>
              </a:defRPr>
            </a:lvl4pPr>
            <a:lvl5pPr marL="1828800" algn="l" rtl="0" eaLnBrk="0" fontAlgn="base" hangingPunct="0">
              <a:spcBef>
                <a:spcPct val="0"/>
              </a:spcBef>
              <a:spcAft>
                <a:spcPct val="0"/>
              </a:spcAft>
              <a:defRPr sz="2400" kern="1200" baseline="-25000">
                <a:solidFill>
                  <a:schemeClr val="tx1"/>
                </a:solidFill>
                <a:latin typeface="Times"/>
                <a:ea typeface="+mn-ea"/>
                <a:cs typeface="+mn-cs"/>
              </a:defRPr>
            </a:lvl5pPr>
            <a:lvl6pPr marL="2286000" algn="l" defTabSz="914400" rtl="0" eaLnBrk="1" latinLnBrk="0" hangingPunct="1">
              <a:defRPr sz="2400" kern="1200" baseline="-25000">
                <a:solidFill>
                  <a:schemeClr val="tx1"/>
                </a:solidFill>
                <a:latin typeface="Times"/>
                <a:ea typeface="+mn-ea"/>
                <a:cs typeface="+mn-cs"/>
              </a:defRPr>
            </a:lvl6pPr>
            <a:lvl7pPr marL="2743200" algn="l" defTabSz="914400" rtl="0" eaLnBrk="1" latinLnBrk="0" hangingPunct="1">
              <a:defRPr sz="2400" kern="1200" baseline="-25000">
                <a:solidFill>
                  <a:schemeClr val="tx1"/>
                </a:solidFill>
                <a:latin typeface="Times"/>
                <a:ea typeface="+mn-ea"/>
                <a:cs typeface="+mn-cs"/>
              </a:defRPr>
            </a:lvl7pPr>
            <a:lvl8pPr marL="3200400" algn="l" defTabSz="914400" rtl="0" eaLnBrk="1" latinLnBrk="0" hangingPunct="1">
              <a:defRPr sz="2400" kern="1200" baseline="-25000">
                <a:solidFill>
                  <a:schemeClr val="tx1"/>
                </a:solidFill>
                <a:latin typeface="Times"/>
                <a:ea typeface="+mn-ea"/>
                <a:cs typeface="+mn-cs"/>
              </a:defRPr>
            </a:lvl8pPr>
            <a:lvl9pPr marL="3657600" algn="l" defTabSz="914400" rtl="0" eaLnBrk="1" latinLnBrk="0" hangingPunct="1">
              <a:defRPr sz="2400" kern="1200" baseline="-25000">
                <a:solidFill>
                  <a:schemeClr val="tx1"/>
                </a:solidFill>
                <a:latin typeface="Times"/>
                <a:ea typeface="+mn-ea"/>
                <a:cs typeface="+mn-cs"/>
              </a:defRPr>
            </a:lvl9pPr>
          </a:lstStyle>
          <a:p>
            <a:pPr algn="ctr">
              <a:defRPr/>
            </a:pPr>
            <a:endParaRPr lang="en-US" sz="2000" dirty="0">
              <a:latin typeface="+mn-lt"/>
            </a:endParaRPr>
          </a:p>
        </p:txBody>
      </p:sp>
      <p:pic>
        <p:nvPicPr>
          <p:cNvPr id="7" name="Picture 6"/>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0" y="0"/>
            <a:ext cx="1280160" cy="6858000"/>
          </a:xfrm>
          <a:prstGeom prst="rect">
            <a:avLst/>
          </a:prstGeom>
        </p:spPr>
      </p:pic>
      <p:pic>
        <p:nvPicPr>
          <p:cNvPr id="4" name="Picture 3"/>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4572001" y="6307279"/>
            <a:ext cx="7620000" cy="461819"/>
          </a:xfrm>
          <a:prstGeom prst="rect">
            <a:avLst/>
          </a:prstGeom>
        </p:spPr>
      </p:pic>
      <p:sp>
        <p:nvSpPr>
          <p:cNvPr id="8" name="Slide Number Placeholder 7"/>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AB261B-E38C-4102-BCA7-D28965F1BB71}" type="slidenum">
              <a:rPr lang="en-US" smtClean="0"/>
              <a:t>‹#›</a:t>
            </a:fld>
            <a:endParaRPr lang="en-US"/>
          </a:p>
        </p:txBody>
      </p:sp>
      <p:sp>
        <p:nvSpPr>
          <p:cNvPr id="9" name="Slide Number Placeholder 3"/>
          <p:cNvSpPr txBox="1">
            <a:spLocks/>
          </p:cNvSpPr>
          <p:nvPr userDrawn="1"/>
        </p:nvSpPr>
        <p:spPr>
          <a:xfrm>
            <a:off x="1280160" y="6372225"/>
            <a:ext cx="70104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BD7C2F3-7C6C-428F-B653-8670B423653E}" type="slidenum">
              <a:rPr lang="en-US" smtClean="0"/>
              <a:pPr/>
              <a:t>‹#›</a:t>
            </a:fld>
            <a:endParaRPr lang="en-US" dirty="0"/>
          </a:p>
        </p:txBody>
      </p:sp>
    </p:spTree>
    <p:extLst>
      <p:ext uri="{BB962C8B-B14F-4D97-AF65-F5344CB8AC3E}">
        <p14:creationId xmlns:p14="http://schemas.microsoft.com/office/powerpoint/2010/main" val="2948329540"/>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81" r:id="rId5"/>
    <p:sldLayoutId id="2147483765"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 id="2147483777" r:id="rId17"/>
    <p:sldLayoutId id="2147483778" r:id="rId18"/>
    <p:sldLayoutId id="2147483780" r:id="rId19"/>
    <p:sldLayoutId id="2147483738" r:id="rId20"/>
  </p:sldLayoutIdLst>
  <p:hf sldNum="0" hdr="0" ftr="0" dt="0"/>
  <p:txStyles>
    <p:titleStyle>
      <a:lvl1pPr algn="l" defTabSz="914400" rtl="0" eaLnBrk="1" latinLnBrk="0" hangingPunct="1">
        <a:lnSpc>
          <a:spcPct val="90000"/>
        </a:lnSpc>
        <a:spcBef>
          <a:spcPct val="0"/>
        </a:spcBef>
        <a:buNone/>
        <a:defRPr sz="4400" b="1" kern="1200">
          <a:solidFill>
            <a:schemeClr val="accent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32.png"/><Relationship Id="rId4" Type="http://schemas.openxmlformats.org/officeDocument/2006/relationships/image" Target="../media/image31.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4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45.jpg"/></Relationships>
</file>

<file path=ppt/slides/_rels/slide4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1.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5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2.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5.xml"/><Relationship Id="rId1" Type="http://schemas.openxmlformats.org/officeDocument/2006/relationships/slideLayout" Target="../slideLayouts/slideLayout3.xml"/><Relationship Id="rId4" Type="http://schemas.openxmlformats.org/officeDocument/2006/relationships/image" Target="../media/image47.png"/></Relationships>
</file>

<file path=ppt/slides/_rels/slide5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6.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7.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1.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image" Target="../media/image49.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3.xml"/><Relationship Id="rId1" Type="http://schemas.openxmlformats.org/officeDocument/2006/relationships/slideLayout" Target="../slideLayouts/slideLayout3.xml"/><Relationship Id="rId4" Type="http://schemas.openxmlformats.org/officeDocument/2006/relationships/image" Target="../media/image52.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5.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54.png"/></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60.jp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hyperlink" Target="http://www.klingberg.org/" TargetMode="External"/><Relationship Id="rId2" Type="http://schemas.openxmlformats.org/officeDocument/2006/relationships/notesSlide" Target="../notesSlides/notesSlide70.xml"/><Relationship Id="rId1" Type="http://schemas.openxmlformats.org/officeDocument/2006/relationships/slideLayout" Target="../slideLayouts/slideLayout1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hyperlink" Target="mailto:support@klingberg.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p:cNvSpPr/>
          <p:nvPr/>
        </p:nvSpPr>
        <p:spPr>
          <a:xfrm>
            <a:off x="0" y="609600"/>
            <a:ext cx="12190325" cy="5715000"/>
          </a:xfrm>
          <a:prstGeom prst="rect">
            <a:avLst/>
          </a:prstGeom>
          <a:gradFill>
            <a:gsLst>
              <a:gs pos="100000">
                <a:schemeClr val="accent3">
                  <a:lumMod val="60000"/>
                  <a:lumOff val="40000"/>
                  <a:alpha val="71000"/>
                </a:schemeClr>
              </a:gs>
              <a:gs pos="100000">
                <a:schemeClr val="accent4">
                  <a:lumMod val="105000"/>
                  <a:satMod val="109000"/>
                  <a:tint val="81000"/>
                </a:schemeClr>
              </a:gs>
            </a:gsLst>
          </a:gradFill>
          <a:ln>
            <a:noFill/>
          </a:ln>
          <a:effectLst>
            <a:outerShdw blurRad="381000" dist="50800" dir="5400000" algn="ctr" rotWithShape="0">
              <a:schemeClr val="tx1">
                <a:alpha val="43000"/>
              </a:scheme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4100" name="AutoShape 2"/>
          <p:cNvSpPr>
            <a:spLocks noGrp="1" noChangeArrowheads="1"/>
          </p:cNvSpPr>
          <p:nvPr>
            <p:ph type="ctrTitle"/>
          </p:nvPr>
        </p:nvSpPr>
        <p:spPr>
          <a:xfrm>
            <a:off x="4958966" y="693812"/>
            <a:ext cx="7086600" cy="2973122"/>
          </a:xfrm>
          <a:effectLst>
            <a:outerShdw blurRad="596900" dist="50800" dir="5400000" algn="ctr" rotWithShape="0">
              <a:srgbClr val="000000">
                <a:alpha val="0"/>
              </a:srgbClr>
            </a:outerShdw>
          </a:effectLst>
        </p:spPr>
        <p:txBody>
          <a:bodyPr wrap="square">
            <a:spAutoFit/>
          </a:bodyPr>
          <a:lstStyle/>
          <a:p>
            <a:pPr eaLnBrk="1" hangingPunct="1"/>
            <a:r>
              <a:rPr lang="en-US" sz="6600" b="1" dirty="0">
                <a:solidFill>
                  <a:srgbClr val="FEFEF8"/>
                </a:solidFill>
                <a:effectLst/>
                <a:latin typeface="+mn-lt"/>
              </a:rPr>
              <a:t>The Restorative Approach</a:t>
            </a:r>
            <a:r>
              <a:rPr lang="en-US" sz="4800" b="1" dirty="0">
                <a:solidFill>
                  <a:srgbClr val="FEFEF8"/>
                </a:solidFill>
                <a:effectLst/>
                <a:latin typeface="+mn-lt"/>
              </a:rPr>
              <a:t/>
            </a:r>
            <a:br>
              <a:rPr lang="en-US" sz="4800" b="1" dirty="0">
                <a:solidFill>
                  <a:srgbClr val="FEFEF8"/>
                </a:solidFill>
                <a:effectLst/>
                <a:latin typeface="+mn-lt"/>
              </a:rPr>
            </a:br>
            <a:r>
              <a:rPr lang="en-US" sz="4800" b="1" dirty="0">
                <a:solidFill>
                  <a:srgbClr val="FEFEF8"/>
                </a:solidFill>
                <a:effectLst/>
                <a:latin typeface="+mn-lt"/>
              </a:rPr>
              <a:t>Basic Training</a:t>
            </a:r>
            <a:r>
              <a:rPr lang="en-US" sz="2000" dirty="0">
                <a:solidFill>
                  <a:srgbClr val="FEFEF8"/>
                </a:solidFill>
                <a:effectLst/>
                <a:latin typeface="+mn-lt"/>
              </a:rPr>
              <a:t/>
            </a:r>
            <a:br>
              <a:rPr lang="en-US" sz="2000" dirty="0">
                <a:solidFill>
                  <a:srgbClr val="FEFEF8"/>
                </a:solidFill>
                <a:effectLst/>
                <a:latin typeface="+mn-lt"/>
              </a:rPr>
            </a:br>
            <a:endParaRPr lang="en-US" sz="2800" dirty="0">
              <a:solidFill>
                <a:srgbClr val="FEFEF8"/>
              </a:solidFill>
              <a:effectLst/>
              <a:latin typeface="+mn-lt"/>
              <a:cs typeface="Arial"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11" y="228600"/>
            <a:ext cx="4317232" cy="6365451"/>
          </a:xfrm>
          <a:prstGeom prst="rect">
            <a:avLst/>
          </a:prstGeom>
          <a:ln>
            <a:noFill/>
          </a:ln>
          <a:effectLst>
            <a:outerShdw blurRad="292100" dist="203200" dir="1500000" algn="tl" rotWithShape="0">
              <a:srgbClr val="333333">
                <a:alpha val="65000"/>
              </a:srgbClr>
            </a:outerShdw>
          </a:effectLst>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66912"/>
          <a:stretch/>
        </p:blipFill>
        <p:spPr>
          <a:xfrm>
            <a:off x="685800" y="4419600"/>
            <a:ext cx="1120588" cy="1905000"/>
          </a:xfrm>
          <a:prstGeom prst="rect">
            <a:avLst/>
          </a:prstGeom>
        </p:spPr>
      </p:pic>
      <p:sp>
        <p:nvSpPr>
          <p:cNvPr id="14" name="TextBox 13"/>
          <p:cNvSpPr txBox="1"/>
          <p:nvPr/>
        </p:nvSpPr>
        <p:spPr>
          <a:xfrm>
            <a:off x="6705600" y="5546236"/>
            <a:ext cx="3581400" cy="523220"/>
          </a:xfrm>
          <a:prstGeom prst="rect">
            <a:avLst/>
          </a:prstGeom>
          <a:noFill/>
        </p:spPr>
        <p:txBody>
          <a:bodyPr wrap="square" rtlCol="0">
            <a:spAutoFit/>
          </a:bodyPr>
          <a:lstStyle/>
          <a:p>
            <a:pPr algn="ctr"/>
            <a:r>
              <a:rPr lang="en-US" sz="2800" b="1" dirty="0">
                <a:ln w="0"/>
                <a:solidFill>
                  <a:srgbClr val="FEFEF8"/>
                </a:solidFill>
              </a:rPr>
              <a:t>2026 Revision</a:t>
            </a:r>
            <a:endParaRPr lang="en-US" sz="2800" b="1" dirty="0"/>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03032" y="3302102"/>
            <a:ext cx="7086600" cy="1896144"/>
          </a:xfrm>
          <a:prstGeom prst="rect">
            <a:avLst/>
          </a:prstGeom>
        </p:spPr>
      </p:pic>
    </p:spTree>
    <p:extLst>
      <p:ext uri="{BB962C8B-B14F-4D97-AF65-F5344CB8AC3E}">
        <p14:creationId xmlns:p14="http://schemas.microsoft.com/office/powerpoint/2010/main" val="16367161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3" name="Rectangle 12"/>
          <p:cNvSpPr/>
          <p:nvPr/>
        </p:nvSpPr>
        <p:spPr>
          <a:xfrm>
            <a:off x="0" y="609600"/>
            <a:ext cx="12190325" cy="5715000"/>
          </a:xfrm>
          <a:prstGeom prst="rect">
            <a:avLst/>
          </a:prstGeom>
          <a:gradFill>
            <a:gsLst>
              <a:gs pos="100000">
                <a:schemeClr val="accent3">
                  <a:lumMod val="60000"/>
                  <a:lumOff val="40000"/>
                  <a:alpha val="71000"/>
                </a:schemeClr>
              </a:gs>
              <a:gs pos="100000">
                <a:schemeClr val="accent4">
                  <a:lumMod val="105000"/>
                  <a:satMod val="109000"/>
                  <a:tint val="81000"/>
                </a:schemeClr>
              </a:gs>
            </a:gsLst>
          </a:gradFill>
          <a:ln>
            <a:noFill/>
          </a:ln>
          <a:effectLst>
            <a:outerShdw blurRad="381000" dist="50800" dir="5400000" algn="ctr" rotWithShape="0">
              <a:schemeClr val="tx1">
                <a:alpha val="43000"/>
              </a:schemeClr>
            </a:outerShdw>
          </a:effectLst>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dirty="0"/>
          </a:p>
        </p:txBody>
      </p:sp>
      <p:sp>
        <p:nvSpPr>
          <p:cNvPr id="4100" name="AutoShape 2"/>
          <p:cNvSpPr>
            <a:spLocks noGrp="1" noChangeArrowheads="1"/>
          </p:cNvSpPr>
          <p:nvPr>
            <p:ph type="ctrTitle"/>
          </p:nvPr>
        </p:nvSpPr>
        <p:spPr>
          <a:xfrm>
            <a:off x="5014912" y="609600"/>
            <a:ext cx="7086600" cy="2142125"/>
          </a:xfrm>
          <a:effectLst>
            <a:outerShdw blurRad="596900" dist="50800" dir="5400000" algn="ctr" rotWithShape="0">
              <a:srgbClr val="000000">
                <a:alpha val="0"/>
              </a:srgbClr>
            </a:outerShdw>
          </a:effectLst>
        </p:spPr>
        <p:txBody>
          <a:bodyPr wrap="square">
            <a:spAutoFit/>
          </a:bodyPr>
          <a:lstStyle/>
          <a:p>
            <a:pPr eaLnBrk="1" hangingPunct="1"/>
            <a:r>
              <a:rPr lang="en-US" b="1" dirty="0">
                <a:solidFill>
                  <a:srgbClr val="FEFEF8"/>
                </a:solidFill>
                <a:effectLst/>
                <a:latin typeface="+mn-lt"/>
              </a:rPr>
              <a:t>The Restorative Approach</a:t>
            </a:r>
            <a:r>
              <a:rPr lang="en-US" sz="2000" dirty="0">
                <a:solidFill>
                  <a:srgbClr val="FEFEF8"/>
                </a:solidFill>
                <a:effectLst/>
                <a:latin typeface="+mn-lt"/>
              </a:rPr>
              <a:t/>
            </a:r>
            <a:br>
              <a:rPr lang="en-US" sz="2000" dirty="0">
                <a:solidFill>
                  <a:srgbClr val="FEFEF8"/>
                </a:solidFill>
                <a:effectLst/>
                <a:latin typeface="+mn-lt"/>
              </a:rPr>
            </a:br>
            <a:endParaRPr lang="en-US" sz="2800" dirty="0">
              <a:solidFill>
                <a:srgbClr val="FEFEF8"/>
              </a:solidFill>
              <a:effectLst/>
              <a:latin typeface="+mn-lt"/>
              <a:cs typeface="Arial"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311" y="228600"/>
            <a:ext cx="4317232" cy="6365451"/>
          </a:xfrm>
          <a:prstGeom prst="rect">
            <a:avLst/>
          </a:prstGeom>
          <a:ln>
            <a:noFill/>
          </a:ln>
          <a:effectLst>
            <a:outerShdw blurRad="292100" dist="203200" dir="1500000" algn="tl" rotWithShape="0">
              <a:srgbClr val="333333">
                <a:alpha val="65000"/>
              </a:srgbClr>
            </a:outerShdw>
          </a:effectLst>
        </p:spPr>
      </p:pic>
      <p:pic>
        <p:nvPicPr>
          <p:cNvPr id="2" name="Picture 1"/>
          <p:cNvPicPr>
            <a:picLocks noChangeAspect="1"/>
          </p:cNvPicPr>
          <p:nvPr/>
        </p:nvPicPr>
        <p:blipFill rotWithShape="1">
          <a:blip r:embed="rId5" cstate="print">
            <a:extLst>
              <a:ext uri="{28A0092B-C50C-407E-A947-70E740481C1C}">
                <a14:useLocalDpi xmlns:a14="http://schemas.microsoft.com/office/drawing/2010/main" val="0"/>
              </a:ext>
            </a:extLst>
          </a:blip>
          <a:srcRect l="66912"/>
          <a:stretch/>
        </p:blipFill>
        <p:spPr>
          <a:xfrm>
            <a:off x="685800" y="4419600"/>
            <a:ext cx="1120588" cy="1905000"/>
          </a:xfrm>
          <a:prstGeom prst="rect">
            <a:avLst/>
          </a:prstGeom>
        </p:spPr>
      </p:pic>
      <p:sp>
        <p:nvSpPr>
          <p:cNvPr id="14" name="TextBox 13"/>
          <p:cNvSpPr txBox="1"/>
          <p:nvPr/>
        </p:nvSpPr>
        <p:spPr>
          <a:xfrm>
            <a:off x="5105400" y="2362200"/>
            <a:ext cx="6906044" cy="3477875"/>
          </a:xfrm>
          <a:prstGeom prst="rect">
            <a:avLst/>
          </a:prstGeom>
          <a:noFill/>
        </p:spPr>
        <p:txBody>
          <a:bodyPr wrap="square" rtlCol="0">
            <a:spAutoFit/>
          </a:bodyPr>
          <a:lstStyle/>
          <a:p>
            <a:pPr fontAlgn="base"/>
            <a:r>
              <a:rPr lang="en-US" sz="2000" dirty="0"/>
              <a:t>The Restorative Approach® (RA) is a trauma-informed alternative to traditional “point and level” systems for child congregate care settings. </a:t>
            </a:r>
            <a:br>
              <a:rPr lang="en-US" sz="2000" dirty="0"/>
            </a:br>
            <a:endParaRPr lang="en-US" sz="2000" dirty="0"/>
          </a:p>
          <a:p>
            <a:pPr fontAlgn="base"/>
            <a:r>
              <a:rPr lang="en-US" sz="2000" dirty="0"/>
              <a:t>Based on the book </a:t>
            </a:r>
            <a:r>
              <a:rPr lang="en-US" sz="2000" i="1" dirty="0"/>
              <a:t>Trauma-Informed Care: The Restorative Approach</a:t>
            </a:r>
            <a:r>
              <a:rPr lang="en-US" sz="2000" dirty="0"/>
              <a:t> by Patricia Wilcox, LCSW, VP of Klingberg and TSI Faculty Trainer, it answers the question: “Now that I understand how trauma affects children, what should I actually do on Monday?,” translating what we know about trauma, the brain, and how children heal into specific strategies that all treatment providers can use. </a:t>
            </a:r>
            <a:endParaRPr lang="en-US" sz="2000" b="1" dirty="0"/>
          </a:p>
        </p:txBody>
      </p:sp>
    </p:spTree>
    <p:extLst>
      <p:ext uri="{BB962C8B-B14F-4D97-AF65-F5344CB8AC3E}">
        <p14:creationId xmlns:p14="http://schemas.microsoft.com/office/powerpoint/2010/main" val="3582741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C2DBDB2-115E-46EA-AB7E-6F0EE88454F1}"/>
              </a:ext>
            </a:extLst>
          </p:cNvPr>
          <p:cNvSpPr>
            <a:spLocks noGrp="1"/>
          </p:cNvSpPr>
          <p:nvPr>
            <p:ph type="body" sz="quarter" idx="10"/>
          </p:nvPr>
        </p:nvSpPr>
        <p:spPr/>
        <p:txBody>
          <a:bodyPr/>
          <a:lstStyle/>
          <a:p>
            <a:r>
              <a:rPr lang="en-US" b="0" dirty="0"/>
              <a:t>Introduction and Overview</a:t>
            </a:r>
          </a:p>
          <a:p>
            <a:pPr>
              <a:lnSpc>
                <a:spcPct val="100000"/>
              </a:lnSpc>
            </a:pPr>
            <a:r>
              <a:rPr lang="en-US" b="0" dirty="0"/>
              <a:t>Definitions and Assumptions</a:t>
            </a:r>
          </a:p>
          <a:p>
            <a:pPr>
              <a:lnSpc>
                <a:spcPct val="100000"/>
              </a:lnSpc>
            </a:pPr>
            <a:r>
              <a:rPr lang="en-US" b="0" dirty="0"/>
              <a:t>Theory Behind the Restorative Approach (RA)</a:t>
            </a:r>
          </a:p>
          <a:p>
            <a:pPr>
              <a:lnSpc>
                <a:spcPct val="100000"/>
              </a:lnSpc>
            </a:pPr>
            <a:r>
              <a:rPr lang="en-US" b="0" dirty="0"/>
              <a:t>Building an RA-Informed Milieu</a:t>
            </a:r>
          </a:p>
          <a:p>
            <a:pPr>
              <a:lnSpc>
                <a:spcPct val="100000"/>
              </a:lnSpc>
            </a:pPr>
            <a:r>
              <a:rPr lang="en-US" b="0" dirty="0"/>
              <a:t>Responding to Problem Behavior When Children Hurt Others</a:t>
            </a:r>
          </a:p>
          <a:p>
            <a:pPr>
              <a:lnSpc>
                <a:spcPct val="100000"/>
              </a:lnSpc>
            </a:pPr>
            <a:r>
              <a:rPr lang="en-US" b="0" dirty="0"/>
              <a:t>Steps to Creating Restorative Tasks </a:t>
            </a:r>
          </a:p>
          <a:p>
            <a:pPr>
              <a:lnSpc>
                <a:spcPct val="100000"/>
              </a:lnSpc>
            </a:pPr>
            <a:r>
              <a:rPr lang="en-US" b="0" dirty="0"/>
              <a:t>Resistance to RA</a:t>
            </a:r>
          </a:p>
          <a:p>
            <a:pPr>
              <a:lnSpc>
                <a:spcPct val="100000"/>
              </a:lnSpc>
            </a:pPr>
            <a:r>
              <a:rPr lang="en-US" b="0" dirty="0"/>
              <a:t>Vicarious Trauma and RA</a:t>
            </a:r>
          </a:p>
          <a:p>
            <a:pPr>
              <a:lnSpc>
                <a:spcPct val="100000"/>
              </a:lnSpc>
            </a:pPr>
            <a:r>
              <a:rPr lang="en-US" b="0" dirty="0"/>
              <a:t>Summary, Wrap-Up, Evaluations</a:t>
            </a:r>
          </a:p>
          <a:p>
            <a:endParaRPr lang="en-US" dirty="0"/>
          </a:p>
        </p:txBody>
      </p:sp>
      <p:sp>
        <p:nvSpPr>
          <p:cNvPr id="2" name="Title 1">
            <a:extLst>
              <a:ext uri="{FF2B5EF4-FFF2-40B4-BE49-F238E27FC236}">
                <a16:creationId xmlns:a16="http://schemas.microsoft.com/office/drawing/2014/main" id="{B3D73766-89EC-4EA1-B9C0-16A564384A5C}"/>
              </a:ext>
            </a:extLst>
          </p:cNvPr>
          <p:cNvSpPr>
            <a:spLocks noGrp="1"/>
          </p:cNvSpPr>
          <p:nvPr>
            <p:ph type="title"/>
          </p:nvPr>
        </p:nvSpPr>
        <p:spPr/>
        <p:txBody>
          <a:bodyPr/>
          <a:lstStyle/>
          <a:p>
            <a:r>
              <a:rPr lang="en-US"/>
              <a:t>Overview of the Training</a:t>
            </a:r>
            <a:endParaRPr lang="en-US" dirty="0"/>
          </a:p>
        </p:txBody>
      </p:sp>
      <p:grpSp>
        <p:nvGrpSpPr>
          <p:cNvPr id="10" name="Group 9">
            <a:extLst>
              <a:ext uri="{FF2B5EF4-FFF2-40B4-BE49-F238E27FC236}">
                <a16:creationId xmlns:a16="http://schemas.microsoft.com/office/drawing/2014/main" id="{21634A58-3F7E-4FEC-853F-E44D5DFB3B50}"/>
              </a:ext>
            </a:extLst>
          </p:cNvPr>
          <p:cNvGrpSpPr/>
          <p:nvPr/>
        </p:nvGrpSpPr>
        <p:grpSpPr>
          <a:xfrm>
            <a:off x="7391400" y="4191000"/>
            <a:ext cx="4662696" cy="1905000"/>
            <a:chOff x="7391400" y="4191000"/>
            <a:chExt cx="4433383" cy="1905000"/>
          </a:xfrm>
        </p:grpSpPr>
        <p:sp>
          <p:nvSpPr>
            <p:cNvPr id="7" name="Rectangle 6">
              <a:extLst>
                <a:ext uri="{FF2B5EF4-FFF2-40B4-BE49-F238E27FC236}">
                  <a16:creationId xmlns:a16="http://schemas.microsoft.com/office/drawing/2014/main" id="{9D31C067-5B17-49D1-82A4-D830164B9F91}"/>
                </a:ext>
              </a:extLst>
            </p:cNvPr>
            <p:cNvSpPr/>
            <p:nvPr/>
          </p:nvSpPr>
          <p:spPr>
            <a:xfrm>
              <a:off x="7391400" y="4191000"/>
              <a:ext cx="4419600" cy="1905000"/>
            </a:xfrm>
            <a:prstGeom prst="rect">
              <a:avLst/>
            </a:prstGeom>
            <a:solidFill>
              <a:schemeClr val="bg2"/>
            </a:solidFill>
            <a:ln>
              <a:noFill/>
            </a:ln>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630FF60-FC3B-4B93-8DD7-34A2751A01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70108" y="4572000"/>
              <a:ext cx="1017233" cy="1069848"/>
            </a:xfrm>
            <a:prstGeom prst="rect">
              <a:avLst/>
            </a:prstGeom>
          </p:spPr>
        </p:pic>
        <p:sp>
          <p:nvSpPr>
            <p:cNvPr id="9" name="TextBox 8">
              <a:extLst>
                <a:ext uri="{FF2B5EF4-FFF2-40B4-BE49-F238E27FC236}">
                  <a16:creationId xmlns:a16="http://schemas.microsoft.com/office/drawing/2014/main" id="{2105DFEE-BCA1-4590-B060-EDC2085A5FE6}"/>
                </a:ext>
              </a:extLst>
            </p:cNvPr>
            <p:cNvSpPr txBox="1"/>
            <p:nvPr/>
          </p:nvSpPr>
          <p:spPr>
            <a:xfrm>
              <a:off x="8623092" y="4419600"/>
              <a:ext cx="3201691" cy="1353897"/>
            </a:xfrm>
            <a:prstGeom prst="rect">
              <a:avLst/>
            </a:prstGeom>
            <a:noFill/>
          </p:spPr>
          <p:txBody>
            <a:bodyPr wrap="square" rtlCol="0">
              <a:spAutoFit/>
            </a:bodyPr>
            <a:lstStyle/>
            <a:p>
              <a:pPr>
                <a:lnSpc>
                  <a:spcPct val="110000"/>
                </a:lnSpc>
              </a:pPr>
              <a:r>
                <a:rPr lang="en-US" sz="1900" dirty="0"/>
                <a:t>When you see this icon, there’s more to see in the Resources section’s </a:t>
              </a:r>
              <a:r>
                <a:rPr lang="en-US" sz="1900" b="1" dirty="0"/>
                <a:t>Implementation Tip Sheets </a:t>
              </a:r>
            </a:p>
          </p:txBody>
        </p:sp>
      </p:grpSp>
    </p:spTree>
    <p:extLst>
      <p:ext uri="{BB962C8B-B14F-4D97-AF65-F5344CB8AC3E}">
        <p14:creationId xmlns:p14="http://schemas.microsoft.com/office/powerpoint/2010/main" val="16652811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Content Placeholder 2"/>
          <p:cNvSpPr>
            <a:spLocks noGrp="1"/>
          </p:cNvSpPr>
          <p:nvPr>
            <p:ph type="body" sz="quarter" idx="10"/>
          </p:nvPr>
        </p:nvSpPr>
        <p:spPr>
          <a:xfrm>
            <a:off x="1295399" y="1335024"/>
            <a:ext cx="9906001" cy="5037201"/>
          </a:xfrm>
        </p:spPr>
        <p:txBody>
          <a:bodyPr/>
          <a:lstStyle/>
          <a:p>
            <a:pPr>
              <a:buFontTx/>
              <a:buNone/>
            </a:pPr>
            <a:r>
              <a:rPr lang="en-US" dirty="0">
                <a:cs typeface="Arial" panose="020B0604020202020204" pitchFamily="34" charset="0"/>
              </a:rPr>
              <a:t>Write down the name of a teenager you know in your personal life….</a:t>
            </a:r>
          </a:p>
          <a:p>
            <a:pPr>
              <a:buFontTx/>
              <a:buNone/>
            </a:pPr>
            <a:r>
              <a:rPr lang="en-US" dirty="0">
                <a:cs typeface="Arial" panose="020B0604020202020204" pitchFamily="34" charset="0"/>
              </a:rPr>
              <a:t>		…maybe your child, yourself as a teen, a friend…</a:t>
            </a:r>
          </a:p>
          <a:p>
            <a:pPr>
              <a:buFontTx/>
              <a:buNone/>
            </a:pPr>
            <a:endParaRPr lang="en-US" dirty="0">
              <a:latin typeface="Arial" panose="020B0604020202020204" pitchFamily="34" charset="0"/>
              <a:cs typeface="Arial" panose="020B0604020202020204" pitchFamily="34" charset="0"/>
            </a:endParaRPr>
          </a:p>
          <a:p>
            <a:pPr algn="ctr">
              <a:buFontTx/>
              <a:buNone/>
            </a:pPr>
            <a:endParaRPr lang="en-US" dirty="0"/>
          </a:p>
        </p:txBody>
      </p:sp>
      <p:sp>
        <p:nvSpPr>
          <p:cNvPr id="5122" name="Title 1"/>
          <p:cNvSpPr>
            <a:spLocks noGrp="1"/>
          </p:cNvSpPr>
          <p:nvPr>
            <p:ph type="title"/>
          </p:nvPr>
        </p:nvSpPr>
        <p:spPr/>
        <p:txBody>
          <a:bodyPr/>
          <a:lstStyle/>
          <a:p>
            <a:r>
              <a:rPr lang="en-US" b="1" dirty="0">
                <a:latin typeface="+mn-lt"/>
                <a:cs typeface="Arial" panose="020B0604020202020204" pitchFamily="34" charset="0"/>
              </a:rPr>
              <a:t>Exercise: My Teenager</a:t>
            </a:r>
          </a:p>
        </p:txBody>
      </p:sp>
      <p:pic>
        <p:nvPicPr>
          <p:cNvPr id="5" name="Picture Placeholder 4"/>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4054" r="4054"/>
          <a:stretch>
            <a:fillRect/>
          </a:stretch>
        </p:blipFill>
        <p:spPr>
          <a:xfrm>
            <a:off x="4937513" y="2888074"/>
            <a:ext cx="3383773" cy="3412902"/>
          </a:xfrm>
        </p:spPr>
      </p:pic>
      <p:pic>
        <p:nvPicPr>
          <p:cNvPr id="6" name="Picture Placeholder 5"/>
          <p:cNvPicPr>
            <a:picLocks noGrp="1" noChangeAspect="1"/>
          </p:cNvPicPr>
          <p:nvPr>
            <p:ph type="pic" sz="quarter" idx="15"/>
          </p:nvPr>
        </p:nvPicPr>
        <p:blipFill>
          <a:blip r:embed="rId4" cstate="print">
            <a:extLst>
              <a:ext uri="{28A0092B-C50C-407E-A947-70E740481C1C}">
                <a14:useLocalDpi xmlns:a14="http://schemas.microsoft.com/office/drawing/2010/main" val="0"/>
              </a:ext>
            </a:extLst>
          </a:blip>
          <a:stretch>
            <a:fillRect/>
          </a:stretch>
        </p:blipFill>
        <p:spPr>
          <a:xfrm>
            <a:off x="1418832" y="2843008"/>
            <a:ext cx="3457968" cy="3457968"/>
          </a:xfrm>
        </p:spPr>
      </p:pic>
      <p:pic>
        <p:nvPicPr>
          <p:cNvPr id="9" name="Picture Placeholder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000" y="2888074"/>
            <a:ext cx="3412619" cy="3412619"/>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spTree>
    <p:extLst>
      <p:ext uri="{BB962C8B-B14F-4D97-AF65-F5344CB8AC3E}">
        <p14:creationId xmlns:p14="http://schemas.microsoft.com/office/powerpoint/2010/main" val="15650255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Definitions and Assumptions</a:t>
            </a:r>
          </a:p>
        </p:txBody>
      </p:sp>
    </p:spTree>
    <p:extLst>
      <p:ext uri="{BB962C8B-B14F-4D97-AF65-F5344CB8AC3E}">
        <p14:creationId xmlns:p14="http://schemas.microsoft.com/office/powerpoint/2010/main" val="29189745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type="body" sz="quarter" idx="10"/>
          </p:nvPr>
        </p:nvSpPr>
        <p:spPr/>
        <p:txBody>
          <a:bodyPr/>
          <a:lstStyle/>
          <a:p>
            <a:pPr>
              <a:lnSpc>
                <a:spcPct val="120000"/>
              </a:lnSpc>
            </a:pPr>
            <a:r>
              <a:rPr lang="en-US" dirty="0"/>
              <a:t>A blueprint to operationalize trauma-informed care in group care settings – what to actually </a:t>
            </a:r>
            <a:r>
              <a:rPr lang="en-US" b="1" dirty="0"/>
              <a:t>do</a:t>
            </a:r>
          </a:p>
          <a:p>
            <a:pPr>
              <a:lnSpc>
                <a:spcPct val="120000"/>
              </a:lnSpc>
            </a:pPr>
            <a:r>
              <a:rPr lang="en-US" dirty="0"/>
              <a:t>A method to increase the healing power of the daily moments in programs</a:t>
            </a:r>
          </a:p>
          <a:p>
            <a:pPr>
              <a:lnSpc>
                <a:spcPct val="120000"/>
              </a:lnSpc>
            </a:pPr>
            <a:r>
              <a:rPr lang="en-US" dirty="0"/>
              <a:t>A system for responding when children hurt others (not minor behaviors) </a:t>
            </a:r>
          </a:p>
          <a:p>
            <a:pPr>
              <a:lnSpc>
                <a:spcPct val="120000"/>
              </a:lnSpc>
            </a:pPr>
            <a:r>
              <a:rPr lang="en-US" dirty="0"/>
              <a:t>An alternative to traditional behavior modification systems such as “points and levels”</a:t>
            </a:r>
          </a:p>
        </p:txBody>
      </p:sp>
      <p:sp>
        <p:nvSpPr>
          <p:cNvPr id="2" name="Title 1"/>
          <p:cNvSpPr>
            <a:spLocks noGrp="1"/>
          </p:cNvSpPr>
          <p:nvPr>
            <p:ph type="title"/>
          </p:nvPr>
        </p:nvSpPr>
        <p:spPr/>
        <p:txBody>
          <a:bodyPr/>
          <a:lstStyle/>
          <a:p>
            <a:r>
              <a:rPr lang="en-US" b="1" dirty="0"/>
              <a:t>What is the Restorative Approach?</a:t>
            </a:r>
          </a:p>
        </p:txBody>
      </p:sp>
    </p:spTree>
    <p:extLst>
      <p:ext uri="{BB962C8B-B14F-4D97-AF65-F5344CB8AC3E}">
        <p14:creationId xmlns:p14="http://schemas.microsoft.com/office/powerpoint/2010/main" val="3910548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2"/>
          </p:nvPr>
        </p:nvSpPr>
        <p:spPr/>
        <p:txBody>
          <a:bodyPr/>
          <a:lstStyle/>
          <a:p>
            <a:r>
              <a:rPr lang="en-US"/>
              <a:t>RA-Informed</a:t>
            </a:r>
          </a:p>
          <a:p>
            <a:endParaRPr lang="en-US" dirty="0"/>
          </a:p>
        </p:txBody>
      </p:sp>
      <p:sp>
        <p:nvSpPr>
          <p:cNvPr id="2" name="Title 1">
            <a:extLst>
              <a:ext uri="{FF2B5EF4-FFF2-40B4-BE49-F238E27FC236}">
                <a16:creationId xmlns:a16="http://schemas.microsoft.com/office/drawing/2014/main" id="{940D518F-1595-4FCA-BF3C-C190237C5596}"/>
              </a:ext>
            </a:extLst>
          </p:cNvPr>
          <p:cNvSpPr>
            <a:spLocks noGrp="1"/>
          </p:cNvSpPr>
          <p:nvPr>
            <p:ph type="title"/>
          </p:nvPr>
        </p:nvSpPr>
        <p:spPr/>
        <p:txBody>
          <a:bodyPr>
            <a:noAutofit/>
          </a:bodyPr>
          <a:lstStyle/>
          <a:p>
            <a:pPr algn="ctr"/>
            <a:r>
              <a:rPr lang="en-US" b="1"/>
              <a:t>Assumptions</a:t>
            </a:r>
            <a:r>
              <a:rPr lang="en-US" sz="3200" b="1"/>
              <a:t> </a:t>
            </a:r>
            <a:br>
              <a:rPr lang="en-US" sz="3200" b="1"/>
            </a:br>
            <a:r>
              <a:rPr lang="en-US" sz="3200" b="1"/>
              <a:t>Not Trauma-Informed vs. RA-Informed Milieu</a:t>
            </a:r>
            <a:endParaRPr lang="en-US" sz="3200" b="1" dirty="0"/>
          </a:p>
        </p:txBody>
      </p:sp>
      <p:sp>
        <p:nvSpPr>
          <p:cNvPr id="7" name="Content Placeholder 6"/>
          <p:cNvSpPr>
            <a:spLocks noGrp="1"/>
          </p:cNvSpPr>
          <p:nvPr>
            <p:ph sz="half" idx="1"/>
          </p:nvPr>
        </p:nvSpPr>
        <p:spPr/>
        <p:txBody>
          <a:bodyPr/>
          <a:lstStyle/>
          <a:p>
            <a:r>
              <a:rPr lang="en-US"/>
              <a:t>Not Trauma-Informed</a:t>
            </a:r>
            <a:endParaRPr lang="en-US" dirty="0"/>
          </a:p>
        </p:txBody>
      </p:sp>
      <p:pic>
        <p:nvPicPr>
          <p:cNvPr id="12" name="Picture Placeholder 11"/>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tretch>
            <a:fillRect/>
          </a:stretch>
        </p:blipFill>
        <p:spPr>
          <a:xfrm>
            <a:off x="7543800" y="2514600"/>
            <a:ext cx="3685032" cy="3685032"/>
          </a:xfrm>
        </p:spPr>
      </p:pic>
      <p:pic>
        <p:nvPicPr>
          <p:cNvPr id="11" name="Picture Placeholder 10"/>
          <p:cNvPicPr>
            <a:picLocks noGrp="1"/>
          </p:cNvPicPr>
          <p:nvPr>
            <p:ph type="pic" sz="quarter" idx="10"/>
          </p:nvPr>
        </p:nvPicPr>
        <p:blipFill>
          <a:blip r:embed="rId4">
            <a:extLst>
              <a:ext uri="{28A0092B-C50C-407E-A947-70E740481C1C}">
                <a14:useLocalDpi xmlns:a14="http://schemas.microsoft.com/office/drawing/2010/main" val="0"/>
              </a:ext>
            </a:extLst>
          </a:blip>
          <a:srcRect l="2093" r="2093"/>
          <a:stretch>
            <a:fillRect/>
          </a:stretch>
        </p:blipFill>
        <p:spPr/>
      </p:pic>
      <p:sp>
        <p:nvSpPr>
          <p:cNvPr id="8" name="Rectangle 7">
            <a:extLst>
              <a:ext uri="{FF2B5EF4-FFF2-40B4-BE49-F238E27FC236}">
                <a16:creationId xmlns:a16="http://schemas.microsoft.com/office/drawing/2014/main" id="{B488F5D9-41D1-4AF5-833A-24D0227B62A0}"/>
              </a:ext>
            </a:extLst>
          </p:cNvPr>
          <p:cNvSpPr/>
          <p:nvPr/>
        </p:nvSpPr>
        <p:spPr>
          <a:xfrm>
            <a:off x="1489567" y="1748413"/>
            <a:ext cx="5125498" cy="707886"/>
          </a:xfrm>
          <a:prstGeom prst="rect">
            <a:avLst/>
          </a:prstGeom>
        </p:spPr>
        <p:txBody>
          <a:bodyPr wrap="square">
            <a:spAutoFit/>
          </a:bodyPr>
          <a:lstStyle/>
          <a:p>
            <a:pPr algn="ctr"/>
            <a:r>
              <a:rPr lang="en-US" sz="2000" dirty="0">
                <a:latin typeface="+mj-lt"/>
              </a:rPr>
              <a:t>Consequences are essential </a:t>
            </a:r>
            <a:br>
              <a:rPr lang="en-US" sz="2000" dirty="0">
                <a:latin typeface="+mj-lt"/>
              </a:rPr>
            </a:br>
            <a:r>
              <a:rPr lang="en-US" sz="2000" dirty="0">
                <a:latin typeface="+mj-lt"/>
              </a:rPr>
              <a:t>to changing behavior</a:t>
            </a:r>
          </a:p>
        </p:txBody>
      </p:sp>
      <p:sp>
        <p:nvSpPr>
          <p:cNvPr id="9" name="Rectangle 8">
            <a:extLst>
              <a:ext uri="{FF2B5EF4-FFF2-40B4-BE49-F238E27FC236}">
                <a16:creationId xmlns:a16="http://schemas.microsoft.com/office/drawing/2014/main" id="{5D351966-5DCD-4ADF-9394-74805EAD5356}"/>
              </a:ext>
            </a:extLst>
          </p:cNvPr>
          <p:cNvSpPr/>
          <p:nvPr/>
        </p:nvSpPr>
        <p:spPr>
          <a:xfrm>
            <a:off x="7044717" y="1752600"/>
            <a:ext cx="4889188" cy="707886"/>
          </a:xfrm>
          <a:prstGeom prst="rect">
            <a:avLst/>
          </a:prstGeom>
        </p:spPr>
        <p:txBody>
          <a:bodyPr wrap="square">
            <a:spAutoFit/>
          </a:bodyPr>
          <a:lstStyle/>
          <a:p>
            <a:pPr algn="ctr"/>
            <a:r>
              <a:rPr lang="en-US" sz="2000" dirty="0">
                <a:latin typeface="+mj-lt"/>
              </a:rPr>
              <a:t>Consequences may increase motivation. Healing relationships change behavior</a:t>
            </a:r>
            <a:endParaRPr lang="en-US" sz="2000" dirty="0"/>
          </a:p>
        </p:txBody>
      </p:sp>
      <p:cxnSp>
        <p:nvCxnSpPr>
          <p:cNvPr id="15" name="Straight Connector 14"/>
          <p:cNvCxnSpPr/>
          <p:nvPr/>
        </p:nvCxnSpPr>
        <p:spPr>
          <a:xfrm>
            <a:off x="6707356" y="2907839"/>
            <a:ext cx="0" cy="2971800"/>
          </a:xfrm>
          <a:prstGeom prst="line">
            <a:avLst/>
          </a:prstGeom>
          <a:ln>
            <a:solidFill>
              <a:srgbClr val="82B47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143357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2"/>
          </p:nvPr>
        </p:nvSpPr>
        <p:spPr/>
        <p:txBody>
          <a:bodyPr/>
          <a:lstStyle/>
          <a:p>
            <a:r>
              <a:rPr lang="en-US" dirty="0"/>
              <a:t>RA-Informed</a:t>
            </a:r>
          </a:p>
          <a:p>
            <a:endParaRPr lang="en-US" dirty="0"/>
          </a:p>
        </p:txBody>
      </p:sp>
      <p:sp>
        <p:nvSpPr>
          <p:cNvPr id="2" name="Title 1">
            <a:extLst>
              <a:ext uri="{FF2B5EF4-FFF2-40B4-BE49-F238E27FC236}">
                <a16:creationId xmlns:a16="http://schemas.microsoft.com/office/drawing/2014/main" id="{940D518F-1595-4FCA-BF3C-C190237C5596}"/>
              </a:ext>
            </a:extLst>
          </p:cNvPr>
          <p:cNvSpPr>
            <a:spLocks noGrp="1"/>
          </p:cNvSpPr>
          <p:nvPr>
            <p:ph type="title"/>
          </p:nvPr>
        </p:nvSpPr>
        <p:spPr/>
        <p:txBody>
          <a:bodyPr>
            <a:noAutofit/>
          </a:bodyPr>
          <a:lstStyle/>
          <a:p>
            <a:pPr algn="ctr"/>
            <a:r>
              <a:rPr lang="en-US" b="1" dirty="0"/>
              <a:t>Assumptions</a:t>
            </a:r>
            <a:r>
              <a:rPr lang="en-US" sz="3200" b="1" dirty="0"/>
              <a:t> </a:t>
            </a:r>
            <a:br>
              <a:rPr lang="en-US" sz="3200" b="1" dirty="0"/>
            </a:br>
            <a:r>
              <a:rPr lang="en-US" sz="3200" b="1" dirty="0"/>
              <a:t>Not Trauma-Informed vs. RA-Informed Milieu</a:t>
            </a:r>
          </a:p>
        </p:txBody>
      </p:sp>
      <p:sp>
        <p:nvSpPr>
          <p:cNvPr id="7" name="Content Placeholder 6"/>
          <p:cNvSpPr>
            <a:spLocks noGrp="1"/>
          </p:cNvSpPr>
          <p:nvPr>
            <p:ph sz="half" idx="1"/>
          </p:nvPr>
        </p:nvSpPr>
        <p:spPr/>
        <p:txBody>
          <a:bodyPr/>
          <a:lstStyle/>
          <a:p>
            <a:r>
              <a:rPr lang="en-US" dirty="0"/>
              <a:t>Not Trauma-Informed</a:t>
            </a:r>
          </a:p>
        </p:txBody>
      </p:sp>
      <p:pic>
        <p:nvPicPr>
          <p:cNvPr id="12" name="Picture Placeholder 11"/>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pic>
        <p:nvPicPr>
          <p:cNvPr id="11" name="Picture Placeholder 1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tretch>
            <a:fillRect/>
          </a:stretch>
        </p:blipFill>
        <p:spPr>
          <a:xfrm>
            <a:off x="2057400" y="2514600"/>
            <a:ext cx="3685032" cy="3685032"/>
          </a:xfrm>
        </p:spPr>
      </p:pic>
      <p:sp>
        <p:nvSpPr>
          <p:cNvPr id="8" name="Rectangle 7">
            <a:extLst>
              <a:ext uri="{FF2B5EF4-FFF2-40B4-BE49-F238E27FC236}">
                <a16:creationId xmlns:a16="http://schemas.microsoft.com/office/drawing/2014/main" id="{B488F5D9-41D1-4AF5-833A-24D0227B62A0}"/>
              </a:ext>
            </a:extLst>
          </p:cNvPr>
          <p:cNvSpPr/>
          <p:nvPr/>
        </p:nvSpPr>
        <p:spPr>
          <a:xfrm>
            <a:off x="1489567" y="1748413"/>
            <a:ext cx="5125498" cy="707886"/>
          </a:xfrm>
          <a:prstGeom prst="rect">
            <a:avLst/>
          </a:prstGeom>
        </p:spPr>
        <p:txBody>
          <a:bodyPr wrap="square">
            <a:spAutoFit/>
          </a:bodyPr>
          <a:lstStyle/>
          <a:p>
            <a:pPr algn="ctr"/>
            <a:r>
              <a:rPr lang="en-US" sz="2000" dirty="0">
                <a:latin typeface="+mj-lt"/>
              </a:rPr>
              <a:t>Saying that negative behavior is adaptive excuses the behavior</a:t>
            </a:r>
          </a:p>
        </p:txBody>
      </p:sp>
      <p:sp>
        <p:nvSpPr>
          <p:cNvPr id="9" name="Rectangle 8">
            <a:extLst>
              <a:ext uri="{FF2B5EF4-FFF2-40B4-BE49-F238E27FC236}">
                <a16:creationId xmlns:a16="http://schemas.microsoft.com/office/drawing/2014/main" id="{5D351966-5DCD-4ADF-9394-74805EAD5356}"/>
              </a:ext>
            </a:extLst>
          </p:cNvPr>
          <p:cNvSpPr/>
          <p:nvPr/>
        </p:nvSpPr>
        <p:spPr>
          <a:xfrm>
            <a:off x="6705600" y="1752600"/>
            <a:ext cx="5410200" cy="707886"/>
          </a:xfrm>
          <a:prstGeom prst="rect">
            <a:avLst/>
          </a:prstGeom>
        </p:spPr>
        <p:txBody>
          <a:bodyPr wrap="square">
            <a:spAutoFit/>
          </a:bodyPr>
          <a:lstStyle/>
          <a:p>
            <a:pPr algn="ctr"/>
            <a:r>
              <a:rPr lang="en-US" sz="2000" dirty="0">
                <a:latin typeface="+mj-lt"/>
              </a:rPr>
              <a:t>Understanding that negative behavior is adaptive helps us figure out ways to change it </a:t>
            </a:r>
          </a:p>
        </p:txBody>
      </p:sp>
      <p:cxnSp>
        <p:nvCxnSpPr>
          <p:cNvPr id="15" name="Straight Connector 14"/>
          <p:cNvCxnSpPr/>
          <p:nvPr/>
        </p:nvCxnSpPr>
        <p:spPr>
          <a:xfrm>
            <a:off x="6707356" y="2907839"/>
            <a:ext cx="0" cy="2971800"/>
          </a:xfrm>
          <a:prstGeom prst="line">
            <a:avLst/>
          </a:prstGeom>
          <a:ln>
            <a:solidFill>
              <a:srgbClr val="82B47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4324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2"/>
          </p:nvPr>
        </p:nvSpPr>
        <p:spPr/>
        <p:txBody>
          <a:bodyPr/>
          <a:lstStyle/>
          <a:p>
            <a:r>
              <a:rPr lang="en-US" dirty="0"/>
              <a:t>RA-Informed</a:t>
            </a:r>
          </a:p>
        </p:txBody>
      </p:sp>
      <p:sp>
        <p:nvSpPr>
          <p:cNvPr id="2" name="Title 1">
            <a:extLst>
              <a:ext uri="{FF2B5EF4-FFF2-40B4-BE49-F238E27FC236}">
                <a16:creationId xmlns:a16="http://schemas.microsoft.com/office/drawing/2014/main" id="{940D518F-1595-4FCA-BF3C-C190237C5596}"/>
              </a:ext>
            </a:extLst>
          </p:cNvPr>
          <p:cNvSpPr>
            <a:spLocks noGrp="1"/>
          </p:cNvSpPr>
          <p:nvPr>
            <p:ph type="title"/>
          </p:nvPr>
        </p:nvSpPr>
        <p:spPr/>
        <p:txBody>
          <a:bodyPr>
            <a:noAutofit/>
          </a:bodyPr>
          <a:lstStyle/>
          <a:p>
            <a:pPr algn="ctr"/>
            <a:r>
              <a:rPr lang="en-US" b="1" dirty="0"/>
              <a:t>Assumptions</a:t>
            </a:r>
            <a:r>
              <a:rPr lang="en-US" sz="3200" b="1" dirty="0"/>
              <a:t> </a:t>
            </a:r>
            <a:br>
              <a:rPr lang="en-US" sz="3200" b="1" dirty="0"/>
            </a:br>
            <a:r>
              <a:rPr lang="en-US" sz="3200" b="1" dirty="0"/>
              <a:t>Not Trauma-Informed vs. RA-Informed Milieu</a:t>
            </a:r>
          </a:p>
        </p:txBody>
      </p:sp>
      <p:sp>
        <p:nvSpPr>
          <p:cNvPr id="7" name="Content Placeholder 6"/>
          <p:cNvSpPr>
            <a:spLocks noGrp="1"/>
          </p:cNvSpPr>
          <p:nvPr>
            <p:ph sz="half" idx="1"/>
          </p:nvPr>
        </p:nvSpPr>
        <p:spPr/>
        <p:txBody>
          <a:bodyPr/>
          <a:lstStyle/>
          <a:p>
            <a:r>
              <a:rPr lang="en-US" dirty="0"/>
              <a:t>Not Trauma-Informed</a:t>
            </a:r>
          </a:p>
        </p:txBody>
      </p:sp>
      <p:pic>
        <p:nvPicPr>
          <p:cNvPr id="12" name="Picture Placeholder 11"/>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pic>
        <p:nvPicPr>
          <p:cNvPr id="11" name="Picture Placeholder 10"/>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809" r="1809"/>
          <a:stretch>
            <a:fillRect/>
          </a:stretch>
        </p:blipFill>
        <p:spPr/>
      </p:pic>
      <p:sp>
        <p:nvSpPr>
          <p:cNvPr id="8" name="Rectangle 7">
            <a:extLst>
              <a:ext uri="{FF2B5EF4-FFF2-40B4-BE49-F238E27FC236}">
                <a16:creationId xmlns:a16="http://schemas.microsoft.com/office/drawing/2014/main" id="{B488F5D9-41D1-4AF5-833A-24D0227B62A0}"/>
              </a:ext>
            </a:extLst>
          </p:cNvPr>
          <p:cNvSpPr/>
          <p:nvPr/>
        </p:nvSpPr>
        <p:spPr>
          <a:xfrm>
            <a:off x="1489567" y="1748413"/>
            <a:ext cx="5125498" cy="707886"/>
          </a:xfrm>
          <a:prstGeom prst="rect">
            <a:avLst/>
          </a:prstGeom>
        </p:spPr>
        <p:txBody>
          <a:bodyPr wrap="square">
            <a:spAutoFit/>
          </a:bodyPr>
          <a:lstStyle/>
          <a:p>
            <a:pPr algn="ctr"/>
            <a:r>
              <a:rPr lang="en-US" sz="2000" dirty="0"/>
              <a:t>Things children want must be earned through good behavior</a:t>
            </a:r>
          </a:p>
        </p:txBody>
      </p:sp>
      <p:sp>
        <p:nvSpPr>
          <p:cNvPr id="9" name="Rectangle 8">
            <a:extLst>
              <a:ext uri="{FF2B5EF4-FFF2-40B4-BE49-F238E27FC236}">
                <a16:creationId xmlns:a16="http://schemas.microsoft.com/office/drawing/2014/main" id="{5D351966-5DCD-4ADF-9394-74805EAD5356}"/>
              </a:ext>
            </a:extLst>
          </p:cNvPr>
          <p:cNvSpPr/>
          <p:nvPr/>
        </p:nvSpPr>
        <p:spPr>
          <a:xfrm>
            <a:off x="6629400" y="1752600"/>
            <a:ext cx="5486400" cy="707886"/>
          </a:xfrm>
          <a:prstGeom prst="rect">
            <a:avLst/>
          </a:prstGeom>
        </p:spPr>
        <p:txBody>
          <a:bodyPr wrap="square">
            <a:spAutoFit/>
          </a:bodyPr>
          <a:lstStyle/>
          <a:p>
            <a:pPr algn="ctr"/>
            <a:r>
              <a:rPr lang="en-US" sz="2000" dirty="0">
                <a:latin typeface="+mj-lt"/>
              </a:rPr>
              <a:t>Provide good things (activities, connections) as part of life, not just when the child is “good”</a:t>
            </a:r>
          </a:p>
        </p:txBody>
      </p:sp>
      <p:cxnSp>
        <p:nvCxnSpPr>
          <p:cNvPr id="15" name="Straight Connector 14"/>
          <p:cNvCxnSpPr/>
          <p:nvPr/>
        </p:nvCxnSpPr>
        <p:spPr>
          <a:xfrm>
            <a:off x="6707356" y="2907839"/>
            <a:ext cx="0" cy="2971800"/>
          </a:xfrm>
          <a:prstGeom prst="line">
            <a:avLst/>
          </a:prstGeom>
          <a:ln>
            <a:solidFill>
              <a:srgbClr val="82B47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01549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2"/>
          </p:nvPr>
        </p:nvSpPr>
        <p:spPr/>
        <p:txBody>
          <a:bodyPr/>
          <a:lstStyle/>
          <a:p>
            <a:r>
              <a:rPr lang="en-US" dirty="0"/>
              <a:t>RA-Informed</a:t>
            </a:r>
          </a:p>
          <a:p>
            <a:endParaRPr lang="en-US" dirty="0"/>
          </a:p>
        </p:txBody>
      </p:sp>
      <p:sp>
        <p:nvSpPr>
          <p:cNvPr id="2" name="Title 1">
            <a:extLst>
              <a:ext uri="{FF2B5EF4-FFF2-40B4-BE49-F238E27FC236}">
                <a16:creationId xmlns:a16="http://schemas.microsoft.com/office/drawing/2014/main" id="{940D518F-1595-4FCA-BF3C-C190237C5596}"/>
              </a:ext>
            </a:extLst>
          </p:cNvPr>
          <p:cNvSpPr>
            <a:spLocks noGrp="1"/>
          </p:cNvSpPr>
          <p:nvPr>
            <p:ph type="title"/>
          </p:nvPr>
        </p:nvSpPr>
        <p:spPr/>
        <p:txBody>
          <a:bodyPr>
            <a:noAutofit/>
          </a:bodyPr>
          <a:lstStyle/>
          <a:p>
            <a:pPr algn="ctr"/>
            <a:r>
              <a:rPr lang="en-US" b="1" dirty="0"/>
              <a:t>Assumptions</a:t>
            </a:r>
            <a:r>
              <a:rPr lang="en-US" sz="3200" b="1" dirty="0"/>
              <a:t> </a:t>
            </a:r>
            <a:br>
              <a:rPr lang="en-US" sz="3200" b="1" dirty="0"/>
            </a:br>
            <a:r>
              <a:rPr lang="en-US" sz="3200" b="1" dirty="0"/>
              <a:t>Not Trauma-Informed vs. RA-Informed Milieu</a:t>
            </a:r>
          </a:p>
        </p:txBody>
      </p:sp>
      <p:sp>
        <p:nvSpPr>
          <p:cNvPr id="7" name="Content Placeholder 6"/>
          <p:cNvSpPr>
            <a:spLocks noGrp="1"/>
          </p:cNvSpPr>
          <p:nvPr>
            <p:ph sz="half" idx="1"/>
          </p:nvPr>
        </p:nvSpPr>
        <p:spPr/>
        <p:txBody>
          <a:bodyPr/>
          <a:lstStyle/>
          <a:p>
            <a:r>
              <a:rPr lang="en-US" dirty="0"/>
              <a:t>Not Trauma-Informed</a:t>
            </a:r>
          </a:p>
        </p:txBody>
      </p:sp>
      <p:pic>
        <p:nvPicPr>
          <p:cNvPr id="12" name="Picture Placeholder 11"/>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pic>
        <p:nvPicPr>
          <p:cNvPr id="11" name="Picture Placeholder 1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a:stretch>
            <a:fillRect/>
          </a:stretch>
        </p:blipFill>
        <p:spPr/>
      </p:pic>
      <p:sp>
        <p:nvSpPr>
          <p:cNvPr id="8" name="Rectangle 7">
            <a:extLst>
              <a:ext uri="{FF2B5EF4-FFF2-40B4-BE49-F238E27FC236}">
                <a16:creationId xmlns:a16="http://schemas.microsoft.com/office/drawing/2014/main" id="{B488F5D9-41D1-4AF5-833A-24D0227B62A0}"/>
              </a:ext>
            </a:extLst>
          </p:cNvPr>
          <p:cNvSpPr/>
          <p:nvPr/>
        </p:nvSpPr>
        <p:spPr>
          <a:xfrm>
            <a:off x="1489567" y="1748413"/>
            <a:ext cx="5125498" cy="707886"/>
          </a:xfrm>
          <a:prstGeom prst="rect">
            <a:avLst/>
          </a:prstGeom>
        </p:spPr>
        <p:txBody>
          <a:bodyPr wrap="square">
            <a:spAutoFit/>
          </a:bodyPr>
          <a:lstStyle/>
          <a:p>
            <a:pPr algn="ctr"/>
            <a:r>
              <a:rPr lang="en-US" sz="2000" dirty="0"/>
              <a:t>Children’s behavior is influenced only by their personal experiences</a:t>
            </a:r>
          </a:p>
        </p:txBody>
      </p:sp>
      <p:sp>
        <p:nvSpPr>
          <p:cNvPr id="9" name="Rectangle 8">
            <a:extLst>
              <a:ext uri="{FF2B5EF4-FFF2-40B4-BE49-F238E27FC236}">
                <a16:creationId xmlns:a16="http://schemas.microsoft.com/office/drawing/2014/main" id="{5D351966-5DCD-4ADF-9394-74805EAD5356}"/>
              </a:ext>
            </a:extLst>
          </p:cNvPr>
          <p:cNvSpPr/>
          <p:nvPr/>
        </p:nvSpPr>
        <p:spPr>
          <a:xfrm>
            <a:off x="6781800" y="1752600"/>
            <a:ext cx="5334000" cy="707886"/>
          </a:xfrm>
          <a:prstGeom prst="rect">
            <a:avLst/>
          </a:prstGeom>
        </p:spPr>
        <p:txBody>
          <a:bodyPr wrap="square">
            <a:spAutoFit/>
          </a:bodyPr>
          <a:lstStyle/>
          <a:p>
            <a:pPr algn="ctr"/>
            <a:r>
              <a:rPr lang="en-US" sz="2000" dirty="0">
                <a:latin typeface="+mj-lt"/>
              </a:rPr>
              <a:t>Children are also influenced by their experiences of racism and oppression</a:t>
            </a:r>
          </a:p>
        </p:txBody>
      </p:sp>
      <p:cxnSp>
        <p:nvCxnSpPr>
          <p:cNvPr id="15" name="Straight Connector 14"/>
          <p:cNvCxnSpPr/>
          <p:nvPr/>
        </p:nvCxnSpPr>
        <p:spPr>
          <a:xfrm>
            <a:off x="6707356" y="2907839"/>
            <a:ext cx="0" cy="2971800"/>
          </a:xfrm>
          <a:prstGeom prst="line">
            <a:avLst/>
          </a:prstGeom>
          <a:ln>
            <a:solidFill>
              <a:srgbClr val="82B47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9372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sz="half" idx="2"/>
          </p:nvPr>
        </p:nvSpPr>
        <p:spPr/>
        <p:txBody>
          <a:bodyPr/>
          <a:lstStyle/>
          <a:p>
            <a:r>
              <a:rPr lang="en-US" dirty="0"/>
              <a:t>RA-Informed</a:t>
            </a:r>
          </a:p>
          <a:p>
            <a:endParaRPr lang="en-US" dirty="0"/>
          </a:p>
        </p:txBody>
      </p:sp>
      <p:sp>
        <p:nvSpPr>
          <p:cNvPr id="2" name="Title 1">
            <a:extLst>
              <a:ext uri="{FF2B5EF4-FFF2-40B4-BE49-F238E27FC236}">
                <a16:creationId xmlns:a16="http://schemas.microsoft.com/office/drawing/2014/main" id="{940D518F-1595-4FCA-BF3C-C190237C5596}"/>
              </a:ext>
            </a:extLst>
          </p:cNvPr>
          <p:cNvSpPr>
            <a:spLocks noGrp="1"/>
          </p:cNvSpPr>
          <p:nvPr>
            <p:ph type="title"/>
          </p:nvPr>
        </p:nvSpPr>
        <p:spPr/>
        <p:txBody>
          <a:bodyPr>
            <a:noAutofit/>
          </a:bodyPr>
          <a:lstStyle/>
          <a:p>
            <a:pPr algn="ctr"/>
            <a:r>
              <a:rPr lang="en-US" b="1" dirty="0"/>
              <a:t>Assumptions</a:t>
            </a:r>
            <a:r>
              <a:rPr lang="en-US" sz="3200" b="1" dirty="0"/>
              <a:t> </a:t>
            </a:r>
            <a:br>
              <a:rPr lang="en-US" sz="3200" b="1" dirty="0"/>
            </a:br>
            <a:r>
              <a:rPr lang="en-US" sz="3200" b="1" dirty="0"/>
              <a:t>Not Trauma-Informed vs. RA-Informed Milieu</a:t>
            </a:r>
          </a:p>
        </p:txBody>
      </p:sp>
      <p:sp>
        <p:nvSpPr>
          <p:cNvPr id="7" name="Content Placeholder 6"/>
          <p:cNvSpPr>
            <a:spLocks noGrp="1"/>
          </p:cNvSpPr>
          <p:nvPr>
            <p:ph sz="half" idx="1"/>
          </p:nvPr>
        </p:nvSpPr>
        <p:spPr/>
        <p:txBody>
          <a:bodyPr/>
          <a:lstStyle/>
          <a:p>
            <a:r>
              <a:rPr lang="en-US" dirty="0"/>
              <a:t>Not Trauma-Informed</a:t>
            </a:r>
          </a:p>
        </p:txBody>
      </p:sp>
      <p:pic>
        <p:nvPicPr>
          <p:cNvPr id="12" name="Picture Placeholder 11"/>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a:stretch>
            <a:fillRect/>
          </a:stretch>
        </p:blipFill>
        <p:spPr/>
      </p:pic>
      <p:pic>
        <p:nvPicPr>
          <p:cNvPr id="11" name="Picture Placeholder 10"/>
          <p:cNvPicPr>
            <a:picLocks noGrp="1" noChangeAspect="1"/>
          </p:cNvPicPr>
          <p:nvPr>
            <p:ph type="pic" sz="quarter" idx="10"/>
          </p:nvPr>
        </p:nvPicPr>
        <p:blipFill>
          <a:blip r:embed="rId4" cstate="print">
            <a:extLst>
              <a:ext uri="{28A0092B-C50C-407E-A947-70E740481C1C}">
                <a14:useLocalDpi xmlns:a14="http://schemas.microsoft.com/office/drawing/2010/main" val="0"/>
              </a:ext>
            </a:extLst>
          </a:blip>
          <a:srcRect/>
          <a:stretch>
            <a:fillRect/>
          </a:stretch>
        </p:blipFill>
        <p:spPr/>
      </p:pic>
      <p:sp>
        <p:nvSpPr>
          <p:cNvPr id="8" name="Rectangle 7">
            <a:extLst>
              <a:ext uri="{FF2B5EF4-FFF2-40B4-BE49-F238E27FC236}">
                <a16:creationId xmlns:a16="http://schemas.microsoft.com/office/drawing/2014/main" id="{B488F5D9-41D1-4AF5-833A-24D0227B62A0}"/>
              </a:ext>
            </a:extLst>
          </p:cNvPr>
          <p:cNvSpPr/>
          <p:nvPr/>
        </p:nvSpPr>
        <p:spPr>
          <a:xfrm>
            <a:off x="1489567" y="1748413"/>
            <a:ext cx="5125498" cy="707886"/>
          </a:xfrm>
          <a:prstGeom prst="rect">
            <a:avLst/>
          </a:prstGeom>
        </p:spPr>
        <p:txBody>
          <a:bodyPr wrap="square">
            <a:spAutoFit/>
          </a:bodyPr>
          <a:lstStyle/>
          <a:p>
            <a:pPr algn="ctr"/>
            <a:r>
              <a:rPr lang="en-US" sz="2000" dirty="0"/>
              <a:t>If children feel shame about bad behavior,</a:t>
            </a:r>
            <a:br>
              <a:rPr lang="en-US" sz="2000" dirty="0"/>
            </a:br>
            <a:r>
              <a:rPr lang="en-US" sz="2000" dirty="0"/>
              <a:t>it will motivate them to change</a:t>
            </a:r>
          </a:p>
        </p:txBody>
      </p:sp>
      <p:sp>
        <p:nvSpPr>
          <p:cNvPr id="9" name="Rectangle 8">
            <a:extLst>
              <a:ext uri="{FF2B5EF4-FFF2-40B4-BE49-F238E27FC236}">
                <a16:creationId xmlns:a16="http://schemas.microsoft.com/office/drawing/2014/main" id="{5D351966-5DCD-4ADF-9394-74805EAD5356}"/>
              </a:ext>
            </a:extLst>
          </p:cNvPr>
          <p:cNvSpPr/>
          <p:nvPr/>
        </p:nvSpPr>
        <p:spPr>
          <a:xfrm>
            <a:off x="6781800" y="1752600"/>
            <a:ext cx="5334000" cy="707886"/>
          </a:xfrm>
          <a:prstGeom prst="rect">
            <a:avLst/>
          </a:prstGeom>
        </p:spPr>
        <p:txBody>
          <a:bodyPr wrap="square">
            <a:spAutoFit/>
          </a:bodyPr>
          <a:lstStyle/>
          <a:p>
            <a:pPr algn="ctr"/>
            <a:r>
              <a:rPr lang="en-US" sz="2000" dirty="0"/>
              <a:t>Children already feel toxic shame. Shame does not change behavior; it makes it worse </a:t>
            </a:r>
          </a:p>
        </p:txBody>
      </p:sp>
      <p:cxnSp>
        <p:nvCxnSpPr>
          <p:cNvPr id="15" name="Straight Connector 14"/>
          <p:cNvCxnSpPr/>
          <p:nvPr/>
        </p:nvCxnSpPr>
        <p:spPr>
          <a:xfrm>
            <a:off x="6707356" y="2907839"/>
            <a:ext cx="0" cy="2971800"/>
          </a:xfrm>
          <a:prstGeom prst="line">
            <a:avLst/>
          </a:prstGeom>
          <a:ln>
            <a:solidFill>
              <a:srgbClr val="82B47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79930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p:cNvSpPr>
            <a:spLocks noGrp="1"/>
          </p:cNvSpPr>
          <p:nvPr>
            <p:ph type="body" sz="quarter" idx="10"/>
          </p:nvPr>
        </p:nvSpPr>
        <p:spPr>
          <a:xfrm>
            <a:off x="1295400" y="1323795"/>
            <a:ext cx="10896600" cy="5048430"/>
          </a:xfrm>
        </p:spPr>
        <p:txBody>
          <a:bodyPr/>
          <a:lstStyle/>
          <a:p>
            <a:pPr marL="0" indent="0">
              <a:lnSpc>
                <a:spcPct val="130000"/>
              </a:lnSpc>
              <a:spcBef>
                <a:spcPts val="600"/>
              </a:spcBef>
              <a:spcAft>
                <a:spcPts val="600"/>
              </a:spcAft>
              <a:buNone/>
            </a:pPr>
            <a:r>
              <a:rPr lang="en-US" sz="2600" dirty="0"/>
              <a:t>It’s a school day and Dahlia is sluggish and half awake. She scatters cereal all over the kitchen counter and leaves the milk out when she goes over to the table to eat. Mary, the morning staff, comes into the kitchen and sees the mess on the counter she </a:t>
            </a:r>
            <a:br>
              <a:rPr lang="en-US" sz="2600" dirty="0"/>
            </a:br>
            <a:r>
              <a:rPr lang="en-US" sz="2600" dirty="0"/>
              <a:t>just cleaned. </a:t>
            </a:r>
          </a:p>
          <a:p>
            <a:pPr marL="0" indent="0">
              <a:buNone/>
            </a:pPr>
            <a:endParaRPr lang="en-US" sz="1400" dirty="0"/>
          </a:p>
          <a:p>
            <a:pPr marL="742950" lvl="1" indent="-342900"/>
            <a:r>
              <a:rPr lang="en-US" sz="2600" dirty="0">
                <a:solidFill>
                  <a:schemeClr val="tx1"/>
                </a:solidFill>
              </a:rPr>
              <a:t>From a traditional model, what is Mary thinking and what does she say?</a:t>
            </a:r>
            <a:br>
              <a:rPr lang="en-US" sz="2600" dirty="0">
                <a:solidFill>
                  <a:schemeClr val="tx1"/>
                </a:solidFill>
              </a:rPr>
            </a:br>
            <a:endParaRPr lang="en-US" sz="2600" dirty="0">
              <a:solidFill>
                <a:schemeClr val="tx1"/>
              </a:solidFill>
            </a:endParaRPr>
          </a:p>
          <a:p>
            <a:pPr marL="742950" lvl="1" indent="-342900"/>
            <a:r>
              <a:rPr lang="en-US" sz="2600" dirty="0"/>
              <a:t>F</a:t>
            </a:r>
            <a:r>
              <a:rPr lang="en-US" sz="2600" dirty="0">
                <a:solidFill>
                  <a:schemeClr val="tx1"/>
                </a:solidFill>
              </a:rPr>
              <a:t>rom a trauma (RA)-informed model, what is Mary thinking and what does she say?</a:t>
            </a:r>
          </a:p>
          <a:p>
            <a:pPr marL="0" indent="0">
              <a:buNone/>
            </a:pPr>
            <a:endParaRPr lang="en-US" dirty="0"/>
          </a:p>
        </p:txBody>
      </p:sp>
      <p:sp>
        <p:nvSpPr>
          <p:cNvPr id="8" name="Title 7"/>
          <p:cNvSpPr>
            <a:spLocks noGrp="1"/>
          </p:cNvSpPr>
          <p:nvPr>
            <p:ph type="title"/>
          </p:nvPr>
        </p:nvSpPr>
        <p:spPr/>
        <p:txBody>
          <a:bodyPr/>
          <a:lstStyle/>
          <a:p>
            <a:r>
              <a:rPr lang="en-US" b="1" dirty="0"/>
              <a:t>Exercise: Dahlia and the Milk</a:t>
            </a:r>
          </a:p>
        </p:txBody>
      </p:sp>
    </p:spTree>
    <p:extLst>
      <p:ext uri="{BB962C8B-B14F-4D97-AF65-F5344CB8AC3E}">
        <p14:creationId xmlns:p14="http://schemas.microsoft.com/office/powerpoint/2010/main" val="33053185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399" y="2815497"/>
            <a:ext cx="10897169" cy="1299303"/>
          </a:xfrm>
        </p:spPr>
        <p:txBody>
          <a:bodyPr>
            <a:noAutofit/>
          </a:bodyPr>
          <a:lstStyle/>
          <a:p>
            <a:pPr algn="ctr">
              <a:lnSpc>
                <a:spcPct val="100000"/>
              </a:lnSpc>
            </a:pPr>
            <a:r>
              <a:rPr lang="en-US" b="1" dirty="0"/>
              <a:t>The Theory Behind the Restorative Approach</a:t>
            </a:r>
          </a:p>
        </p:txBody>
      </p:sp>
    </p:spTree>
    <p:extLst>
      <p:ext uri="{BB962C8B-B14F-4D97-AF65-F5344CB8AC3E}">
        <p14:creationId xmlns:p14="http://schemas.microsoft.com/office/powerpoint/2010/main" val="8378705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D68487F-7E44-4BF3-901B-0777D26F3341}"/>
              </a:ext>
            </a:extLst>
          </p:cNvPr>
          <p:cNvSpPr txBox="1"/>
          <p:nvPr/>
        </p:nvSpPr>
        <p:spPr>
          <a:xfrm>
            <a:off x="1828801" y="1828800"/>
            <a:ext cx="2755883" cy="1754326"/>
          </a:xfrm>
          <a:prstGeom prst="rect">
            <a:avLst/>
          </a:prstGeom>
          <a:noFill/>
        </p:spPr>
        <p:txBody>
          <a:bodyPr wrap="none" rtlCol="0">
            <a:spAutoFit/>
          </a:bodyPr>
          <a:lstStyle/>
          <a:p>
            <a:r>
              <a:rPr lang="en-US" sz="3600" b="1" dirty="0">
                <a:latin typeface="+mj-lt"/>
              </a:rPr>
              <a:t>Principles of </a:t>
            </a:r>
            <a:br>
              <a:rPr lang="en-US" sz="3600" b="1" dirty="0">
                <a:latin typeface="+mj-lt"/>
              </a:rPr>
            </a:br>
            <a:r>
              <a:rPr lang="en-US" sz="3600" b="1" dirty="0">
                <a:latin typeface="+mj-lt"/>
              </a:rPr>
              <a:t>Restorative </a:t>
            </a:r>
          </a:p>
          <a:p>
            <a:r>
              <a:rPr lang="en-US" sz="3600" b="1" dirty="0">
                <a:latin typeface="+mj-lt"/>
              </a:rPr>
              <a:t>Justice</a:t>
            </a:r>
          </a:p>
        </p:txBody>
      </p:sp>
      <p:grpSp>
        <p:nvGrpSpPr>
          <p:cNvPr id="7" name="Group 6">
            <a:extLst>
              <a:ext uri="{FF2B5EF4-FFF2-40B4-BE49-F238E27FC236}">
                <a16:creationId xmlns:a16="http://schemas.microsoft.com/office/drawing/2014/main" id="{78F1AAEB-0F48-4423-A94C-DAF046775066}"/>
              </a:ext>
            </a:extLst>
          </p:cNvPr>
          <p:cNvGrpSpPr>
            <a:grpSpLocks noChangeAspect="1"/>
          </p:cNvGrpSpPr>
          <p:nvPr/>
        </p:nvGrpSpPr>
        <p:grpSpPr>
          <a:xfrm>
            <a:off x="4114801" y="304801"/>
            <a:ext cx="5943601" cy="5943600"/>
            <a:chOff x="4267200" y="457200"/>
            <a:chExt cx="5410201" cy="5410200"/>
          </a:xfrm>
        </p:grpSpPr>
        <p:sp>
          <p:nvSpPr>
            <p:cNvPr id="9" name="Freeform 8"/>
            <p:cNvSpPr/>
            <p:nvPr/>
          </p:nvSpPr>
          <p:spPr>
            <a:xfrm>
              <a:off x="5619751" y="457200"/>
              <a:ext cx="2705100" cy="2705100"/>
            </a:xfrm>
            <a:custGeom>
              <a:avLst/>
              <a:gdLst>
                <a:gd name="connsiteX0" fmla="*/ 0 w 2705100"/>
                <a:gd name="connsiteY0" fmla="*/ 2705100 h 2705100"/>
                <a:gd name="connsiteX1" fmla="*/ 1352550 w 2705100"/>
                <a:gd name="connsiteY1" fmla="*/ 0 h 2705100"/>
                <a:gd name="connsiteX2" fmla="*/ 2705100 w 2705100"/>
                <a:gd name="connsiteY2" fmla="*/ 2705100 h 2705100"/>
                <a:gd name="connsiteX3" fmla="*/ 0 w 2705100"/>
                <a:gd name="connsiteY3" fmla="*/ 2705100 h 2705100"/>
              </a:gdLst>
              <a:ahLst/>
              <a:cxnLst>
                <a:cxn ang="0">
                  <a:pos x="connsiteX0" y="connsiteY0"/>
                </a:cxn>
                <a:cxn ang="0">
                  <a:pos x="connsiteX1" y="connsiteY1"/>
                </a:cxn>
                <a:cxn ang="0">
                  <a:pos x="connsiteX2" y="connsiteY2"/>
                </a:cxn>
                <a:cxn ang="0">
                  <a:pos x="connsiteX3" y="connsiteY3"/>
                </a:cxn>
              </a:cxnLst>
              <a:rect l="l" t="t" r="r" b="b"/>
              <a:pathLst>
                <a:path w="2705100" h="2705100">
                  <a:moveTo>
                    <a:pt x="0" y="2705100"/>
                  </a:moveTo>
                  <a:lnTo>
                    <a:pt x="1352550" y="0"/>
                  </a:lnTo>
                  <a:lnTo>
                    <a:pt x="2705100" y="2705100"/>
                  </a:lnTo>
                  <a:lnTo>
                    <a:pt x="0" y="2705100"/>
                  </a:lnTo>
                  <a:close/>
                </a:path>
              </a:pathLst>
            </a:custGeom>
            <a:solidFill>
              <a:schemeClr val="accent4"/>
            </a:solidFill>
          </p:spPr>
          <p:style>
            <a:lnRef idx="2">
              <a:schemeClr val="lt1">
                <a:hueOff val="0"/>
                <a:satOff val="0"/>
                <a:lumOff val="0"/>
                <a:alphaOff val="0"/>
              </a:schemeClr>
            </a:lnRef>
            <a:fillRef idx="1">
              <a:schemeClr val="accent6">
                <a:shade val="50000"/>
                <a:hueOff val="0"/>
                <a:satOff val="0"/>
                <a:lumOff val="0"/>
                <a:alphaOff val="0"/>
              </a:schemeClr>
            </a:fillRef>
            <a:effectRef idx="0">
              <a:schemeClr val="accent6">
                <a:shade val="50000"/>
                <a:hueOff val="0"/>
                <a:satOff val="0"/>
                <a:lumOff val="0"/>
                <a:alphaOff val="0"/>
              </a:schemeClr>
            </a:effectRef>
            <a:fontRef idx="minor">
              <a:schemeClr val="lt1"/>
            </a:fontRef>
          </p:style>
          <p:txBody>
            <a:bodyPr spcFirstLastPara="0" vert="horz" wrap="square" lIns="752475" tIns="1428750" rIns="752475" bIns="76200" numCol="1" spcCol="1270" anchor="ctr" anchorCtr="0">
              <a:noAutofit/>
            </a:bodyPr>
            <a:lstStyle/>
            <a:p>
              <a:pPr lvl="0" algn="ctr" defTabSz="889000">
                <a:lnSpc>
                  <a:spcPct val="90000"/>
                </a:lnSpc>
                <a:spcBef>
                  <a:spcPct val="0"/>
                </a:spcBef>
                <a:spcAft>
                  <a:spcPct val="35000"/>
                </a:spcAft>
              </a:pPr>
              <a:r>
                <a:rPr lang="en-US" sz="2000" b="1" kern="1200" dirty="0">
                  <a:solidFill>
                    <a:schemeClr val="bg1"/>
                  </a:solidFill>
                </a:rPr>
                <a:t>Victim</a:t>
              </a:r>
            </a:p>
            <a:p>
              <a:pPr lvl="0" algn="ctr" defTabSz="889000">
                <a:lnSpc>
                  <a:spcPct val="90000"/>
                </a:lnSpc>
                <a:spcBef>
                  <a:spcPct val="0"/>
                </a:spcBef>
                <a:spcAft>
                  <a:spcPct val="35000"/>
                </a:spcAft>
              </a:pPr>
              <a:r>
                <a:rPr lang="en-US" sz="1600" kern="1200" dirty="0"/>
                <a:t>Feels empowered</a:t>
              </a:r>
            </a:p>
            <a:p>
              <a:pPr lvl="0" algn="ctr" defTabSz="889000">
                <a:lnSpc>
                  <a:spcPct val="90000"/>
                </a:lnSpc>
                <a:spcBef>
                  <a:spcPct val="0"/>
                </a:spcBef>
                <a:spcAft>
                  <a:spcPct val="35000"/>
                </a:spcAft>
              </a:pPr>
              <a:r>
                <a:rPr lang="en-US" sz="1600" kern="1200" dirty="0"/>
                <a:t>Gets vindication</a:t>
              </a:r>
            </a:p>
            <a:p>
              <a:pPr lvl="0" algn="ctr" defTabSz="889000">
                <a:lnSpc>
                  <a:spcPct val="90000"/>
                </a:lnSpc>
                <a:spcBef>
                  <a:spcPct val="0"/>
                </a:spcBef>
                <a:spcAft>
                  <a:spcPct val="35000"/>
                </a:spcAft>
              </a:pPr>
              <a:endParaRPr lang="en-US" sz="1600" kern="1200" dirty="0"/>
            </a:p>
          </p:txBody>
        </p:sp>
        <p:sp>
          <p:nvSpPr>
            <p:cNvPr id="10" name="Freeform 9"/>
            <p:cNvSpPr/>
            <p:nvPr/>
          </p:nvSpPr>
          <p:spPr>
            <a:xfrm>
              <a:off x="4267200" y="3162300"/>
              <a:ext cx="2705100" cy="2705100"/>
            </a:xfrm>
            <a:custGeom>
              <a:avLst/>
              <a:gdLst>
                <a:gd name="connsiteX0" fmla="*/ 0 w 2705100"/>
                <a:gd name="connsiteY0" fmla="*/ 2705100 h 2705100"/>
                <a:gd name="connsiteX1" fmla="*/ 1352550 w 2705100"/>
                <a:gd name="connsiteY1" fmla="*/ 0 h 2705100"/>
                <a:gd name="connsiteX2" fmla="*/ 2705100 w 2705100"/>
                <a:gd name="connsiteY2" fmla="*/ 2705100 h 2705100"/>
                <a:gd name="connsiteX3" fmla="*/ 0 w 2705100"/>
                <a:gd name="connsiteY3" fmla="*/ 2705100 h 2705100"/>
              </a:gdLst>
              <a:ahLst/>
              <a:cxnLst>
                <a:cxn ang="0">
                  <a:pos x="connsiteX0" y="connsiteY0"/>
                </a:cxn>
                <a:cxn ang="0">
                  <a:pos x="connsiteX1" y="connsiteY1"/>
                </a:cxn>
                <a:cxn ang="0">
                  <a:pos x="connsiteX2" y="connsiteY2"/>
                </a:cxn>
                <a:cxn ang="0">
                  <a:pos x="connsiteX3" y="connsiteY3"/>
                </a:cxn>
              </a:cxnLst>
              <a:rect l="l" t="t" r="r" b="b"/>
              <a:pathLst>
                <a:path w="2705100" h="2705100">
                  <a:moveTo>
                    <a:pt x="0" y="2705100"/>
                  </a:moveTo>
                  <a:lnTo>
                    <a:pt x="1352550" y="0"/>
                  </a:lnTo>
                  <a:lnTo>
                    <a:pt x="2705100" y="2705100"/>
                  </a:lnTo>
                  <a:lnTo>
                    <a:pt x="0" y="2705100"/>
                  </a:lnTo>
                  <a:close/>
                </a:path>
              </a:pathLst>
            </a:custGeom>
            <a:solidFill>
              <a:srgbClr val="82B478"/>
            </a:solidFill>
          </p:spPr>
          <p:style>
            <a:lnRef idx="2">
              <a:schemeClr val="lt1">
                <a:hueOff val="0"/>
                <a:satOff val="0"/>
                <a:lumOff val="0"/>
                <a:alphaOff val="0"/>
              </a:schemeClr>
            </a:lnRef>
            <a:fillRef idx="1">
              <a:schemeClr val="accent6">
                <a:shade val="50000"/>
                <a:hueOff val="0"/>
                <a:satOff val="21475"/>
                <a:lumOff val="15183"/>
                <a:alphaOff val="0"/>
              </a:schemeClr>
            </a:fillRef>
            <a:effectRef idx="0">
              <a:schemeClr val="accent6">
                <a:shade val="50000"/>
                <a:hueOff val="0"/>
                <a:satOff val="21475"/>
                <a:lumOff val="15183"/>
                <a:alphaOff val="0"/>
              </a:schemeClr>
            </a:effectRef>
            <a:fontRef idx="minor">
              <a:schemeClr val="lt1"/>
            </a:fontRef>
          </p:style>
          <p:txBody>
            <a:bodyPr spcFirstLastPara="0" vert="horz" wrap="square" lIns="729615" tIns="1405890" rIns="729615" bIns="53340" numCol="1" spcCol="1270" anchor="ctr" anchorCtr="0">
              <a:noAutofit/>
            </a:bodyPr>
            <a:lstStyle/>
            <a:p>
              <a:pPr lvl="0" algn="ctr" defTabSz="622300">
                <a:lnSpc>
                  <a:spcPct val="90000"/>
                </a:lnSpc>
                <a:spcBef>
                  <a:spcPct val="0"/>
                </a:spcBef>
                <a:spcAft>
                  <a:spcPct val="35000"/>
                </a:spcAft>
              </a:pPr>
              <a:endParaRPr lang="en-US" sz="1400" kern="1200" baseline="0" dirty="0"/>
            </a:p>
          </p:txBody>
        </p:sp>
        <p:sp>
          <p:nvSpPr>
            <p:cNvPr id="11" name="Freeform 10"/>
            <p:cNvSpPr/>
            <p:nvPr/>
          </p:nvSpPr>
          <p:spPr>
            <a:xfrm>
              <a:off x="5619751" y="3162299"/>
              <a:ext cx="2705100" cy="2705101"/>
            </a:xfrm>
            <a:custGeom>
              <a:avLst/>
              <a:gdLst>
                <a:gd name="connsiteX0" fmla="*/ 0 w 2705100"/>
                <a:gd name="connsiteY0" fmla="*/ 2705100 h 2705100"/>
                <a:gd name="connsiteX1" fmla="*/ 1352550 w 2705100"/>
                <a:gd name="connsiteY1" fmla="*/ 0 h 2705100"/>
                <a:gd name="connsiteX2" fmla="*/ 2705100 w 2705100"/>
                <a:gd name="connsiteY2" fmla="*/ 2705100 h 2705100"/>
                <a:gd name="connsiteX3" fmla="*/ 0 w 2705100"/>
                <a:gd name="connsiteY3" fmla="*/ 2705100 h 2705100"/>
              </a:gdLst>
              <a:ahLst/>
              <a:cxnLst>
                <a:cxn ang="0">
                  <a:pos x="connsiteX0" y="connsiteY0"/>
                </a:cxn>
                <a:cxn ang="0">
                  <a:pos x="connsiteX1" y="connsiteY1"/>
                </a:cxn>
                <a:cxn ang="0">
                  <a:pos x="connsiteX2" y="connsiteY2"/>
                </a:cxn>
                <a:cxn ang="0">
                  <a:pos x="connsiteX3" y="connsiteY3"/>
                </a:cxn>
              </a:cxnLst>
              <a:rect l="l" t="t" r="r" b="b"/>
              <a:pathLst>
                <a:path w="2705100" h="2705100">
                  <a:moveTo>
                    <a:pt x="2705100" y="0"/>
                  </a:moveTo>
                  <a:lnTo>
                    <a:pt x="1352550" y="2705100"/>
                  </a:lnTo>
                  <a:lnTo>
                    <a:pt x="0" y="0"/>
                  </a:lnTo>
                  <a:lnTo>
                    <a:pt x="2705100" y="0"/>
                  </a:lnTo>
                  <a:close/>
                </a:path>
              </a:pathLst>
            </a:custGeom>
            <a:solidFill>
              <a:schemeClr val="tx1"/>
            </a:solidFill>
          </p:spPr>
          <p:style>
            <a:lnRef idx="2">
              <a:schemeClr val="lt1">
                <a:hueOff val="0"/>
                <a:satOff val="0"/>
                <a:lumOff val="0"/>
                <a:alphaOff val="0"/>
              </a:schemeClr>
            </a:lnRef>
            <a:fillRef idx="1">
              <a:scrgbClr r="0" g="0" b="0"/>
            </a:fillRef>
            <a:effectRef idx="0">
              <a:schemeClr val="accent6">
                <a:shade val="50000"/>
                <a:hueOff val="0"/>
                <a:satOff val="42950"/>
                <a:lumOff val="30365"/>
                <a:alphaOff val="0"/>
              </a:schemeClr>
            </a:effectRef>
            <a:fontRef idx="minor">
              <a:schemeClr val="lt1"/>
            </a:fontRef>
          </p:style>
          <p:txBody>
            <a:bodyPr spcFirstLastPara="0" vert="horz" wrap="square" lIns="782955" tIns="106681" rIns="782955" bIns="1459230" numCol="1" spcCol="1270" anchor="ctr" anchorCtr="0">
              <a:noAutofit/>
            </a:bodyPr>
            <a:lstStyle/>
            <a:p>
              <a:pPr lvl="0" algn="ctr" defTabSz="1244600">
                <a:lnSpc>
                  <a:spcPct val="90000"/>
                </a:lnSpc>
                <a:spcBef>
                  <a:spcPct val="0"/>
                </a:spcBef>
                <a:spcAft>
                  <a:spcPct val="35000"/>
                </a:spcAft>
              </a:pPr>
              <a:endParaRPr lang="en-US" sz="2800" b="1" kern="1200" dirty="0"/>
            </a:p>
          </p:txBody>
        </p:sp>
        <p:sp>
          <p:nvSpPr>
            <p:cNvPr id="12" name="Freeform 11"/>
            <p:cNvSpPr/>
            <p:nvPr/>
          </p:nvSpPr>
          <p:spPr>
            <a:xfrm>
              <a:off x="6972301" y="3162300"/>
              <a:ext cx="2705100" cy="2705100"/>
            </a:xfrm>
            <a:custGeom>
              <a:avLst/>
              <a:gdLst>
                <a:gd name="connsiteX0" fmla="*/ 0 w 2705100"/>
                <a:gd name="connsiteY0" fmla="*/ 2705100 h 2705100"/>
                <a:gd name="connsiteX1" fmla="*/ 1352550 w 2705100"/>
                <a:gd name="connsiteY1" fmla="*/ 0 h 2705100"/>
                <a:gd name="connsiteX2" fmla="*/ 2705100 w 2705100"/>
                <a:gd name="connsiteY2" fmla="*/ 2705100 h 2705100"/>
                <a:gd name="connsiteX3" fmla="*/ 0 w 2705100"/>
                <a:gd name="connsiteY3" fmla="*/ 2705100 h 2705100"/>
              </a:gdLst>
              <a:ahLst/>
              <a:cxnLst>
                <a:cxn ang="0">
                  <a:pos x="connsiteX0" y="connsiteY0"/>
                </a:cxn>
                <a:cxn ang="0">
                  <a:pos x="connsiteX1" y="connsiteY1"/>
                </a:cxn>
                <a:cxn ang="0">
                  <a:pos x="connsiteX2" y="connsiteY2"/>
                </a:cxn>
                <a:cxn ang="0">
                  <a:pos x="connsiteX3" y="connsiteY3"/>
                </a:cxn>
              </a:cxnLst>
              <a:rect l="l" t="t" r="r" b="b"/>
              <a:pathLst>
                <a:path w="2705100" h="2705100">
                  <a:moveTo>
                    <a:pt x="0" y="2705100"/>
                  </a:moveTo>
                  <a:lnTo>
                    <a:pt x="1352550" y="0"/>
                  </a:lnTo>
                  <a:lnTo>
                    <a:pt x="2705100" y="2705100"/>
                  </a:lnTo>
                  <a:lnTo>
                    <a:pt x="0" y="2705100"/>
                  </a:lnTo>
                  <a:close/>
                </a:path>
              </a:pathLst>
            </a:custGeom>
            <a:solidFill>
              <a:schemeClr val="accent1"/>
            </a:solidFill>
          </p:spPr>
          <p:style>
            <a:lnRef idx="2">
              <a:schemeClr val="lt1">
                <a:hueOff val="0"/>
                <a:satOff val="0"/>
                <a:lumOff val="0"/>
                <a:alphaOff val="0"/>
              </a:schemeClr>
            </a:lnRef>
            <a:fillRef idx="1">
              <a:schemeClr val="accent6">
                <a:shade val="50000"/>
                <a:hueOff val="0"/>
                <a:satOff val="21475"/>
                <a:lumOff val="15183"/>
                <a:alphaOff val="0"/>
              </a:schemeClr>
            </a:fillRef>
            <a:effectRef idx="0">
              <a:schemeClr val="accent6">
                <a:shade val="50000"/>
                <a:hueOff val="0"/>
                <a:satOff val="21475"/>
                <a:lumOff val="15183"/>
                <a:alphaOff val="0"/>
              </a:schemeClr>
            </a:effectRef>
            <a:fontRef idx="minor">
              <a:schemeClr val="lt1"/>
            </a:fontRef>
          </p:style>
          <p:txBody>
            <a:bodyPr spcFirstLastPara="0" vert="horz" wrap="square" lIns="744855" tIns="1421130" rIns="744855" bIns="68580" numCol="1" spcCol="1270" anchor="ctr" anchorCtr="0">
              <a:noAutofit/>
            </a:bodyPr>
            <a:lstStyle/>
            <a:p>
              <a:pPr lvl="0" algn="ctr" defTabSz="800100">
                <a:lnSpc>
                  <a:spcPct val="90000"/>
                </a:lnSpc>
                <a:spcBef>
                  <a:spcPct val="0"/>
                </a:spcBef>
                <a:spcAft>
                  <a:spcPct val="35000"/>
                </a:spcAft>
              </a:pPr>
              <a:endParaRPr lang="en-US" sz="1800" b="1" kern="1200" dirty="0">
                <a:solidFill>
                  <a:srgbClr val="EC8223"/>
                </a:solidFill>
              </a:endParaRPr>
            </a:p>
            <a:p>
              <a:pPr lvl="0" algn="ctr" defTabSz="800100">
                <a:lnSpc>
                  <a:spcPct val="90000"/>
                </a:lnSpc>
                <a:spcBef>
                  <a:spcPct val="0"/>
                </a:spcBef>
                <a:spcAft>
                  <a:spcPct val="35000"/>
                </a:spcAft>
              </a:pPr>
              <a:endParaRPr lang="en-US" sz="1100" kern="1200" dirty="0"/>
            </a:p>
            <a:p>
              <a:pPr lvl="0" algn="ctr" defTabSz="800100">
                <a:lnSpc>
                  <a:spcPct val="90000"/>
                </a:lnSpc>
                <a:spcBef>
                  <a:spcPct val="0"/>
                </a:spcBef>
                <a:spcAft>
                  <a:spcPct val="35000"/>
                </a:spcAft>
              </a:pPr>
              <a:endParaRPr lang="en-US" sz="1100" kern="1200" dirty="0"/>
            </a:p>
          </p:txBody>
        </p:sp>
        <p:sp>
          <p:nvSpPr>
            <p:cNvPr id="2" name="TextBox 1">
              <a:extLst>
                <a:ext uri="{FF2B5EF4-FFF2-40B4-BE49-F238E27FC236}">
                  <a16:creationId xmlns:a16="http://schemas.microsoft.com/office/drawing/2014/main" id="{1B9A6037-6B02-467E-8C61-DBAD656D86BA}"/>
                </a:ext>
              </a:extLst>
            </p:cNvPr>
            <p:cNvSpPr txBox="1"/>
            <p:nvPr/>
          </p:nvSpPr>
          <p:spPr>
            <a:xfrm>
              <a:off x="6010276" y="3460464"/>
              <a:ext cx="1943100" cy="584775"/>
            </a:xfrm>
            <a:prstGeom prst="rect">
              <a:avLst/>
            </a:prstGeom>
            <a:noFill/>
          </p:spPr>
          <p:txBody>
            <a:bodyPr wrap="square" rtlCol="0">
              <a:spAutoFit/>
            </a:bodyPr>
            <a:lstStyle/>
            <a:p>
              <a:r>
                <a:rPr lang="en-US" sz="3200" b="1" dirty="0">
                  <a:solidFill>
                    <a:schemeClr val="bg1"/>
                  </a:solidFill>
                </a:rPr>
                <a:t>JUSTICE</a:t>
              </a:r>
            </a:p>
          </p:txBody>
        </p:sp>
        <p:sp>
          <p:nvSpPr>
            <p:cNvPr id="4" name="TextBox 3">
              <a:extLst>
                <a:ext uri="{FF2B5EF4-FFF2-40B4-BE49-F238E27FC236}">
                  <a16:creationId xmlns:a16="http://schemas.microsoft.com/office/drawing/2014/main" id="{C60D1CD0-39C6-47F2-8E82-663AB03CBF0F}"/>
                </a:ext>
              </a:extLst>
            </p:cNvPr>
            <p:cNvSpPr txBox="1"/>
            <p:nvPr/>
          </p:nvSpPr>
          <p:spPr>
            <a:xfrm>
              <a:off x="4683119" y="4648199"/>
              <a:ext cx="1828800" cy="1138773"/>
            </a:xfrm>
            <a:prstGeom prst="rect">
              <a:avLst/>
            </a:prstGeom>
            <a:noFill/>
          </p:spPr>
          <p:txBody>
            <a:bodyPr wrap="square" rtlCol="0">
              <a:spAutoFit/>
            </a:bodyPr>
            <a:lstStyle/>
            <a:p>
              <a:pPr lvl="0" algn="ctr"/>
              <a:r>
                <a:rPr lang="en-US" sz="2000" b="1" dirty="0">
                  <a:solidFill>
                    <a:schemeClr val="bg1"/>
                  </a:solidFill>
                </a:rPr>
                <a:t>Offender</a:t>
              </a:r>
            </a:p>
            <a:p>
              <a:pPr lvl="0" algn="ctr"/>
              <a:r>
                <a:rPr lang="en-US" sz="1600" dirty="0">
                  <a:solidFill>
                    <a:schemeClr val="bg1"/>
                  </a:solidFill>
                </a:rPr>
                <a:t>Address harm</a:t>
              </a:r>
            </a:p>
            <a:p>
              <a:pPr lvl="0" algn="ctr"/>
              <a:r>
                <a:rPr lang="en-US" sz="1600" dirty="0">
                  <a:solidFill>
                    <a:schemeClr val="bg1"/>
                  </a:solidFill>
                </a:rPr>
                <a:t>Personal transformation</a:t>
              </a:r>
            </a:p>
          </p:txBody>
        </p:sp>
        <p:sp>
          <p:nvSpPr>
            <p:cNvPr id="5" name="TextBox 4">
              <a:extLst>
                <a:ext uri="{FF2B5EF4-FFF2-40B4-BE49-F238E27FC236}">
                  <a16:creationId xmlns:a16="http://schemas.microsoft.com/office/drawing/2014/main" id="{868BE9B6-9DB0-4B0C-B6AA-37DE0BE34AB7}"/>
                </a:ext>
              </a:extLst>
            </p:cNvPr>
            <p:cNvSpPr txBox="1"/>
            <p:nvPr/>
          </p:nvSpPr>
          <p:spPr>
            <a:xfrm>
              <a:off x="7334251" y="4648200"/>
              <a:ext cx="1981200" cy="1138773"/>
            </a:xfrm>
            <a:prstGeom prst="rect">
              <a:avLst/>
            </a:prstGeom>
            <a:noFill/>
          </p:spPr>
          <p:txBody>
            <a:bodyPr wrap="square" rtlCol="0">
              <a:spAutoFit/>
            </a:bodyPr>
            <a:lstStyle/>
            <a:p>
              <a:pPr lvl="0" algn="ctr"/>
              <a:r>
                <a:rPr lang="en-US" sz="2000" b="1" dirty="0">
                  <a:solidFill>
                    <a:schemeClr val="bg1"/>
                  </a:solidFill>
                </a:rPr>
                <a:t>Community</a:t>
              </a:r>
            </a:p>
            <a:p>
              <a:pPr lvl="0" algn="ctr"/>
              <a:r>
                <a:rPr lang="en-US" sz="1600" dirty="0">
                  <a:solidFill>
                    <a:schemeClr val="bg1"/>
                  </a:solidFill>
                </a:rPr>
                <a:t>Safety for victims</a:t>
              </a:r>
            </a:p>
            <a:p>
              <a:pPr lvl="0" algn="ctr"/>
              <a:r>
                <a:rPr lang="en-US" sz="1600" dirty="0">
                  <a:solidFill>
                    <a:schemeClr val="bg1"/>
                  </a:solidFill>
                </a:rPr>
                <a:t>Enhance feeling of community</a:t>
              </a:r>
            </a:p>
          </p:txBody>
        </p:sp>
      </p:grpSp>
    </p:spTree>
    <p:extLst>
      <p:ext uri="{BB962C8B-B14F-4D97-AF65-F5344CB8AC3E}">
        <p14:creationId xmlns:p14="http://schemas.microsoft.com/office/powerpoint/2010/main" val="31118727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B3CA3F-81E5-47F6-82F2-98A8CB93696C}"/>
              </a:ext>
            </a:extLst>
          </p:cNvPr>
          <p:cNvSpPr/>
          <p:nvPr/>
        </p:nvSpPr>
        <p:spPr>
          <a:xfrm>
            <a:off x="1600201" y="1752600"/>
            <a:ext cx="3414717" cy="1754326"/>
          </a:xfrm>
          <a:prstGeom prst="rect">
            <a:avLst/>
          </a:prstGeom>
        </p:spPr>
        <p:txBody>
          <a:bodyPr wrap="none">
            <a:spAutoFit/>
          </a:bodyPr>
          <a:lstStyle/>
          <a:p>
            <a:r>
              <a:rPr lang="en-US" sz="3600" b="1" dirty="0"/>
              <a:t>The Restorative </a:t>
            </a:r>
          </a:p>
          <a:p>
            <a:r>
              <a:rPr lang="en-US" sz="3600" b="1" dirty="0"/>
              <a:t>Approach </a:t>
            </a:r>
            <a:br>
              <a:rPr lang="en-US" sz="3600" b="1" dirty="0"/>
            </a:br>
            <a:r>
              <a:rPr lang="en-US" sz="3600" b="1" dirty="0"/>
              <a:t>in Action</a:t>
            </a:r>
          </a:p>
        </p:txBody>
      </p:sp>
      <p:grpSp>
        <p:nvGrpSpPr>
          <p:cNvPr id="8" name="Group 7">
            <a:extLst>
              <a:ext uri="{FF2B5EF4-FFF2-40B4-BE49-F238E27FC236}">
                <a16:creationId xmlns:a16="http://schemas.microsoft.com/office/drawing/2014/main" id="{A7251D8F-9448-4565-AC08-7D75193ADDDA}"/>
              </a:ext>
            </a:extLst>
          </p:cNvPr>
          <p:cNvGrpSpPr/>
          <p:nvPr/>
        </p:nvGrpSpPr>
        <p:grpSpPr>
          <a:xfrm>
            <a:off x="3063240" y="301752"/>
            <a:ext cx="8001000" cy="5958840"/>
            <a:chOff x="3048000" y="365760"/>
            <a:chExt cx="8001000" cy="5958840"/>
          </a:xfrm>
        </p:grpSpPr>
        <p:graphicFrame>
          <p:nvGraphicFramePr>
            <p:cNvPr id="6" name="Diagram 5">
              <a:extLst>
                <a:ext uri="{FF2B5EF4-FFF2-40B4-BE49-F238E27FC236}">
                  <a16:creationId xmlns:a16="http://schemas.microsoft.com/office/drawing/2014/main" id="{63450BAE-757B-44AE-803B-FEB26C479541}"/>
                </a:ext>
              </a:extLst>
            </p:cNvPr>
            <p:cNvGraphicFramePr/>
            <p:nvPr>
              <p:extLst>
                <p:ext uri="{D42A27DB-BD31-4B8C-83A1-F6EECF244321}">
                  <p14:modId xmlns:p14="http://schemas.microsoft.com/office/powerpoint/2010/main" val="749333672"/>
                </p:ext>
              </p:extLst>
            </p:nvPr>
          </p:nvGraphicFramePr>
          <p:xfrm>
            <a:off x="3048000" y="365760"/>
            <a:ext cx="8001000" cy="5943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F543C76E-C39F-4DD7-ADCB-8C9F9542C30F}"/>
                </a:ext>
              </a:extLst>
            </p:cNvPr>
            <p:cNvSpPr txBox="1"/>
            <p:nvPr/>
          </p:nvSpPr>
          <p:spPr>
            <a:xfrm>
              <a:off x="6019800" y="3659795"/>
              <a:ext cx="2057400" cy="584775"/>
            </a:xfrm>
            <a:prstGeom prst="rect">
              <a:avLst/>
            </a:prstGeom>
            <a:noFill/>
          </p:spPr>
          <p:txBody>
            <a:bodyPr wrap="square" rtlCol="0">
              <a:spAutoFit/>
            </a:bodyPr>
            <a:lstStyle/>
            <a:p>
              <a:pPr lvl="0" algn="ctr"/>
              <a:r>
                <a:rPr lang="en-US" sz="3200" b="1" dirty="0"/>
                <a:t>SAFETY</a:t>
              </a:r>
            </a:p>
          </p:txBody>
        </p:sp>
        <p:sp>
          <p:nvSpPr>
            <p:cNvPr id="3" name="TextBox 2">
              <a:extLst>
                <a:ext uri="{FF2B5EF4-FFF2-40B4-BE49-F238E27FC236}">
                  <a16:creationId xmlns:a16="http://schemas.microsoft.com/office/drawing/2014/main" id="{790A1441-88A6-475D-B140-745F5D9B1C98}"/>
                </a:ext>
              </a:extLst>
            </p:cNvPr>
            <p:cNvSpPr txBox="1"/>
            <p:nvPr/>
          </p:nvSpPr>
          <p:spPr>
            <a:xfrm>
              <a:off x="5829300" y="2071468"/>
              <a:ext cx="2438400" cy="1138773"/>
            </a:xfrm>
            <a:prstGeom prst="rect">
              <a:avLst/>
            </a:prstGeom>
            <a:noFill/>
          </p:spPr>
          <p:txBody>
            <a:bodyPr wrap="square" rtlCol="0">
              <a:spAutoFit/>
            </a:bodyPr>
            <a:lstStyle/>
            <a:p>
              <a:pPr lvl="0" algn="ctr"/>
              <a:r>
                <a:rPr lang="en-US" sz="2000" b="1" dirty="0">
                  <a:solidFill>
                    <a:schemeClr val="bg1"/>
                  </a:solidFill>
                </a:rPr>
                <a:t>Harmed</a:t>
              </a:r>
            </a:p>
            <a:p>
              <a:pPr lvl="0" algn="ctr"/>
              <a:r>
                <a:rPr lang="en-US" sz="1600" dirty="0">
                  <a:solidFill>
                    <a:schemeClr val="bg1"/>
                  </a:solidFill>
                </a:rPr>
                <a:t>Harm acknowledged</a:t>
              </a:r>
            </a:p>
            <a:p>
              <a:pPr lvl="0" algn="ctr"/>
              <a:r>
                <a:rPr lang="en-US" sz="1600" dirty="0">
                  <a:solidFill>
                    <a:schemeClr val="bg1"/>
                  </a:solidFill>
                </a:rPr>
                <a:t>Hang on to hope for change</a:t>
              </a:r>
            </a:p>
          </p:txBody>
        </p:sp>
        <p:sp>
          <p:nvSpPr>
            <p:cNvPr id="4" name="TextBox 3">
              <a:extLst>
                <a:ext uri="{FF2B5EF4-FFF2-40B4-BE49-F238E27FC236}">
                  <a16:creationId xmlns:a16="http://schemas.microsoft.com/office/drawing/2014/main" id="{9C01A45D-141C-4574-A078-36847B7C9257}"/>
                </a:ext>
              </a:extLst>
            </p:cNvPr>
            <p:cNvSpPr txBox="1"/>
            <p:nvPr/>
          </p:nvSpPr>
          <p:spPr>
            <a:xfrm>
              <a:off x="4480560" y="4670378"/>
              <a:ext cx="2209800" cy="1631216"/>
            </a:xfrm>
            <a:prstGeom prst="rect">
              <a:avLst/>
            </a:prstGeom>
            <a:noFill/>
          </p:spPr>
          <p:txBody>
            <a:bodyPr wrap="square" rtlCol="0">
              <a:spAutoFit/>
            </a:bodyPr>
            <a:lstStyle/>
            <a:p>
              <a:pPr lvl="0" algn="ctr"/>
              <a:r>
                <a:rPr lang="en-US" sz="2000" b="1" dirty="0">
                  <a:solidFill>
                    <a:schemeClr val="bg1"/>
                  </a:solidFill>
                </a:rPr>
                <a:t>Harm Doer </a:t>
              </a:r>
              <a:r>
                <a:rPr lang="en-US" sz="2000" b="1" dirty="0">
                  <a:solidFill>
                    <a:srgbClr val="EC8223"/>
                  </a:solidFill>
                </a:rPr>
                <a:t/>
              </a:r>
              <a:br>
                <a:rPr lang="en-US" sz="2000" b="1" dirty="0">
                  <a:solidFill>
                    <a:srgbClr val="EC8223"/>
                  </a:solidFill>
                </a:rPr>
              </a:br>
              <a:r>
                <a:rPr lang="en-US" sz="1600" dirty="0">
                  <a:solidFill>
                    <a:schemeClr val="bg1"/>
                  </a:solidFill>
                </a:rPr>
                <a:t>Transform shame </a:t>
              </a:r>
              <a:br>
                <a:rPr lang="en-US" sz="1600" dirty="0">
                  <a:solidFill>
                    <a:schemeClr val="bg1"/>
                  </a:solidFill>
                </a:rPr>
              </a:br>
              <a:r>
                <a:rPr lang="en-US" sz="1600" dirty="0">
                  <a:solidFill>
                    <a:schemeClr val="bg1"/>
                  </a:solidFill>
                </a:rPr>
                <a:t>with healing interactions</a:t>
              </a:r>
            </a:p>
            <a:p>
              <a:pPr lvl="0" algn="ctr"/>
              <a:r>
                <a:rPr lang="en-US" sz="1600" dirty="0">
                  <a:solidFill>
                    <a:schemeClr val="bg1"/>
                  </a:solidFill>
                </a:rPr>
                <a:t>Make amends and learn skills</a:t>
              </a:r>
            </a:p>
          </p:txBody>
        </p:sp>
        <p:sp>
          <p:nvSpPr>
            <p:cNvPr id="5" name="TextBox 4">
              <a:extLst>
                <a:ext uri="{FF2B5EF4-FFF2-40B4-BE49-F238E27FC236}">
                  <a16:creationId xmlns:a16="http://schemas.microsoft.com/office/drawing/2014/main" id="{82640EB9-B8DF-40C6-A619-6C47BC264313}"/>
                </a:ext>
              </a:extLst>
            </p:cNvPr>
            <p:cNvSpPr txBox="1"/>
            <p:nvPr/>
          </p:nvSpPr>
          <p:spPr>
            <a:xfrm>
              <a:off x="7467600" y="4693384"/>
              <a:ext cx="2133600" cy="1631216"/>
            </a:xfrm>
            <a:prstGeom prst="rect">
              <a:avLst/>
            </a:prstGeom>
            <a:noFill/>
          </p:spPr>
          <p:txBody>
            <a:bodyPr wrap="square" rtlCol="0">
              <a:spAutoFit/>
            </a:bodyPr>
            <a:lstStyle/>
            <a:p>
              <a:pPr lvl="0" algn="ctr"/>
              <a:r>
                <a:rPr lang="en-US" sz="2000" b="1" dirty="0">
                  <a:solidFill>
                    <a:schemeClr val="bg1"/>
                  </a:solidFill>
                </a:rPr>
                <a:t>Community</a:t>
              </a:r>
            </a:p>
            <a:p>
              <a:pPr lvl="0" algn="ctr"/>
              <a:r>
                <a:rPr lang="en-US" sz="1600" dirty="0">
                  <a:solidFill>
                    <a:schemeClr val="bg1"/>
                  </a:solidFill>
                </a:rPr>
                <a:t>Support for those harmed</a:t>
              </a:r>
            </a:p>
            <a:p>
              <a:pPr lvl="0" algn="ctr"/>
              <a:r>
                <a:rPr lang="en-US" sz="1600" dirty="0">
                  <a:solidFill>
                    <a:schemeClr val="bg1"/>
                  </a:solidFill>
                </a:rPr>
                <a:t> Enhance feeling of community</a:t>
              </a:r>
            </a:p>
            <a:p>
              <a:pPr lvl="0" algn="ctr"/>
              <a:r>
                <a:rPr lang="en-US" sz="1600" dirty="0">
                  <a:solidFill>
                    <a:schemeClr val="bg1"/>
                  </a:solidFill>
                </a:rPr>
                <a:t> Prevent future harm</a:t>
              </a:r>
            </a:p>
          </p:txBody>
        </p:sp>
      </p:grpSp>
    </p:spTree>
    <p:extLst>
      <p:ext uri="{BB962C8B-B14F-4D97-AF65-F5344CB8AC3E}">
        <p14:creationId xmlns:p14="http://schemas.microsoft.com/office/powerpoint/2010/main" val="582270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body" sz="quarter" idx="10"/>
          </p:nvPr>
        </p:nvSpPr>
        <p:spPr>
          <a:xfrm>
            <a:off x="1295399" y="1335024"/>
            <a:ext cx="10591801" cy="5037201"/>
          </a:xfrm>
        </p:spPr>
        <p:txBody>
          <a:bodyPr/>
          <a:lstStyle/>
          <a:p>
            <a:pPr>
              <a:buFontTx/>
              <a:buNone/>
            </a:pPr>
            <a:r>
              <a:rPr lang="en-US" dirty="0">
                <a:latin typeface="+mj-lt"/>
              </a:rPr>
              <a:t>Safety is a prerequisite for play, learning</a:t>
            </a:r>
          </a:p>
          <a:p>
            <a:pPr>
              <a:buFontTx/>
              <a:buNone/>
            </a:pPr>
            <a:r>
              <a:rPr lang="en-US" dirty="0">
                <a:latin typeface="+mj-lt"/>
              </a:rPr>
              <a:t>and growth.</a:t>
            </a:r>
          </a:p>
          <a:p>
            <a:pPr algn="ctr">
              <a:buFontTx/>
              <a:buNone/>
            </a:pPr>
            <a:endParaRPr lang="en-US" dirty="0">
              <a:latin typeface="+mj-lt"/>
            </a:endParaRPr>
          </a:p>
          <a:p>
            <a:pPr algn="ctr">
              <a:buFontTx/>
              <a:buNone/>
            </a:pPr>
            <a:endParaRPr lang="en-US" dirty="0">
              <a:latin typeface="+mj-lt"/>
            </a:endParaRPr>
          </a:p>
          <a:p>
            <a:pPr>
              <a:buFontTx/>
              <a:buNone/>
            </a:pPr>
            <a:r>
              <a:rPr lang="en-US" b="1" dirty="0">
                <a:latin typeface="+mj-lt"/>
              </a:rPr>
              <a:t>Baby Rats Experiment</a:t>
            </a:r>
          </a:p>
          <a:p>
            <a:pPr>
              <a:buFontTx/>
              <a:buNone/>
            </a:pPr>
            <a:endParaRPr lang="en-US" sz="2400" dirty="0"/>
          </a:p>
          <a:p>
            <a:pPr>
              <a:buFontTx/>
              <a:buNone/>
            </a:pPr>
            <a:endParaRPr lang="en-US" sz="2400" dirty="0"/>
          </a:p>
          <a:p>
            <a:pPr>
              <a:buFontTx/>
              <a:buNone/>
            </a:pPr>
            <a:endParaRPr lang="en-US" sz="2400" dirty="0"/>
          </a:p>
          <a:p>
            <a:pPr>
              <a:buFontTx/>
              <a:buNone/>
            </a:pPr>
            <a:endParaRPr lang="en-US" sz="2400" dirty="0"/>
          </a:p>
          <a:p>
            <a:pPr>
              <a:buFontTx/>
              <a:buNone/>
            </a:pPr>
            <a:endParaRPr lang="en-US" sz="2400" dirty="0"/>
          </a:p>
        </p:txBody>
      </p:sp>
      <p:sp>
        <p:nvSpPr>
          <p:cNvPr id="98306" name="Rectangle 2"/>
          <p:cNvSpPr>
            <a:spLocks noGrp="1" noChangeArrowheads="1"/>
          </p:cNvSpPr>
          <p:nvPr>
            <p:ph type="title"/>
          </p:nvPr>
        </p:nvSpPr>
        <p:spPr/>
        <p:txBody>
          <a:bodyPr>
            <a:normAutofit/>
          </a:bodyPr>
          <a:lstStyle/>
          <a:p>
            <a:r>
              <a:rPr lang="en-US" sz="3600" b="1" dirty="0"/>
              <a:t>Safety Above All Else</a:t>
            </a:r>
          </a:p>
        </p:txBody>
      </p:sp>
      <p:pic>
        <p:nvPicPr>
          <p:cNvPr id="3" name="Picture Placeholder 2"/>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7467600" y="1752600"/>
            <a:ext cx="3748055" cy="3748055"/>
          </a:xfrm>
        </p:spPr>
      </p:pic>
    </p:spTree>
    <p:extLst>
      <p:ext uri="{BB962C8B-B14F-4D97-AF65-F5344CB8AC3E}">
        <p14:creationId xmlns:p14="http://schemas.microsoft.com/office/powerpoint/2010/main" val="186067945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1188F90-2A17-4521-B77E-3AF380A95DDB}"/>
              </a:ext>
            </a:extLst>
          </p:cNvPr>
          <p:cNvSpPr>
            <a:spLocks noGrp="1"/>
          </p:cNvSpPr>
          <p:nvPr>
            <p:ph type="title"/>
          </p:nvPr>
        </p:nvSpPr>
        <p:spPr/>
        <p:txBody>
          <a:bodyPr/>
          <a:lstStyle/>
          <a:p>
            <a:r>
              <a:rPr lang="en-US" sz="6000" dirty="0">
                <a:solidFill>
                  <a:srgbClr val="82B478"/>
                </a:solidFill>
              </a:rPr>
              <a:t>BREAK</a:t>
            </a:r>
            <a:endParaRPr lang="en-US" sz="6000" dirty="0"/>
          </a:p>
        </p:txBody>
      </p:sp>
    </p:spTree>
    <p:extLst>
      <p:ext uri="{BB962C8B-B14F-4D97-AF65-F5344CB8AC3E}">
        <p14:creationId xmlns:p14="http://schemas.microsoft.com/office/powerpoint/2010/main" val="23343865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Healing Attachments</a:t>
            </a:r>
          </a:p>
        </p:txBody>
      </p:sp>
    </p:spTree>
    <p:extLst>
      <p:ext uri="{BB962C8B-B14F-4D97-AF65-F5344CB8AC3E}">
        <p14:creationId xmlns:p14="http://schemas.microsoft.com/office/powerpoint/2010/main" val="11720781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0160" y="304800"/>
            <a:ext cx="10911840" cy="6137910"/>
          </a:xfrm>
          <a:prstGeom prst="rect">
            <a:avLst/>
          </a:prstGeom>
        </p:spPr>
      </p:pic>
      <p:sp>
        <p:nvSpPr>
          <p:cNvPr id="8" name="Oval 7"/>
          <p:cNvSpPr/>
          <p:nvPr/>
        </p:nvSpPr>
        <p:spPr>
          <a:xfrm>
            <a:off x="1952368" y="2438400"/>
            <a:ext cx="2895600" cy="9144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417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Rectangle 3"/>
          <p:cNvSpPr>
            <a:spLocks noGrp="1" noChangeArrowheads="1"/>
          </p:cNvSpPr>
          <p:nvPr>
            <p:ph type="body" sz="quarter" idx="10"/>
          </p:nvPr>
        </p:nvSpPr>
        <p:spPr/>
        <p:txBody>
          <a:bodyPr/>
          <a:lstStyle/>
          <a:p>
            <a:pPr>
              <a:buFontTx/>
              <a:buNone/>
            </a:pPr>
            <a:endParaRPr lang="en-US" sz="2400" dirty="0"/>
          </a:p>
          <a:p>
            <a:pPr>
              <a:buFontTx/>
              <a:buNone/>
            </a:pPr>
            <a:endParaRPr lang="en-US" sz="2400" dirty="0"/>
          </a:p>
          <a:p>
            <a:pPr>
              <a:buFontTx/>
              <a:buNone/>
            </a:pPr>
            <a:endParaRPr lang="en-US" sz="2400" dirty="0"/>
          </a:p>
          <a:p>
            <a:pPr>
              <a:buFontTx/>
              <a:buNone/>
            </a:pPr>
            <a:endParaRPr lang="en-US" sz="2400" dirty="0"/>
          </a:p>
          <a:p>
            <a:pPr>
              <a:buFontTx/>
              <a:buNone/>
            </a:pPr>
            <a:endParaRPr lang="en-US" sz="2400" dirty="0"/>
          </a:p>
        </p:txBody>
      </p:sp>
      <p:sp>
        <p:nvSpPr>
          <p:cNvPr id="98306" name="Rectangle 2"/>
          <p:cNvSpPr>
            <a:spLocks noGrp="1" noChangeArrowheads="1"/>
          </p:cNvSpPr>
          <p:nvPr>
            <p:ph type="title"/>
          </p:nvPr>
        </p:nvSpPr>
        <p:spPr/>
        <p:txBody>
          <a:bodyPr/>
          <a:lstStyle/>
          <a:p>
            <a:r>
              <a:rPr lang="en-US" b="1" dirty="0"/>
              <a:t>Healing Relationships</a:t>
            </a:r>
          </a:p>
        </p:txBody>
      </p:sp>
      <p:pic>
        <p:nvPicPr>
          <p:cNvPr id="10" name="Picture Placeholder 9"/>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8763000" y="1837759"/>
            <a:ext cx="3048000" cy="3048000"/>
          </a:xfrm>
        </p:spPr>
      </p:pic>
      <p:sp>
        <p:nvSpPr>
          <p:cNvPr id="2" name="Content Placeholder 1"/>
          <p:cNvSpPr>
            <a:spLocks noGrp="1"/>
          </p:cNvSpPr>
          <p:nvPr>
            <p:ph sz="half" idx="4294967295"/>
          </p:nvPr>
        </p:nvSpPr>
        <p:spPr>
          <a:xfrm>
            <a:off x="1421417" y="1161484"/>
            <a:ext cx="8597900" cy="3724275"/>
          </a:xfrm>
        </p:spPr>
        <p:txBody>
          <a:bodyPr/>
          <a:lstStyle/>
          <a:p>
            <a:pPr marL="0" indent="0">
              <a:buNone/>
            </a:pPr>
            <a:r>
              <a:rPr lang="en-US" sz="3200" b="1" dirty="0"/>
              <a:t>Moment-to-moment healthy interactions with children:</a:t>
            </a:r>
          </a:p>
          <a:p>
            <a:r>
              <a:rPr lang="en-US" sz="2400" dirty="0"/>
              <a:t>Change child’s expectations about relationships</a:t>
            </a:r>
          </a:p>
          <a:p>
            <a:r>
              <a:rPr lang="en-US" sz="2400" dirty="0"/>
              <a:t>Help rewire the brain</a:t>
            </a:r>
          </a:p>
          <a:p>
            <a:r>
              <a:rPr lang="en-US" sz="2400" dirty="0"/>
              <a:t>Create connections that clients can internalize </a:t>
            </a:r>
            <a:br>
              <a:rPr lang="en-US" sz="2400" dirty="0"/>
            </a:br>
            <a:r>
              <a:rPr lang="en-US" sz="2400" dirty="0"/>
              <a:t>over time and use to calm themselves</a:t>
            </a:r>
          </a:p>
          <a:p>
            <a:r>
              <a:rPr lang="en-US" sz="2400" dirty="0"/>
              <a:t>Reduce shame and make clients feel worthy of life</a:t>
            </a:r>
          </a:p>
          <a:p>
            <a:r>
              <a:rPr lang="en-US" sz="2400" dirty="0"/>
              <a:t>Teach clients feelings management skills</a:t>
            </a:r>
          </a:p>
          <a:p>
            <a:endParaRPr lang="en-US" sz="2400" dirty="0"/>
          </a:p>
          <a:p>
            <a:pPr marL="0" indent="0">
              <a:buNone/>
            </a:pPr>
            <a:endParaRPr lang="en-US" sz="2400" dirty="0"/>
          </a:p>
          <a:p>
            <a:pPr marL="0" indent="0">
              <a:buNone/>
            </a:pPr>
            <a:endParaRPr lang="en-US" sz="2400" dirty="0"/>
          </a:p>
        </p:txBody>
      </p:sp>
      <p:sp>
        <p:nvSpPr>
          <p:cNvPr id="6" name="Rectangle 5"/>
          <p:cNvSpPr/>
          <p:nvPr/>
        </p:nvSpPr>
        <p:spPr>
          <a:xfrm>
            <a:off x="2590800" y="5486400"/>
            <a:ext cx="7341583" cy="461665"/>
          </a:xfrm>
          <a:prstGeom prst="rect">
            <a:avLst/>
          </a:prstGeom>
        </p:spPr>
        <p:txBody>
          <a:bodyPr wrap="square">
            <a:spAutoFit/>
          </a:bodyPr>
          <a:lstStyle/>
          <a:p>
            <a:r>
              <a:rPr lang="en-US" sz="2400" dirty="0"/>
              <a:t>More ideas in: </a:t>
            </a:r>
            <a:r>
              <a:rPr lang="en-US" sz="2400" b="1" dirty="0"/>
              <a:t>Ten Tips for Building Relationships </a:t>
            </a:r>
            <a:endParaRPr lang="en-US" sz="2400" dirty="0"/>
          </a:p>
        </p:txBody>
      </p:sp>
      <p:pic>
        <p:nvPicPr>
          <p:cNvPr id="5" name="Picture 4">
            <a:extLst>
              <a:ext uri="{FF2B5EF4-FFF2-40B4-BE49-F238E27FC236}">
                <a16:creationId xmlns:a16="http://schemas.microsoft.com/office/drawing/2014/main" id="{A3A96BC4-26FC-47E1-9AA6-B3A43D0407D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5105400"/>
            <a:ext cx="1069848" cy="1069848"/>
          </a:xfrm>
          <a:prstGeom prst="rect">
            <a:avLst/>
          </a:prstGeom>
        </p:spPr>
      </p:pic>
    </p:spTree>
    <p:extLst>
      <p:ext uri="{BB962C8B-B14F-4D97-AF65-F5344CB8AC3E}">
        <p14:creationId xmlns:p14="http://schemas.microsoft.com/office/powerpoint/2010/main" val="241999622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Regulating Brain and Body</a:t>
            </a:r>
            <a:endParaRPr lang="en-US" dirty="0"/>
          </a:p>
        </p:txBody>
      </p:sp>
    </p:spTree>
    <p:extLst>
      <p:ext uri="{BB962C8B-B14F-4D97-AF65-F5344CB8AC3E}">
        <p14:creationId xmlns:p14="http://schemas.microsoft.com/office/powerpoint/2010/main" val="3695379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0160" y="304800"/>
            <a:ext cx="10911840" cy="6137910"/>
          </a:xfrm>
          <a:prstGeom prst="rect">
            <a:avLst/>
          </a:prstGeom>
        </p:spPr>
      </p:pic>
      <p:sp>
        <p:nvSpPr>
          <p:cNvPr id="8" name="Oval 7"/>
          <p:cNvSpPr/>
          <p:nvPr/>
        </p:nvSpPr>
        <p:spPr>
          <a:xfrm>
            <a:off x="1920240" y="3377874"/>
            <a:ext cx="2895600" cy="9144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1980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neuron.illinois.edu/sites/default/files/games/Brain/images/side/outline.png">
            <a:extLst>
              <a:ext uri="{FF2B5EF4-FFF2-40B4-BE49-F238E27FC236}">
                <a16:creationId xmlns:a16="http://schemas.microsoft.com/office/drawing/2014/main" id="{92126DB6-62E9-4D2D-85D5-D3FECEAFD628}"/>
              </a:ext>
            </a:extLst>
          </p:cNvPr>
          <p:cNvPicPr>
            <a:picLocks noChangeAspect="1" noChangeArrowheads="1"/>
          </p:cNvPicPr>
          <p:nvPr/>
        </p:nvPicPr>
        <p:blipFill>
          <a:blip r:embed="rId3" cstate="print"/>
          <a:srcRect/>
          <a:stretch>
            <a:fillRect/>
          </a:stretch>
        </p:blipFill>
        <p:spPr bwMode="auto">
          <a:xfrm>
            <a:off x="2809826" y="1894436"/>
            <a:ext cx="3281754" cy="3840480"/>
          </a:xfrm>
          <a:prstGeom prst="rect">
            <a:avLst/>
          </a:prstGeom>
          <a:noFill/>
          <a:ln w="9525">
            <a:noFill/>
            <a:miter lim="800000"/>
            <a:headEnd/>
            <a:tailEnd/>
          </a:ln>
        </p:spPr>
      </p:pic>
      <p:sp>
        <p:nvSpPr>
          <p:cNvPr id="3" name="Freeform: Shape 2">
            <a:extLst>
              <a:ext uri="{FF2B5EF4-FFF2-40B4-BE49-F238E27FC236}">
                <a16:creationId xmlns:a16="http://schemas.microsoft.com/office/drawing/2014/main" id="{9CABFF23-D848-4FA8-BB55-9D67BB09AB65}"/>
              </a:ext>
            </a:extLst>
          </p:cNvPr>
          <p:cNvSpPr/>
          <p:nvPr/>
        </p:nvSpPr>
        <p:spPr>
          <a:xfrm>
            <a:off x="3511731" y="2196665"/>
            <a:ext cx="2197662" cy="3525320"/>
          </a:xfrm>
          <a:custGeom>
            <a:avLst/>
            <a:gdLst>
              <a:gd name="connsiteX0" fmla="*/ 1371600 w 2930216"/>
              <a:gd name="connsiteY0" fmla="*/ 4649056 h 4700426"/>
              <a:gd name="connsiteX1" fmla="*/ 1371600 w 2930216"/>
              <a:gd name="connsiteY1" fmla="*/ 4649056 h 4700426"/>
              <a:gd name="connsiteX2" fmla="*/ 1351052 w 2930216"/>
              <a:gd name="connsiteY2" fmla="*/ 4551451 h 4700426"/>
              <a:gd name="connsiteX3" fmla="*/ 1340778 w 2930216"/>
              <a:gd name="connsiteY3" fmla="*/ 4469258 h 4700426"/>
              <a:gd name="connsiteX4" fmla="*/ 1330503 w 2930216"/>
              <a:gd name="connsiteY4" fmla="*/ 4402476 h 4700426"/>
              <a:gd name="connsiteX5" fmla="*/ 1325366 w 2930216"/>
              <a:gd name="connsiteY5" fmla="*/ 4381928 h 4700426"/>
              <a:gd name="connsiteX6" fmla="*/ 1320229 w 2930216"/>
              <a:gd name="connsiteY6" fmla="*/ 4356242 h 4700426"/>
              <a:gd name="connsiteX7" fmla="*/ 1304818 w 2930216"/>
              <a:gd name="connsiteY7" fmla="*/ 4310009 h 4700426"/>
              <a:gd name="connsiteX8" fmla="*/ 1294544 w 2930216"/>
              <a:gd name="connsiteY8" fmla="*/ 4279186 h 4700426"/>
              <a:gd name="connsiteX9" fmla="*/ 1289407 w 2930216"/>
              <a:gd name="connsiteY9" fmla="*/ 4263775 h 4700426"/>
              <a:gd name="connsiteX10" fmla="*/ 1279133 w 2930216"/>
              <a:gd name="connsiteY10" fmla="*/ 4217541 h 4700426"/>
              <a:gd name="connsiteX11" fmla="*/ 1273996 w 2930216"/>
              <a:gd name="connsiteY11" fmla="*/ 4202130 h 4700426"/>
              <a:gd name="connsiteX12" fmla="*/ 1263721 w 2930216"/>
              <a:gd name="connsiteY12" fmla="*/ 4186719 h 4700426"/>
              <a:gd name="connsiteX13" fmla="*/ 1248310 w 2930216"/>
              <a:gd name="connsiteY13" fmla="*/ 4145622 h 4700426"/>
              <a:gd name="connsiteX14" fmla="*/ 1222625 w 2930216"/>
              <a:gd name="connsiteY14" fmla="*/ 4104525 h 4700426"/>
              <a:gd name="connsiteX15" fmla="*/ 1196939 w 2930216"/>
              <a:gd name="connsiteY15" fmla="*/ 4042880 h 4700426"/>
              <a:gd name="connsiteX16" fmla="*/ 1176391 w 2930216"/>
              <a:gd name="connsiteY16" fmla="*/ 3996647 h 4700426"/>
              <a:gd name="connsiteX17" fmla="*/ 1150706 w 2930216"/>
              <a:gd name="connsiteY17" fmla="*/ 3950413 h 4700426"/>
              <a:gd name="connsiteX18" fmla="*/ 1140432 w 2930216"/>
              <a:gd name="connsiteY18" fmla="*/ 3919591 h 4700426"/>
              <a:gd name="connsiteX19" fmla="*/ 1130157 w 2930216"/>
              <a:gd name="connsiteY19" fmla="*/ 3878494 h 4700426"/>
              <a:gd name="connsiteX20" fmla="*/ 1125020 w 2930216"/>
              <a:gd name="connsiteY20" fmla="*/ 3863083 h 4700426"/>
              <a:gd name="connsiteX21" fmla="*/ 1109609 w 2930216"/>
              <a:gd name="connsiteY21" fmla="*/ 3847671 h 4700426"/>
              <a:gd name="connsiteX22" fmla="*/ 1094198 w 2930216"/>
              <a:gd name="connsiteY22" fmla="*/ 3811712 h 4700426"/>
              <a:gd name="connsiteX23" fmla="*/ 1073650 w 2930216"/>
              <a:gd name="connsiteY23" fmla="*/ 3765478 h 4700426"/>
              <a:gd name="connsiteX24" fmla="*/ 1063375 w 2930216"/>
              <a:gd name="connsiteY24" fmla="*/ 3755204 h 4700426"/>
              <a:gd name="connsiteX25" fmla="*/ 1053101 w 2930216"/>
              <a:gd name="connsiteY25" fmla="*/ 3724382 h 4700426"/>
              <a:gd name="connsiteX26" fmla="*/ 1032553 w 2930216"/>
              <a:gd name="connsiteY26" fmla="*/ 3698696 h 4700426"/>
              <a:gd name="connsiteX27" fmla="*/ 1022279 w 2930216"/>
              <a:gd name="connsiteY27" fmla="*/ 3667874 h 4700426"/>
              <a:gd name="connsiteX28" fmla="*/ 1017142 w 2930216"/>
              <a:gd name="connsiteY28" fmla="*/ 3652462 h 4700426"/>
              <a:gd name="connsiteX29" fmla="*/ 1006868 w 2930216"/>
              <a:gd name="connsiteY29" fmla="*/ 3637051 h 4700426"/>
              <a:gd name="connsiteX30" fmla="*/ 1001730 w 2930216"/>
              <a:gd name="connsiteY30" fmla="*/ 3621640 h 4700426"/>
              <a:gd name="connsiteX31" fmla="*/ 986319 w 2930216"/>
              <a:gd name="connsiteY31" fmla="*/ 3606229 h 4700426"/>
              <a:gd name="connsiteX32" fmla="*/ 976045 w 2930216"/>
              <a:gd name="connsiteY32" fmla="*/ 3570269 h 4700426"/>
              <a:gd name="connsiteX33" fmla="*/ 970908 w 2930216"/>
              <a:gd name="connsiteY33" fmla="*/ 3554858 h 4700426"/>
              <a:gd name="connsiteX34" fmla="*/ 955497 w 2930216"/>
              <a:gd name="connsiteY34" fmla="*/ 3534310 h 4700426"/>
              <a:gd name="connsiteX35" fmla="*/ 945223 w 2930216"/>
              <a:gd name="connsiteY35" fmla="*/ 3493213 h 4700426"/>
              <a:gd name="connsiteX36" fmla="*/ 929811 w 2930216"/>
              <a:gd name="connsiteY36" fmla="*/ 3452116 h 4700426"/>
              <a:gd name="connsiteX37" fmla="*/ 924674 w 2930216"/>
              <a:gd name="connsiteY37" fmla="*/ 3421294 h 4700426"/>
              <a:gd name="connsiteX38" fmla="*/ 919537 w 2930216"/>
              <a:gd name="connsiteY38" fmla="*/ 3405883 h 4700426"/>
              <a:gd name="connsiteX39" fmla="*/ 909263 w 2930216"/>
              <a:gd name="connsiteY39" fmla="*/ 3354512 h 4700426"/>
              <a:gd name="connsiteX40" fmla="*/ 898989 w 2930216"/>
              <a:gd name="connsiteY40" fmla="*/ 3323689 h 4700426"/>
              <a:gd name="connsiteX41" fmla="*/ 888715 w 2930216"/>
              <a:gd name="connsiteY41" fmla="*/ 3282593 h 4700426"/>
              <a:gd name="connsiteX42" fmla="*/ 873303 w 2930216"/>
              <a:gd name="connsiteY42" fmla="*/ 3220948 h 4700426"/>
              <a:gd name="connsiteX43" fmla="*/ 868166 w 2930216"/>
              <a:gd name="connsiteY43" fmla="*/ 3200400 h 4700426"/>
              <a:gd name="connsiteX44" fmla="*/ 847618 w 2930216"/>
              <a:gd name="connsiteY44" fmla="*/ 3149029 h 4700426"/>
              <a:gd name="connsiteX45" fmla="*/ 837344 w 2930216"/>
              <a:gd name="connsiteY45" fmla="*/ 3113069 h 4700426"/>
              <a:gd name="connsiteX46" fmla="*/ 791110 w 2930216"/>
              <a:gd name="connsiteY46" fmla="*/ 3036013 h 4700426"/>
              <a:gd name="connsiteX47" fmla="*/ 775699 w 2930216"/>
              <a:gd name="connsiteY47" fmla="*/ 3020602 h 4700426"/>
              <a:gd name="connsiteX48" fmla="*/ 755151 w 2930216"/>
              <a:gd name="connsiteY48" fmla="*/ 2984642 h 4700426"/>
              <a:gd name="connsiteX49" fmla="*/ 744877 w 2930216"/>
              <a:gd name="connsiteY49" fmla="*/ 2969231 h 4700426"/>
              <a:gd name="connsiteX50" fmla="*/ 729465 w 2930216"/>
              <a:gd name="connsiteY50" fmla="*/ 2953820 h 4700426"/>
              <a:gd name="connsiteX51" fmla="*/ 708917 w 2930216"/>
              <a:gd name="connsiteY51" fmla="*/ 2928134 h 4700426"/>
              <a:gd name="connsiteX52" fmla="*/ 698643 w 2930216"/>
              <a:gd name="connsiteY52" fmla="*/ 2912723 h 4700426"/>
              <a:gd name="connsiteX53" fmla="*/ 667820 w 2930216"/>
              <a:gd name="connsiteY53" fmla="*/ 2887038 h 4700426"/>
              <a:gd name="connsiteX54" fmla="*/ 657546 w 2930216"/>
              <a:gd name="connsiteY54" fmla="*/ 2866489 h 4700426"/>
              <a:gd name="connsiteX55" fmla="*/ 626724 w 2930216"/>
              <a:gd name="connsiteY55" fmla="*/ 2840804 h 4700426"/>
              <a:gd name="connsiteX56" fmla="*/ 611312 w 2930216"/>
              <a:gd name="connsiteY56" fmla="*/ 2809982 h 4700426"/>
              <a:gd name="connsiteX57" fmla="*/ 601038 w 2930216"/>
              <a:gd name="connsiteY57" fmla="*/ 2799707 h 4700426"/>
              <a:gd name="connsiteX58" fmla="*/ 575353 w 2930216"/>
              <a:gd name="connsiteY58" fmla="*/ 2748337 h 4700426"/>
              <a:gd name="connsiteX59" fmla="*/ 565079 w 2930216"/>
              <a:gd name="connsiteY59" fmla="*/ 2717514 h 4700426"/>
              <a:gd name="connsiteX60" fmla="*/ 559942 w 2930216"/>
              <a:gd name="connsiteY60" fmla="*/ 2702103 h 4700426"/>
              <a:gd name="connsiteX61" fmla="*/ 549668 w 2930216"/>
              <a:gd name="connsiteY61" fmla="*/ 2686692 h 4700426"/>
              <a:gd name="connsiteX62" fmla="*/ 544530 w 2930216"/>
              <a:gd name="connsiteY62" fmla="*/ 2666143 h 4700426"/>
              <a:gd name="connsiteX63" fmla="*/ 534256 w 2930216"/>
              <a:gd name="connsiteY63" fmla="*/ 2635321 h 4700426"/>
              <a:gd name="connsiteX64" fmla="*/ 523982 w 2930216"/>
              <a:gd name="connsiteY64" fmla="*/ 2599361 h 4700426"/>
              <a:gd name="connsiteX65" fmla="*/ 534256 w 2930216"/>
              <a:gd name="connsiteY65" fmla="*/ 2429838 h 4700426"/>
              <a:gd name="connsiteX66" fmla="*/ 539393 w 2930216"/>
              <a:gd name="connsiteY66" fmla="*/ 2404152 h 4700426"/>
              <a:gd name="connsiteX67" fmla="*/ 554805 w 2930216"/>
              <a:gd name="connsiteY67" fmla="*/ 2393878 h 4700426"/>
              <a:gd name="connsiteX68" fmla="*/ 570216 w 2930216"/>
              <a:gd name="connsiteY68" fmla="*/ 2342507 h 4700426"/>
              <a:gd name="connsiteX69" fmla="*/ 580490 w 2930216"/>
              <a:gd name="connsiteY69" fmla="*/ 2327096 h 4700426"/>
              <a:gd name="connsiteX70" fmla="*/ 595901 w 2930216"/>
              <a:gd name="connsiteY70" fmla="*/ 2311685 h 4700426"/>
              <a:gd name="connsiteX71" fmla="*/ 616450 w 2930216"/>
              <a:gd name="connsiteY71" fmla="*/ 2265451 h 4700426"/>
              <a:gd name="connsiteX72" fmla="*/ 631861 w 2930216"/>
              <a:gd name="connsiteY72" fmla="*/ 2198669 h 4700426"/>
              <a:gd name="connsiteX73" fmla="*/ 642135 w 2930216"/>
              <a:gd name="connsiteY73" fmla="*/ 2183258 h 4700426"/>
              <a:gd name="connsiteX74" fmla="*/ 636998 w 2930216"/>
              <a:gd name="connsiteY74" fmla="*/ 1982912 h 4700426"/>
              <a:gd name="connsiteX75" fmla="*/ 626724 w 2930216"/>
              <a:gd name="connsiteY75" fmla="*/ 1926404 h 4700426"/>
              <a:gd name="connsiteX76" fmla="*/ 621587 w 2930216"/>
              <a:gd name="connsiteY76" fmla="*/ 1900719 h 4700426"/>
              <a:gd name="connsiteX77" fmla="*/ 606175 w 2930216"/>
              <a:gd name="connsiteY77" fmla="*/ 1885307 h 4700426"/>
              <a:gd name="connsiteX78" fmla="*/ 570216 w 2930216"/>
              <a:gd name="connsiteY78" fmla="*/ 1839074 h 4700426"/>
              <a:gd name="connsiteX79" fmla="*/ 544530 w 2930216"/>
              <a:gd name="connsiteY79" fmla="*/ 1803114 h 4700426"/>
              <a:gd name="connsiteX80" fmla="*/ 513708 w 2930216"/>
              <a:gd name="connsiteY80" fmla="*/ 1762018 h 4700426"/>
              <a:gd name="connsiteX81" fmla="*/ 498297 w 2930216"/>
              <a:gd name="connsiteY81" fmla="*/ 1741469 h 4700426"/>
              <a:gd name="connsiteX82" fmla="*/ 462337 w 2930216"/>
              <a:gd name="connsiteY82" fmla="*/ 1705510 h 4700426"/>
              <a:gd name="connsiteX83" fmla="*/ 410966 w 2930216"/>
              <a:gd name="connsiteY83" fmla="*/ 1654139 h 4700426"/>
              <a:gd name="connsiteX84" fmla="*/ 380144 w 2930216"/>
              <a:gd name="connsiteY84" fmla="*/ 1618179 h 4700426"/>
              <a:gd name="connsiteX85" fmla="*/ 339047 w 2930216"/>
              <a:gd name="connsiteY85" fmla="*/ 1577083 h 4700426"/>
              <a:gd name="connsiteX86" fmla="*/ 313362 w 2930216"/>
              <a:gd name="connsiteY86" fmla="*/ 1546260 h 4700426"/>
              <a:gd name="connsiteX87" fmla="*/ 272265 w 2930216"/>
              <a:gd name="connsiteY87" fmla="*/ 1500026 h 4700426"/>
              <a:gd name="connsiteX88" fmla="*/ 261991 w 2930216"/>
              <a:gd name="connsiteY88" fmla="*/ 1479478 h 4700426"/>
              <a:gd name="connsiteX89" fmla="*/ 256854 w 2930216"/>
              <a:gd name="connsiteY89" fmla="*/ 1464067 h 4700426"/>
              <a:gd name="connsiteX90" fmla="*/ 241443 w 2930216"/>
              <a:gd name="connsiteY90" fmla="*/ 1453793 h 4700426"/>
              <a:gd name="connsiteX91" fmla="*/ 231169 w 2930216"/>
              <a:gd name="connsiteY91" fmla="*/ 1438382 h 4700426"/>
              <a:gd name="connsiteX92" fmla="*/ 220894 w 2930216"/>
              <a:gd name="connsiteY92" fmla="*/ 1428107 h 4700426"/>
              <a:gd name="connsiteX93" fmla="*/ 195209 w 2930216"/>
              <a:gd name="connsiteY93" fmla="*/ 1387011 h 4700426"/>
              <a:gd name="connsiteX94" fmla="*/ 174661 w 2930216"/>
              <a:gd name="connsiteY94" fmla="*/ 1366462 h 4700426"/>
              <a:gd name="connsiteX95" fmla="*/ 159250 w 2930216"/>
              <a:gd name="connsiteY95" fmla="*/ 1335640 h 4700426"/>
              <a:gd name="connsiteX96" fmla="*/ 143838 w 2930216"/>
              <a:gd name="connsiteY96" fmla="*/ 1330503 h 4700426"/>
              <a:gd name="connsiteX97" fmla="*/ 138701 w 2930216"/>
              <a:gd name="connsiteY97" fmla="*/ 1315092 h 4700426"/>
              <a:gd name="connsiteX98" fmla="*/ 102742 w 2930216"/>
              <a:gd name="connsiteY98" fmla="*/ 1268858 h 4700426"/>
              <a:gd name="connsiteX99" fmla="*/ 87330 w 2930216"/>
              <a:gd name="connsiteY99" fmla="*/ 1222624 h 4700426"/>
              <a:gd name="connsiteX100" fmla="*/ 82193 w 2930216"/>
              <a:gd name="connsiteY100" fmla="*/ 1207213 h 4700426"/>
              <a:gd name="connsiteX101" fmla="*/ 77056 w 2930216"/>
              <a:gd name="connsiteY101" fmla="*/ 1191802 h 4700426"/>
              <a:gd name="connsiteX102" fmla="*/ 71919 w 2930216"/>
              <a:gd name="connsiteY102" fmla="*/ 1171253 h 4700426"/>
              <a:gd name="connsiteX103" fmla="*/ 56508 w 2930216"/>
              <a:gd name="connsiteY103" fmla="*/ 1160979 h 4700426"/>
              <a:gd name="connsiteX104" fmla="*/ 46234 w 2930216"/>
              <a:gd name="connsiteY104" fmla="*/ 1130157 h 4700426"/>
              <a:gd name="connsiteX105" fmla="*/ 41097 w 2930216"/>
              <a:gd name="connsiteY105" fmla="*/ 1114746 h 4700426"/>
              <a:gd name="connsiteX106" fmla="*/ 35960 w 2930216"/>
              <a:gd name="connsiteY106" fmla="*/ 1089060 h 4700426"/>
              <a:gd name="connsiteX107" fmla="*/ 20548 w 2930216"/>
              <a:gd name="connsiteY107" fmla="*/ 1073649 h 4700426"/>
              <a:gd name="connsiteX108" fmla="*/ 15411 w 2930216"/>
              <a:gd name="connsiteY108" fmla="*/ 1047964 h 4700426"/>
              <a:gd name="connsiteX109" fmla="*/ 5137 w 2930216"/>
              <a:gd name="connsiteY109" fmla="*/ 1032552 h 4700426"/>
              <a:gd name="connsiteX110" fmla="*/ 0 w 2930216"/>
              <a:gd name="connsiteY110" fmla="*/ 950359 h 4700426"/>
              <a:gd name="connsiteX111" fmla="*/ 5137 w 2930216"/>
              <a:gd name="connsiteY111" fmla="*/ 539393 h 4700426"/>
              <a:gd name="connsiteX112" fmla="*/ 10274 w 2930216"/>
              <a:gd name="connsiteY112" fmla="*/ 518844 h 4700426"/>
              <a:gd name="connsiteX113" fmla="*/ 25685 w 2930216"/>
              <a:gd name="connsiteY113" fmla="*/ 472611 h 4700426"/>
              <a:gd name="connsiteX114" fmla="*/ 35960 w 2930216"/>
              <a:gd name="connsiteY114" fmla="*/ 436651 h 4700426"/>
              <a:gd name="connsiteX115" fmla="*/ 46234 w 2930216"/>
              <a:gd name="connsiteY115" fmla="*/ 400692 h 4700426"/>
              <a:gd name="connsiteX116" fmla="*/ 87330 w 2930216"/>
              <a:gd name="connsiteY116" fmla="*/ 359595 h 4700426"/>
              <a:gd name="connsiteX117" fmla="*/ 107879 w 2930216"/>
              <a:gd name="connsiteY117" fmla="*/ 333910 h 4700426"/>
              <a:gd name="connsiteX118" fmla="*/ 113016 w 2930216"/>
              <a:gd name="connsiteY118" fmla="*/ 318498 h 4700426"/>
              <a:gd name="connsiteX119" fmla="*/ 138701 w 2930216"/>
              <a:gd name="connsiteY119" fmla="*/ 277402 h 4700426"/>
              <a:gd name="connsiteX120" fmla="*/ 154112 w 2930216"/>
              <a:gd name="connsiteY120" fmla="*/ 267128 h 4700426"/>
              <a:gd name="connsiteX121" fmla="*/ 174661 w 2930216"/>
              <a:gd name="connsiteY121" fmla="*/ 241442 h 4700426"/>
              <a:gd name="connsiteX122" fmla="*/ 226032 w 2930216"/>
              <a:gd name="connsiteY122" fmla="*/ 195209 h 4700426"/>
              <a:gd name="connsiteX123" fmla="*/ 241443 w 2930216"/>
              <a:gd name="connsiteY123" fmla="*/ 184934 h 4700426"/>
              <a:gd name="connsiteX124" fmla="*/ 256854 w 2930216"/>
              <a:gd name="connsiteY124" fmla="*/ 179797 h 4700426"/>
              <a:gd name="connsiteX125" fmla="*/ 272265 w 2930216"/>
              <a:gd name="connsiteY125" fmla="*/ 159249 h 4700426"/>
              <a:gd name="connsiteX126" fmla="*/ 318499 w 2930216"/>
              <a:gd name="connsiteY126" fmla="*/ 143838 h 4700426"/>
              <a:gd name="connsiteX127" fmla="*/ 385281 w 2930216"/>
              <a:gd name="connsiteY127" fmla="*/ 118152 h 4700426"/>
              <a:gd name="connsiteX128" fmla="*/ 416103 w 2930216"/>
              <a:gd name="connsiteY128" fmla="*/ 107878 h 4700426"/>
              <a:gd name="connsiteX129" fmla="*/ 452063 w 2930216"/>
              <a:gd name="connsiteY129" fmla="*/ 102741 h 4700426"/>
              <a:gd name="connsiteX130" fmla="*/ 467474 w 2930216"/>
              <a:gd name="connsiteY130" fmla="*/ 97604 h 4700426"/>
              <a:gd name="connsiteX131" fmla="*/ 493160 w 2930216"/>
              <a:gd name="connsiteY131" fmla="*/ 92467 h 4700426"/>
              <a:gd name="connsiteX132" fmla="*/ 508571 w 2930216"/>
              <a:gd name="connsiteY132" fmla="*/ 82193 h 4700426"/>
              <a:gd name="connsiteX133" fmla="*/ 529119 w 2930216"/>
              <a:gd name="connsiteY133" fmla="*/ 77056 h 4700426"/>
              <a:gd name="connsiteX134" fmla="*/ 611312 w 2930216"/>
              <a:gd name="connsiteY134" fmla="*/ 61644 h 4700426"/>
              <a:gd name="connsiteX135" fmla="*/ 657546 w 2930216"/>
              <a:gd name="connsiteY135" fmla="*/ 46233 h 4700426"/>
              <a:gd name="connsiteX136" fmla="*/ 698643 w 2930216"/>
              <a:gd name="connsiteY136" fmla="*/ 30822 h 4700426"/>
              <a:gd name="connsiteX137" fmla="*/ 729465 w 2930216"/>
              <a:gd name="connsiteY137" fmla="*/ 25685 h 4700426"/>
              <a:gd name="connsiteX138" fmla="*/ 750014 w 2930216"/>
              <a:gd name="connsiteY138" fmla="*/ 15411 h 4700426"/>
              <a:gd name="connsiteX139" fmla="*/ 765425 w 2930216"/>
              <a:gd name="connsiteY139" fmla="*/ 5137 h 4700426"/>
              <a:gd name="connsiteX140" fmla="*/ 821933 w 2930216"/>
              <a:gd name="connsiteY140" fmla="*/ 0 h 4700426"/>
              <a:gd name="connsiteX141" fmla="*/ 1659277 w 2930216"/>
              <a:gd name="connsiteY141" fmla="*/ 10274 h 4700426"/>
              <a:gd name="connsiteX142" fmla="*/ 1679825 w 2930216"/>
              <a:gd name="connsiteY142" fmla="*/ 20548 h 4700426"/>
              <a:gd name="connsiteX143" fmla="*/ 1710647 w 2930216"/>
              <a:gd name="connsiteY143" fmla="*/ 30822 h 4700426"/>
              <a:gd name="connsiteX144" fmla="*/ 1741470 w 2930216"/>
              <a:gd name="connsiteY144" fmla="*/ 51370 h 4700426"/>
              <a:gd name="connsiteX145" fmla="*/ 1762018 w 2930216"/>
              <a:gd name="connsiteY145" fmla="*/ 66782 h 4700426"/>
              <a:gd name="connsiteX146" fmla="*/ 1792841 w 2930216"/>
              <a:gd name="connsiteY146" fmla="*/ 77056 h 4700426"/>
              <a:gd name="connsiteX147" fmla="*/ 1813389 w 2930216"/>
              <a:gd name="connsiteY147" fmla="*/ 87330 h 4700426"/>
              <a:gd name="connsiteX148" fmla="*/ 1839074 w 2930216"/>
              <a:gd name="connsiteY148" fmla="*/ 97604 h 4700426"/>
              <a:gd name="connsiteX149" fmla="*/ 1854485 w 2930216"/>
              <a:gd name="connsiteY149" fmla="*/ 113015 h 4700426"/>
              <a:gd name="connsiteX150" fmla="*/ 1875034 w 2930216"/>
              <a:gd name="connsiteY150" fmla="*/ 123289 h 4700426"/>
              <a:gd name="connsiteX151" fmla="*/ 1905856 w 2930216"/>
              <a:gd name="connsiteY151" fmla="*/ 143838 h 4700426"/>
              <a:gd name="connsiteX152" fmla="*/ 1921268 w 2930216"/>
              <a:gd name="connsiteY152" fmla="*/ 154112 h 4700426"/>
              <a:gd name="connsiteX153" fmla="*/ 1967501 w 2930216"/>
              <a:gd name="connsiteY153" fmla="*/ 190071 h 4700426"/>
              <a:gd name="connsiteX154" fmla="*/ 2039420 w 2930216"/>
              <a:gd name="connsiteY154" fmla="*/ 220894 h 4700426"/>
              <a:gd name="connsiteX155" fmla="*/ 2059969 w 2930216"/>
              <a:gd name="connsiteY155" fmla="*/ 226031 h 4700426"/>
              <a:gd name="connsiteX156" fmla="*/ 2095928 w 2930216"/>
              <a:gd name="connsiteY156" fmla="*/ 246579 h 4700426"/>
              <a:gd name="connsiteX157" fmla="*/ 2116477 w 2930216"/>
              <a:gd name="connsiteY157" fmla="*/ 256853 h 4700426"/>
              <a:gd name="connsiteX158" fmla="*/ 2142162 w 2930216"/>
              <a:gd name="connsiteY158" fmla="*/ 261991 h 4700426"/>
              <a:gd name="connsiteX159" fmla="*/ 2157573 w 2930216"/>
              <a:gd name="connsiteY159" fmla="*/ 267128 h 4700426"/>
              <a:gd name="connsiteX160" fmla="*/ 2183259 w 2930216"/>
              <a:gd name="connsiteY160" fmla="*/ 287676 h 4700426"/>
              <a:gd name="connsiteX161" fmla="*/ 2198670 w 2930216"/>
              <a:gd name="connsiteY161" fmla="*/ 292813 h 4700426"/>
              <a:gd name="connsiteX162" fmla="*/ 2224355 w 2930216"/>
              <a:gd name="connsiteY162" fmla="*/ 303087 h 4700426"/>
              <a:gd name="connsiteX163" fmla="*/ 2250041 w 2930216"/>
              <a:gd name="connsiteY163" fmla="*/ 328773 h 4700426"/>
              <a:gd name="connsiteX164" fmla="*/ 2270589 w 2930216"/>
              <a:gd name="connsiteY164" fmla="*/ 344184 h 4700426"/>
              <a:gd name="connsiteX165" fmla="*/ 2280863 w 2930216"/>
              <a:gd name="connsiteY165" fmla="*/ 359595 h 4700426"/>
              <a:gd name="connsiteX166" fmla="*/ 2296274 w 2930216"/>
              <a:gd name="connsiteY166" fmla="*/ 380143 h 4700426"/>
              <a:gd name="connsiteX167" fmla="*/ 2311685 w 2930216"/>
              <a:gd name="connsiteY167" fmla="*/ 390418 h 4700426"/>
              <a:gd name="connsiteX168" fmla="*/ 2327097 w 2930216"/>
              <a:gd name="connsiteY168" fmla="*/ 421240 h 4700426"/>
              <a:gd name="connsiteX169" fmla="*/ 2368193 w 2930216"/>
              <a:gd name="connsiteY169" fmla="*/ 462337 h 4700426"/>
              <a:gd name="connsiteX170" fmla="*/ 2388742 w 2930216"/>
              <a:gd name="connsiteY170" fmla="*/ 488022 h 4700426"/>
              <a:gd name="connsiteX171" fmla="*/ 2434975 w 2930216"/>
              <a:gd name="connsiteY171" fmla="*/ 534256 h 4700426"/>
              <a:gd name="connsiteX172" fmla="*/ 2470935 w 2930216"/>
              <a:gd name="connsiteY172" fmla="*/ 575352 h 4700426"/>
              <a:gd name="connsiteX173" fmla="*/ 2542854 w 2930216"/>
              <a:gd name="connsiteY173" fmla="*/ 657546 h 4700426"/>
              <a:gd name="connsiteX174" fmla="*/ 2563402 w 2930216"/>
              <a:gd name="connsiteY174" fmla="*/ 672957 h 4700426"/>
              <a:gd name="connsiteX175" fmla="*/ 2599362 w 2930216"/>
              <a:gd name="connsiteY175" fmla="*/ 708916 h 4700426"/>
              <a:gd name="connsiteX176" fmla="*/ 2630184 w 2930216"/>
              <a:gd name="connsiteY176" fmla="*/ 750013 h 4700426"/>
              <a:gd name="connsiteX177" fmla="*/ 2645596 w 2930216"/>
              <a:gd name="connsiteY177" fmla="*/ 775698 h 4700426"/>
              <a:gd name="connsiteX178" fmla="*/ 2661007 w 2930216"/>
              <a:gd name="connsiteY178" fmla="*/ 785973 h 4700426"/>
              <a:gd name="connsiteX179" fmla="*/ 2681555 w 2930216"/>
              <a:gd name="connsiteY179" fmla="*/ 811658 h 4700426"/>
              <a:gd name="connsiteX180" fmla="*/ 2696966 w 2930216"/>
              <a:gd name="connsiteY180" fmla="*/ 821932 h 4700426"/>
              <a:gd name="connsiteX181" fmla="*/ 2732926 w 2930216"/>
              <a:gd name="connsiteY181" fmla="*/ 863029 h 4700426"/>
              <a:gd name="connsiteX182" fmla="*/ 2743200 w 2930216"/>
              <a:gd name="connsiteY182" fmla="*/ 878440 h 4700426"/>
              <a:gd name="connsiteX183" fmla="*/ 2763748 w 2930216"/>
              <a:gd name="connsiteY183" fmla="*/ 919537 h 4700426"/>
              <a:gd name="connsiteX184" fmla="*/ 2794571 w 2930216"/>
              <a:gd name="connsiteY184" fmla="*/ 976044 h 4700426"/>
              <a:gd name="connsiteX185" fmla="*/ 2830530 w 2930216"/>
              <a:gd name="connsiteY185" fmla="*/ 1068512 h 4700426"/>
              <a:gd name="connsiteX186" fmla="*/ 2840805 w 2930216"/>
              <a:gd name="connsiteY186" fmla="*/ 1078786 h 4700426"/>
              <a:gd name="connsiteX187" fmla="*/ 2851079 w 2930216"/>
              <a:gd name="connsiteY187" fmla="*/ 1125020 h 4700426"/>
              <a:gd name="connsiteX188" fmla="*/ 2861353 w 2930216"/>
              <a:gd name="connsiteY188" fmla="*/ 1145568 h 4700426"/>
              <a:gd name="connsiteX189" fmla="*/ 2876764 w 2930216"/>
              <a:gd name="connsiteY189" fmla="*/ 1202076 h 4700426"/>
              <a:gd name="connsiteX190" fmla="*/ 2881901 w 2930216"/>
              <a:gd name="connsiteY190" fmla="*/ 1222624 h 4700426"/>
              <a:gd name="connsiteX191" fmla="*/ 2892175 w 2930216"/>
              <a:gd name="connsiteY191" fmla="*/ 1253447 h 4700426"/>
              <a:gd name="connsiteX192" fmla="*/ 2902450 w 2930216"/>
              <a:gd name="connsiteY192" fmla="*/ 1315092 h 4700426"/>
              <a:gd name="connsiteX193" fmla="*/ 2907587 w 2930216"/>
              <a:gd name="connsiteY193" fmla="*/ 1330503 h 4700426"/>
              <a:gd name="connsiteX194" fmla="*/ 2917861 w 2930216"/>
              <a:gd name="connsiteY194" fmla="*/ 1381874 h 4700426"/>
              <a:gd name="connsiteX195" fmla="*/ 2922998 w 2930216"/>
              <a:gd name="connsiteY195" fmla="*/ 1433244 h 4700426"/>
              <a:gd name="connsiteX196" fmla="*/ 2922998 w 2930216"/>
              <a:gd name="connsiteY196" fmla="*/ 2101065 h 4700426"/>
              <a:gd name="connsiteX197" fmla="*/ 2912724 w 2930216"/>
              <a:gd name="connsiteY197" fmla="*/ 2183258 h 4700426"/>
              <a:gd name="connsiteX198" fmla="*/ 2902450 w 2930216"/>
              <a:gd name="connsiteY198" fmla="*/ 2208943 h 4700426"/>
              <a:gd name="connsiteX199" fmla="*/ 2892175 w 2930216"/>
              <a:gd name="connsiteY199" fmla="*/ 2244903 h 4700426"/>
              <a:gd name="connsiteX200" fmla="*/ 2887038 w 2930216"/>
              <a:gd name="connsiteY200" fmla="*/ 2260314 h 4700426"/>
              <a:gd name="connsiteX201" fmla="*/ 2881901 w 2930216"/>
              <a:gd name="connsiteY201" fmla="*/ 2280862 h 4700426"/>
              <a:gd name="connsiteX202" fmla="*/ 2866490 w 2930216"/>
              <a:gd name="connsiteY202" fmla="*/ 2301411 h 4700426"/>
              <a:gd name="connsiteX203" fmla="*/ 2856216 w 2930216"/>
              <a:gd name="connsiteY203" fmla="*/ 2316822 h 4700426"/>
              <a:gd name="connsiteX204" fmla="*/ 2840805 w 2930216"/>
              <a:gd name="connsiteY204" fmla="*/ 2357919 h 4700426"/>
              <a:gd name="connsiteX205" fmla="*/ 2830530 w 2930216"/>
              <a:gd name="connsiteY205" fmla="*/ 2368193 h 4700426"/>
              <a:gd name="connsiteX206" fmla="*/ 2815119 w 2930216"/>
              <a:gd name="connsiteY206" fmla="*/ 2399015 h 4700426"/>
              <a:gd name="connsiteX207" fmla="*/ 2799708 w 2930216"/>
              <a:gd name="connsiteY207" fmla="*/ 2429838 h 4700426"/>
              <a:gd name="connsiteX208" fmla="*/ 2784297 w 2930216"/>
              <a:gd name="connsiteY208" fmla="*/ 2440112 h 4700426"/>
              <a:gd name="connsiteX209" fmla="*/ 2763748 w 2930216"/>
              <a:gd name="connsiteY209" fmla="*/ 2465797 h 4700426"/>
              <a:gd name="connsiteX210" fmla="*/ 2748337 w 2930216"/>
              <a:gd name="connsiteY210" fmla="*/ 2476071 h 4700426"/>
              <a:gd name="connsiteX211" fmla="*/ 2722652 w 2930216"/>
              <a:gd name="connsiteY211" fmla="*/ 2501757 h 4700426"/>
              <a:gd name="connsiteX212" fmla="*/ 2671281 w 2930216"/>
              <a:gd name="connsiteY212" fmla="*/ 2532579 h 4700426"/>
              <a:gd name="connsiteX213" fmla="*/ 2655870 w 2930216"/>
              <a:gd name="connsiteY213" fmla="*/ 2547991 h 4700426"/>
              <a:gd name="connsiteX214" fmla="*/ 2630184 w 2930216"/>
              <a:gd name="connsiteY214" fmla="*/ 2553128 h 4700426"/>
              <a:gd name="connsiteX215" fmla="*/ 2609636 w 2930216"/>
              <a:gd name="connsiteY215" fmla="*/ 2558265 h 4700426"/>
              <a:gd name="connsiteX216" fmla="*/ 2568539 w 2930216"/>
              <a:gd name="connsiteY216" fmla="*/ 2583950 h 4700426"/>
              <a:gd name="connsiteX217" fmla="*/ 2486346 w 2930216"/>
              <a:gd name="connsiteY217" fmla="*/ 2594224 h 4700426"/>
              <a:gd name="connsiteX218" fmla="*/ 2460661 w 2930216"/>
              <a:gd name="connsiteY218" fmla="*/ 2604498 h 4700426"/>
              <a:gd name="connsiteX219" fmla="*/ 2393879 w 2930216"/>
              <a:gd name="connsiteY219" fmla="*/ 2614773 h 4700426"/>
              <a:gd name="connsiteX220" fmla="*/ 2003461 w 2930216"/>
              <a:gd name="connsiteY220" fmla="*/ 2604498 h 4700426"/>
              <a:gd name="connsiteX221" fmla="*/ 1962364 w 2930216"/>
              <a:gd name="connsiteY221" fmla="*/ 2599361 h 4700426"/>
              <a:gd name="connsiteX222" fmla="*/ 1890445 w 2930216"/>
              <a:gd name="connsiteY222" fmla="*/ 2594224 h 4700426"/>
              <a:gd name="connsiteX223" fmla="*/ 1849348 w 2930216"/>
              <a:gd name="connsiteY223" fmla="*/ 2583950 h 4700426"/>
              <a:gd name="connsiteX224" fmla="*/ 1803115 w 2930216"/>
              <a:gd name="connsiteY224" fmla="*/ 2573676 h 4700426"/>
              <a:gd name="connsiteX225" fmla="*/ 1741470 w 2930216"/>
              <a:gd name="connsiteY225" fmla="*/ 2547991 h 4700426"/>
              <a:gd name="connsiteX226" fmla="*/ 1720921 w 2930216"/>
              <a:gd name="connsiteY226" fmla="*/ 2542853 h 4700426"/>
              <a:gd name="connsiteX227" fmla="*/ 1705510 w 2930216"/>
              <a:gd name="connsiteY227" fmla="*/ 2532579 h 4700426"/>
              <a:gd name="connsiteX228" fmla="*/ 1674688 w 2930216"/>
              <a:gd name="connsiteY228" fmla="*/ 2517168 h 4700426"/>
              <a:gd name="connsiteX229" fmla="*/ 1643865 w 2930216"/>
              <a:gd name="connsiteY229" fmla="*/ 2486346 h 4700426"/>
              <a:gd name="connsiteX230" fmla="*/ 1618180 w 2930216"/>
              <a:gd name="connsiteY230" fmla="*/ 2470934 h 4700426"/>
              <a:gd name="connsiteX231" fmla="*/ 1571946 w 2930216"/>
              <a:gd name="connsiteY231" fmla="*/ 2434975 h 4700426"/>
              <a:gd name="connsiteX232" fmla="*/ 1474342 w 2930216"/>
              <a:gd name="connsiteY232" fmla="*/ 2450386 h 4700426"/>
              <a:gd name="connsiteX233" fmla="*/ 1422971 w 2930216"/>
              <a:gd name="connsiteY233" fmla="*/ 2476071 h 4700426"/>
              <a:gd name="connsiteX234" fmla="*/ 1402423 w 2930216"/>
              <a:gd name="connsiteY234" fmla="*/ 2501757 h 4700426"/>
              <a:gd name="connsiteX235" fmla="*/ 1376737 w 2930216"/>
              <a:gd name="connsiteY235" fmla="*/ 2506894 h 4700426"/>
              <a:gd name="connsiteX236" fmla="*/ 1366463 w 2930216"/>
              <a:gd name="connsiteY236" fmla="*/ 2522305 h 4700426"/>
              <a:gd name="connsiteX237" fmla="*/ 1361326 w 2930216"/>
              <a:gd name="connsiteY237" fmla="*/ 2537716 h 4700426"/>
              <a:gd name="connsiteX238" fmla="*/ 1345915 w 2930216"/>
              <a:gd name="connsiteY238" fmla="*/ 2558265 h 4700426"/>
              <a:gd name="connsiteX239" fmla="*/ 1340778 w 2930216"/>
              <a:gd name="connsiteY239" fmla="*/ 2589087 h 4700426"/>
              <a:gd name="connsiteX240" fmla="*/ 1335641 w 2930216"/>
              <a:gd name="connsiteY240" fmla="*/ 2604498 h 4700426"/>
              <a:gd name="connsiteX241" fmla="*/ 1330503 w 2930216"/>
              <a:gd name="connsiteY241" fmla="*/ 2625047 h 4700426"/>
              <a:gd name="connsiteX242" fmla="*/ 1335641 w 2930216"/>
              <a:gd name="connsiteY242" fmla="*/ 2707240 h 4700426"/>
              <a:gd name="connsiteX243" fmla="*/ 1340778 w 2930216"/>
              <a:gd name="connsiteY243" fmla="*/ 2738062 h 4700426"/>
              <a:gd name="connsiteX244" fmla="*/ 1356189 w 2930216"/>
              <a:gd name="connsiteY244" fmla="*/ 2748337 h 4700426"/>
              <a:gd name="connsiteX245" fmla="*/ 1366463 w 2930216"/>
              <a:gd name="connsiteY245" fmla="*/ 2763748 h 4700426"/>
              <a:gd name="connsiteX246" fmla="*/ 1387011 w 2930216"/>
              <a:gd name="connsiteY246" fmla="*/ 2799707 h 4700426"/>
              <a:gd name="connsiteX247" fmla="*/ 1402423 w 2930216"/>
              <a:gd name="connsiteY247" fmla="*/ 2809982 h 4700426"/>
              <a:gd name="connsiteX248" fmla="*/ 1412697 w 2930216"/>
              <a:gd name="connsiteY248" fmla="*/ 2830530 h 4700426"/>
              <a:gd name="connsiteX249" fmla="*/ 1438382 w 2930216"/>
              <a:gd name="connsiteY249" fmla="*/ 2845941 h 4700426"/>
              <a:gd name="connsiteX250" fmla="*/ 1453793 w 2930216"/>
              <a:gd name="connsiteY250" fmla="*/ 2856215 h 4700426"/>
              <a:gd name="connsiteX251" fmla="*/ 1479479 w 2930216"/>
              <a:gd name="connsiteY251" fmla="*/ 2871626 h 4700426"/>
              <a:gd name="connsiteX252" fmla="*/ 1494890 w 2930216"/>
              <a:gd name="connsiteY252" fmla="*/ 2881901 h 4700426"/>
              <a:gd name="connsiteX253" fmla="*/ 1525712 w 2930216"/>
              <a:gd name="connsiteY253" fmla="*/ 2892175 h 4700426"/>
              <a:gd name="connsiteX254" fmla="*/ 1556535 w 2930216"/>
              <a:gd name="connsiteY254" fmla="*/ 2907586 h 4700426"/>
              <a:gd name="connsiteX255" fmla="*/ 1602769 w 2930216"/>
              <a:gd name="connsiteY255" fmla="*/ 2917860 h 4700426"/>
              <a:gd name="connsiteX256" fmla="*/ 1618180 w 2930216"/>
              <a:gd name="connsiteY256" fmla="*/ 2928134 h 4700426"/>
              <a:gd name="connsiteX257" fmla="*/ 1628454 w 2930216"/>
              <a:gd name="connsiteY257" fmla="*/ 2938409 h 4700426"/>
              <a:gd name="connsiteX258" fmla="*/ 1669551 w 2930216"/>
              <a:gd name="connsiteY258" fmla="*/ 2948683 h 4700426"/>
              <a:gd name="connsiteX259" fmla="*/ 1684962 w 2930216"/>
              <a:gd name="connsiteY259" fmla="*/ 2953820 h 4700426"/>
              <a:gd name="connsiteX260" fmla="*/ 1731196 w 2930216"/>
              <a:gd name="connsiteY260" fmla="*/ 2964094 h 4700426"/>
              <a:gd name="connsiteX261" fmla="*/ 1746607 w 2930216"/>
              <a:gd name="connsiteY261" fmla="*/ 2969231 h 4700426"/>
              <a:gd name="connsiteX262" fmla="*/ 1767155 w 2930216"/>
              <a:gd name="connsiteY262" fmla="*/ 2979505 h 4700426"/>
              <a:gd name="connsiteX263" fmla="*/ 1797978 w 2930216"/>
              <a:gd name="connsiteY263" fmla="*/ 2984642 h 4700426"/>
              <a:gd name="connsiteX264" fmla="*/ 1890445 w 2930216"/>
              <a:gd name="connsiteY264" fmla="*/ 2974368 h 4700426"/>
              <a:gd name="connsiteX265" fmla="*/ 1921268 w 2930216"/>
              <a:gd name="connsiteY265" fmla="*/ 2953820 h 4700426"/>
              <a:gd name="connsiteX266" fmla="*/ 1936679 w 2930216"/>
              <a:gd name="connsiteY266" fmla="*/ 2933271 h 4700426"/>
              <a:gd name="connsiteX267" fmla="*/ 1952090 w 2930216"/>
              <a:gd name="connsiteY267" fmla="*/ 2922997 h 4700426"/>
              <a:gd name="connsiteX268" fmla="*/ 1957227 w 2930216"/>
              <a:gd name="connsiteY268" fmla="*/ 2907586 h 4700426"/>
              <a:gd name="connsiteX269" fmla="*/ 1988050 w 2930216"/>
              <a:gd name="connsiteY269" fmla="*/ 2881901 h 4700426"/>
              <a:gd name="connsiteX270" fmla="*/ 2008598 w 2930216"/>
              <a:gd name="connsiteY270" fmla="*/ 2866489 h 4700426"/>
              <a:gd name="connsiteX271" fmla="*/ 2024009 w 2930216"/>
              <a:gd name="connsiteY271" fmla="*/ 2851078 h 4700426"/>
              <a:gd name="connsiteX272" fmla="*/ 2039420 w 2930216"/>
              <a:gd name="connsiteY272" fmla="*/ 2845941 h 4700426"/>
              <a:gd name="connsiteX273" fmla="*/ 2054832 w 2930216"/>
              <a:gd name="connsiteY273" fmla="*/ 2835667 h 4700426"/>
              <a:gd name="connsiteX274" fmla="*/ 2106202 w 2930216"/>
              <a:gd name="connsiteY274" fmla="*/ 2825393 h 4700426"/>
              <a:gd name="connsiteX275" fmla="*/ 2121614 w 2930216"/>
              <a:gd name="connsiteY275" fmla="*/ 2820256 h 4700426"/>
              <a:gd name="connsiteX276" fmla="*/ 2229492 w 2930216"/>
              <a:gd name="connsiteY276" fmla="*/ 2825393 h 4700426"/>
              <a:gd name="connsiteX277" fmla="*/ 2239766 w 2930216"/>
              <a:gd name="connsiteY277" fmla="*/ 2840804 h 4700426"/>
              <a:gd name="connsiteX278" fmla="*/ 2250041 w 2930216"/>
              <a:gd name="connsiteY278" fmla="*/ 2876764 h 4700426"/>
              <a:gd name="connsiteX279" fmla="*/ 2270589 w 2930216"/>
              <a:gd name="connsiteY279" fmla="*/ 2917860 h 4700426"/>
              <a:gd name="connsiteX280" fmla="*/ 2286000 w 2930216"/>
              <a:gd name="connsiteY280" fmla="*/ 3030876 h 4700426"/>
              <a:gd name="connsiteX281" fmla="*/ 2306548 w 2930216"/>
              <a:gd name="connsiteY281" fmla="*/ 3087384 h 4700426"/>
              <a:gd name="connsiteX282" fmla="*/ 2311685 w 2930216"/>
              <a:gd name="connsiteY282" fmla="*/ 3128480 h 4700426"/>
              <a:gd name="connsiteX283" fmla="*/ 2316823 w 2930216"/>
              <a:gd name="connsiteY283" fmla="*/ 3154166 h 4700426"/>
              <a:gd name="connsiteX284" fmla="*/ 2321960 w 2930216"/>
              <a:gd name="connsiteY284" fmla="*/ 3210674 h 4700426"/>
              <a:gd name="connsiteX285" fmla="*/ 2327097 w 2930216"/>
              <a:gd name="connsiteY285" fmla="*/ 3246633 h 4700426"/>
              <a:gd name="connsiteX286" fmla="*/ 2332234 w 2930216"/>
              <a:gd name="connsiteY286" fmla="*/ 3313415 h 4700426"/>
              <a:gd name="connsiteX287" fmla="*/ 2342508 w 2930216"/>
              <a:gd name="connsiteY287" fmla="*/ 3395609 h 4700426"/>
              <a:gd name="connsiteX288" fmla="*/ 2347645 w 2930216"/>
              <a:gd name="connsiteY288" fmla="*/ 3441842 h 4700426"/>
              <a:gd name="connsiteX289" fmla="*/ 2357919 w 2930216"/>
              <a:gd name="connsiteY289" fmla="*/ 3493213 h 4700426"/>
              <a:gd name="connsiteX290" fmla="*/ 2352782 w 2930216"/>
              <a:gd name="connsiteY290" fmla="*/ 3626777 h 4700426"/>
              <a:gd name="connsiteX291" fmla="*/ 2347645 w 2930216"/>
              <a:gd name="connsiteY291" fmla="*/ 3652462 h 4700426"/>
              <a:gd name="connsiteX292" fmla="*/ 2316823 w 2930216"/>
              <a:gd name="connsiteY292" fmla="*/ 3688422 h 4700426"/>
              <a:gd name="connsiteX293" fmla="*/ 2291137 w 2930216"/>
              <a:gd name="connsiteY293" fmla="*/ 3698696 h 4700426"/>
              <a:gd name="connsiteX294" fmla="*/ 2260315 w 2930216"/>
              <a:gd name="connsiteY294" fmla="*/ 3708970 h 4700426"/>
              <a:gd name="connsiteX295" fmla="*/ 2121614 w 2930216"/>
              <a:gd name="connsiteY295" fmla="*/ 3698696 h 4700426"/>
              <a:gd name="connsiteX296" fmla="*/ 2111339 w 2930216"/>
              <a:gd name="connsiteY296" fmla="*/ 3683285 h 4700426"/>
              <a:gd name="connsiteX297" fmla="*/ 2065106 w 2930216"/>
              <a:gd name="connsiteY297" fmla="*/ 3657600 h 4700426"/>
              <a:gd name="connsiteX298" fmla="*/ 2054832 w 2930216"/>
              <a:gd name="connsiteY298" fmla="*/ 3642188 h 4700426"/>
              <a:gd name="connsiteX299" fmla="*/ 2039420 w 2930216"/>
              <a:gd name="connsiteY299" fmla="*/ 3631914 h 4700426"/>
              <a:gd name="connsiteX300" fmla="*/ 2003461 w 2930216"/>
              <a:gd name="connsiteY300" fmla="*/ 3595955 h 4700426"/>
              <a:gd name="connsiteX301" fmla="*/ 1993187 w 2930216"/>
              <a:gd name="connsiteY301" fmla="*/ 3580543 h 4700426"/>
              <a:gd name="connsiteX302" fmla="*/ 1982912 w 2930216"/>
              <a:gd name="connsiteY302" fmla="*/ 3549721 h 4700426"/>
              <a:gd name="connsiteX303" fmla="*/ 1972638 w 2930216"/>
              <a:gd name="connsiteY303" fmla="*/ 3534310 h 4700426"/>
              <a:gd name="connsiteX304" fmla="*/ 1946953 w 2930216"/>
              <a:gd name="connsiteY304" fmla="*/ 3508624 h 4700426"/>
              <a:gd name="connsiteX305" fmla="*/ 1936679 w 2930216"/>
              <a:gd name="connsiteY305" fmla="*/ 3493213 h 4700426"/>
              <a:gd name="connsiteX306" fmla="*/ 1916130 w 2930216"/>
              <a:gd name="connsiteY306" fmla="*/ 3488076 h 4700426"/>
              <a:gd name="connsiteX307" fmla="*/ 1900719 w 2930216"/>
              <a:gd name="connsiteY307" fmla="*/ 3472665 h 4700426"/>
              <a:gd name="connsiteX308" fmla="*/ 1864760 w 2930216"/>
              <a:gd name="connsiteY308" fmla="*/ 3467528 h 4700426"/>
              <a:gd name="connsiteX309" fmla="*/ 1797978 w 2930216"/>
              <a:gd name="connsiteY309" fmla="*/ 3462391 h 4700426"/>
              <a:gd name="connsiteX310" fmla="*/ 1741470 w 2930216"/>
              <a:gd name="connsiteY310" fmla="*/ 3467528 h 4700426"/>
              <a:gd name="connsiteX311" fmla="*/ 1623317 w 2930216"/>
              <a:gd name="connsiteY311" fmla="*/ 3539447 h 4700426"/>
              <a:gd name="connsiteX312" fmla="*/ 1587357 w 2930216"/>
              <a:gd name="connsiteY312" fmla="*/ 3580543 h 4700426"/>
              <a:gd name="connsiteX313" fmla="*/ 1597632 w 2930216"/>
              <a:gd name="connsiteY313" fmla="*/ 3714107 h 4700426"/>
              <a:gd name="connsiteX314" fmla="*/ 1607906 w 2930216"/>
              <a:gd name="connsiteY314" fmla="*/ 3734656 h 4700426"/>
              <a:gd name="connsiteX315" fmla="*/ 1618180 w 2930216"/>
              <a:gd name="connsiteY315" fmla="*/ 3775752 h 4700426"/>
              <a:gd name="connsiteX316" fmla="*/ 1705510 w 2930216"/>
              <a:gd name="connsiteY316" fmla="*/ 3868220 h 4700426"/>
              <a:gd name="connsiteX317" fmla="*/ 1720921 w 2930216"/>
              <a:gd name="connsiteY317" fmla="*/ 3899042 h 4700426"/>
              <a:gd name="connsiteX318" fmla="*/ 1726059 w 2930216"/>
              <a:gd name="connsiteY318" fmla="*/ 3914453 h 4700426"/>
              <a:gd name="connsiteX319" fmla="*/ 1751744 w 2930216"/>
              <a:gd name="connsiteY319" fmla="*/ 3960687 h 4700426"/>
              <a:gd name="connsiteX320" fmla="*/ 1767155 w 2930216"/>
              <a:gd name="connsiteY320" fmla="*/ 3981235 h 4700426"/>
              <a:gd name="connsiteX321" fmla="*/ 1782566 w 2930216"/>
              <a:gd name="connsiteY321" fmla="*/ 4022332 h 4700426"/>
              <a:gd name="connsiteX322" fmla="*/ 1808252 w 2930216"/>
              <a:gd name="connsiteY322" fmla="*/ 4068566 h 4700426"/>
              <a:gd name="connsiteX323" fmla="*/ 1823663 w 2930216"/>
              <a:gd name="connsiteY323" fmla="*/ 4109662 h 4700426"/>
              <a:gd name="connsiteX324" fmla="*/ 1833937 w 2930216"/>
              <a:gd name="connsiteY324" fmla="*/ 4140485 h 4700426"/>
              <a:gd name="connsiteX325" fmla="*/ 1839074 w 2930216"/>
              <a:gd name="connsiteY325" fmla="*/ 4166170 h 4700426"/>
              <a:gd name="connsiteX326" fmla="*/ 1844211 w 2930216"/>
              <a:gd name="connsiteY326" fmla="*/ 4186719 h 4700426"/>
              <a:gd name="connsiteX327" fmla="*/ 1859623 w 2930216"/>
              <a:gd name="connsiteY327" fmla="*/ 4243226 h 4700426"/>
              <a:gd name="connsiteX328" fmla="*/ 1869897 w 2930216"/>
              <a:gd name="connsiteY328" fmla="*/ 4274049 h 4700426"/>
              <a:gd name="connsiteX329" fmla="*/ 1880171 w 2930216"/>
              <a:gd name="connsiteY329" fmla="*/ 4315146 h 4700426"/>
              <a:gd name="connsiteX330" fmla="*/ 1895582 w 2930216"/>
              <a:gd name="connsiteY330" fmla="*/ 4345968 h 4700426"/>
              <a:gd name="connsiteX331" fmla="*/ 1905856 w 2930216"/>
              <a:gd name="connsiteY331" fmla="*/ 4387065 h 4700426"/>
              <a:gd name="connsiteX332" fmla="*/ 1916130 w 2930216"/>
              <a:gd name="connsiteY332" fmla="*/ 4438435 h 4700426"/>
              <a:gd name="connsiteX333" fmla="*/ 1916130 w 2930216"/>
              <a:gd name="connsiteY333" fmla="*/ 4700426 h 4700426"/>
              <a:gd name="connsiteX334" fmla="*/ 1916130 w 2930216"/>
              <a:gd name="connsiteY334" fmla="*/ 4700426 h 470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2930216" h="4700426">
                <a:moveTo>
                  <a:pt x="1371600" y="4649056"/>
                </a:moveTo>
                <a:lnTo>
                  <a:pt x="1371600" y="4649056"/>
                </a:lnTo>
                <a:cubicBezTo>
                  <a:pt x="1367898" y="4632398"/>
                  <a:pt x="1352962" y="4566731"/>
                  <a:pt x="1351052" y="4551451"/>
                </a:cubicBezTo>
                <a:cubicBezTo>
                  <a:pt x="1347627" y="4524053"/>
                  <a:pt x="1344349" y="4496637"/>
                  <a:pt x="1340778" y="4469258"/>
                </a:cubicBezTo>
                <a:cubicBezTo>
                  <a:pt x="1338925" y="4455051"/>
                  <a:pt x="1333540" y="4417660"/>
                  <a:pt x="1330503" y="4402476"/>
                </a:cubicBezTo>
                <a:cubicBezTo>
                  <a:pt x="1329118" y="4395553"/>
                  <a:pt x="1326898" y="4388820"/>
                  <a:pt x="1325366" y="4381928"/>
                </a:cubicBezTo>
                <a:cubicBezTo>
                  <a:pt x="1323472" y="4373404"/>
                  <a:pt x="1322628" y="4364638"/>
                  <a:pt x="1320229" y="4356242"/>
                </a:cubicBezTo>
                <a:cubicBezTo>
                  <a:pt x="1315766" y="4340622"/>
                  <a:pt x="1309955" y="4325420"/>
                  <a:pt x="1304818" y="4310009"/>
                </a:cubicBezTo>
                <a:lnTo>
                  <a:pt x="1294544" y="4279186"/>
                </a:lnTo>
                <a:cubicBezTo>
                  <a:pt x="1292832" y="4274049"/>
                  <a:pt x="1290469" y="4269085"/>
                  <a:pt x="1289407" y="4263775"/>
                </a:cubicBezTo>
                <a:cubicBezTo>
                  <a:pt x="1285876" y="4246118"/>
                  <a:pt x="1283970" y="4234470"/>
                  <a:pt x="1279133" y="4217541"/>
                </a:cubicBezTo>
                <a:cubicBezTo>
                  <a:pt x="1277645" y="4212334"/>
                  <a:pt x="1276418" y="4206973"/>
                  <a:pt x="1273996" y="4202130"/>
                </a:cubicBezTo>
                <a:cubicBezTo>
                  <a:pt x="1271235" y="4196608"/>
                  <a:pt x="1267146" y="4191856"/>
                  <a:pt x="1263721" y="4186719"/>
                </a:cubicBezTo>
                <a:cubicBezTo>
                  <a:pt x="1251543" y="4125825"/>
                  <a:pt x="1267550" y="4188912"/>
                  <a:pt x="1248310" y="4145622"/>
                </a:cubicBezTo>
                <a:cubicBezTo>
                  <a:pt x="1230292" y="4105081"/>
                  <a:pt x="1250348" y="4123009"/>
                  <a:pt x="1222625" y="4104525"/>
                </a:cubicBezTo>
                <a:cubicBezTo>
                  <a:pt x="1195988" y="4024615"/>
                  <a:pt x="1230697" y="4123897"/>
                  <a:pt x="1196939" y="4042880"/>
                </a:cubicBezTo>
                <a:cubicBezTo>
                  <a:pt x="1176560" y="3993973"/>
                  <a:pt x="1197320" y="4028040"/>
                  <a:pt x="1176391" y="3996647"/>
                </a:cubicBezTo>
                <a:cubicBezTo>
                  <a:pt x="1163820" y="3958932"/>
                  <a:pt x="1173775" y="3973482"/>
                  <a:pt x="1150706" y="3950413"/>
                </a:cubicBezTo>
                <a:cubicBezTo>
                  <a:pt x="1147281" y="3940139"/>
                  <a:pt x="1143059" y="3930097"/>
                  <a:pt x="1140432" y="3919591"/>
                </a:cubicBezTo>
                <a:cubicBezTo>
                  <a:pt x="1137007" y="3905892"/>
                  <a:pt x="1134622" y="3891890"/>
                  <a:pt x="1130157" y="3878494"/>
                </a:cubicBezTo>
                <a:cubicBezTo>
                  <a:pt x="1128445" y="3873357"/>
                  <a:pt x="1128024" y="3867588"/>
                  <a:pt x="1125020" y="3863083"/>
                </a:cubicBezTo>
                <a:cubicBezTo>
                  <a:pt x="1120990" y="3857038"/>
                  <a:pt x="1114746" y="3852808"/>
                  <a:pt x="1109609" y="3847671"/>
                </a:cubicBezTo>
                <a:cubicBezTo>
                  <a:pt x="1093071" y="3798058"/>
                  <a:pt x="1119592" y="3875197"/>
                  <a:pt x="1094198" y="3811712"/>
                </a:cubicBezTo>
                <a:cubicBezTo>
                  <a:pt x="1082794" y="3783202"/>
                  <a:pt x="1089463" y="3785243"/>
                  <a:pt x="1073650" y="3765478"/>
                </a:cubicBezTo>
                <a:cubicBezTo>
                  <a:pt x="1070624" y="3761696"/>
                  <a:pt x="1066800" y="3758629"/>
                  <a:pt x="1063375" y="3755204"/>
                </a:cubicBezTo>
                <a:cubicBezTo>
                  <a:pt x="1059950" y="3744930"/>
                  <a:pt x="1060758" y="3732040"/>
                  <a:pt x="1053101" y="3724382"/>
                </a:cubicBezTo>
                <a:cubicBezTo>
                  <a:pt x="1044563" y="3715843"/>
                  <a:pt x="1037737" y="3710359"/>
                  <a:pt x="1032553" y="3698696"/>
                </a:cubicBezTo>
                <a:cubicBezTo>
                  <a:pt x="1028155" y="3688800"/>
                  <a:pt x="1025704" y="3678148"/>
                  <a:pt x="1022279" y="3667874"/>
                </a:cubicBezTo>
                <a:cubicBezTo>
                  <a:pt x="1020567" y="3662737"/>
                  <a:pt x="1020146" y="3656968"/>
                  <a:pt x="1017142" y="3652462"/>
                </a:cubicBezTo>
                <a:cubicBezTo>
                  <a:pt x="1013717" y="3647325"/>
                  <a:pt x="1009629" y="3642573"/>
                  <a:pt x="1006868" y="3637051"/>
                </a:cubicBezTo>
                <a:cubicBezTo>
                  <a:pt x="1004446" y="3632208"/>
                  <a:pt x="1004734" y="3626145"/>
                  <a:pt x="1001730" y="3621640"/>
                </a:cubicBezTo>
                <a:cubicBezTo>
                  <a:pt x="997700" y="3615595"/>
                  <a:pt x="991456" y="3611366"/>
                  <a:pt x="986319" y="3606229"/>
                </a:cubicBezTo>
                <a:cubicBezTo>
                  <a:pt x="974002" y="3569279"/>
                  <a:pt x="988945" y="3615422"/>
                  <a:pt x="976045" y="3570269"/>
                </a:cubicBezTo>
                <a:cubicBezTo>
                  <a:pt x="974557" y="3565062"/>
                  <a:pt x="973595" y="3559559"/>
                  <a:pt x="970908" y="3554858"/>
                </a:cubicBezTo>
                <a:cubicBezTo>
                  <a:pt x="966660" y="3547424"/>
                  <a:pt x="960634" y="3541159"/>
                  <a:pt x="955497" y="3534310"/>
                </a:cubicBezTo>
                <a:cubicBezTo>
                  <a:pt x="952072" y="3520611"/>
                  <a:pt x="949689" y="3506609"/>
                  <a:pt x="945223" y="3493213"/>
                </a:cubicBezTo>
                <a:cubicBezTo>
                  <a:pt x="937168" y="3469054"/>
                  <a:pt x="942096" y="3482830"/>
                  <a:pt x="929811" y="3452116"/>
                </a:cubicBezTo>
                <a:cubicBezTo>
                  <a:pt x="928099" y="3441842"/>
                  <a:pt x="926933" y="3431462"/>
                  <a:pt x="924674" y="3421294"/>
                </a:cubicBezTo>
                <a:cubicBezTo>
                  <a:pt x="923499" y="3416008"/>
                  <a:pt x="920712" y="3411169"/>
                  <a:pt x="919537" y="3405883"/>
                </a:cubicBezTo>
                <a:cubicBezTo>
                  <a:pt x="911602" y="3370174"/>
                  <a:pt x="918036" y="3383757"/>
                  <a:pt x="909263" y="3354512"/>
                </a:cubicBezTo>
                <a:cubicBezTo>
                  <a:pt x="906151" y="3344139"/>
                  <a:pt x="901839" y="3334137"/>
                  <a:pt x="898989" y="3323689"/>
                </a:cubicBezTo>
                <a:cubicBezTo>
                  <a:pt x="880394" y="3255506"/>
                  <a:pt x="904301" y="3329350"/>
                  <a:pt x="888715" y="3282593"/>
                </a:cubicBezTo>
                <a:cubicBezTo>
                  <a:pt x="880166" y="3231298"/>
                  <a:pt x="888568" y="3271829"/>
                  <a:pt x="873303" y="3220948"/>
                </a:cubicBezTo>
                <a:cubicBezTo>
                  <a:pt x="871274" y="3214186"/>
                  <a:pt x="870541" y="3207049"/>
                  <a:pt x="868166" y="3200400"/>
                </a:cubicBezTo>
                <a:cubicBezTo>
                  <a:pt x="861963" y="3183032"/>
                  <a:pt x="852091" y="3166921"/>
                  <a:pt x="847618" y="3149029"/>
                </a:cubicBezTo>
                <a:cubicBezTo>
                  <a:pt x="845286" y="3139699"/>
                  <a:pt x="841556" y="3122545"/>
                  <a:pt x="837344" y="3113069"/>
                </a:cubicBezTo>
                <a:cubicBezTo>
                  <a:pt x="827615" y="3091178"/>
                  <a:pt x="805786" y="3050689"/>
                  <a:pt x="791110" y="3036013"/>
                </a:cubicBezTo>
                <a:lnTo>
                  <a:pt x="775699" y="3020602"/>
                </a:lnTo>
                <a:cubicBezTo>
                  <a:pt x="767363" y="2995594"/>
                  <a:pt x="774588" y="3011855"/>
                  <a:pt x="755151" y="2984642"/>
                </a:cubicBezTo>
                <a:cubicBezTo>
                  <a:pt x="751563" y="2979618"/>
                  <a:pt x="748830" y="2973974"/>
                  <a:pt x="744877" y="2969231"/>
                </a:cubicBezTo>
                <a:cubicBezTo>
                  <a:pt x="740226" y="2963650"/>
                  <a:pt x="734249" y="2959287"/>
                  <a:pt x="729465" y="2953820"/>
                </a:cubicBezTo>
                <a:cubicBezTo>
                  <a:pt x="722245" y="2945568"/>
                  <a:pt x="715496" y="2936906"/>
                  <a:pt x="708917" y="2928134"/>
                </a:cubicBezTo>
                <a:cubicBezTo>
                  <a:pt x="705213" y="2923195"/>
                  <a:pt x="702595" y="2917466"/>
                  <a:pt x="698643" y="2912723"/>
                </a:cubicBezTo>
                <a:cubicBezTo>
                  <a:pt x="686282" y="2897890"/>
                  <a:pt x="682974" y="2897140"/>
                  <a:pt x="667820" y="2887038"/>
                </a:cubicBezTo>
                <a:cubicBezTo>
                  <a:pt x="664395" y="2880188"/>
                  <a:pt x="661997" y="2872721"/>
                  <a:pt x="657546" y="2866489"/>
                </a:cubicBezTo>
                <a:cubicBezTo>
                  <a:pt x="648557" y="2853904"/>
                  <a:pt x="639012" y="2848996"/>
                  <a:pt x="626724" y="2840804"/>
                </a:cubicBezTo>
                <a:cubicBezTo>
                  <a:pt x="621297" y="2824524"/>
                  <a:pt x="622695" y="2824210"/>
                  <a:pt x="611312" y="2809982"/>
                </a:cubicBezTo>
                <a:cubicBezTo>
                  <a:pt x="608286" y="2806200"/>
                  <a:pt x="603478" y="2803891"/>
                  <a:pt x="601038" y="2799707"/>
                </a:cubicBezTo>
                <a:cubicBezTo>
                  <a:pt x="591392" y="2783170"/>
                  <a:pt x="581407" y="2766499"/>
                  <a:pt x="575353" y="2748337"/>
                </a:cubicBezTo>
                <a:lnTo>
                  <a:pt x="565079" y="2717514"/>
                </a:lnTo>
                <a:cubicBezTo>
                  <a:pt x="563367" y="2712377"/>
                  <a:pt x="562946" y="2706608"/>
                  <a:pt x="559942" y="2702103"/>
                </a:cubicBezTo>
                <a:lnTo>
                  <a:pt x="549668" y="2686692"/>
                </a:lnTo>
                <a:cubicBezTo>
                  <a:pt x="547955" y="2679842"/>
                  <a:pt x="546559" y="2672906"/>
                  <a:pt x="544530" y="2666143"/>
                </a:cubicBezTo>
                <a:cubicBezTo>
                  <a:pt x="541418" y="2655770"/>
                  <a:pt x="536883" y="2645827"/>
                  <a:pt x="534256" y="2635321"/>
                </a:cubicBezTo>
                <a:cubicBezTo>
                  <a:pt x="527806" y="2609519"/>
                  <a:pt x="531351" y="2621471"/>
                  <a:pt x="523982" y="2599361"/>
                </a:cubicBezTo>
                <a:cubicBezTo>
                  <a:pt x="527480" y="2508408"/>
                  <a:pt x="523390" y="2495036"/>
                  <a:pt x="534256" y="2429838"/>
                </a:cubicBezTo>
                <a:cubicBezTo>
                  <a:pt x="535691" y="2421225"/>
                  <a:pt x="535061" y="2411733"/>
                  <a:pt x="539393" y="2404152"/>
                </a:cubicBezTo>
                <a:cubicBezTo>
                  <a:pt x="542456" y="2398791"/>
                  <a:pt x="549668" y="2397303"/>
                  <a:pt x="554805" y="2393878"/>
                </a:cubicBezTo>
                <a:cubicBezTo>
                  <a:pt x="557677" y="2382392"/>
                  <a:pt x="565214" y="2350010"/>
                  <a:pt x="570216" y="2342507"/>
                </a:cubicBezTo>
                <a:cubicBezTo>
                  <a:pt x="573641" y="2337370"/>
                  <a:pt x="576538" y="2331839"/>
                  <a:pt x="580490" y="2327096"/>
                </a:cubicBezTo>
                <a:cubicBezTo>
                  <a:pt x="585141" y="2321515"/>
                  <a:pt x="590764" y="2316822"/>
                  <a:pt x="595901" y="2311685"/>
                </a:cubicBezTo>
                <a:cubicBezTo>
                  <a:pt x="608127" y="2275005"/>
                  <a:pt x="600167" y="2289873"/>
                  <a:pt x="616450" y="2265451"/>
                </a:cubicBezTo>
                <a:cubicBezTo>
                  <a:pt x="618883" y="2253285"/>
                  <a:pt x="628321" y="2203979"/>
                  <a:pt x="631861" y="2198669"/>
                </a:cubicBezTo>
                <a:lnTo>
                  <a:pt x="642135" y="2183258"/>
                </a:lnTo>
                <a:cubicBezTo>
                  <a:pt x="658421" y="2101826"/>
                  <a:pt x="649711" y="2156658"/>
                  <a:pt x="636998" y="1982912"/>
                </a:cubicBezTo>
                <a:cubicBezTo>
                  <a:pt x="634569" y="1949720"/>
                  <a:pt x="632636" y="1953010"/>
                  <a:pt x="626724" y="1926404"/>
                </a:cubicBezTo>
                <a:cubicBezTo>
                  <a:pt x="624830" y="1917881"/>
                  <a:pt x="625492" y="1908528"/>
                  <a:pt x="621587" y="1900719"/>
                </a:cubicBezTo>
                <a:cubicBezTo>
                  <a:pt x="618338" y="1894221"/>
                  <a:pt x="610826" y="1890888"/>
                  <a:pt x="606175" y="1885307"/>
                </a:cubicBezTo>
                <a:cubicBezTo>
                  <a:pt x="593676" y="1870309"/>
                  <a:pt x="578947" y="1856537"/>
                  <a:pt x="570216" y="1839074"/>
                </a:cubicBezTo>
                <a:cubicBezTo>
                  <a:pt x="556693" y="1812027"/>
                  <a:pt x="565357" y="1823940"/>
                  <a:pt x="544530" y="1803114"/>
                </a:cubicBezTo>
                <a:cubicBezTo>
                  <a:pt x="526063" y="1756946"/>
                  <a:pt x="546288" y="1794599"/>
                  <a:pt x="513708" y="1762018"/>
                </a:cubicBezTo>
                <a:cubicBezTo>
                  <a:pt x="507654" y="1755964"/>
                  <a:pt x="504056" y="1747804"/>
                  <a:pt x="498297" y="1741469"/>
                </a:cubicBezTo>
                <a:cubicBezTo>
                  <a:pt x="486894" y="1728926"/>
                  <a:pt x="473189" y="1718533"/>
                  <a:pt x="462337" y="1705510"/>
                </a:cubicBezTo>
                <a:cubicBezTo>
                  <a:pt x="429633" y="1666264"/>
                  <a:pt x="447096" y="1683041"/>
                  <a:pt x="410966" y="1654139"/>
                </a:cubicBezTo>
                <a:cubicBezTo>
                  <a:pt x="390899" y="1614005"/>
                  <a:pt x="413486" y="1651522"/>
                  <a:pt x="380144" y="1618179"/>
                </a:cubicBezTo>
                <a:cubicBezTo>
                  <a:pt x="332729" y="1570763"/>
                  <a:pt x="373794" y="1600246"/>
                  <a:pt x="339047" y="1577083"/>
                </a:cubicBezTo>
                <a:cubicBezTo>
                  <a:pt x="302343" y="1522024"/>
                  <a:pt x="359496" y="1605575"/>
                  <a:pt x="313362" y="1546260"/>
                </a:cubicBezTo>
                <a:cubicBezTo>
                  <a:pt x="277945" y="1500724"/>
                  <a:pt x="309709" y="1528109"/>
                  <a:pt x="272265" y="1500026"/>
                </a:cubicBezTo>
                <a:cubicBezTo>
                  <a:pt x="268840" y="1493177"/>
                  <a:pt x="265008" y="1486517"/>
                  <a:pt x="261991" y="1479478"/>
                </a:cubicBezTo>
                <a:cubicBezTo>
                  <a:pt x="259858" y="1474501"/>
                  <a:pt x="260237" y="1468295"/>
                  <a:pt x="256854" y="1464067"/>
                </a:cubicBezTo>
                <a:cubicBezTo>
                  <a:pt x="252997" y="1459246"/>
                  <a:pt x="246580" y="1457218"/>
                  <a:pt x="241443" y="1453793"/>
                </a:cubicBezTo>
                <a:cubicBezTo>
                  <a:pt x="238018" y="1448656"/>
                  <a:pt x="235026" y="1443203"/>
                  <a:pt x="231169" y="1438382"/>
                </a:cubicBezTo>
                <a:cubicBezTo>
                  <a:pt x="228143" y="1434600"/>
                  <a:pt x="223709" y="1432048"/>
                  <a:pt x="220894" y="1428107"/>
                </a:cubicBezTo>
                <a:cubicBezTo>
                  <a:pt x="217594" y="1423487"/>
                  <a:pt x="201569" y="1394431"/>
                  <a:pt x="195209" y="1387011"/>
                </a:cubicBezTo>
                <a:cubicBezTo>
                  <a:pt x="188905" y="1379656"/>
                  <a:pt x="181510" y="1373312"/>
                  <a:pt x="174661" y="1366462"/>
                </a:cubicBezTo>
                <a:cubicBezTo>
                  <a:pt x="171277" y="1356310"/>
                  <a:pt x="168303" y="1342882"/>
                  <a:pt x="159250" y="1335640"/>
                </a:cubicBezTo>
                <a:cubicBezTo>
                  <a:pt x="155021" y="1332257"/>
                  <a:pt x="148975" y="1332215"/>
                  <a:pt x="143838" y="1330503"/>
                </a:cubicBezTo>
                <a:cubicBezTo>
                  <a:pt x="142126" y="1325366"/>
                  <a:pt x="141331" y="1319825"/>
                  <a:pt x="138701" y="1315092"/>
                </a:cubicBezTo>
                <a:cubicBezTo>
                  <a:pt x="123339" y="1287440"/>
                  <a:pt x="121462" y="1287578"/>
                  <a:pt x="102742" y="1268858"/>
                </a:cubicBezTo>
                <a:lnTo>
                  <a:pt x="87330" y="1222624"/>
                </a:lnTo>
                <a:lnTo>
                  <a:pt x="82193" y="1207213"/>
                </a:lnTo>
                <a:cubicBezTo>
                  <a:pt x="80481" y="1202076"/>
                  <a:pt x="78369" y="1197055"/>
                  <a:pt x="77056" y="1191802"/>
                </a:cubicBezTo>
                <a:cubicBezTo>
                  <a:pt x="75344" y="1184952"/>
                  <a:pt x="75835" y="1177128"/>
                  <a:pt x="71919" y="1171253"/>
                </a:cubicBezTo>
                <a:cubicBezTo>
                  <a:pt x="68494" y="1166116"/>
                  <a:pt x="61645" y="1164404"/>
                  <a:pt x="56508" y="1160979"/>
                </a:cubicBezTo>
                <a:lnTo>
                  <a:pt x="46234" y="1130157"/>
                </a:lnTo>
                <a:cubicBezTo>
                  <a:pt x="44522" y="1125020"/>
                  <a:pt x="42159" y="1120056"/>
                  <a:pt x="41097" y="1114746"/>
                </a:cubicBezTo>
                <a:cubicBezTo>
                  <a:pt x="39385" y="1106184"/>
                  <a:pt x="39865" y="1096870"/>
                  <a:pt x="35960" y="1089060"/>
                </a:cubicBezTo>
                <a:cubicBezTo>
                  <a:pt x="32711" y="1082562"/>
                  <a:pt x="25685" y="1078786"/>
                  <a:pt x="20548" y="1073649"/>
                </a:cubicBezTo>
                <a:cubicBezTo>
                  <a:pt x="18836" y="1065087"/>
                  <a:pt x="18477" y="1056139"/>
                  <a:pt x="15411" y="1047964"/>
                </a:cubicBezTo>
                <a:cubicBezTo>
                  <a:pt x="13243" y="1042183"/>
                  <a:pt x="6100" y="1038651"/>
                  <a:pt x="5137" y="1032552"/>
                </a:cubicBezTo>
                <a:cubicBezTo>
                  <a:pt x="856" y="1005437"/>
                  <a:pt x="1712" y="977757"/>
                  <a:pt x="0" y="950359"/>
                </a:cubicBezTo>
                <a:cubicBezTo>
                  <a:pt x="1712" y="813370"/>
                  <a:pt x="1876" y="676354"/>
                  <a:pt x="5137" y="539393"/>
                </a:cubicBezTo>
                <a:cubicBezTo>
                  <a:pt x="5305" y="532335"/>
                  <a:pt x="8198" y="525592"/>
                  <a:pt x="10274" y="518844"/>
                </a:cubicBezTo>
                <a:cubicBezTo>
                  <a:pt x="15051" y="503318"/>
                  <a:pt x="21745" y="488370"/>
                  <a:pt x="25685" y="472611"/>
                </a:cubicBezTo>
                <a:cubicBezTo>
                  <a:pt x="41757" y="408331"/>
                  <a:pt x="21212" y="488269"/>
                  <a:pt x="35960" y="436651"/>
                </a:cubicBezTo>
                <a:cubicBezTo>
                  <a:pt x="36327" y="435368"/>
                  <a:pt x="43530" y="403997"/>
                  <a:pt x="46234" y="400692"/>
                </a:cubicBezTo>
                <a:cubicBezTo>
                  <a:pt x="58502" y="385698"/>
                  <a:pt x="75227" y="374723"/>
                  <a:pt x="87330" y="359595"/>
                </a:cubicBezTo>
                <a:lnTo>
                  <a:pt x="107879" y="333910"/>
                </a:lnTo>
                <a:cubicBezTo>
                  <a:pt x="109591" y="328773"/>
                  <a:pt x="110883" y="323475"/>
                  <a:pt x="113016" y="318498"/>
                </a:cubicBezTo>
                <a:cubicBezTo>
                  <a:pt x="119119" y="304256"/>
                  <a:pt x="127639" y="288464"/>
                  <a:pt x="138701" y="277402"/>
                </a:cubicBezTo>
                <a:cubicBezTo>
                  <a:pt x="143067" y="273036"/>
                  <a:pt x="148975" y="270553"/>
                  <a:pt x="154112" y="267128"/>
                </a:cubicBezTo>
                <a:cubicBezTo>
                  <a:pt x="165314" y="233527"/>
                  <a:pt x="150057" y="268780"/>
                  <a:pt x="174661" y="241442"/>
                </a:cubicBezTo>
                <a:cubicBezTo>
                  <a:pt x="218766" y="192436"/>
                  <a:pt x="185140" y="205431"/>
                  <a:pt x="226032" y="195209"/>
                </a:cubicBezTo>
                <a:cubicBezTo>
                  <a:pt x="231169" y="191784"/>
                  <a:pt x="235921" y="187695"/>
                  <a:pt x="241443" y="184934"/>
                </a:cubicBezTo>
                <a:cubicBezTo>
                  <a:pt x="246286" y="182512"/>
                  <a:pt x="252694" y="183264"/>
                  <a:pt x="256854" y="179797"/>
                </a:cubicBezTo>
                <a:cubicBezTo>
                  <a:pt x="263431" y="174316"/>
                  <a:pt x="265764" y="164821"/>
                  <a:pt x="272265" y="159249"/>
                </a:cubicBezTo>
                <a:cubicBezTo>
                  <a:pt x="286916" y="146691"/>
                  <a:pt x="300933" y="148629"/>
                  <a:pt x="318499" y="143838"/>
                </a:cubicBezTo>
                <a:cubicBezTo>
                  <a:pt x="353278" y="134353"/>
                  <a:pt x="349500" y="131914"/>
                  <a:pt x="385281" y="118152"/>
                </a:cubicBezTo>
                <a:cubicBezTo>
                  <a:pt x="395389" y="114264"/>
                  <a:pt x="405382" y="109410"/>
                  <a:pt x="416103" y="107878"/>
                </a:cubicBezTo>
                <a:lnTo>
                  <a:pt x="452063" y="102741"/>
                </a:lnTo>
                <a:cubicBezTo>
                  <a:pt x="457200" y="101029"/>
                  <a:pt x="462221" y="98917"/>
                  <a:pt x="467474" y="97604"/>
                </a:cubicBezTo>
                <a:cubicBezTo>
                  <a:pt x="475945" y="95486"/>
                  <a:pt x="484984" y="95533"/>
                  <a:pt x="493160" y="92467"/>
                </a:cubicBezTo>
                <a:cubicBezTo>
                  <a:pt x="498941" y="90299"/>
                  <a:pt x="502896" y="84625"/>
                  <a:pt x="508571" y="82193"/>
                </a:cubicBezTo>
                <a:cubicBezTo>
                  <a:pt x="515060" y="79412"/>
                  <a:pt x="522216" y="78535"/>
                  <a:pt x="529119" y="77056"/>
                </a:cubicBezTo>
                <a:cubicBezTo>
                  <a:pt x="572213" y="67822"/>
                  <a:pt x="574294" y="67815"/>
                  <a:pt x="611312" y="61644"/>
                </a:cubicBezTo>
                <a:cubicBezTo>
                  <a:pt x="691709" y="29486"/>
                  <a:pt x="591183" y="68354"/>
                  <a:pt x="657546" y="46233"/>
                </a:cubicBezTo>
                <a:cubicBezTo>
                  <a:pt x="665541" y="43568"/>
                  <a:pt x="687824" y="33226"/>
                  <a:pt x="698643" y="30822"/>
                </a:cubicBezTo>
                <a:cubicBezTo>
                  <a:pt x="708811" y="28563"/>
                  <a:pt x="719191" y="27397"/>
                  <a:pt x="729465" y="25685"/>
                </a:cubicBezTo>
                <a:cubicBezTo>
                  <a:pt x="736315" y="22260"/>
                  <a:pt x="743365" y="19210"/>
                  <a:pt x="750014" y="15411"/>
                </a:cubicBezTo>
                <a:cubicBezTo>
                  <a:pt x="755374" y="12348"/>
                  <a:pt x="759388" y="6431"/>
                  <a:pt x="765425" y="5137"/>
                </a:cubicBezTo>
                <a:cubicBezTo>
                  <a:pt x="783919" y="1174"/>
                  <a:pt x="803097" y="1712"/>
                  <a:pt x="821933" y="0"/>
                </a:cubicBezTo>
                <a:lnTo>
                  <a:pt x="1659277" y="10274"/>
                </a:lnTo>
                <a:cubicBezTo>
                  <a:pt x="1666933" y="10457"/>
                  <a:pt x="1672715" y="17704"/>
                  <a:pt x="1679825" y="20548"/>
                </a:cubicBezTo>
                <a:cubicBezTo>
                  <a:pt x="1689880" y="24570"/>
                  <a:pt x="1701636" y="24815"/>
                  <a:pt x="1710647" y="30822"/>
                </a:cubicBezTo>
                <a:cubicBezTo>
                  <a:pt x="1720921" y="37671"/>
                  <a:pt x="1731592" y="43961"/>
                  <a:pt x="1741470" y="51370"/>
                </a:cubicBezTo>
                <a:cubicBezTo>
                  <a:pt x="1748319" y="56507"/>
                  <a:pt x="1754360" y="62953"/>
                  <a:pt x="1762018" y="66782"/>
                </a:cubicBezTo>
                <a:cubicBezTo>
                  <a:pt x="1771705" y="71625"/>
                  <a:pt x="1782786" y="73034"/>
                  <a:pt x="1792841" y="77056"/>
                </a:cubicBezTo>
                <a:cubicBezTo>
                  <a:pt x="1799951" y="79900"/>
                  <a:pt x="1806391" y="84220"/>
                  <a:pt x="1813389" y="87330"/>
                </a:cubicBezTo>
                <a:cubicBezTo>
                  <a:pt x="1821815" y="91075"/>
                  <a:pt x="1830512" y="94179"/>
                  <a:pt x="1839074" y="97604"/>
                </a:cubicBezTo>
                <a:cubicBezTo>
                  <a:pt x="1844211" y="102741"/>
                  <a:pt x="1848573" y="108792"/>
                  <a:pt x="1854485" y="113015"/>
                </a:cubicBezTo>
                <a:cubicBezTo>
                  <a:pt x="1860717" y="117466"/>
                  <a:pt x="1868467" y="119349"/>
                  <a:pt x="1875034" y="123289"/>
                </a:cubicBezTo>
                <a:cubicBezTo>
                  <a:pt x="1885622" y="129642"/>
                  <a:pt x="1895582" y="136989"/>
                  <a:pt x="1905856" y="143838"/>
                </a:cubicBezTo>
                <a:cubicBezTo>
                  <a:pt x="1910993" y="147263"/>
                  <a:pt x="1916394" y="150321"/>
                  <a:pt x="1921268" y="154112"/>
                </a:cubicBezTo>
                <a:cubicBezTo>
                  <a:pt x="1936679" y="166098"/>
                  <a:pt x="1948560" y="185335"/>
                  <a:pt x="1967501" y="190071"/>
                </a:cubicBezTo>
                <a:cubicBezTo>
                  <a:pt x="2015135" y="201981"/>
                  <a:pt x="1958653" y="186280"/>
                  <a:pt x="2039420" y="220894"/>
                </a:cubicBezTo>
                <a:cubicBezTo>
                  <a:pt x="2045910" y="223675"/>
                  <a:pt x="2053119" y="224319"/>
                  <a:pt x="2059969" y="226031"/>
                </a:cubicBezTo>
                <a:cubicBezTo>
                  <a:pt x="2095872" y="252958"/>
                  <a:pt x="2065423" y="233506"/>
                  <a:pt x="2095928" y="246579"/>
                </a:cubicBezTo>
                <a:cubicBezTo>
                  <a:pt x="2102967" y="249596"/>
                  <a:pt x="2109212" y="254431"/>
                  <a:pt x="2116477" y="256853"/>
                </a:cubicBezTo>
                <a:cubicBezTo>
                  <a:pt x="2124760" y="259614"/>
                  <a:pt x="2133691" y="259873"/>
                  <a:pt x="2142162" y="261991"/>
                </a:cubicBezTo>
                <a:cubicBezTo>
                  <a:pt x="2147415" y="263304"/>
                  <a:pt x="2152436" y="265416"/>
                  <a:pt x="2157573" y="267128"/>
                </a:cubicBezTo>
                <a:cubicBezTo>
                  <a:pt x="2166135" y="273977"/>
                  <a:pt x="2173961" y="281865"/>
                  <a:pt x="2183259" y="287676"/>
                </a:cubicBezTo>
                <a:cubicBezTo>
                  <a:pt x="2187851" y="290546"/>
                  <a:pt x="2193600" y="290912"/>
                  <a:pt x="2198670" y="292813"/>
                </a:cubicBezTo>
                <a:cubicBezTo>
                  <a:pt x="2207304" y="296051"/>
                  <a:pt x="2215793" y="299662"/>
                  <a:pt x="2224355" y="303087"/>
                </a:cubicBezTo>
                <a:cubicBezTo>
                  <a:pt x="2232917" y="311649"/>
                  <a:pt x="2240354" y="321508"/>
                  <a:pt x="2250041" y="328773"/>
                </a:cubicBezTo>
                <a:cubicBezTo>
                  <a:pt x="2256890" y="333910"/>
                  <a:pt x="2264535" y="338130"/>
                  <a:pt x="2270589" y="344184"/>
                </a:cubicBezTo>
                <a:cubicBezTo>
                  <a:pt x="2274955" y="348550"/>
                  <a:pt x="2277274" y="354571"/>
                  <a:pt x="2280863" y="359595"/>
                </a:cubicBezTo>
                <a:cubicBezTo>
                  <a:pt x="2285839" y="366562"/>
                  <a:pt x="2290220" y="374089"/>
                  <a:pt x="2296274" y="380143"/>
                </a:cubicBezTo>
                <a:cubicBezTo>
                  <a:pt x="2300640" y="384509"/>
                  <a:pt x="2306548" y="386993"/>
                  <a:pt x="2311685" y="390418"/>
                </a:cubicBezTo>
                <a:cubicBezTo>
                  <a:pt x="2316822" y="400692"/>
                  <a:pt x="2320000" y="412208"/>
                  <a:pt x="2327097" y="421240"/>
                </a:cubicBezTo>
                <a:cubicBezTo>
                  <a:pt x="2339066" y="436473"/>
                  <a:pt x="2356090" y="447209"/>
                  <a:pt x="2368193" y="462337"/>
                </a:cubicBezTo>
                <a:cubicBezTo>
                  <a:pt x="2375043" y="470899"/>
                  <a:pt x="2381281" y="479987"/>
                  <a:pt x="2388742" y="488022"/>
                </a:cubicBezTo>
                <a:cubicBezTo>
                  <a:pt x="2403572" y="503993"/>
                  <a:pt x="2422885" y="516122"/>
                  <a:pt x="2434975" y="534256"/>
                </a:cubicBezTo>
                <a:cubicBezTo>
                  <a:pt x="2458780" y="569960"/>
                  <a:pt x="2427523" y="525261"/>
                  <a:pt x="2470935" y="575352"/>
                </a:cubicBezTo>
                <a:cubicBezTo>
                  <a:pt x="2512565" y="623386"/>
                  <a:pt x="2502187" y="620945"/>
                  <a:pt x="2542854" y="657546"/>
                </a:cubicBezTo>
                <a:cubicBezTo>
                  <a:pt x="2549218" y="663274"/>
                  <a:pt x="2557348" y="666903"/>
                  <a:pt x="2563402" y="672957"/>
                </a:cubicBezTo>
                <a:cubicBezTo>
                  <a:pt x="2606111" y="715665"/>
                  <a:pt x="2564522" y="685689"/>
                  <a:pt x="2599362" y="708916"/>
                </a:cubicBezTo>
                <a:cubicBezTo>
                  <a:pt x="2622176" y="754546"/>
                  <a:pt x="2593839" y="703285"/>
                  <a:pt x="2630184" y="750013"/>
                </a:cubicBezTo>
                <a:cubicBezTo>
                  <a:pt x="2636314" y="757894"/>
                  <a:pt x="2639098" y="768117"/>
                  <a:pt x="2645596" y="775698"/>
                </a:cubicBezTo>
                <a:cubicBezTo>
                  <a:pt x="2649614" y="780386"/>
                  <a:pt x="2656641" y="781607"/>
                  <a:pt x="2661007" y="785973"/>
                </a:cubicBezTo>
                <a:cubicBezTo>
                  <a:pt x="2668760" y="793726"/>
                  <a:pt x="2673802" y="803905"/>
                  <a:pt x="2681555" y="811658"/>
                </a:cubicBezTo>
                <a:cubicBezTo>
                  <a:pt x="2685921" y="816024"/>
                  <a:pt x="2692223" y="817980"/>
                  <a:pt x="2696966" y="821932"/>
                </a:cubicBezTo>
                <a:cubicBezTo>
                  <a:pt x="2709643" y="832496"/>
                  <a:pt x="2723669" y="850686"/>
                  <a:pt x="2732926" y="863029"/>
                </a:cubicBezTo>
                <a:cubicBezTo>
                  <a:pt x="2736630" y="867968"/>
                  <a:pt x="2740244" y="873020"/>
                  <a:pt x="2743200" y="878440"/>
                </a:cubicBezTo>
                <a:cubicBezTo>
                  <a:pt x="2750534" y="891886"/>
                  <a:pt x="2755252" y="906794"/>
                  <a:pt x="2763748" y="919537"/>
                </a:cubicBezTo>
                <a:cubicBezTo>
                  <a:pt x="2776255" y="938296"/>
                  <a:pt x="2786800" y="952731"/>
                  <a:pt x="2794571" y="976044"/>
                </a:cubicBezTo>
                <a:cubicBezTo>
                  <a:pt x="2801718" y="997487"/>
                  <a:pt x="2821575" y="1059558"/>
                  <a:pt x="2830530" y="1068512"/>
                </a:cubicBezTo>
                <a:lnTo>
                  <a:pt x="2840805" y="1078786"/>
                </a:lnTo>
                <a:cubicBezTo>
                  <a:pt x="2842200" y="1085759"/>
                  <a:pt x="2847970" y="1116730"/>
                  <a:pt x="2851079" y="1125020"/>
                </a:cubicBezTo>
                <a:cubicBezTo>
                  <a:pt x="2853768" y="1132190"/>
                  <a:pt x="2857928" y="1138719"/>
                  <a:pt x="2861353" y="1145568"/>
                </a:cubicBezTo>
                <a:cubicBezTo>
                  <a:pt x="2870716" y="1192381"/>
                  <a:pt x="2861122" y="1149936"/>
                  <a:pt x="2876764" y="1202076"/>
                </a:cubicBezTo>
                <a:cubicBezTo>
                  <a:pt x="2878793" y="1208838"/>
                  <a:pt x="2879872" y="1215862"/>
                  <a:pt x="2881901" y="1222624"/>
                </a:cubicBezTo>
                <a:cubicBezTo>
                  <a:pt x="2885013" y="1232997"/>
                  <a:pt x="2889325" y="1242999"/>
                  <a:pt x="2892175" y="1253447"/>
                </a:cubicBezTo>
                <a:cubicBezTo>
                  <a:pt x="2899066" y="1278713"/>
                  <a:pt x="2896938" y="1287535"/>
                  <a:pt x="2902450" y="1315092"/>
                </a:cubicBezTo>
                <a:cubicBezTo>
                  <a:pt x="2903512" y="1320402"/>
                  <a:pt x="2906369" y="1325227"/>
                  <a:pt x="2907587" y="1330503"/>
                </a:cubicBezTo>
                <a:cubicBezTo>
                  <a:pt x="2911514" y="1347519"/>
                  <a:pt x="2915271" y="1364604"/>
                  <a:pt x="2917861" y="1381874"/>
                </a:cubicBezTo>
                <a:cubicBezTo>
                  <a:pt x="2920414" y="1398892"/>
                  <a:pt x="2921286" y="1416121"/>
                  <a:pt x="2922998" y="1433244"/>
                </a:cubicBezTo>
                <a:cubicBezTo>
                  <a:pt x="2933526" y="1728024"/>
                  <a:pt x="2931676" y="1615089"/>
                  <a:pt x="2922998" y="2101065"/>
                </a:cubicBezTo>
                <a:cubicBezTo>
                  <a:pt x="2922838" y="2110040"/>
                  <a:pt x="2917050" y="2167394"/>
                  <a:pt x="2912724" y="2183258"/>
                </a:cubicBezTo>
                <a:cubicBezTo>
                  <a:pt x="2910298" y="2192154"/>
                  <a:pt x="2905366" y="2200195"/>
                  <a:pt x="2902450" y="2208943"/>
                </a:cubicBezTo>
                <a:cubicBezTo>
                  <a:pt x="2898508" y="2220770"/>
                  <a:pt x="2895757" y="2232962"/>
                  <a:pt x="2892175" y="2244903"/>
                </a:cubicBezTo>
                <a:cubicBezTo>
                  <a:pt x="2890619" y="2250089"/>
                  <a:pt x="2888526" y="2255107"/>
                  <a:pt x="2887038" y="2260314"/>
                </a:cubicBezTo>
                <a:cubicBezTo>
                  <a:pt x="2885098" y="2267102"/>
                  <a:pt x="2885058" y="2274547"/>
                  <a:pt x="2881901" y="2280862"/>
                </a:cubicBezTo>
                <a:cubicBezTo>
                  <a:pt x="2878072" y="2288520"/>
                  <a:pt x="2871466" y="2294444"/>
                  <a:pt x="2866490" y="2301411"/>
                </a:cubicBezTo>
                <a:cubicBezTo>
                  <a:pt x="2862902" y="2306435"/>
                  <a:pt x="2859641" y="2311685"/>
                  <a:pt x="2856216" y="2316822"/>
                </a:cubicBezTo>
                <a:cubicBezTo>
                  <a:pt x="2851699" y="2334891"/>
                  <a:pt x="2851549" y="2341803"/>
                  <a:pt x="2840805" y="2357919"/>
                </a:cubicBezTo>
                <a:cubicBezTo>
                  <a:pt x="2838118" y="2361949"/>
                  <a:pt x="2833955" y="2364768"/>
                  <a:pt x="2830530" y="2368193"/>
                </a:cubicBezTo>
                <a:cubicBezTo>
                  <a:pt x="2820529" y="2398196"/>
                  <a:pt x="2831717" y="2369139"/>
                  <a:pt x="2815119" y="2399015"/>
                </a:cubicBezTo>
                <a:cubicBezTo>
                  <a:pt x="2809541" y="2409056"/>
                  <a:pt x="2806600" y="2420648"/>
                  <a:pt x="2799708" y="2429838"/>
                </a:cubicBezTo>
                <a:cubicBezTo>
                  <a:pt x="2796004" y="2434777"/>
                  <a:pt x="2788663" y="2435746"/>
                  <a:pt x="2784297" y="2440112"/>
                </a:cubicBezTo>
                <a:cubicBezTo>
                  <a:pt x="2776544" y="2447865"/>
                  <a:pt x="2771501" y="2458044"/>
                  <a:pt x="2763748" y="2465797"/>
                </a:cubicBezTo>
                <a:cubicBezTo>
                  <a:pt x="2759382" y="2470163"/>
                  <a:pt x="2752983" y="2472005"/>
                  <a:pt x="2748337" y="2476071"/>
                </a:cubicBezTo>
                <a:cubicBezTo>
                  <a:pt x="2739225" y="2484044"/>
                  <a:pt x="2733035" y="2495527"/>
                  <a:pt x="2722652" y="2501757"/>
                </a:cubicBezTo>
                <a:cubicBezTo>
                  <a:pt x="2705528" y="2512031"/>
                  <a:pt x="2685401" y="2518458"/>
                  <a:pt x="2671281" y="2532579"/>
                </a:cubicBezTo>
                <a:cubicBezTo>
                  <a:pt x="2666144" y="2537716"/>
                  <a:pt x="2662368" y="2544742"/>
                  <a:pt x="2655870" y="2547991"/>
                </a:cubicBezTo>
                <a:cubicBezTo>
                  <a:pt x="2648060" y="2551896"/>
                  <a:pt x="2638708" y="2551234"/>
                  <a:pt x="2630184" y="2553128"/>
                </a:cubicBezTo>
                <a:cubicBezTo>
                  <a:pt x="2623292" y="2554660"/>
                  <a:pt x="2616485" y="2556553"/>
                  <a:pt x="2609636" y="2558265"/>
                </a:cubicBezTo>
                <a:cubicBezTo>
                  <a:pt x="2602092" y="2563294"/>
                  <a:pt x="2573360" y="2582802"/>
                  <a:pt x="2568539" y="2583950"/>
                </a:cubicBezTo>
                <a:cubicBezTo>
                  <a:pt x="2541679" y="2590345"/>
                  <a:pt x="2486346" y="2594224"/>
                  <a:pt x="2486346" y="2594224"/>
                </a:cubicBezTo>
                <a:cubicBezTo>
                  <a:pt x="2477784" y="2597649"/>
                  <a:pt x="2469493" y="2601848"/>
                  <a:pt x="2460661" y="2604498"/>
                </a:cubicBezTo>
                <a:cubicBezTo>
                  <a:pt x="2443855" y="2609540"/>
                  <a:pt x="2408195" y="2612983"/>
                  <a:pt x="2393879" y="2614773"/>
                </a:cubicBezTo>
                <a:lnTo>
                  <a:pt x="2003461" y="2604498"/>
                </a:lnTo>
                <a:cubicBezTo>
                  <a:pt x="1989664" y="2604005"/>
                  <a:pt x="1976113" y="2600611"/>
                  <a:pt x="1962364" y="2599361"/>
                </a:cubicBezTo>
                <a:cubicBezTo>
                  <a:pt x="1938429" y="2597185"/>
                  <a:pt x="1914418" y="2595936"/>
                  <a:pt x="1890445" y="2594224"/>
                </a:cubicBezTo>
                <a:cubicBezTo>
                  <a:pt x="1876746" y="2590799"/>
                  <a:pt x="1863132" y="2587013"/>
                  <a:pt x="1849348" y="2583950"/>
                </a:cubicBezTo>
                <a:cubicBezTo>
                  <a:pt x="1833937" y="2580525"/>
                  <a:pt x="1818260" y="2578130"/>
                  <a:pt x="1803115" y="2573676"/>
                </a:cubicBezTo>
                <a:cubicBezTo>
                  <a:pt x="1703826" y="2544474"/>
                  <a:pt x="1801809" y="2570619"/>
                  <a:pt x="1741470" y="2547991"/>
                </a:cubicBezTo>
                <a:cubicBezTo>
                  <a:pt x="1734859" y="2545512"/>
                  <a:pt x="1727771" y="2544566"/>
                  <a:pt x="1720921" y="2542853"/>
                </a:cubicBezTo>
                <a:cubicBezTo>
                  <a:pt x="1715784" y="2539428"/>
                  <a:pt x="1711032" y="2535340"/>
                  <a:pt x="1705510" y="2532579"/>
                </a:cubicBezTo>
                <a:cubicBezTo>
                  <a:pt x="1685108" y="2522378"/>
                  <a:pt x="1693617" y="2533994"/>
                  <a:pt x="1674688" y="2517168"/>
                </a:cubicBezTo>
                <a:cubicBezTo>
                  <a:pt x="1663828" y="2507515"/>
                  <a:pt x="1655110" y="2495547"/>
                  <a:pt x="1643865" y="2486346"/>
                </a:cubicBezTo>
                <a:cubicBezTo>
                  <a:pt x="1636137" y="2480023"/>
                  <a:pt x="1625977" y="2477171"/>
                  <a:pt x="1618180" y="2470934"/>
                </a:cubicBezTo>
                <a:cubicBezTo>
                  <a:pt x="1566350" y="2429470"/>
                  <a:pt x="1616434" y="2457219"/>
                  <a:pt x="1571946" y="2434975"/>
                </a:cubicBezTo>
                <a:cubicBezTo>
                  <a:pt x="1484380" y="2445921"/>
                  <a:pt x="1515947" y="2436518"/>
                  <a:pt x="1474342" y="2450386"/>
                </a:cubicBezTo>
                <a:cubicBezTo>
                  <a:pt x="1453428" y="2481758"/>
                  <a:pt x="1476479" y="2454667"/>
                  <a:pt x="1422971" y="2476071"/>
                </a:cubicBezTo>
                <a:cubicBezTo>
                  <a:pt x="1404500" y="2483459"/>
                  <a:pt x="1420267" y="2491561"/>
                  <a:pt x="1402423" y="2501757"/>
                </a:cubicBezTo>
                <a:cubicBezTo>
                  <a:pt x="1394842" y="2506089"/>
                  <a:pt x="1385299" y="2505182"/>
                  <a:pt x="1376737" y="2506894"/>
                </a:cubicBezTo>
                <a:cubicBezTo>
                  <a:pt x="1373312" y="2512031"/>
                  <a:pt x="1369224" y="2516783"/>
                  <a:pt x="1366463" y="2522305"/>
                </a:cubicBezTo>
                <a:cubicBezTo>
                  <a:pt x="1364041" y="2527148"/>
                  <a:pt x="1364012" y="2533015"/>
                  <a:pt x="1361326" y="2537716"/>
                </a:cubicBezTo>
                <a:cubicBezTo>
                  <a:pt x="1357078" y="2545150"/>
                  <a:pt x="1351052" y="2551415"/>
                  <a:pt x="1345915" y="2558265"/>
                </a:cubicBezTo>
                <a:cubicBezTo>
                  <a:pt x="1344203" y="2568539"/>
                  <a:pt x="1343037" y="2578919"/>
                  <a:pt x="1340778" y="2589087"/>
                </a:cubicBezTo>
                <a:cubicBezTo>
                  <a:pt x="1339603" y="2594373"/>
                  <a:pt x="1337129" y="2599291"/>
                  <a:pt x="1335641" y="2604498"/>
                </a:cubicBezTo>
                <a:cubicBezTo>
                  <a:pt x="1333701" y="2611287"/>
                  <a:pt x="1332216" y="2618197"/>
                  <a:pt x="1330503" y="2625047"/>
                </a:cubicBezTo>
                <a:cubicBezTo>
                  <a:pt x="1332216" y="2652445"/>
                  <a:pt x="1333155" y="2679902"/>
                  <a:pt x="1335641" y="2707240"/>
                </a:cubicBezTo>
                <a:cubicBezTo>
                  <a:pt x="1336584" y="2717613"/>
                  <a:pt x="1336120" y="2728746"/>
                  <a:pt x="1340778" y="2738062"/>
                </a:cubicBezTo>
                <a:cubicBezTo>
                  <a:pt x="1343539" y="2743584"/>
                  <a:pt x="1351052" y="2744912"/>
                  <a:pt x="1356189" y="2748337"/>
                </a:cubicBezTo>
                <a:cubicBezTo>
                  <a:pt x="1359614" y="2753474"/>
                  <a:pt x="1363702" y="2758226"/>
                  <a:pt x="1366463" y="2763748"/>
                </a:cubicBezTo>
                <a:cubicBezTo>
                  <a:pt x="1378218" y="2787258"/>
                  <a:pt x="1362168" y="2774864"/>
                  <a:pt x="1387011" y="2799707"/>
                </a:cubicBezTo>
                <a:cubicBezTo>
                  <a:pt x="1391377" y="2804073"/>
                  <a:pt x="1397286" y="2806557"/>
                  <a:pt x="1402423" y="2809982"/>
                </a:cubicBezTo>
                <a:cubicBezTo>
                  <a:pt x="1405848" y="2816831"/>
                  <a:pt x="1407282" y="2825115"/>
                  <a:pt x="1412697" y="2830530"/>
                </a:cubicBezTo>
                <a:cubicBezTo>
                  <a:pt x="1419757" y="2837590"/>
                  <a:pt x="1429915" y="2840649"/>
                  <a:pt x="1438382" y="2845941"/>
                </a:cubicBezTo>
                <a:cubicBezTo>
                  <a:pt x="1443617" y="2849213"/>
                  <a:pt x="1448558" y="2852943"/>
                  <a:pt x="1453793" y="2856215"/>
                </a:cubicBezTo>
                <a:cubicBezTo>
                  <a:pt x="1462260" y="2861507"/>
                  <a:pt x="1471012" y="2866334"/>
                  <a:pt x="1479479" y="2871626"/>
                </a:cubicBezTo>
                <a:cubicBezTo>
                  <a:pt x="1484715" y="2874898"/>
                  <a:pt x="1489248" y="2879393"/>
                  <a:pt x="1494890" y="2881901"/>
                </a:cubicBezTo>
                <a:cubicBezTo>
                  <a:pt x="1504786" y="2886300"/>
                  <a:pt x="1515715" y="2888010"/>
                  <a:pt x="1525712" y="2892175"/>
                </a:cubicBezTo>
                <a:cubicBezTo>
                  <a:pt x="1536315" y="2896593"/>
                  <a:pt x="1545637" y="2903954"/>
                  <a:pt x="1556535" y="2907586"/>
                </a:cubicBezTo>
                <a:cubicBezTo>
                  <a:pt x="1571512" y="2912578"/>
                  <a:pt x="1587358" y="2914435"/>
                  <a:pt x="1602769" y="2917860"/>
                </a:cubicBezTo>
                <a:cubicBezTo>
                  <a:pt x="1607906" y="2921285"/>
                  <a:pt x="1613359" y="2924277"/>
                  <a:pt x="1618180" y="2928134"/>
                </a:cubicBezTo>
                <a:cubicBezTo>
                  <a:pt x="1621962" y="2931160"/>
                  <a:pt x="1623957" y="2936610"/>
                  <a:pt x="1628454" y="2938409"/>
                </a:cubicBezTo>
                <a:cubicBezTo>
                  <a:pt x="1641565" y="2943653"/>
                  <a:pt x="1656155" y="2944218"/>
                  <a:pt x="1669551" y="2948683"/>
                </a:cubicBezTo>
                <a:cubicBezTo>
                  <a:pt x="1674688" y="2950395"/>
                  <a:pt x="1679709" y="2952507"/>
                  <a:pt x="1684962" y="2953820"/>
                </a:cubicBezTo>
                <a:cubicBezTo>
                  <a:pt x="1727333" y="2964413"/>
                  <a:pt x="1694282" y="2953547"/>
                  <a:pt x="1731196" y="2964094"/>
                </a:cubicBezTo>
                <a:cubicBezTo>
                  <a:pt x="1736403" y="2965582"/>
                  <a:pt x="1741630" y="2967098"/>
                  <a:pt x="1746607" y="2969231"/>
                </a:cubicBezTo>
                <a:cubicBezTo>
                  <a:pt x="1753646" y="2972248"/>
                  <a:pt x="1759820" y="2977305"/>
                  <a:pt x="1767155" y="2979505"/>
                </a:cubicBezTo>
                <a:cubicBezTo>
                  <a:pt x="1777132" y="2982498"/>
                  <a:pt x="1787704" y="2982930"/>
                  <a:pt x="1797978" y="2984642"/>
                </a:cubicBezTo>
                <a:cubicBezTo>
                  <a:pt x="1828800" y="2981217"/>
                  <a:pt x="1860359" y="2981889"/>
                  <a:pt x="1890445" y="2974368"/>
                </a:cubicBezTo>
                <a:cubicBezTo>
                  <a:pt x="1902424" y="2971373"/>
                  <a:pt x="1921268" y="2953820"/>
                  <a:pt x="1921268" y="2953820"/>
                </a:cubicBezTo>
                <a:cubicBezTo>
                  <a:pt x="1926405" y="2946970"/>
                  <a:pt x="1930625" y="2939325"/>
                  <a:pt x="1936679" y="2933271"/>
                </a:cubicBezTo>
                <a:cubicBezTo>
                  <a:pt x="1941045" y="2928905"/>
                  <a:pt x="1948233" y="2927818"/>
                  <a:pt x="1952090" y="2922997"/>
                </a:cubicBezTo>
                <a:cubicBezTo>
                  <a:pt x="1955473" y="2918769"/>
                  <a:pt x="1954540" y="2912287"/>
                  <a:pt x="1957227" y="2907586"/>
                </a:cubicBezTo>
                <a:cubicBezTo>
                  <a:pt x="1970399" y="2884535"/>
                  <a:pt x="1967987" y="2888588"/>
                  <a:pt x="1988050" y="2881901"/>
                </a:cubicBezTo>
                <a:cubicBezTo>
                  <a:pt x="1994899" y="2876764"/>
                  <a:pt x="2002097" y="2872061"/>
                  <a:pt x="2008598" y="2866489"/>
                </a:cubicBezTo>
                <a:cubicBezTo>
                  <a:pt x="2014114" y="2861761"/>
                  <a:pt x="2017964" y="2855108"/>
                  <a:pt x="2024009" y="2851078"/>
                </a:cubicBezTo>
                <a:cubicBezTo>
                  <a:pt x="2028514" y="2848074"/>
                  <a:pt x="2034577" y="2848363"/>
                  <a:pt x="2039420" y="2845941"/>
                </a:cubicBezTo>
                <a:cubicBezTo>
                  <a:pt x="2044942" y="2843180"/>
                  <a:pt x="2048931" y="2837483"/>
                  <a:pt x="2054832" y="2835667"/>
                </a:cubicBezTo>
                <a:cubicBezTo>
                  <a:pt x="2071522" y="2830532"/>
                  <a:pt x="2089636" y="2830915"/>
                  <a:pt x="2106202" y="2825393"/>
                </a:cubicBezTo>
                <a:lnTo>
                  <a:pt x="2121614" y="2820256"/>
                </a:lnTo>
                <a:cubicBezTo>
                  <a:pt x="2157573" y="2821968"/>
                  <a:pt x="2194024" y="2819225"/>
                  <a:pt x="2229492" y="2825393"/>
                </a:cubicBezTo>
                <a:cubicBezTo>
                  <a:pt x="2235575" y="2826451"/>
                  <a:pt x="2237473" y="2835072"/>
                  <a:pt x="2239766" y="2840804"/>
                </a:cubicBezTo>
                <a:cubicBezTo>
                  <a:pt x="2244396" y="2852379"/>
                  <a:pt x="2245411" y="2865189"/>
                  <a:pt x="2250041" y="2876764"/>
                </a:cubicBezTo>
                <a:cubicBezTo>
                  <a:pt x="2255729" y="2890984"/>
                  <a:pt x="2270589" y="2917860"/>
                  <a:pt x="2270589" y="2917860"/>
                </a:cubicBezTo>
                <a:cubicBezTo>
                  <a:pt x="2288239" y="2988461"/>
                  <a:pt x="2277224" y="2934341"/>
                  <a:pt x="2286000" y="3030876"/>
                </a:cubicBezTo>
                <a:cubicBezTo>
                  <a:pt x="2290227" y="3077370"/>
                  <a:pt x="2282328" y="3063164"/>
                  <a:pt x="2306548" y="3087384"/>
                </a:cubicBezTo>
                <a:cubicBezTo>
                  <a:pt x="2308260" y="3101083"/>
                  <a:pt x="2309586" y="3114835"/>
                  <a:pt x="2311685" y="3128480"/>
                </a:cubicBezTo>
                <a:cubicBezTo>
                  <a:pt x="2313013" y="3137110"/>
                  <a:pt x="2315740" y="3145502"/>
                  <a:pt x="2316823" y="3154166"/>
                </a:cubicBezTo>
                <a:cubicBezTo>
                  <a:pt x="2319169" y="3172934"/>
                  <a:pt x="2319871" y="3191876"/>
                  <a:pt x="2321960" y="3210674"/>
                </a:cubicBezTo>
                <a:cubicBezTo>
                  <a:pt x="2323297" y="3222708"/>
                  <a:pt x="2325892" y="3234585"/>
                  <a:pt x="2327097" y="3246633"/>
                </a:cubicBezTo>
                <a:cubicBezTo>
                  <a:pt x="2329319" y="3268849"/>
                  <a:pt x="2329937" y="3291207"/>
                  <a:pt x="2332234" y="3313415"/>
                </a:cubicBezTo>
                <a:cubicBezTo>
                  <a:pt x="2335075" y="3340880"/>
                  <a:pt x="2339218" y="3368194"/>
                  <a:pt x="2342508" y="3395609"/>
                </a:cubicBezTo>
                <a:cubicBezTo>
                  <a:pt x="2344355" y="3411004"/>
                  <a:pt x="2345227" y="3426526"/>
                  <a:pt x="2347645" y="3441842"/>
                </a:cubicBezTo>
                <a:cubicBezTo>
                  <a:pt x="2350369" y="3459091"/>
                  <a:pt x="2357919" y="3493213"/>
                  <a:pt x="2357919" y="3493213"/>
                </a:cubicBezTo>
                <a:cubicBezTo>
                  <a:pt x="2356207" y="3537734"/>
                  <a:pt x="2355650" y="3582315"/>
                  <a:pt x="2352782" y="3626777"/>
                </a:cubicBezTo>
                <a:cubicBezTo>
                  <a:pt x="2352220" y="3635490"/>
                  <a:pt x="2350711" y="3644287"/>
                  <a:pt x="2347645" y="3652462"/>
                </a:cubicBezTo>
                <a:cubicBezTo>
                  <a:pt x="2343772" y="3662791"/>
                  <a:pt x="2323266" y="3684127"/>
                  <a:pt x="2316823" y="3688422"/>
                </a:cubicBezTo>
                <a:cubicBezTo>
                  <a:pt x="2309150" y="3693537"/>
                  <a:pt x="2299803" y="3695545"/>
                  <a:pt x="2291137" y="3698696"/>
                </a:cubicBezTo>
                <a:cubicBezTo>
                  <a:pt x="2280959" y="3702397"/>
                  <a:pt x="2260315" y="3708970"/>
                  <a:pt x="2260315" y="3708970"/>
                </a:cubicBezTo>
                <a:cubicBezTo>
                  <a:pt x="2214081" y="3705545"/>
                  <a:pt x="2167300" y="3706573"/>
                  <a:pt x="2121614" y="3698696"/>
                </a:cubicBezTo>
                <a:cubicBezTo>
                  <a:pt x="2115530" y="3697647"/>
                  <a:pt x="2115986" y="3687351"/>
                  <a:pt x="2111339" y="3683285"/>
                </a:cubicBezTo>
                <a:cubicBezTo>
                  <a:pt x="2089598" y="3664262"/>
                  <a:pt x="2086273" y="3664656"/>
                  <a:pt x="2065106" y="3657600"/>
                </a:cubicBezTo>
                <a:cubicBezTo>
                  <a:pt x="2061681" y="3652463"/>
                  <a:pt x="2059198" y="3646554"/>
                  <a:pt x="2054832" y="3642188"/>
                </a:cubicBezTo>
                <a:cubicBezTo>
                  <a:pt x="2050466" y="3637822"/>
                  <a:pt x="2043486" y="3636560"/>
                  <a:pt x="2039420" y="3631914"/>
                </a:cubicBezTo>
                <a:cubicBezTo>
                  <a:pt x="2005477" y="3593123"/>
                  <a:pt x="2035143" y="3606516"/>
                  <a:pt x="2003461" y="3595955"/>
                </a:cubicBezTo>
                <a:cubicBezTo>
                  <a:pt x="2000036" y="3590818"/>
                  <a:pt x="1995695" y="3586185"/>
                  <a:pt x="1993187" y="3580543"/>
                </a:cubicBezTo>
                <a:cubicBezTo>
                  <a:pt x="1988788" y="3570647"/>
                  <a:pt x="1988919" y="3558732"/>
                  <a:pt x="1982912" y="3549721"/>
                </a:cubicBezTo>
                <a:cubicBezTo>
                  <a:pt x="1979487" y="3544584"/>
                  <a:pt x="1976703" y="3538956"/>
                  <a:pt x="1972638" y="3534310"/>
                </a:cubicBezTo>
                <a:cubicBezTo>
                  <a:pt x="1964665" y="3525198"/>
                  <a:pt x="1953669" y="3518699"/>
                  <a:pt x="1946953" y="3508624"/>
                </a:cubicBezTo>
                <a:cubicBezTo>
                  <a:pt x="1943528" y="3503487"/>
                  <a:pt x="1941816" y="3496638"/>
                  <a:pt x="1936679" y="3493213"/>
                </a:cubicBezTo>
                <a:cubicBezTo>
                  <a:pt x="1930804" y="3489297"/>
                  <a:pt x="1922980" y="3489788"/>
                  <a:pt x="1916130" y="3488076"/>
                </a:cubicBezTo>
                <a:cubicBezTo>
                  <a:pt x="1910993" y="3482939"/>
                  <a:pt x="1907464" y="3475363"/>
                  <a:pt x="1900719" y="3472665"/>
                </a:cubicBezTo>
                <a:cubicBezTo>
                  <a:pt x="1889477" y="3468168"/>
                  <a:pt x="1876808" y="3468733"/>
                  <a:pt x="1864760" y="3467528"/>
                </a:cubicBezTo>
                <a:cubicBezTo>
                  <a:pt x="1842544" y="3465306"/>
                  <a:pt x="1820239" y="3464103"/>
                  <a:pt x="1797978" y="3462391"/>
                </a:cubicBezTo>
                <a:cubicBezTo>
                  <a:pt x="1779142" y="3464103"/>
                  <a:pt x="1759771" y="3462754"/>
                  <a:pt x="1741470" y="3467528"/>
                </a:cubicBezTo>
                <a:cubicBezTo>
                  <a:pt x="1705045" y="3477030"/>
                  <a:pt x="1644920" y="3507043"/>
                  <a:pt x="1623317" y="3539447"/>
                </a:cubicBezTo>
                <a:cubicBezTo>
                  <a:pt x="1599344" y="3575406"/>
                  <a:pt x="1613043" y="3563420"/>
                  <a:pt x="1587357" y="3580543"/>
                </a:cubicBezTo>
                <a:cubicBezTo>
                  <a:pt x="1573704" y="3635159"/>
                  <a:pt x="1577472" y="3609275"/>
                  <a:pt x="1597632" y="3714107"/>
                </a:cubicBezTo>
                <a:cubicBezTo>
                  <a:pt x="1599078" y="3721627"/>
                  <a:pt x="1605484" y="3727391"/>
                  <a:pt x="1607906" y="3734656"/>
                </a:cubicBezTo>
                <a:cubicBezTo>
                  <a:pt x="1612371" y="3748052"/>
                  <a:pt x="1608195" y="3765767"/>
                  <a:pt x="1618180" y="3775752"/>
                </a:cubicBezTo>
                <a:cubicBezTo>
                  <a:pt x="1678994" y="3836566"/>
                  <a:pt x="1649934" y="3805696"/>
                  <a:pt x="1705510" y="3868220"/>
                </a:cubicBezTo>
                <a:cubicBezTo>
                  <a:pt x="1718420" y="3906949"/>
                  <a:pt x="1701007" y="3859217"/>
                  <a:pt x="1720921" y="3899042"/>
                </a:cubicBezTo>
                <a:cubicBezTo>
                  <a:pt x="1723343" y="3903885"/>
                  <a:pt x="1723926" y="3909476"/>
                  <a:pt x="1726059" y="3914453"/>
                </a:cubicBezTo>
                <a:cubicBezTo>
                  <a:pt x="1731936" y="3928166"/>
                  <a:pt x="1743947" y="3948991"/>
                  <a:pt x="1751744" y="3960687"/>
                </a:cubicBezTo>
                <a:cubicBezTo>
                  <a:pt x="1756493" y="3967811"/>
                  <a:pt x="1762018" y="3974386"/>
                  <a:pt x="1767155" y="3981235"/>
                </a:cubicBezTo>
                <a:cubicBezTo>
                  <a:pt x="1772292" y="3994934"/>
                  <a:pt x="1776803" y="4008884"/>
                  <a:pt x="1782566" y="4022332"/>
                </a:cubicBezTo>
                <a:cubicBezTo>
                  <a:pt x="1803626" y="4071472"/>
                  <a:pt x="1790054" y="4036720"/>
                  <a:pt x="1808252" y="4068566"/>
                </a:cubicBezTo>
                <a:cubicBezTo>
                  <a:pt x="1822757" y="4093949"/>
                  <a:pt x="1815679" y="4083049"/>
                  <a:pt x="1823663" y="4109662"/>
                </a:cubicBezTo>
                <a:cubicBezTo>
                  <a:pt x="1826775" y="4120035"/>
                  <a:pt x="1831813" y="4129865"/>
                  <a:pt x="1833937" y="4140485"/>
                </a:cubicBezTo>
                <a:cubicBezTo>
                  <a:pt x="1835649" y="4149047"/>
                  <a:pt x="1837180" y="4157647"/>
                  <a:pt x="1839074" y="4166170"/>
                </a:cubicBezTo>
                <a:cubicBezTo>
                  <a:pt x="1840606" y="4173062"/>
                  <a:pt x="1843050" y="4179755"/>
                  <a:pt x="1844211" y="4186719"/>
                </a:cubicBezTo>
                <a:cubicBezTo>
                  <a:pt x="1852737" y="4237876"/>
                  <a:pt x="1840517" y="4214569"/>
                  <a:pt x="1859623" y="4243226"/>
                </a:cubicBezTo>
                <a:cubicBezTo>
                  <a:pt x="1863048" y="4253500"/>
                  <a:pt x="1867270" y="4263542"/>
                  <a:pt x="1869897" y="4274049"/>
                </a:cubicBezTo>
                <a:cubicBezTo>
                  <a:pt x="1873322" y="4287748"/>
                  <a:pt x="1875422" y="4301848"/>
                  <a:pt x="1880171" y="4315146"/>
                </a:cubicBezTo>
                <a:cubicBezTo>
                  <a:pt x="1884034" y="4325964"/>
                  <a:pt x="1891719" y="4335150"/>
                  <a:pt x="1895582" y="4345968"/>
                </a:cubicBezTo>
                <a:cubicBezTo>
                  <a:pt x="1900331" y="4359266"/>
                  <a:pt x="1902431" y="4373366"/>
                  <a:pt x="1905856" y="4387065"/>
                </a:cubicBezTo>
                <a:cubicBezTo>
                  <a:pt x="1909411" y="4401287"/>
                  <a:pt x="1915892" y="4424889"/>
                  <a:pt x="1916130" y="4438435"/>
                </a:cubicBezTo>
                <a:cubicBezTo>
                  <a:pt x="1917662" y="4525752"/>
                  <a:pt x="1916130" y="4613096"/>
                  <a:pt x="1916130" y="4700426"/>
                </a:cubicBezTo>
                <a:lnTo>
                  <a:pt x="1916130" y="4700426"/>
                </a:lnTo>
              </a:path>
            </a:pathLst>
          </a:cu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Freeform: Shape 7">
            <a:extLst>
              <a:ext uri="{FF2B5EF4-FFF2-40B4-BE49-F238E27FC236}">
                <a16:creationId xmlns:a16="http://schemas.microsoft.com/office/drawing/2014/main" id="{5D254D69-B243-499F-8771-54D493443AD0}"/>
              </a:ext>
            </a:extLst>
          </p:cNvPr>
          <p:cNvSpPr/>
          <p:nvPr/>
        </p:nvSpPr>
        <p:spPr>
          <a:xfrm>
            <a:off x="4050295" y="2759308"/>
            <a:ext cx="1229050" cy="2982074"/>
          </a:xfrm>
          <a:custGeom>
            <a:avLst/>
            <a:gdLst>
              <a:gd name="connsiteX0" fmla="*/ 744881 w 1638733"/>
              <a:gd name="connsiteY0" fmla="*/ 3863083 h 3976099"/>
              <a:gd name="connsiteX1" fmla="*/ 744881 w 1638733"/>
              <a:gd name="connsiteY1" fmla="*/ 3863083 h 3976099"/>
              <a:gd name="connsiteX2" fmla="*/ 724333 w 1638733"/>
              <a:gd name="connsiteY2" fmla="*/ 3816849 h 3976099"/>
              <a:gd name="connsiteX3" fmla="*/ 714059 w 1638733"/>
              <a:gd name="connsiteY3" fmla="*/ 3786027 h 3976099"/>
              <a:gd name="connsiteX4" fmla="*/ 708922 w 1638733"/>
              <a:gd name="connsiteY4" fmla="*/ 3714108 h 3976099"/>
              <a:gd name="connsiteX5" fmla="*/ 703785 w 1638733"/>
              <a:gd name="connsiteY5" fmla="*/ 3698696 h 3976099"/>
              <a:gd name="connsiteX6" fmla="*/ 698648 w 1638733"/>
              <a:gd name="connsiteY6" fmla="*/ 3565132 h 3976099"/>
              <a:gd name="connsiteX7" fmla="*/ 693511 w 1638733"/>
              <a:gd name="connsiteY7" fmla="*/ 3508625 h 3976099"/>
              <a:gd name="connsiteX8" fmla="*/ 683236 w 1638733"/>
              <a:gd name="connsiteY8" fmla="*/ 3488076 h 3976099"/>
              <a:gd name="connsiteX9" fmla="*/ 678099 w 1638733"/>
              <a:gd name="connsiteY9" fmla="*/ 3472665 h 3976099"/>
              <a:gd name="connsiteX10" fmla="*/ 672962 w 1638733"/>
              <a:gd name="connsiteY10" fmla="*/ 3436705 h 3976099"/>
              <a:gd name="connsiteX11" fmla="*/ 667825 w 1638733"/>
              <a:gd name="connsiteY11" fmla="*/ 3395609 h 3976099"/>
              <a:gd name="connsiteX12" fmla="*/ 657551 w 1638733"/>
              <a:gd name="connsiteY12" fmla="*/ 3375061 h 3976099"/>
              <a:gd name="connsiteX13" fmla="*/ 652414 w 1638733"/>
              <a:gd name="connsiteY13" fmla="*/ 3344238 h 3976099"/>
              <a:gd name="connsiteX14" fmla="*/ 642140 w 1638733"/>
              <a:gd name="connsiteY14" fmla="*/ 3313416 h 3976099"/>
              <a:gd name="connsiteX15" fmla="*/ 637003 w 1638733"/>
              <a:gd name="connsiteY15" fmla="*/ 3298004 h 3976099"/>
              <a:gd name="connsiteX16" fmla="*/ 621592 w 1638733"/>
              <a:gd name="connsiteY16" fmla="*/ 3256908 h 3976099"/>
              <a:gd name="connsiteX17" fmla="*/ 616454 w 1638733"/>
              <a:gd name="connsiteY17" fmla="*/ 3236359 h 3976099"/>
              <a:gd name="connsiteX18" fmla="*/ 611317 w 1638733"/>
              <a:gd name="connsiteY18" fmla="*/ 3210674 h 3976099"/>
              <a:gd name="connsiteX19" fmla="*/ 601043 w 1638733"/>
              <a:gd name="connsiteY19" fmla="*/ 3195263 h 3976099"/>
              <a:gd name="connsiteX20" fmla="*/ 590769 w 1638733"/>
              <a:gd name="connsiteY20" fmla="*/ 3159303 h 3976099"/>
              <a:gd name="connsiteX21" fmla="*/ 585632 w 1638733"/>
              <a:gd name="connsiteY21" fmla="*/ 3138755 h 3976099"/>
              <a:gd name="connsiteX22" fmla="*/ 575358 w 1638733"/>
              <a:gd name="connsiteY22" fmla="*/ 3118207 h 3976099"/>
              <a:gd name="connsiteX23" fmla="*/ 565084 w 1638733"/>
              <a:gd name="connsiteY23" fmla="*/ 3061699 h 3976099"/>
              <a:gd name="connsiteX24" fmla="*/ 554810 w 1638733"/>
              <a:gd name="connsiteY24" fmla="*/ 3036013 h 3976099"/>
              <a:gd name="connsiteX25" fmla="*/ 544535 w 1638733"/>
              <a:gd name="connsiteY25" fmla="*/ 2994917 h 3976099"/>
              <a:gd name="connsiteX26" fmla="*/ 534261 w 1638733"/>
              <a:gd name="connsiteY26" fmla="*/ 2964094 h 3976099"/>
              <a:gd name="connsiteX27" fmla="*/ 529124 w 1638733"/>
              <a:gd name="connsiteY27" fmla="*/ 2933272 h 3976099"/>
              <a:gd name="connsiteX28" fmla="*/ 523987 w 1638733"/>
              <a:gd name="connsiteY28" fmla="*/ 2907586 h 3976099"/>
              <a:gd name="connsiteX29" fmla="*/ 518850 w 1638733"/>
              <a:gd name="connsiteY29" fmla="*/ 2851079 h 3976099"/>
              <a:gd name="connsiteX30" fmla="*/ 508576 w 1638733"/>
              <a:gd name="connsiteY30" fmla="*/ 2835667 h 3976099"/>
              <a:gd name="connsiteX31" fmla="*/ 488028 w 1638733"/>
              <a:gd name="connsiteY31" fmla="*/ 2789434 h 3976099"/>
              <a:gd name="connsiteX32" fmla="*/ 472616 w 1638733"/>
              <a:gd name="connsiteY32" fmla="*/ 2732926 h 3976099"/>
              <a:gd name="connsiteX33" fmla="*/ 457205 w 1638733"/>
              <a:gd name="connsiteY33" fmla="*/ 2681555 h 3976099"/>
              <a:gd name="connsiteX34" fmla="*/ 452068 w 1638733"/>
              <a:gd name="connsiteY34" fmla="*/ 2655870 h 3976099"/>
              <a:gd name="connsiteX35" fmla="*/ 446931 w 1638733"/>
              <a:gd name="connsiteY35" fmla="*/ 2625047 h 3976099"/>
              <a:gd name="connsiteX36" fmla="*/ 431520 w 1638733"/>
              <a:gd name="connsiteY36" fmla="*/ 2609636 h 3976099"/>
              <a:gd name="connsiteX37" fmla="*/ 416108 w 1638733"/>
              <a:gd name="connsiteY37" fmla="*/ 2563402 h 3976099"/>
              <a:gd name="connsiteX38" fmla="*/ 400697 w 1638733"/>
              <a:gd name="connsiteY38" fmla="*/ 2537717 h 3976099"/>
              <a:gd name="connsiteX39" fmla="*/ 395560 w 1638733"/>
              <a:gd name="connsiteY39" fmla="*/ 2517168 h 3976099"/>
              <a:gd name="connsiteX40" fmla="*/ 369875 w 1638733"/>
              <a:gd name="connsiteY40" fmla="*/ 2470935 h 3976099"/>
              <a:gd name="connsiteX41" fmla="*/ 359601 w 1638733"/>
              <a:gd name="connsiteY41" fmla="*/ 2440112 h 3976099"/>
              <a:gd name="connsiteX42" fmla="*/ 354463 w 1638733"/>
              <a:gd name="connsiteY42" fmla="*/ 2424701 h 3976099"/>
              <a:gd name="connsiteX43" fmla="*/ 333915 w 1638733"/>
              <a:gd name="connsiteY43" fmla="*/ 2388741 h 3976099"/>
              <a:gd name="connsiteX44" fmla="*/ 313367 w 1638733"/>
              <a:gd name="connsiteY44" fmla="*/ 2347645 h 3976099"/>
              <a:gd name="connsiteX45" fmla="*/ 297956 w 1638733"/>
              <a:gd name="connsiteY45" fmla="*/ 2337371 h 3976099"/>
              <a:gd name="connsiteX46" fmla="*/ 272270 w 1638733"/>
              <a:gd name="connsiteY46" fmla="*/ 2286000 h 3976099"/>
              <a:gd name="connsiteX47" fmla="*/ 261996 w 1638733"/>
              <a:gd name="connsiteY47" fmla="*/ 2250040 h 3976099"/>
              <a:gd name="connsiteX48" fmla="*/ 246585 w 1638733"/>
              <a:gd name="connsiteY48" fmla="*/ 2229492 h 3976099"/>
              <a:gd name="connsiteX49" fmla="*/ 241448 w 1638733"/>
              <a:gd name="connsiteY49" fmla="*/ 2214081 h 3976099"/>
              <a:gd name="connsiteX50" fmla="*/ 236311 w 1638733"/>
              <a:gd name="connsiteY50" fmla="*/ 2193532 h 3976099"/>
              <a:gd name="connsiteX51" fmla="*/ 205488 w 1638733"/>
              <a:gd name="connsiteY51" fmla="*/ 2152436 h 3976099"/>
              <a:gd name="connsiteX52" fmla="*/ 190077 w 1638733"/>
              <a:gd name="connsiteY52" fmla="*/ 2116476 h 3976099"/>
              <a:gd name="connsiteX53" fmla="*/ 184940 w 1638733"/>
              <a:gd name="connsiteY53" fmla="*/ 2101065 h 3976099"/>
              <a:gd name="connsiteX54" fmla="*/ 164392 w 1638733"/>
              <a:gd name="connsiteY54" fmla="*/ 2065105 h 3976099"/>
              <a:gd name="connsiteX55" fmla="*/ 159254 w 1638733"/>
              <a:gd name="connsiteY55" fmla="*/ 2024009 h 3976099"/>
              <a:gd name="connsiteX56" fmla="*/ 138706 w 1638733"/>
              <a:gd name="connsiteY56" fmla="*/ 1998323 h 3976099"/>
              <a:gd name="connsiteX57" fmla="*/ 128432 w 1638733"/>
              <a:gd name="connsiteY57" fmla="*/ 1957227 h 3976099"/>
              <a:gd name="connsiteX58" fmla="*/ 118158 w 1638733"/>
              <a:gd name="connsiteY58" fmla="*/ 1941816 h 3976099"/>
              <a:gd name="connsiteX59" fmla="*/ 107884 w 1638733"/>
              <a:gd name="connsiteY59" fmla="*/ 1921267 h 3976099"/>
              <a:gd name="connsiteX60" fmla="*/ 77061 w 1638733"/>
              <a:gd name="connsiteY60" fmla="*/ 1875034 h 3976099"/>
              <a:gd name="connsiteX61" fmla="*/ 71924 w 1638733"/>
              <a:gd name="connsiteY61" fmla="*/ 1859622 h 3976099"/>
              <a:gd name="connsiteX62" fmla="*/ 56513 w 1638733"/>
              <a:gd name="connsiteY62" fmla="*/ 1844211 h 3976099"/>
              <a:gd name="connsiteX63" fmla="*/ 46239 w 1638733"/>
              <a:gd name="connsiteY63" fmla="*/ 1803114 h 3976099"/>
              <a:gd name="connsiteX64" fmla="*/ 30828 w 1638733"/>
              <a:gd name="connsiteY64" fmla="*/ 1669550 h 3976099"/>
              <a:gd name="connsiteX65" fmla="*/ 10279 w 1638733"/>
              <a:gd name="connsiteY65" fmla="*/ 1515438 h 3976099"/>
              <a:gd name="connsiteX66" fmla="*/ 5142 w 1638733"/>
              <a:gd name="connsiteY66" fmla="*/ 1453793 h 3976099"/>
              <a:gd name="connsiteX67" fmla="*/ 5 w 1638733"/>
              <a:gd name="connsiteY67" fmla="*/ 1417834 h 3976099"/>
              <a:gd name="connsiteX68" fmla="*/ 10279 w 1638733"/>
              <a:gd name="connsiteY68" fmla="*/ 1099335 h 3976099"/>
              <a:gd name="connsiteX69" fmla="*/ 15416 w 1638733"/>
              <a:gd name="connsiteY69" fmla="*/ 1058238 h 3976099"/>
              <a:gd name="connsiteX70" fmla="*/ 25690 w 1638733"/>
              <a:gd name="connsiteY70" fmla="*/ 1012004 h 3976099"/>
              <a:gd name="connsiteX71" fmla="*/ 30828 w 1638733"/>
              <a:gd name="connsiteY71" fmla="*/ 965771 h 3976099"/>
              <a:gd name="connsiteX72" fmla="*/ 51376 w 1638733"/>
              <a:gd name="connsiteY72" fmla="*/ 893852 h 3976099"/>
              <a:gd name="connsiteX73" fmla="*/ 77061 w 1638733"/>
              <a:gd name="connsiteY73" fmla="*/ 744876 h 3976099"/>
              <a:gd name="connsiteX74" fmla="*/ 82198 w 1638733"/>
              <a:gd name="connsiteY74" fmla="*/ 626723 h 3976099"/>
              <a:gd name="connsiteX75" fmla="*/ 102747 w 1638733"/>
              <a:gd name="connsiteY75" fmla="*/ 559941 h 3976099"/>
              <a:gd name="connsiteX76" fmla="*/ 118158 w 1638733"/>
              <a:gd name="connsiteY76" fmla="*/ 472611 h 3976099"/>
              <a:gd name="connsiteX77" fmla="*/ 123295 w 1638733"/>
              <a:gd name="connsiteY77" fmla="*/ 339047 h 3976099"/>
              <a:gd name="connsiteX78" fmla="*/ 148980 w 1638733"/>
              <a:gd name="connsiteY78" fmla="*/ 251717 h 3976099"/>
              <a:gd name="connsiteX79" fmla="*/ 154117 w 1638733"/>
              <a:gd name="connsiteY79" fmla="*/ 236305 h 3976099"/>
              <a:gd name="connsiteX80" fmla="*/ 169529 w 1638733"/>
              <a:gd name="connsiteY80" fmla="*/ 226031 h 3976099"/>
              <a:gd name="connsiteX81" fmla="*/ 215762 w 1638733"/>
              <a:gd name="connsiteY81" fmla="*/ 215757 h 3976099"/>
              <a:gd name="connsiteX82" fmla="*/ 231174 w 1638733"/>
              <a:gd name="connsiteY82" fmla="*/ 210620 h 3976099"/>
              <a:gd name="connsiteX83" fmla="*/ 246585 w 1638733"/>
              <a:gd name="connsiteY83" fmla="*/ 195209 h 3976099"/>
              <a:gd name="connsiteX84" fmla="*/ 261996 w 1638733"/>
              <a:gd name="connsiteY84" fmla="*/ 184935 h 3976099"/>
              <a:gd name="connsiteX85" fmla="*/ 303093 w 1638733"/>
              <a:gd name="connsiteY85" fmla="*/ 174661 h 3976099"/>
              <a:gd name="connsiteX86" fmla="*/ 318504 w 1638733"/>
              <a:gd name="connsiteY86" fmla="*/ 164386 h 3976099"/>
              <a:gd name="connsiteX87" fmla="*/ 339052 w 1638733"/>
              <a:gd name="connsiteY87" fmla="*/ 154112 h 3976099"/>
              <a:gd name="connsiteX88" fmla="*/ 380149 w 1638733"/>
              <a:gd name="connsiteY88" fmla="*/ 123290 h 3976099"/>
              <a:gd name="connsiteX89" fmla="*/ 400697 w 1638733"/>
              <a:gd name="connsiteY89" fmla="*/ 118153 h 3976099"/>
              <a:gd name="connsiteX90" fmla="*/ 549672 w 1638733"/>
              <a:gd name="connsiteY90" fmla="*/ 77056 h 3976099"/>
              <a:gd name="connsiteX91" fmla="*/ 606180 w 1638733"/>
              <a:gd name="connsiteY91" fmla="*/ 56508 h 3976099"/>
              <a:gd name="connsiteX92" fmla="*/ 647277 w 1638733"/>
              <a:gd name="connsiteY92" fmla="*/ 41096 h 3976099"/>
              <a:gd name="connsiteX93" fmla="*/ 672962 w 1638733"/>
              <a:gd name="connsiteY93" fmla="*/ 25685 h 3976099"/>
              <a:gd name="connsiteX94" fmla="*/ 708922 w 1638733"/>
              <a:gd name="connsiteY94" fmla="*/ 20548 h 3976099"/>
              <a:gd name="connsiteX95" fmla="*/ 744881 w 1638733"/>
              <a:gd name="connsiteY95" fmla="*/ 10274 h 3976099"/>
              <a:gd name="connsiteX96" fmla="*/ 760293 w 1638733"/>
              <a:gd name="connsiteY96" fmla="*/ 5137 h 3976099"/>
              <a:gd name="connsiteX97" fmla="*/ 780841 w 1638733"/>
              <a:gd name="connsiteY97" fmla="*/ 0 h 3976099"/>
              <a:gd name="connsiteX98" fmla="*/ 991461 w 1638733"/>
              <a:gd name="connsiteY98" fmla="*/ 10274 h 3976099"/>
              <a:gd name="connsiteX99" fmla="*/ 1032558 w 1638733"/>
              <a:gd name="connsiteY99" fmla="*/ 15411 h 3976099"/>
              <a:gd name="connsiteX100" fmla="*/ 1104477 w 1638733"/>
              <a:gd name="connsiteY100" fmla="*/ 20548 h 3976099"/>
              <a:gd name="connsiteX101" fmla="*/ 1207219 w 1638733"/>
              <a:gd name="connsiteY101" fmla="*/ 35959 h 3976099"/>
              <a:gd name="connsiteX102" fmla="*/ 1268863 w 1638733"/>
              <a:gd name="connsiteY102" fmla="*/ 61645 h 3976099"/>
              <a:gd name="connsiteX103" fmla="*/ 1294549 w 1638733"/>
              <a:gd name="connsiteY103" fmla="*/ 66782 h 3976099"/>
              <a:gd name="connsiteX104" fmla="*/ 1309960 w 1638733"/>
              <a:gd name="connsiteY104" fmla="*/ 77056 h 3976099"/>
              <a:gd name="connsiteX105" fmla="*/ 1335645 w 1638733"/>
              <a:gd name="connsiteY105" fmla="*/ 102741 h 3976099"/>
              <a:gd name="connsiteX106" fmla="*/ 1366468 w 1638733"/>
              <a:gd name="connsiteY106" fmla="*/ 118153 h 3976099"/>
              <a:gd name="connsiteX107" fmla="*/ 1402428 w 1638733"/>
              <a:gd name="connsiteY107" fmla="*/ 138701 h 3976099"/>
              <a:gd name="connsiteX108" fmla="*/ 1417839 w 1638733"/>
              <a:gd name="connsiteY108" fmla="*/ 148975 h 3976099"/>
              <a:gd name="connsiteX109" fmla="*/ 1453798 w 1638733"/>
              <a:gd name="connsiteY109" fmla="*/ 164386 h 3976099"/>
              <a:gd name="connsiteX110" fmla="*/ 1474347 w 1638733"/>
              <a:gd name="connsiteY110" fmla="*/ 174661 h 3976099"/>
              <a:gd name="connsiteX111" fmla="*/ 1484621 w 1638733"/>
              <a:gd name="connsiteY111" fmla="*/ 190072 h 3976099"/>
              <a:gd name="connsiteX112" fmla="*/ 1500032 w 1638733"/>
              <a:gd name="connsiteY112" fmla="*/ 205483 h 3976099"/>
              <a:gd name="connsiteX113" fmla="*/ 1515443 w 1638733"/>
              <a:gd name="connsiteY113" fmla="*/ 231168 h 3976099"/>
              <a:gd name="connsiteX114" fmla="*/ 1525717 w 1638733"/>
              <a:gd name="connsiteY114" fmla="*/ 256854 h 3976099"/>
              <a:gd name="connsiteX115" fmla="*/ 1546266 w 1638733"/>
              <a:gd name="connsiteY115" fmla="*/ 277402 h 3976099"/>
              <a:gd name="connsiteX116" fmla="*/ 1566814 w 1638733"/>
              <a:gd name="connsiteY116" fmla="*/ 318499 h 3976099"/>
              <a:gd name="connsiteX117" fmla="*/ 1602774 w 1638733"/>
              <a:gd name="connsiteY117" fmla="*/ 364732 h 3976099"/>
              <a:gd name="connsiteX118" fmla="*/ 1613048 w 1638733"/>
              <a:gd name="connsiteY118" fmla="*/ 390418 h 3976099"/>
              <a:gd name="connsiteX119" fmla="*/ 1623322 w 1638733"/>
              <a:gd name="connsiteY119" fmla="*/ 441789 h 3976099"/>
              <a:gd name="connsiteX120" fmla="*/ 1638733 w 1638733"/>
              <a:gd name="connsiteY120" fmla="*/ 467474 h 3976099"/>
              <a:gd name="connsiteX121" fmla="*/ 1633596 w 1638733"/>
              <a:gd name="connsiteY121" fmla="*/ 647272 h 3976099"/>
              <a:gd name="connsiteX122" fmla="*/ 1623322 w 1638733"/>
              <a:gd name="connsiteY122" fmla="*/ 801384 h 3976099"/>
              <a:gd name="connsiteX123" fmla="*/ 1602774 w 1638733"/>
              <a:gd name="connsiteY123" fmla="*/ 847618 h 3976099"/>
              <a:gd name="connsiteX124" fmla="*/ 1587362 w 1638733"/>
              <a:gd name="connsiteY124" fmla="*/ 857892 h 3976099"/>
              <a:gd name="connsiteX125" fmla="*/ 1577088 w 1638733"/>
              <a:gd name="connsiteY125" fmla="*/ 878440 h 3976099"/>
              <a:gd name="connsiteX126" fmla="*/ 1520580 w 1638733"/>
              <a:gd name="connsiteY126" fmla="*/ 898989 h 3976099"/>
              <a:gd name="connsiteX127" fmla="*/ 1510306 w 1638733"/>
              <a:gd name="connsiteY127" fmla="*/ 914400 h 3976099"/>
              <a:gd name="connsiteX128" fmla="*/ 1453798 w 1638733"/>
              <a:gd name="connsiteY128" fmla="*/ 934948 h 3976099"/>
              <a:gd name="connsiteX129" fmla="*/ 1422976 w 1638733"/>
              <a:gd name="connsiteY129" fmla="*/ 950359 h 3976099"/>
              <a:gd name="connsiteX130" fmla="*/ 1412702 w 1638733"/>
              <a:gd name="connsiteY130" fmla="*/ 960634 h 3976099"/>
              <a:gd name="connsiteX131" fmla="*/ 1397290 w 1638733"/>
              <a:gd name="connsiteY131" fmla="*/ 981182 h 3976099"/>
              <a:gd name="connsiteX132" fmla="*/ 1366468 w 1638733"/>
              <a:gd name="connsiteY132" fmla="*/ 986319 h 3976099"/>
              <a:gd name="connsiteX133" fmla="*/ 1345920 w 1638733"/>
              <a:gd name="connsiteY133" fmla="*/ 991456 h 3976099"/>
              <a:gd name="connsiteX134" fmla="*/ 1309960 w 1638733"/>
              <a:gd name="connsiteY134" fmla="*/ 1012004 h 3976099"/>
              <a:gd name="connsiteX135" fmla="*/ 1279138 w 1638733"/>
              <a:gd name="connsiteY135" fmla="*/ 1022279 h 3976099"/>
              <a:gd name="connsiteX136" fmla="*/ 1238041 w 1638733"/>
              <a:gd name="connsiteY136" fmla="*/ 1037690 h 3976099"/>
              <a:gd name="connsiteX137" fmla="*/ 1217493 w 1638733"/>
              <a:gd name="connsiteY137" fmla="*/ 1053101 h 3976099"/>
              <a:gd name="connsiteX138" fmla="*/ 1135299 w 1638733"/>
              <a:gd name="connsiteY138" fmla="*/ 1073649 h 3976099"/>
              <a:gd name="connsiteX139" fmla="*/ 1099340 w 1638733"/>
              <a:gd name="connsiteY139" fmla="*/ 1099335 h 3976099"/>
              <a:gd name="connsiteX140" fmla="*/ 1053106 w 1638733"/>
              <a:gd name="connsiteY140" fmla="*/ 1114746 h 3976099"/>
              <a:gd name="connsiteX141" fmla="*/ 1027421 w 1638733"/>
              <a:gd name="connsiteY141" fmla="*/ 1130157 h 3976099"/>
              <a:gd name="connsiteX142" fmla="*/ 1006872 w 1638733"/>
              <a:gd name="connsiteY142" fmla="*/ 1140431 h 3976099"/>
              <a:gd name="connsiteX143" fmla="*/ 991461 w 1638733"/>
              <a:gd name="connsiteY143" fmla="*/ 1150705 h 3976099"/>
              <a:gd name="connsiteX144" fmla="*/ 970913 w 1638733"/>
              <a:gd name="connsiteY144" fmla="*/ 1160980 h 3976099"/>
              <a:gd name="connsiteX145" fmla="*/ 955502 w 1638733"/>
              <a:gd name="connsiteY145" fmla="*/ 1171254 h 3976099"/>
              <a:gd name="connsiteX146" fmla="*/ 919542 w 1638733"/>
              <a:gd name="connsiteY146" fmla="*/ 1181528 h 3976099"/>
              <a:gd name="connsiteX147" fmla="*/ 827075 w 1638733"/>
              <a:gd name="connsiteY147" fmla="*/ 1248310 h 3976099"/>
              <a:gd name="connsiteX148" fmla="*/ 801389 w 1638733"/>
              <a:gd name="connsiteY148" fmla="*/ 1268858 h 3976099"/>
              <a:gd name="connsiteX149" fmla="*/ 780841 w 1638733"/>
              <a:gd name="connsiteY149" fmla="*/ 1294544 h 3976099"/>
              <a:gd name="connsiteX150" fmla="*/ 755156 w 1638733"/>
              <a:gd name="connsiteY150" fmla="*/ 1309955 h 3976099"/>
              <a:gd name="connsiteX151" fmla="*/ 739744 w 1638733"/>
              <a:gd name="connsiteY151" fmla="*/ 1325366 h 3976099"/>
              <a:gd name="connsiteX152" fmla="*/ 729470 w 1638733"/>
              <a:gd name="connsiteY152" fmla="*/ 1345914 h 3976099"/>
              <a:gd name="connsiteX153" fmla="*/ 714059 w 1638733"/>
              <a:gd name="connsiteY153" fmla="*/ 1371600 h 3976099"/>
              <a:gd name="connsiteX154" fmla="*/ 703785 w 1638733"/>
              <a:gd name="connsiteY154" fmla="*/ 1402422 h 3976099"/>
              <a:gd name="connsiteX155" fmla="*/ 688374 w 1638733"/>
              <a:gd name="connsiteY155" fmla="*/ 1417834 h 3976099"/>
              <a:gd name="connsiteX156" fmla="*/ 672962 w 1638733"/>
              <a:gd name="connsiteY156" fmla="*/ 1448656 h 3976099"/>
              <a:gd name="connsiteX157" fmla="*/ 662688 w 1638733"/>
              <a:gd name="connsiteY157" fmla="*/ 1464067 h 3976099"/>
              <a:gd name="connsiteX158" fmla="*/ 652414 w 1638733"/>
              <a:gd name="connsiteY158" fmla="*/ 1494890 h 3976099"/>
              <a:gd name="connsiteX159" fmla="*/ 642140 w 1638733"/>
              <a:gd name="connsiteY159" fmla="*/ 1510301 h 3976099"/>
              <a:gd name="connsiteX160" fmla="*/ 637003 w 1638733"/>
              <a:gd name="connsiteY160" fmla="*/ 1530849 h 3976099"/>
              <a:gd name="connsiteX161" fmla="*/ 631866 w 1638733"/>
              <a:gd name="connsiteY161" fmla="*/ 1546261 h 3976099"/>
              <a:gd name="connsiteX162" fmla="*/ 626729 w 1638733"/>
              <a:gd name="connsiteY162" fmla="*/ 1571946 h 3976099"/>
              <a:gd name="connsiteX163" fmla="*/ 606180 w 1638733"/>
              <a:gd name="connsiteY163" fmla="*/ 1602768 h 3976099"/>
              <a:gd name="connsiteX164" fmla="*/ 601043 w 1638733"/>
              <a:gd name="connsiteY164" fmla="*/ 1618180 h 3976099"/>
              <a:gd name="connsiteX165" fmla="*/ 590769 w 1638733"/>
              <a:gd name="connsiteY165" fmla="*/ 1638728 h 3976099"/>
              <a:gd name="connsiteX166" fmla="*/ 565084 w 1638733"/>
              <a:gd name="connsiteY166" fmla="*/ 1710647 h 3976099"/>
              <a:gd name="connsiteX167" fmla="*/ 570221 w 1638733"/>
              <a:gd name="connsiteY167" fmla="*/ 1869896 h 3976099"/>
              <a:gd name="connsiteX168" fmla="*/ 575358 w 1638733"/>
              <a:gd name="connsiteY168" fmla="*/ 1890445 h 3976099"/>
              <a:gd name="connsiteX169" fmla="*/ 585632 w 1638733"/>
              <a:gd name="connsiteY169" fmla="*/ 1946953 h 3976099"/>
              <a:gd name="connsiteX170" fmla="*/ 595906 w 1638733"/>
              <a:gd name="connsiteY170" fmla="*/ 2003461 h 3976099"/>
              <a:gd name="connsiteX171" fmla="*/ 601043 w 1638733"/>
              <a:gd name="connsiteY171" fmla="*/ 2029146 h 3976099"/>
              <a:gd name="connsiteX172" fmla="*/ 611317 w 1638733"/>
              <a:gd name="connsiteY172" fmla="*/ 2049694 h 3976099"/>
              <a:gd name="connsiteX173" fmla="*/ 616454 w 1638733"/>
              <a:gd name="connsiteY173" fmla="*/ 2090791 h 3976099"/>
              <a:gd name="connsiteX174" fmla="*/ 626729 w 1638733"/>
              <a:gd name="connsiteY174" fmla="*/ 2111339 h 3976099"/>
              <a:gd name="connsiteX175" fmla="*/ 637003 w 1638733"/>
              <a:gd name="connsiteY175" fmla="*/ 2137025 h 3976099"/>
              <a:gd name="connsiteX176" fmla="*/ 642140 w 1638733"/>
              <a:gd name="connsiteY176" fmla="*/ 2152436 h 3976099"/>
              <a:gd name="connsiteX177" fmla="*/ 662688 w 1638733"/>
              <a:gd name="connsiteY177" fmla="*/ 2167847 h 3976099"/>
              <a:gd name="connsiteX178" fmla="*/ 688374 w 1638733"/>
              <a:gd name="connsiteY178" fmla="*/ 2198670 h 3976099"/>
              <a:gd name="connsiteX179" fmla="*/ 698648 w 1638733"/>
              <a:gd name="connsiteY179" fmla="*/ 2219218 h 3976099"/>
              <a:gd name="connsiteX180" fmla="*/ 734607 w 1638733"/>
              <a:gd name="connsiteY180" fmla="*/ 2260314 h 3976099"/>
              <a:gd name="connsiteX181" fmla="*/ 770567 w 1638733"/>
              <a:gd name="connsiteY181" fmla="*/ 2291137 h 3976099"/>
              <a:gd name="connsiteX182" fmla="*/ 816801 w 1638733"/>
              <a:gd name="connsiteY182" fmla="*/ 2321959 h 3976099"/>
              <a:gd name="connsiteX183" fmla="*/ 827075 w 1638733"/>
              <a:gd name="connsiteY183" fmla="*/ 2332234 h 3976099"/>
              <a:gd name="connsiteX184" fmla="*/ 863034 w 1638733"/>
              <a:gd name="connsiteY184" fmla="*/ 2347645 h 3976099"/>
              <a:gd name="connsiteX185" fmla="*/ 878445 w 1638733"/>
              <a:gd name="connsiteY185" fmla="*/ 2357919 h 3976099"/>
              <a:gd name="connsiteX186" fmla="*/ 919542 w 1638733"/>
              <a:gd name="connsiteY186" fmla="*/ 2368193 h 3976099"/>
              <a:gd name="connsiteX187" fmla="*/ 1037695 w 1638733"/>
              <a:gd name="connsiteY187" fmla="*/ 2378467 h 3976099"/>
              <a:gd name="connsiteX188" fmla="*/ 1160985 w 1638733"/>
              <a:gd name="connsiteY188" fmla="*/ 2388741 h 3976099"/>
              <a:gd name="connsiteX189" fmla="*/ 1166122 w 1638733"/>
              <a:gd name="connsiteY189" fmla="*/ 2404153 h 3976099"/>
              <a:gd name="connsiteX190" fmla="*/ 1186670 w 1638733"/>
              <a:gd name="connsiteY190" fmla="*/ 2434975 h 3976099"/>
              <a:gd name="connsiteX191" fmla="*/ 1196944 w 1638733"/>
              <a:gd name="connsiteY191" fmla="*/ 2465798 h 3976099"/>
              <a:gd name="connsiteX192" fmla="*/ 1202081 w 1638733"/>
              <a:gd name="connsiteY192" fmla="*/ 2481209 h 3976099"/>
              <a:gd name="connsiteX193" fmla="*/ 1196944 w 1638733"/>
              <a:gd name="connsiteY193" fmla="*/ 2547991 h 3976099"/>
              <a:gd name="connsiteX194" fmla="*/ 1181533 w 1638733"/>
              <a:gd name="connsiteY194" fmla="*/ 2578813 h 3976099"/>
              <a:gd name="connsiteX195" fmla="*/ 1171259 w 1638733"/>
              <a:gd name="connsiteY195" fmla="*/ 2599362 h 3976099"/>
              <a:gd name="connsiteX196" fmla="*/ 1135299 w 1638733"/>
              <a:gd name="connsiteY196" fmla="*/ 2619910 h 3976099"/>
              <a:gd name="connsiteX197" fmla="*/ 1119888 w 1638733"/>
              <a:gd name="connsiteY197" fmla="*/ 2630184 h 3976099"/>
              <a:gd name="connsiteX198" fmla="*/ 919542 w 1638733"/>
              <a:gd name="connsiteY198" fmla="*/ 2635321 h 3976099"/>
              <a:gd name="connsiteX199" fmla="*/ 904131 w 1638733"/>
              <a:gd name="connsiteY199" fmla="*/ 2645595 h 3976099"/>
              <a:gd name="connsiteX200" fmla="*/ 883583 w 1638733"/>
              <a:gd name="connsiteY200" fmla="*/ 2650732 h 3976099"/>
              <a:gd name="connsiteX201" fmla="*/ 873308 w 1638733"/>
              <a:gd name="connsiteY201" fmla="*/ 2666144 h 3976099"/>
              <a:gd name="connsiteX202" fmla="*/ 857897 w 1638733"/>
              <a:gd name="connsiteY202" fmla="*/ 2686692 h 3976099"/>
              <a:gd name="connsiteX203" fmla="*/ 827075 w 1638733"/>
              <a:gd name="connsiteY203" fmla="*/ 2717514 h 3976099"/>
              <a:gd name="connsiteX204" fmla="*/ 816801 w 1638733"/>
              <a:gd name="connsiteY204" fmla="*/ 2738063 h 3976099"/>
              <a:gd name="connsiteX205" fmla="*/ 801389 w 1638733"/>
              <a:gd name="connsiteY205" fmla="*/ 2753474 h 3976099"/>
              <a:gd name="connsiteX206" fmla="*/ 806526 w 1638733"/>
              <a:gd name="connsiteY206" fmla="*/ 2897312 h 3976099"/>
              <a:gd name="connsiteX207" fmla="*/ 801389 w 1638733"/>
              <a:gd name="connsiteY207" fmla="*/ 2953820 h 3976099"/>
              <a:gd name="connsiteX208" fmla="*/ 811663 w 1638733"/>
              <a:gd name="connsiteY208" fmla="*/ 3015465 h 3976099"/>
              <a:gd name="connsiteX209" fmla="*/ 821938 w 1638733"/>
              <a:gd name="connsiteY209" fmla="*/ 3066836 h 3976099"/>
              <a:gd name="connsiteX210" fmla="*/ 827075 w 1638733"/>
              <a:gd name="connsiteY210" fmla="*/ 3087384 h 3976099"/>
              <a:gd name="connsiteX211" fmla="*/ 832212 w 1638733"/>
              <a:gd name="connsiteY211" fmla="*/ 3123344 h 3976099"/>
              <a:gd name="connsiteX212" fmla="*/ 837349 w 1638733"/>
              <a:gd name="connsiteY212" fmla="*/ 3138755 h 3976099"/>
              <a:gd name="connsiteX213" fmla="*/ 852760 w 1638733"/>
              <a:gd name="connsiteY213" fmla="*/ 3179852 h 3976099"/>
              <a:gd name="connsiteX214" fmla="*/ 863034 w 1638733"/>
              <a:gd name="connsiteY214" fmla="*/ 3215811 h 3976099"/>
              <a:gd name="connsiteX215" fmla="*/ 878445 w 1638733"/>
              <a:gd name="connsiteY215" fmla="*/ 3246634 h 3976099"/>
              <a:gd name="connsiteX216" fmla="*/ 888720 w 1638733"/>
              <a:gd name="connsiteY216" fmla="*/ 3308279 h 3976099"/>
              <a:gd name="connsiteX217" fmla="*/ 904131 w 1638733"/>
              <a:gd name="connsiteY217" fmla="*/ 3339101 h 3976099"/>
              <a:gd name="connsiteX218" fmla="*/ 914405 w 1638733"/>
              <a:gd name="connsiteY218" fmla="*/ 3375061 h 3976099"/>
              <a:gd name="connsiteX219" fmla="*/ 924679 w 1638733"/>
              <a:gd name="connsiteY219" fmla="*/ 3405883 h 3976099"/>
              <a:gd name="connsiteX220" fmla="*/ 940090 w 1638733"/>
              <a:gd name="connsiteY220" fmla="*/ 3436705 h 3976099"/>
              <a:gd name="connsiteX221" fmla="*/ 955502 w 1638733"/>
              <a:gd name="connsiteY221" fmla="*/ 3498350 h 3976099"/>
              <a:gd name="connsiteX222" fmla="*/ 981187 w 1638733"/>
              <a:gd name="connsiteY222" fmla="*/ 3565132 h 3976099"/>
              <a:gd name="connsiteX223" fmla="*/ 996598 w 1638733"/>
              <a:gd name="connsiteY223" fmla="*/ 3626777 h 3976099"/>
              <a:gd name="connsiteX224" fmla="*/ 1006872 w 1638733"/>
              <a:gd name="connsiteY224" fmla="*/ 3637052 h 3976099"/>
              <a:gd name="connsiteX225" fmla="*/ 1022284 w 1638733"/>
              <a:gd name="connsiteY225" fmla="*/ 3703834 h 3976099"/>
              <a:gd name="connsiteX226" fmla="*/ 1032558 w 1638733"/>
              <a:gd name="connsiteY226" fmla="*/ 3744930 h 3976099"/>
              <a:gd name="connsiteX227" fmla="*/ 1037695 w 1638733"/>
              <a:gd name="connsiteY227" fmla="*/ 3770616 h 3976099"/>
              <a:gd name="connsiteX228" fmla="*/ 1058243 w 1638733"/>
              <a:gd name="connsiteY228" fmla="*/ 3816849 h 3976099"/>
              <a:gd name="connsiteX229" fmla="*/ 1063380 w 1638733"/>
              <a:gd name="connsiteY229" fmla="*/ 3837398 h 3976099"/>
              <a:gd name="connsiteX230" fmla="*/ 1073654 w 1638733"/>
              <a:gd name="connsiteY230" fmla="*/ 3857946 h 3976099"/>
              <a:gd name="connsiteX231" fmla="*/ 1089066 w 1638733"/>
              <a:gd name="connsiteY231" fmla="*/ 3919591 h 3976099"/>
              <a:gd name="connsiteX232" fmla="*/ 1094203 w 1638733"/>
              <a:gd name="connsiteY232" fmla="*/ 3935002 h 3976099"/>
              <a:gd name="connsiteX233" fmla="*/ 1094203 w 1638733"/>
              <a:gd name="connsiteY233" fmla="*/ 3976099 h 3976099"/>
              <a:gd name="connsiteX234" fmla="*/ 1063380 w 1638733"/>
              <a:gd name="connsiteY234" fmla="*/ 3883631 h 397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Lst>
            <a:rect l="l" t="t" r="r" b="b"/>
            <a:pathLst>
              <a:path w="1638733" h="3976099">
                <a:moveTo>
                  <a:pt x="744881" y="3863083"/>
                </a:moveTo>
                <a:lnTo>
                  <a:pt x="744881" y="3863083"/>
                </a:lnTo>
                <a:cubicBezTo>
                  <a:pt x="738032" y="3847672"/>
                  <a:pt x="730596" y="3832508"/>
                  <a:pt x="724333" y="3816849"/>
                </a:cubicBezTo>
                <a:cubicBezTo>
                  <a:pt x="720311" y="3806794"/>
                  <a:pt x="714059" y="3786027"/>
                  <a:pt x="714059" y="3786027"/>
                </a:cubicBezTo>
                <a:cubicBezTo>
                  <a:pt x="712347" y="3762054"/>
                  <a:pt x="711730" y="3737977"/>
                  <a:pt x="708922" y="3714108"/>
                </a:cubicBezTo>
                <a:cubicBezTo>
                  <a:pt x="708289" y="3708730"/>
                  <a:pt x="704158" y="3704098"/>
                  <a:pt x="703785" y="3698696"/>
                </a:cubicBezTo>
                <a:cubicBezTo>
                  <a:pt x="700720" y="3654247"/>
                  <a:pt x="701053" y="3609621"/>
                  <a:pt x="698648" y="3565132"/>
                </a:cubicBezTo>
                <a:cubicBezTo>
                  <a:pt x="697627" y="3546246"/>
                  <a:pt x="697220" y="3527171"/>
                  <a:pt x="693511" y="3508625"/>
                </a:cubicBezTo>
                <a:cubicBezTo>
                  <a:pt x="692009" y="3501115"/>
                  <a:pt x="686253" y="3495115"/>
                  <a:pt x="683236" y="3488076"/>
                </a:cubicBezTo>
                <a:cubicBezTo>
                  <a:pt x="681103" y="3483099"/>
                  <a:pt x="679811" y="3477802"/>
                  <a:pt x="678099" y="3472665"/>
                </a:cubicBezTo>
                <a:cubicBezTo>
                  <a:pt x="676387" y="3460678"/>
                  <a:pt x="674562" y="3448707"/>
                  <a:pt x="672962" y="3436705"/>
                </a:cubicBezTo>
                <a:cubicBezTo>
                  <a:pt x="671137" y="3423021"/>
                  <a:pt x="671173" y="3409002"/>
                  <a:pt x="667825" y="3395609"/>
                </a:cubicBezTo>
                <a:cubicBezTo>
                  <a:pt x="665968" y="3388180"/>
                  <a:pt x="660976" y="3381910"/>
                  <a:pt x="657551" y="3375061"/>
                </a:cubicBezTo>
                <a:cubicBezTo>
                  <a:pt x="655839" y="3364787"/>
                  <a:pt x="654940" y="3354343"/>
                  <a:pt x="652414" y="3344238"/>
                </a:cubicBezTo>
                <a:cubicBezTo>
                  <a:pt x="649787" y="3333732"/>
                  <a:pt x="645565" y="3323690"/>
                  <a:pt x="642140" y="3313416"/>
                </a:cubicBezTo>
                <a:cubicBezTo>
                  <a:pt x="640428" y="3308279"/>
                  <a:pt x="638065" y="3303314"/>
                  <a:pt x="637003" y="3298004"/>
                </a:cubicBezTo>
                <a:cubicBezTo>
                  <a:pt x="630655" y="3266265"/>
                  <a:pt x="636709" y="3279584"/>
                  <a:pt x="621592" y="3256908"/>
                </a:cubicBezTo>
                <a:cubicBezTo>
                  <a:pt x="619879" y="3250058"/>
                  <a:pt x="617986" y="3243251"/>
                  <a:pt x="616454" y="3236359"/>
                </a:cubicBezTo>
                <a:cubicBezTo>
                  <a:pt x="614560" y="3227836"/>
                  <a:pt x="614383" y="3218849"/>
                  <a:pt x="611317" y="3210674"/>
                </a:cubicBezTo>
                <a:cubicBezTo>
                  <a:pt x="609149" y="3204893"/>
                  <a:pt x="604468" y="3200400"/>
                  <a:pt x="601043" y="3195263"/>
                </a:cubicBezTo>
                <a:cubicBezTo>
                  <a:pt x="597618" y="3183276"/>
                  <a:pt x="594049" y="3171330"/>
                  <a:pt x="590769" y="3159303"/>
                </a:cubicBezTo>
                <a:cubicBezTo>
                  <a:pt x="588911" y="3152492"/>
                  <a:pt x="588111" y="3145366"/>
                  <a:pt x="585632" y="3138755"/>
                </a:cubicBezTo>
                <a:cubicBezTo>
                  <a:pt x="582943" y="3131585"/>
                  <a:pt x="578783" y="3125056"/>
                  <a:pt x="575358" y="3118207"/>
                </a:cubicBezTo>
                <a:cubicBezTo>
                  <a:pt x="574138" y="3110889"/>
                  <a:pt x="567777" y="3070675"/>
                  <a:pt x="565084" y="3061699"/>
                </a:cubicBezTo>
                <a:cubicBezTo>
                  <a:pt x="562434" y="3052866"/>
                  <a:pt x="558048" y="3044647"/>
                  <a:pt x="554810" y="3036013"/>
                </a:cubicBezTo>
                <a:cubicBezTo>
                  <a:pt x="544415" y="3008293"/>
                  <a:pt x="554758" y="3032404"/>
                  <a:pt x="544535" y="2994917"/>
                </a:cubicBezTo>
                <a:cubicBezTo>
                  <a:pt x="541685" y="2984469"/>
                  <a:pt x="536888" y="2974601"/>
                  <a:pt x="534261" y="2964094"/>
                </a:cubicBezTo>
                <a:cubicBezTo>
                  <a:pt x="531735" y="2953989"/>
                  <a:pt x="530987" y="2943520"/>
                  <a:pt x="529124" y="2933272"/>
                </a:cubicBezTo>
                <a:cubicBezTo>
                  <a:pt x="527562" y="2924681"/>
                  <a:pt x="525699" y="2916148"/>
                  <a:pt x="523987" y="2907586"/>
                </a:cubicBezTo>
                <a:cubicBezTo>
                  <a:pt x="522275" y="2888750"/>
                  <a:pt x="522813" y="2869573"/>
                  <a:pt x="518850" y="2851079"/>
                </a:cubicBezTo>
                <a:cubicBezTo>
                  <a:pt x="517556" y="2845042"/>
                  <a:pt x="511008" y="2841342"/>
                  <a:pt x="508576" y="2835667"/>
                </a:cubicBezTo>
                <a:cubicBezTo>
                  <a:pt x="482123" y="2773943"/>
                  <a:pt x="533791" y="2865706"/>
                  <a:pt x="488028" y="2789434"/>
                </a:cubicBezTo>
                <a:cubicBezTo>
                  <a:pt x="473382" y="2701574"/>
                  <a:pt x="493833" y="2810724"/>
                  <a:pt x="472616" y="2732926"/>
                </a:cubicBezTo>
                <a:cubicBezTo>
                  <a:pt x="457266" y="2676641"/>
                  <a:pt x="478720" y="2724586"/>
                  <a:pt x="457205" y="2681555"/>
                </a:cubicBezTo>
                <a:cubicBezTo>
                  <a:pt x="455493" y="2672993"/>
                  <a:pt x="453630" y="2664460"/>
                  <a:pt x="452068" y="2655870"/>
                </a:cubicBezTo>
                <a:cubicBezTo>
                  <a:pt x="450205" y="2645622"/>
                  <a:pt x="451161" y="2634565"/>
                  <a:pt x="446931" y="2625047"/>
                </a:cubicBezTo>
                <a:cubicBezTo>
                  <a:pt x="443981" y="2618408"/>
                  <a:pt x="436657" y="2614773"/>
                  <a:pt x="431520" y="2609636"/>
                </a:cubicBezTo>
                <a:cubicBezTo>
                  <a:pt x="426614" y="2590012"/>
                  <a:pt x="425783" y="2582750"/>
                  <a:pt x="416108" y="2563402"/>
                </a:cubicBezTo>
                <a:cubicBezTo>
                  <a:pt x="411643" y="2554472"/>
                  <a:pt x="405834" y="2546279"/>
                  <a:pt x="400697" y="2537717"/>
                </a:cubicBezTo>
                <a:cubicBezTo>
                  <a:pt x="398985" y="2530867"/>
                  <a:pt x="398039" y="2523779"/>
                  <a:pt x="395560" y="2517168"/>
                </a:cubicBezTo>
                <a:cubicBezTo>
                  <a:pt x="384916" y="2488783"/>
                  <a:pt x="383887" y="2501761"/>
                  <a:pt x="369875" y="2470935"/>
                </a:cubicBezTo>
                <a:cubicBezTo>
                  <a:pt x="365394" y="2461076"/>
                  <a:pt x="363026" y="2450386"/>
                  <a:pt x="359601" y="2440112"/>
                </a:cubicBezTo>
                <a:cubicBezTo>
                  <a:pt x="357889" y="2434975"/>
                  <a:pt x="357467" y="2429207"/>
                  <a:pt x="354463" y="2424701"/>
                </a:cubicBezTo>
                <a:cubicBezTo>
                  <a:pt x="344144" y="2409222"/>
                  <a:pt x="341737" y="2406993"/>
                  <a:pt x="333915" y="2388741"/>
                </a:cubicBezTo>
                <a:cubicBezTo>
                  <a:pt x="325111" y="2368197"/>
                  <a:pt x="332504" y="2369971"/>
                  <a:pt x="313367" y="2347645"/>
                </a:cubicBezTo>
                <a:cubicBezTo>
                  <a:pt x="309349" y="2342957"/>
                  <a:pt x="303093" y="2340796"/>
                  <a:pt x="297956" y="2337371"/>
                </a:cubicBezTo>
                <a:cubicBezTo>
                  <a:pt x="286328" y="2290855"/>
                  <a:pt x="302851" y="2347160"/>
                  <a:pt x="272270" y="2286000"/>
                </a:cubicBezTo>
                <a:cubicBezTo>
                  <a:pt x="262259" y="2265978"/>
                  <a:pt x="272097" y="2267717"/>
                  <a:pt x="261996" y="2250040"/>
                </a:cubicBezTo>
                <a:cubicBezTo>
                  <a:pt x="257748" y="2242606"/>
                  <a:pt x="251722" y="2236341"/>
                  <a:pt x="246585" y="2229492"/>
                </a:cubicBezTo>
                <a:cubicBezTo>
                  <a:pt x="244873" y="2224355"/>
                  <a:pt x="242936" y="2219288"/>
                  <a:pt x="241448" y="2214081"/>
                </a:cubicBezTo>
                <a:cubicBezTo>
                  <a:pt x="239508" y="2207292"/>
                  <a:pt x="239179" y="2199984"/>
                  <a:pt x="236311" y="2193532"/>
                </a:cubicBezTo>
                <a:cubicBezTo>
                  <a:pt x="226099" y="2170555"/>
                  <a:pt x="221456" y="2168404"/>
                  <a:pt x="205488" y="2152436"/>
                </a:cubicBezTo>
                <a:cubicBezTo>
                  <a:pt x="200351" y="2140449"/>
                  <a:pt x="194920" y="2128584"/>
                  <a:pt x="190077" y="2116476"/>
                </a:cubicBezTo>
                <a:cubicBezTo>
                  <a:pt x="188066" y="2111448"/>
                  <a:pt x="187073" y="2106042"/>
                  <a:pt x="184940" y="2101065"/>
                </a:cubicBezTo>
                <a:cubicBezTo>
                  <a:pt x="177120" y="2082817"/>
                  <a:pt x="174709" y="2080582"/>
                  <a:pt x="164392" y="2065105"/>
                </a:cubicBezTo>
                <a:cubicBezTo>
                  <a:pt x="162679" y="2051406"/>
                  <a:pt x="162887" y="2037328"/>
                  <a:pt x="159254" y="2024009"/>
                </a:cubicBezTo>
                <a:cubicBezTo>
                  <a:pt x="156824" y="2015100"/>
                  <a:pt x="145084" y="2004702"/>
                  <a:pt x="138706" y="1998323"/>
                </a:cubicBezTo>
                <a:cubicBezTo>
                  <a:pt x="135281" y="1984624"/>
                  <a:pt x="136265" y="1968976"/>
                  <a:pt x="128432" y="1957227"/>
                </a:cubicBezTo>
                <a:cubicBezTo>
                  <a:pt x="125007" y="1952090"/>
                  <a:pt x="121221" y="1947176"/>
                  <a:pt x="118158" y="1941816"/>
                </a:cubicBezTo>
                <a:cubicBezTo>
                  <a:pt x="114359" y="1935167"/>
                  <a:pt x="111898" y="1927789"/>
                  <a:pt x="107884" y="1921267"/>
                </a:cubicBezTo>
                <a:cubicBezTo>
                  <a:pt x="98177" y="1905493"/>
                  <a:pt x="77061" y="1875034"/>
                  <a:pt x="77061" y="1875034"/>
                </a:cubicBezTo>
                <a:cubicBezTo>
                  <a:pt x="75349" y="1869897"/>
                  <a:pt x="74928" y="1864128"/>
                  <a:pt x="71924" y="1859622"/>
                </a:cubicBezTo>
                <a:cubicBezTo>
                  <a:pt x="67894" y="1853577"/>
                  <a:pt x="59519" y="1850825"/>
                  <a:pt x="56513" y="1844211"/>
                </a:cubicBezTo>
                <a:cubicBezTo>
                  <a:pt x="50670" y="1831356"/>
                  <a:pt x="46239" y="1803114"/>
                  <a:pt x="46239" y="1803114"/>
                </a:cubicBezTo>
                <a:cubicBezTo>
                  <a:pt x="34495" y="1626949"/>
                  <a:pt x="49674" y="1810887"/>
                  <a:pt x="30828" y="1669550"/>
                </a:cubicBezTo>
                <a:cubicBezTo>
                  <a:pt x="6271" y="1485375"/>
                  <a:pt x="33590" y="1643653"/>
                  <a:pt x="10279" y="1515438"/>
                </a:cubicBezTo>
                <a:cubicBezTo>
                  <a:pt x="8567" y="1494890"/>
                  <a:pt x="7301" y="1474299"/>
                  <a:pt x="5142" y="1453793"/>
                </a:cubicBezTo>
                <a:cubicBezTo>
                  <a:pt x="3874" y="1441752"/>
                  <a:pt x="-170" y="1429941"/>
                  <a:pt x="5" y="1417834"/>
                </a:cubicBezTo>
                <a:cubicBezTo>
                  <a:pt x="1544" y="1311624"/>
                  <a:pt x="5731" y="1205459"/>
                  <a:pt x="10279" y="1099335"/>
                </a:cubicBezTo>
                <a:cubicBezTo>
                  <a:pt x="10870" y="1085542"/>
                  <a:pt x="13017" y="1071834"/>
                  <a:pt x="15416" y="1058238"/>
                </a:cubicBezTo>
                <a:cubicBezTo>
                  <a:pt x="18160" y="1042691"/>
                  <a:pt x="23094" y="1027576"/>
                  <a:pt x="25690" y="1012004"/>
                </a:cubicBezTo>
                <a:cubicBezTo>
                  <a:pt x="28239" y="996709"/>
                  <a:pt x="27534" y="980923"/>
                  <a:pt x="30828" y="965771"/>
                </a:cubicBezTo>
                <a:cubicBezTo>
                  <a:pt x="36125" y="941408"/>
                  <a:pt x="44527" y="917825"/>
                  <a:pt x="51376" y="893852"/>
                </a:cubicBezTo>
                <a:cubicBezTo>
                  <a:pt x="69129" y="775497"/>
                  <a:pt x="59275" y="824916"/>
                  <a:pt x="77061" y="744876"/>
                </a:cubicBezTo>
                <a:cubicBezTo>
                  <a:pt x="78773" y="705492"/>
                  <a:pt x="76775" y="665770"/>
                  <a:pt x="82198" y="626723"/>
                </a:cubicBezTo>
                <a:cubicBezTo>
                  <a:pt x="85402" y="603654"/>
                  <a:pt x="97455" y="582622"/>
                  <a:pt x="102747" y="559941"/>
                </a:cubicBezTo>
                <a:cubicBezTo>
                  <a:pt x="109464" y="531154"/>
                  <a:pt x="113021" y="501721"/>
                  <a:pt x="118158" y="472611"/>
                </a:cubicBezTo>
                <a:cubicBezTo>
                  <a:pt x="119870" y="428090"/>
                  <a:pt x="118862" y="383380"/>
                  <a:pt x="123295" y="339047"/>
                </a:cubicBezTo>
                <a:cubicBezTo>
                  <a:pt x="129518" y="276813"/>
                  <a:pt x="127746" y="283568"/>
                  <a:pt x="148980" y="251717"/>
                </a:cubicBezTo>
                <a:cubicBezTo>
                  <a:pt x="150692" y="246580"/>
                  <a:pt x="150734" y="240534"/>
                  <a:pt x="154117" y="236305"/>
                </a:cubicBezTo>
                <a:cubicBezTo>
                  <a:pt x="157974" y="231484"/>
                  <a:pt x="164007" y="228792"/>
                  <a:pt x="169529" y="226031"/>
                </a:cubicBezTo>
                <a:cubicBezTo>
                  <a:pt x="183407" y="219092"/>
                  <a:pt x="201555" y="218914"/>
                  <a:pt x="215762" y="215757"/>
                </a:cubicBezTo>
                <a:cubicBezTo>
                  <a:pt x="221048" y="214582"/>
                  <a:pt x="226037" y="212332"/>
                  <a:pt x="231174" y="210620"/>
                </a:cubicBezTo>
                <a:cubicBezTo>
                  <a:pt x="236311" y="205483"/>
                  <a:pt x="241004" y="199860"/>
                  <a:pt x="246585" y="195209"/>
                </a:cubicBezTo>
                <a:cubicBezTo>
                  <a:pt x="251328" y="191257"/>
                  <a:pt x="256474" y="187696"/>
                  <a:pt x="261996" y="184935"/>
                </a:cubicBezTo>
                <a:cubicBezTo>
                  <a:pt x="272527" y="179669"/>
                  <a:pt x="293323" y="176615"/>
                  <a:pt x="303093" y="174661"/>
                </a:cubicBezTo>
                <a:cubicBezTo>
                  <a:pt x="308230" y="171236"/>
                  <a:pt x="313143" y="167449"/>
                  <a:pt x="318504" y="164386"/>
                </a:cubicBezTo>
                <a:cubicBezTo>
                  <a:pt x="325153" y="160587"/>
                  <a:pt x="332821" y="158563"/>
                  <a:pt x="339052" y="154112"/>
                </a:cubicBezTo>
                <a:cubicBezTo>
                  <a:pt x="371931" y="130627"/>
                  <a:pt x="333929" y="143832"/>
                  <a:pt x="380149" y="123290"/>
                </a:cubicBezTo>
                <a:cubicBezTo>
                  <a:pt x="386601" y="120423"/>
                  <a:pt x="393935" y="120182"/>
                  <a:pt x="400697" y="118153"/>
                </a:cubicBezTo>
                <a:cubicBezTo>
                  <a:pt x="523473" y="81319"/>
                  <a:pt x="439976" y="102370"/>
                  <a:pt x="549672" y="77056"/>
                </a:cubicBezTo>
                <a:cubicBezTo>
                  <a:pt x="585660" y="53066"/>
                  <a:pt x="538908" y="81736"/>
                  <a:pt x="606180" y="56508"/>
                </a:cubicBezTo>
                <a:cubicBezTo>
                  <a:pt x="619879" y="51371"/>
                  <a:pt x="633993" y="47227"/>
                  <a:pt x="647277" y="41096"/>
                </a:cubicBezTo>
                <a:cubicBezTo>
                  <a:pt x="656343" y="36912"/>
                  <a:pt x="663490" y="28842"/>
                  <a:pt x="672962" y="25685"/>
                </a:cubicBezTo>
                <a:cubicBezTo>
                  <a:pt x="684449" y="21856"/>
                  <a:pt x="696935" y="22260"/>
                  <a:pt x="708922" y="20548"/>
                </a:cubicBezTo>
                <a:lnTo>
                  <a:pt x="744881" y="10274"/>
                </a:lnTo>
                <a:cubicBezTo>
                  <a:pt x="750068" y="8718"/>
                  <a:pt x="755086" y="6625"/>
                  <a:pt x="760293" y="5137"/>
                </a:cubicBezTo>
                <a:cubicBezTo>
                  <a:pt x="767081" y="3197"/>
                  <a:pt x="773992" y="1712"/>
                  <a:pt x="780841" y="0"/>
                </a:cubicBezTo>
                <a:lnTo>
                  <a:pt x="991461" y="10274"/>
                </a:lnTo>
                <a:cubicBezTo>
                  <a:pt x="1005241" y="11118"/>
                  <a:pt x="1018809" y="14161"/>
                  <a:pt x="1032558" y="15411"/>
                </a:cubicBezTo>
                <a:cubicBezTo>
                  <a:pt x="1056493" y="17587"/>
                  <a:pt x="1080504" y="18836"/>
                  <a:pt x="1104477" y="20548"/>
                </a:cubicBezTo>
                <a:cubicBezTo>
                  <a:pt x="1138724" y="25685"/>
                  <a:pt x="1173168" y="29653"/>
                  <a:pt x="1207219" y="35959"/>
                </a:cubicBezTo>
                <a:cubicBezTo>
                  <a:pt x="1273738" y="48278"/>
                  <a:pt x="1215701" y="40381"/>
                  <a:pt x="1268863" y="61645"/>
                </a:cubicBezTo>
                <a:cubicBezTo>
                  <a:pt x="1276970" y="64888"/>
                  <a:pt x="1285987" y="65070"/>
                  <a:pt x="1294549" y="66782"/>
                </a:cubicBezTo>
                <a:cubicBezTo>
                  <a:pt x="1299686" y="70207"/>
                  <a:pt x="1305314" y="72990"/>
                  <a:pt x="1309960" y="77056"/>
                </a:cubicBezTo>
                <a:cubicBezTo>
                  <a:pt x="1319072" y="85029"/>
                  <a:pt x="1325853" y="95619"/>
                  <a:pt x="1335645" y="102741"/>
                </a:cubicBezTo>
                <a:cubicBezTo>
                  <a:pt x="1344935" y="109497"/>
                  <a:pt x="1356354" y="112707"/>
                  <a:pt x="1366468" y="118153"/>
                </a:cubicBezTo>
                <a:cubicBezTo>
                  <a:pt x="1378623" y="124698"/>
                  <a:pt x="1390590" y="131598"/>
                  <a:pt x="1402428" y="138701"/>
                </a:cubicBezTo>
                <a:cubicBezTo>
                  <a:pt x="1407722" y="141877"/>
                  <a:pt x="1412317" y="146214"/>
                  <a:pt x="1417839" y="148975"/>
                </a:cubicBezTo>
                <a:cubicBezTo>
                  <a:pt x="1429503" y="154807"/>
                  <a:pt x="1441926" y="158990"/>
                  <a:pt x="1453798" y="164386"/>
                </a:cubicBezTo>
                <a:cubicBezTo>
                  <a:pt x="1460770" y="167555"/>
                  <a:pt x="1467497" y="171236"/>
                  <a:pt x="1474347" y="174661"/>
                </a:cubicBezTo>
                <a:cubicBezTo>
                  <a:pt x="1477772" y="179798"/>
                  <a:pt x="1480669" y="185329"/>
                  <a:pt x="1484621" y="190072"/>
                </a:cubicBezTo>
                <a:cubicBezTo>
                  <a:pt x="1489272" y="195653"/>
                  <a:pt x="1495673" y="199671"/>
                  <a:pt x="1500032" y="205483"/>
                </a:cubicBezTo>
                <a:cubicBezTo>
                  <a:pt x="1506023" y="213471"/>
                  <a:pt x="1510978" y="222238"/>
                  <a:pt x="1515443" y="231168"/>
                </a:cubicBezTo>
                <a:cubicBezTo>
                  <a:pt x="1519567" y="239416"/>
                  <a:pt x="1520602" y="249181"/>
                  <a:pt x="1525717" y="256854"/>
                </a:cubicBezTo>
                <a:cubicBezTo>
                  <a:pt x="1531090" y="264914"/>
                  <a:pt x="1539416" y="270553"/>
                  <a:pt x="1546266" y="277402"/>
                </a:cubicBezTo>
                <a:cubicBezTo>
                  <a:pt x="1553115" y="291101"/>
                  <a:pt x="1555984" y="307669"/>
                  <a:pt x="1566814" y="318499"/>
                </a:cubicBezTo>
                <a:cubicBezTo>
                  <a:pt x="1587825" y="339510"/>
                  <a:pt x="1589178" y="337541"/>
                  <a:pt x="1602774" y="364732"/>
                </a:cubicBezTo>
                <a:cubicBezTo>
                  <a:pt x="1606898" y="372980"/>
                  <a:pt x="1610672" y="381508"/>
                  <a:pt x="1613048" y="390418"/>
                </a:cubicBezTo>
                <a:cubicBezTo>
                  <a:pt x="1617547" y="407291"/>
                  <a:pt x="1614337" y="426815"/>
                  <a:pt x="1623322" y="441789"/>
                </a:cubicBezTo>
                <a:lnTo>
                  <a:pt x="1638733" y="467474"/>
                </a:lnTo>
                <a:cubicBezTo>
                  <a:pt x="1637021" y="527407"/>
                  <a:pt x="1635561" y="587347"/>
                  <a:pt x="1633596" y="647272"/>
                </a:cubicBezTo>
                <a:cubicBezTo>
                  <a:pt x="1631552" y="709608"/>
                  <a:pt x="1638732" y="750017"/>
                  <a:pt x="1623322" y="801384"/>
                </a:cubicBezTo>
                <a:cubicBezTo>
                  <a:pt x="1618962" y="815916"/>
                  <a:pt x="1614571" y="835822"/>
                  <a:pt x="1602774" y="847618"/>
                </a:cubicBezTo>
                <a:cubicBezTo>
                  <a:pt x="1598408" y="851984"/>
                  <a:pt x="1592499" y="854467"/>
                  <a:pt x="1587362" y="857892"/>
                </a:cubicBezTo>
                <a:cubicBezTo>
                  <a:pt x="1583937" y="864741"/>
                  <a:pt x="1582503" y="873025"/>
                  <a:pt x="1577088" y="878440"/>
                </a:cubicBezTo>
                <a:cubicBezTo>
                  <a:pt x="1567579" y="887949"/>
                  <a:pt x="1527780" y="896932"/>
                  <a:pt x="1520580" y="898989"/>
                </a:cubicBezTo>
                <a:cubicBezTo>
                  <a:pt x="1517155" y="904126"/>
                  <a:pt x="1515049" y="910448"/>
                  <a:pt x="1510306" y="914400"/>
                </a:cubicBezTo>
                <a:cubicBezTo>
                  <a:pt x="1496289" y="926081"/>
                  <a:pt x="1468337" y="929356"/>
                  <a:pt x="1453798" y="934948"/>
                </a:cubicBezTo>
                <a:cubicBezTo>
                  <a:pt x="1443077" y="939071"/>
                  <a:pt x="1433250" y="945222"/>
                  <a:pt x="1422976" y="950359"/>
                </a:cubicBezTo>
                <a:cubicBezTo>
                  <a:pt x="1419551" y="953784"/>
                  <a:pt x="1415803" y="956913"/>
                  <a:pt x="1412702" y="960634"/>
                </a:cubicBezTo>
                <a:cubicBezTo>
                  <a:pt x="1407221" y="967211"/>
                  <a:pt x="1404774" y="977024"/>
                  <a:pt x="1397290" y="981182"/>
                </a:cubicBezTo>
                <a:cubicBezTo>
                  <a:pt x="1388185" y="986240"/>
                  <a:pt x="1376681" y="984276"/>
                  <a:pt x="1366468" y="986319"/>
                </a:cubicBezTo>
                <a:cubicBezTo>
                  <a:pt x="1359545" y="987704"/>
                  <a:pt x="1352769" y="989744"/>
                  <a:pt x="1345920" y="991456"/>
                </a:cubicBezTo>
                <a:cubicBezTo>
                  <a:pt x="1332019" y="1000723"/>
                  <a:pt x="1326254" y="1005486"/>
                  <a:pt x="1309960" y="1012004"/>
                </a:cubicBezTo>
                <a:cubicBezTo>
                  <a:pt x="1299905" y="1016026"/>
                  <a:pt x="1289316" y="1018578"/>
                  <a:pt x="1279138" y="1022279"/>
                </a:cubicBezTo>
                <a:cubicBezTo>
                  <a:pt x="1211609" y="1046836"/>
                  <a:pt x="1283818" y="1022431"/>
                  <a:pt x="1238041" y="1037690"/>
                </a:cubicBezTo>
                <a:cubicBezTo>
                  <a:pt x="1231192" y="1042827"/>
                  <a:pt x="1225267" y="1049513"/>
                  <a:pt x="1217493" y="1053101"/>
                </a:cubicBezTo>
                <a:cubicBezTo>
                  <a:pt x="1182993" y="1069024"/>
                  <a:pt x="1170032" y="1068687"/>
                  <a:pt x="1135299" y="1073649"/>
                </a:cubicBezTo>
                <a:cubicBezTo>
                  <a:pt x="1119284" y="1089665"/>
                  <a:pt x="1121315" y="1090883"/>
                  <a:pt x="1099340" y="1099335"/>
                </a:cubicBezTo>
                <a:cubicBezTo>
                  <a:pt x="1084178" y="1105167"/>
                  <a:pt x="1067036" y="1106388"/>
                  <a:pt x="1053106" y="1114746"/>
                </a:cubicBezTo>
                <a:cubicBezTo>
                  <a:pt x="1044544" y="1119883"/>
                  <a:pt x="1036149" y="1125308"/>
                  <a:pt x="1027421" y="1130157"/>
                </a:cubicBezTo>
                <a:cubicBezTo>
                  <a:pt x="1020727" y="1133876"/>
                  <a:pt x="1013521" y="1136632"/>
                  <a:pt x="1006872" y="1140431"/>
                </a:cubicBezTo>
                <a:cubicBezTo>
                  <a:pt x="1001512" y="1143494"/>
                  <a:pt x="996821" y="1147642"/>
                  <a:pt x="991461" y="1150705"/>
                </a:cubicBezTo>
                <a:cubicBezTo>
                  <a:pt x="984812" y="1154505"/>
                  <a:pt x="977562" y="1157180"/>
                  <a:pt x="970913" y="1160980"/>
                </a:cubicBezTo>
                <a:cubicBezTo>
                  <a:pt x="965553" y="1164043"/>
                  <a:pt x="961177" y="1168822"/>
                  <a:pt x="955502" y="1171254"/>
                </a:cubicBezTo>
                <a:cubicBezTo>
                  <a:pt x="946494" y="1175114"/>
                  <a:pt x="928771" y="1176145"/>
                  <a:pt x="919542" y="1181528"/>
                </a:cubicBezTo>
                <a:cubicBezTo>
                  <a:pt x="885045" y="1201651"/>
                  <a:pt x="858433" y="1223672"/>
                  <a:pt x="827075" y="1248310"/>
                </a:cubicBezTo>
                <a:cubicBezTo>
                  <a:pt x="818453" y="1255084"/>
                  <a:pt x="808238" y="1260296"/>
                  <a:pt x="801389" y="1268858"/>
                </a:cubicBezTo>
                <a:cubicBezTo>
                  <a:pt x="794540" y="1277420"/>
                  <a:pt x="789036" y="1287259"/>
                  <a:pt x="780841" y="1294544"/>
                </a:cubicBezTo>
                <a:cubicBezTo>
                  <a:pt x="773379" y="1301177"/>
                  <a:pt x="763144" y="1303964"/>
                  <a:pt x="755156" y="1309955"/>
                </a:cubicBezTo>
                <a:cubicBezTo>
                  <a:pt x="749344" y="1314314"/>
                  <a:pt x="744881" y="1320229"/>
                  <a:pt x="739744" y="1325366"/>
                </a:cubicBezTo>
                <a:cubicBezTo>
                  <a:pt x="736319" y="1332215"/>
                  <a:pt x="733189" y="1339220"/>
                  <a:pt x="729470" y="1345914"/>
                </a:cubicBezTo>
                <a:cubicBezTo>
                  <a:pt x="724621" y="1354642"/>
                  <a:pt x="718191" y="1362510"/>
                  <a:pt x="714059" y="1371600"/>
                </a:cubicBezTo>
                <a:cubicBezTo>
                  <a:pt x="709578" y="1381459"/>
                  <a:pt x="709044" y="1392955"/>
                  <a:pt x="703785" y="1402422"/>
                </a:cubicBezTo>
                <a:cubicBezTo>
                  <a:pt x="700257" y="1408773"/>
                  <a:pt x="692404" y="1411789"/>
                  <a:pt x="688374" y="1417834"/>
                </a:cubicBezTo>
                <a:cubicBezTo>
                  <a:pt x="682002" y="1427392"/>
                  <a:pt x="678541" y="1438615"/>
                  <a:pt x="672962" y="1448656"/>
                </a:cubicBezTo>
                <a:cubicBezTo>
                  <a:pt x="669964" y="1454053"/>
                  <a:pt x="666113" y="1458930"/>
                  <a:pt x="662688" y="1464067"/>
                </a:cubicBezTo>
                <a:cubicBezTo>
                  <a:pt x="659263" y="1474341"/>
                  <a:pt x="656812" y="1484993"/>
                  <a:pt x="652414" y="1494890"/>
                </a:cubicBezTo>
                <a:cubicBezTo>
                  <a:pt x="649907" y="1500532"/>
                  <a:pt x="644572" y="1504626"/>
                  <a:pt x="642140" y="1510301"/>
                </a:cubicBezTo>
                <a:cubicBezTo>
                  <a:pt x="639359" y="1516790"/>
                  <a:pt x="638943" y="1524061"/>
                  <a:pt x="637003" y="1530849"/>
                </a:cubicBezTo>
                <a:cubicBezTo>
                  <a:pt x="635515" y="1536056"/>
                  <a:pt x="633179" y="1541007"/>
                  <a:pt x="631866" y="1546261"/>
                </a:cubicBezTo>
                <a:cubicBezTo>
                  <a:pt x="629748" y="1554732"/>
                  <a:pt x="630342" y="1563997"/>
                  <a:pt x="626729" y="1571946"/>
                </a:cubicBezTo>
                <a:cubicBezTo>
                  <a:pt x="621619" y="1583187"/>
                  <a:pt x="613030" y="1592494"/>
                  <a:pt x="606180" y="1602768"/>
                </a:cubicBezTo>
                <a:cubicBezTo>
                  <a:pt x="604468" y="1607905"/>
                  <a:pt x="603176" y="1613203"/>
                  <a:pt x="601043" y="1618180"/>
                </a:cubicBezTo>
                <a:cubicBezTo>
                  <a:pt x="598027" y="1625219"/>
                  <a:pt x="593191" y="1631463"/>
                  <a:pt x="590769" y="1638728"/>
                </a:cubicBezTo>
                <a:cubicBezTo>
                  <a:pt x="564649" y="1717088"/>
                  <a:pt x="597434" y="1645948"/>
                  <a:pt x="565084" y="1710647"/>
                </a:cubicBezTo>
                <a:cubicBezTo>
                  <a:pt x="553374" y="1780909"/>
                  <a:pt x="557108" y="1743137"/>
                  <a:pt x="570221" y="1869896"/>
                </a:cubicBezTo>
                <a:cubicBezTo>
                  <a:pt x="570948" y="1876919"/>
                  <a:pt x="573826" y="1883553"/>
                  <a:pt x="575358" y="1890445"/>
                </a:cubicBezTo>
                <a:cubicBezTo>
                  <a:pt x="579366" y="1908482"/>
                  <a:pt x="582843" y="1928826"/>
                  <a:pt x="585632" y="1946953"/>
                </a:cubicBezTo>
                <a:cubicBezTo>
                  <a:pt x="596762" y="2019297"/>
                  <a:pt x="584920" y="1954024"/>
                  <a:pt x="595906" y="2003461"/>
                </a:cubicBezTo>
                <a:cubicBezTo>
                  <a:pt x="597800" y="2011984"/>
                  <a:pt x="598282" y="2020863"/>
                  <a:pt x="601043" y="2029146"/>
                </a:cubicBezTo>
                <a:cubicBezTo>
                  <a:pt x="603465" y="2036411"/>
                  <a:pt x="607892" y="2042845"/>
                  <a:pt x="611317" y="2049694"/>
                </a:cubicBezTo>
                <a:cubicBezTo>
                  <a:pt x="613029" y="2063393"/>
                  <a:pt x="613105" y="2077398"/>
                  <a:pt x="616454" y="2090791"/>
                </a:cubicBezTo>
                <a:cubicBezTo>
                  <a:pt x="618311" y="2098220"/>
                  <a:pt x="623619" y="2104341"/>
                  <a:pt x="626729" y="2111339"/>
                </a:cubicBezTo>
                <a:cubicBezTo>
                  <a:pt x="630474" y="2119766"/>
                  <a:pt x="633765" y="2128391"/>
                  <a:pt x="637003" y="2137025"/>
                </a:cubicBezTo>
                <a:cubicBezTo>
                  <a:pt x="638904" y="2142095"/>
                  <a:pt x="638673" y="2148276"/>
                  <a:pt x="642140" y="2152436"/>
                </a:cubicBezTo>
                <a:cubicBezTo>
                  <a:pt x="647621" y="2159013"/>
                  <a:pt x="656634" y="2161793"/>
                  <a:pt x="662688" y="2167847"/>
                </a:cubicBezTo>
                <a:cubicBezTo>
                  <a:pt x="672145" y="2177304"/>
                  <a:pt x="680704" y="2187713"/>
                  <a:pt x="688374" y="2198670"/>
                </a:cubicBezTo>
                <a:cubicBezTo>
                  <a:pt x="692765" y="2204943"/>
                  <a:pt x="694400" y="2212846"/>
                  <a:pt x="698648" y="2219218"/>
                </a:cubicBezTo>
                <a:cubicBezTo>
                  <a:pt x="711191" y="2238033"/>
                  <a:pt x="719754" y="2245461"/>
                  <a:pt x="734607" y="2260314"/>
                </a:cubicBezTo>
                <a:cubicBezTo>
                  <a:pt x="744838" y="2291010"/>
                  <a:pt x="731799" y="2264000"/>
                  <a:pt x="770567" y="2291137"/>
                </a:cubicBezTo>
                <a:cubicBezTo>
                  <a:pt x="824705" y="2329033"/>
                  <a:pt x="756351" y="2297780"/>
                  <a:pt x="816801" y="2321959"/>
                </a:cubicBezTo>
                <a:cubicBezTo>
                  <a:pt x="820226" y="2325384"/>
                  <a:pt x="823045" y="2329547"/>
                  <a:pt x="827075" y="2332234"/>
                </a:cubicBezTo>
                <a:cubicBezTo>
                  <a:pt x="859137" y="2353610"/>
                  <a:pt x="835641" y="2333949"/>
                  <a:pt x="863034" y="2347645"/>
                </a:cubicBezTo>
                <a:cubicBezTo>
                  <a:pt x="868556" y="2350406"/>
                  <a:pt x="872923" y="2355158"/>
                  <a:pt x="878445" y="2357919"/>
                </a:cubicBezTo>
                <a:cubicBezTo>
                  <a:pt x="889460" y="2363426"/>
                  <a:pt x="908992" y="2365849"/>
                  <a:pt x="919542" y="2368193"/>
                </a:cubicBezTo>
                <a:cubicBezTo>
                  <a:pt x="983749" y="2382461"/>
                  <a:pt x="877425" y="2367286"/>
                  <a:pt x="1037695" y="2378467"/>
                </a:cubicBezTo>
                <a:cubicBezTo>
                  <a:pt x="1078834" y="2381337"/>
                  <a:pt x="1119888" y="2385316"/>
                  <a:pt x="1160985" y="2388741"/>
                </a:cubicBezTo>
                <a:cubicBezTo>
                  <a:pt x="1162697" y="2393878"/>
                  <a:pt x="1163492" y="2399419"/>
                  <a:pt x="1166122" y="2404153"/>
                </a:cubicBezTo>
                <a:cubicBezTo>
                  <a:pt x="1172119" y="2414947"/>
                  <a:pt x="1182765" y="2423261"/>
                  <a:pt x="1186670" y="2434975"/>
                </a:cubicBezTo>
                <a:lnTo>
                  <a:pt x="1196944" y="2465798"/>
                </a:lnTo>
                <a:lnTo>
                  <a:pt x="1202081" y="2481209"/>
                </a:lnTo>
                <a:cubicBezTo>
                  <a:pt x="1200369" y="2503470"/>
                  <a:pt x="1199713" y="2525837"/>
                  <a:pt x="1196944" y="2547991"/>
                </a:cubicBezTo>
                <a:cubicBezTo>
                  <a:pt x="1195060" y="2563061"/>
                  <a:pt x="1188875" y="2565964"/>
                  <a:pt x="1181533" y="2578813"/>
                </a:cubicBezTo>
                <a:cubicBezTo>
                  <a:pt x="1177734" y="2585462"/>
                  <a:pt x="1176161" y="2593479"/>
                  <a:pt x="1171259" y="2599362"/>
                </a:cubicBezTo>
                <a:cubicBezTo>
                  <a:pt x="1165570" y="2606189"/>
                  <a:pt x="1141408" y="2616419"/>
                  <a:pt x="1135299" y="2619910"/>
                </a:cubicBezTo>
                <a:cubicBezTo>
                  <a:pt x="1129939" y="2622973"/>
                  <a:pt x="1126046" y="2629744"/>
                  <a:pt x="1119888" y="2630184"/>
                </a:cubicBezTo>
                <a:cubicBezTo>
                  <a:pt x="1053254" y="2634944"/>
                  <a:pt x="986324" y="2633609"/>
                  <a:pt x="919542" y="2635321"/>
                </a:cubicBezTo>
                <a:cubicBezTo>
                  <a:pt x="914405" y="2638746"/>
                  <a:pt x="909806" y="2643163"/>
                  <a:pt x="904131" y="2645595"/>
                </a:cubicBezTo>
                <a:cubicBezTo>
                  <a:pt x="897642" y="2648376"/>
                  <a:pt x="889457" y="2646816"/>
                  <a:pt x="883583" y="2650732"/>
                </a:cubicBezTo>
                <a:cubicBezTo>
                  <a:pt x="878446" y="2654157"/>
                  <a:pt x="876897" y="2661120"/>
                  <a:pt x="873308" y="2666144"/>
                </a:cubicBezTo>
                <a:cubicBezTo>
                  <a:pt x="868332" y="2673111"/>
                  <a:pt x="863624" y="2680328"/>
                  <a:pt x="857897" y="2686692"/>
                </a:cubicBezTo>
                <a:cubicBezTo>
                  <a:pt x="848177" y="2697492"/>
                  <a:pt x="827075" y="2717514"/>
                  <a:pt x="827075" y="2717514"/>
                </a:cubicBezTo>
                <a:cubicBezTo>
                  <a:pt x="823650" y="2724364"/>
                  <a:pt x="821252" y="2731831"/>
                  <a:pt x="816801" y="2738063"/>
                </a:cubicBezTo>
                <a:cubicBezTo>
                  <a:pt x="812578" y="2743975"/>
                  <a:pt x="801857" y="2746224"/>
                  <a:pt x="801389" y="2753474"/>
                </a:cubicBezTo>
                <a:cubicBezTo>
                  <a:pt x="798300" y="2801351"/>
                  <a:pt x="804814" y="2849366"/>
                  <a:pt x="806526" y="2897312"/>
                </a:cubicBezTo>
                <a:cubicBezTo>
                  <a:pt x="804814" y="2916148"/>
                  <a:pt x="801389" y="2934906"/>
                  <a:pt x="801389" y="2953820"/>
                </a:cubicBezTo>
                <a:cubicBezTo>
                  <a:pt x="801389" y="3018916"/>
                  <a:pt x="803625" y="2980636"/>
                  <a:pt x="811663" y="3015465"/>
                </a:cubicBezTo>
                <a:cubicBezTo>
                  <a:pt x="815590" y="3032481"/>
                  <a:pt x="817703" y="3049895"/>
                  <a:pt x="821938" y="3066836"/>
                </a:cubicBezTo>
                <a:cubicBezTo>
                  <a:pt x="823650" y="3073685"/>
                  <a:pt x="825812" y="3080438"/>
                  <a:pt x="827075" y="3087384"/>
                </a:cubicBezTo>
                <a:cubicBezTo>
                  <a:pt x="829241" y="3099297"/>
                  <a:pt x="829837" y="3111471"/>
                  <a:pt x="832212" y="3123344"/>
                </a:cubicBezTo>
                <a:cubicBezTo>
                  <a:pt x="833274" y="3128654"/>
                  <a:pt x="835499" y="3133666"/>
                  <a:pt x="837349" y="3138755"/>
                </a:cubicBezTo>
                <a:cubicBezTo>
                  <a:pt x="842349" y="3152505"/>
                  <a:pt x="848133" y="3165972"/>
                  <a:pt x="852760" y="3179852"/>
                </a:cubicBezTo>
                <a:cubicBezTo>
                  <a:pt x="858202" y="3196179"/>
                  <a:pt x="856438" y="3200969"/>
                  <a:pt x="863034" y="3215811"/>
                </a:cubicBezTo>
                <a:cubicBezTo>
                  <a:pt x="867699" y="3226308"/>
                  <a:pt x="873308" y="3236360"/>
                  <a:pt x="878445" y="3246634"/>
                </a:cubicBezTo>
                <a:cubicBezTo>
                  <a:pt x="879932" y="3258530"/>
                  <a:pt x="882550" y="3292853"/>
                  <a:pt x="888720" y="3308279"/>
                </a:cubicBezTo>
                <a:cubicBezTo>
                  <a:pt x="892986" y="3318944"/>
                  <a:pt x="899466" y="3328604"/>
                  <a:pt x="904131" y="3339101"/>
                </a:cubicBezTo>
                <a:cubicBezTo>
                  <a:pt x="909444" y="3351054"/>
                  <a:pt x="910637" y="3362501"/>
                  <a:pt x="914405" y="3375061"/>
                </a:cubicBezTo>
                <a:cubicBezTo>
                  <a:pt x="917517" y="3385434"/>
                  <a:pt x="920514" y="3395886"/>
                  <a:pt x="924679" y="3405883"/>
                </a:cubicBezTo>
                <a:cubicBezTo>
                  <a:pt x="929097" y="3416486"/>
                  <a:pt x="935966" y="3425984"/>
                  <a:pt x="940090" y="3436705"/>
                </a:cubicBezTo>
                <a:cubicBezTo>
                  <a:pt x="958134" y="3483617"/>
                  <a:pt x="944159" y="3458650"/>
                  <a:pt x="955502" y="3498350"/>
                </a:cubicBezTo>
                <a:cubicBezTo>
                  <a:pt x="967391" y="3539961"/>
                  <a:pt x="966450" y="3535658"/>
                  <a:pt x="981187" y="3565132"/>
                </a:cubicBezTo>
                <a:cubicBezTo>
                  <a:pt x="984842" y="3587064"/>
                  <a:pt x="986422" y="3606424"/>
                  <a:pt x="996598" y="3626777"/>
                </a:cubicBezTo>
                <a:cubicBezTo>
                  <a:pt x="998764" y="3631109"/>
                  <a:pt x="1003447" y="3633627"/>
                  <a:pt x="1006872" y="3637052"/>
                </a:cubicBezTo>
                <a:cubicBezTo>
                  <a:pt x="1018664" y="3743163"/>
                  <a:pt x="1002207" y="3643602"/>
                  <a:pt x="1022284" y="3703834"/>
                </a:cubicBezTo>
                <a:cubicBezTo>
                  <a:pt x="1026749" y="3717230"/>
                  <a:pt x="1029133" y="3731231"/>
                  <a:pt x="1032558" y="3744930"/>
                </a:cubicBezTo>
                <a:cubicBezTo>
                  <a:pt x="1034676" y="3753401"/>
                  <a:pt x="1035186" y="3762253"/>
                  <a:pt x="1037695" y="3770616"/>
                </a:cubicBezTo>
                <a:cubicBezTo>
                  <a:pt x="1042614" y="3787013"/>
                  <a:pt x="1050654" y="3801671"/>
                  <a:pt x="1058243" y="3816849"/>
                </a:cubicBezTo>
                <a:cubicBezTo>
                  <a:pt x="1059955" y="3823699"/>
                  <a:pt x="1060901" y="3830787"/>
                  <a:pt x="1063380" y="3837398"/>
                </a:cubicBezTo>
                <a:cubicBezTo>
                  <a:pt x="1066069" y="3844568"/>
                  <a:pt x="1071370" y="3850637"/>
                  <a:pt x="1073654" y="3857946"/>
                </a:cubicBezTo>
                <a:cubicBezTo>
                  <a:pt x="1079972" y="3878163"/>
                  <a:pt x="1082368" y="3899497"/>
                  <a:pt x="1089066" y="3919591"/>
                </a:cubicBezTo>
                <a:cubicBezTo>
                  <a:pt x="1090778" y="3924728"/>
                  <a:pt x="1093713" y="3929609"/>
                  <a:pt x="1094203" y="3935002"/>
                </a:cubicBezTo>
                <a:cubicBezTo>
                  <a:pt x="1095443" y="3948645"/>
                  <a:pt x="1094203" y="3962400"/>
                  <a:pt x="1094203" y="3976099"/>
                </a:cubicBezTo>
                <a:lnTo>
                  <a:pt x="1063380" y="3883631"/>
                </a:lnTo>
              </a:path>
            </a:pathLst>
          </a:cu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Freeform: Shape 8">
            <a:extLst>
              <a:ext uri="{FF2B5EF4-FFF2-40B4-BE49-F238E27FC236}">
                <a16:creationId xmlns:a16="http://schemas.microsoft.com/office/drawing/2014/main" id="{40C5C6C7-AEDA-457E-8F44-55123B3FC5CC}"/>
              </a:ext>
            </a:extLst>
          </p:cNvPr>
          <p:cNvSpPr/>
          <p:nvPr/>
        </p:nvSpPr>
        <p:spPr>
          <a:xfrm>
            <a:off x="4266972" y="3089954"/>
            <a:ext cx="682812" cy="2527443"/>
          </a:xfrm>
          <a:custGeom>
            <a:avLst/>
            <a:gdLst>
              <a:gd name="connsiteX0" fmla="*/ 550101 w 910416"/>
              <a:gd name="connsiteY0" fmla="*/ 3369924 h 3369924"/>
              <a:gd name="connsiteX1" fmla="*/ 550101 w 910416"/>
              <a:gd name="connsiteY1" fmla="*/ 3369924 h 3369924"/>
              <a:gd name="connsiteX2" fmla="*/ 529552 w 910416"/>
              <a:gd name="connsiteY2" fmla="*/ 3292868 h 3369924"/>
              <a:gd name="connsiteX3" fmla="*/ 519278 w 910416"/>
              <a:gd name="connsiteY3" fmla="*/ 3277457 h 3369924"/>
              <a:gd name="connsiteX4" fmla="*/ 503867 w 910416"/>
              <a:gd name="connsiteY4" fmla="*/ 3036014 h 3369924"/>
              <a:gd name="connsiteX5" fmla="*/ 498730 w 910416"/>
              <a:gd name="connsiteY5" fmla="*/ 2984643 h 3369924"/>
              <a:gd name="connsiteX6" fmla="*/ 493593 w 910416"/>
              <a:gd name="connsiteY6" fmla="*/ 2964095 h 3369924"/>
              <a:gd name="connsiteX7" fmla="*/ 488456 w 910416"/>
              <a:gd name="connsiteY7" fmla="*/ 2938409 h 3369924"/>
              <a:gd name="connsiteX8" fmla="*/ 483319 w 910416"/>
              <a:gd name="connsiteY8" fmla="*/ 2876764 h 3369924"/>
              <a:gd name="connsiteX9" fmla="*/ 467907 w 910416"/>
              <a:gd name="connsiteY9" fmla="*/ 2789434 h 3369924"/>
              <a:gd name="connsiteX10" fmla="*/ 457633 w 910416"/>
              <a:gd name="connsiteY10" fmla="*/ 2727789 h 3369924"/>
              <a:gd name="connsiteX11" fmla="*/ 452496 w 910416"/>
              <a:gd name="connsiteY11" fmla="*/ 2686693 h 3369924"/>
              <a:gd name="connsiteX12" fmla="*/ 442222 w 910416"/>
              <a:gd name="connsiteY12" fmla="*/ 2537717 h 3369924"/>
              <a:gd name="connsiteX13" fmla="*/ 431948 w 910416"/>
              <a:gd name="connsiteY13" fmla="*/ 2486346 h 3369924"/>
              <a:gd name="connsiteX14" fmla="*/ 426811 w 910416"/>
              <a:gd name="connsiteY14" fmla="*/ 2470935 h 3369924"/>
              <a:gd name="connsiteX15" fmla="*/ 421674 w 910416"/>
              <a:gd name="connsiteY15" fmla="*/ 2440113 h 3369924"/>
              <a:gd name="connsiteX16" fmla="*/ 416537 w 910416"/>
              <a:gd name="connsiteY16" fmla="*/ 2424702 h 3369924"/>
              <a:gd name="connsiteX17" fmla="*/ 411400 w 910416"/>
              <a:gd name="connsiteY17" fmla="*/ 2404153 h 3369924"/>
              <a:gd name="connsiteX18" fmla="*/ 395988 w 910416"/>
              <a:gd name="connsiteY18" fmla="*/ 2357920 h 3369924"/>
              <a:gd name="connsiteX19" fmla="*/ 390851 w 910416"/>
              <a:gd name="connsiteY19" fmla="*/ 2321960 h 3369924"/>
              <a:gd name="connsiteX20" fmla="*/ 385714 w 910416"/>
              <a:gd name="connsiteY20" fmla="*/ 2280863 h 3369924"/>
              <a:gd name="connsiteX21" fmla="*/ 375440 w 910416"/>
              <a:gd name="connsiteY21" fmla="*/ 2265452 h 3369924"/>
              <a:gd name="connsiteX22" fmla="*/ 370303 w 910416"/>
              <a:gd name="connsiteY22" fmla="*/ 2244904 h 3369924"/>
              <a:gd name="connsiteX23" fmla="*/ 360029 w 910416"/>
              <a:gd name="connsiteY23" fmla="*/ 2178122 h 3369924"/>
              <a:gd name="connsiteX24" fmla="*/ 354892 w 910416"/>
              <a:gd name="connsiteY24" fmla="*/ 2157573 h 3369924"/>
              <a:gd name="connsiteX25" fmla="*/ 349755 w 910416"/>
              <a:gd name="connsiteY25" fmla="*/ 2126751 h 3369924"/>
              <a:gd name="connsiteX26" fmla="*/ 339480 w 910416"/>
              <a:gd name="connsiteY26" fmla="*/ 2101066 h 3369924"/>
              <a:gd name="connsiteX27" fmla="*/ 324069 w 910416"/>
              <a:gd name="connsiteY27" fmla="*/ 2044558 h 3369924"/>
              <a:gd name="connsiteX28" fmla="*/ 308658 w 910416"/>
              <a:gd name="connsiteY28" fmla="*/ 2003461 h 3369924"/>
              <a:gd name="connsiteX29" fmla="*/ 298384 w 910416"/>
              <a:gd name="connsiteY29" fmla="*/ 1957227 h 3369924"/>
              <a:gd name="connsiteX30" fmla="*/ 293247 w 910416"/>
              <a:gd name="connsiteY30" fmla="*/ 1941816 h 3369924"/>
              <a:gd name="connsiteX31" fmla="*/ 272698 w 910416"/>
              <a:gd name="connsiteY31" fmla="*/ 1900720 h 3369924"/>
              <a:gd name="connsiteX32" fmla="*/ 262424 w 910416"/>
              <a:gd name="connsiteY32" fmla="*/ 1869897 h 3369924"/>
              <a:gd name="connsiteX33" fmla="*/ 257287 w 910416"/>
              <a:gd name="connsiteY33" fmla="*/ 1854486 h 3369924"/>
              <a:gd name="connsiteX34" fmla="*/ 241876 w 910416"/>
              <a:gd name="connsiteY34" fmla="*/ 1844212 h 3369924"/>
              <a:gd name="connsiteX35" fmla="*/ 226465 w 910416"/>
              <a:gd name="connsiteY35" fmla="*/ 1787704 h 3369924"/>
              <a:gd name="connsiteX36" fmla="*/ 211054 w 910416"/>
              <a:gd name="connsiteY36" fmla="*/ 1772293 h 3369924"/>
              <a:gd name="connsiteX37" fmla="*/ 205916 w 910416"/>
              <a:gd name="connsiteY37" fmla="*/ 1751744 h 3369924"/>
              <a:gd name="connsiteX38" fmla="*/ 200779 w 910416"/>
              <a:gd name="connsiteY38" fmla="*/ 1726059 h 3369924"/>
              <a:gd name="connsiteX39" fmla="*/ 185368 w 910416"/>
              <a:gd name="connsiteY39" fmla="*/ 1705511 h 3369924"/>
              <a:gd name="connsiteX40" fmla="*/ 180231 w 910416"/>
              <a:gd name="connsiteY40" fmla="*/ 1684962 h 3369924"/>
              <a:gd name="connsiteX41" fmla="*/ 169957 w 910416"/>
              <a:gd name="connsiteY41" fmla="*/ 1654140 h 3369924"/>
              <a:gd name="connsiteX42" fmla="*/ 149409 w 910416"/>
              <a:gd name="connsiteY42" fmla="*/ 1587358 h 3369924"/>
              <a:gd name="connsiteX43" fmla="*/ 139134 w 910416"/>
              <a:gd name="connsiteY43" fmla="*/ 1520576 h 3369924"/>
              <a:gd name="connsiteX44" fmla="*/ 133997 w 910416"/>
              <a:gd name="connsiteY44" fmla="*/ 1505164 h 3369924"/>
              <a:gd name="connsiteX45" fmla="*/ 128860 w 910416"/>
              <a:gd name="connsiteY45" fmla="*/ 1479479 h 3369924"/>
              <a:gd name="connsiteX46" fmla="*/ 118586 w 910416"/>
              <a:gd name="connsiteY46" fmla="*/ 1438382 h 3369924"/>
              <a:gd name="connsiteX47" fmla="*/ 108312 w 910416"/>
              <a:gd name="connsiteY47" fmla="*/ 1417834 h 3369924"/>
              <a:gd name="connsiteX48" fmla="*/ 98038 w 910416"/>
              <a:gd name="connsiteY48" fmla="*/ 1376737 h 3369924"/>
              <a:gd name="connsiteX49" fmla="*/ 87764 w 910416"/>
              <a:gd name="connsiteY49" fmla="*/ 1345915 h 3369924"/>
              <a:gd name="connsiteX50" fmla="*/ 77489 w 910416"/>
              <a:gd name="connsiteY50" fmla="*/ 1304818 h 3369924"/>
              <a:gd name="connsiteX51" fmla="*/ 62078 w 910416"/>
              <a:gd name="connsiteY51" fmla="*/ 1268859 h 3369924"/>
              <a:gd name="connsiteX52" fmla="*/ 51804 w 910416"/>
              <a:gd name="connsiteY52" fmla="*/ 1243173 h 3369924"/>
              <a:gd name="connsiteX53" fmla="*/ 41530 w 910416"/>
              <a:gd name="connsiteY53" fmla="*/ 1171254 h 3369924"/>
              <a:gd name="connsiteX54" fmla="*/ 31256 w 910416"/>
              <a:gd name="connsiteY54" fmla="*/ 1145569 h 3369924"/>
              <a:gd name="connsiteX55" fmla="*/ 26119 w 910416"/>
              <a:gd name="connsiteY55" fmla="*/ 1125021 h 3369924"/>
              <a:gd name="connsiteX56" fmla="*/ 20982 w 910416"/>
              <a:gd name="connsiteY56" fmla="*/ 1109609 h 3369924"/>
              <a:gd name="connsiteX57" fmla="*/ 10707 w 910416"/>
              <a:gd name="connsiteY57" fmla="*/ 1053102 h 3369924"/>
              <a:gd name="connsiteX58" fmla="*/ 10707 w 910416"/>
              <a:gd name="connsiteY58" fmla="*/ 441789 h 3369924"/>
              <a:gd name="connsiteX59" fmla="*/ 20982 w 910416"/>
              <a:gd name="connsiteY59" fmla="*/ 390418 h 3369924"/>
              <a:gd name="connsiteX60" fmla="*/ 31256 w 910416"/>
              <a:gd name="connsiteY60" fmla="*/ 359596 h 3369924"/>
              <a:gd name="connsiteX61" fmla="*/ 67215 w 910416"/>
              <a:gd name="connsiteY61" fmla="*/ 297951 h 3369924"/>
              <a:gd name="connsiteX62" fmla="*/ 82627 w 910416"/>
              <a:gd name="connsiteY62" fmla="*/ 251717 h 3369924"/>
              <a:gd name="connsiteX63" fmla="*/ 87764 w 910416"/>
              <a:gd name="connsiteY63" fmla="*/ 236306 h 3369924"/>
              <a:gd name="connsiteX64" fmla="*/ 103175 w 910416"/>
              <a:gd name="connsiteY64" fmla="*/ 231169 h 3369924"/>
              <a:gd name="connsiteX65" fmla="*/ 118586 w 910416"/>
              <a:gd name="connsiteY65" fmla="*/ 200346 h 3369924"/>
              <a:gd name="connsiteX66" fmla="*/ 144271 w 910416"/>
              <a:gd name="connsiteY66" fmla="*/ 169524 h 3369924"/>
              <a:gd name="connsiteX67" fmla="*/ 175094 w 910416"/>
              <a:gd name="connsiteY67" fmla="*/ 138702 h 3369924"/>
              <a:gd name="connsiteX68" fmla="*/ 216191 w 910416"/>
              <a:gd name="connsiteY68" fmla="*/ 92468 h 3369924"/>
              <a:gd name="connsiteX69" fmla="*/ 241876 w 910416"/>
              <a:gd name="connsiteY69" fmla="*/ 66782 h 3369924"/>
              <a:gd name="connsiteX70" fmla="*/ 267561 w 910416"/>
              <a:gd name="connsiteY70" fmla="*/ 35960 h 3369924"/>
              <a:gd name="connsiteX71" fmla="*/ 298384 w 910416"/>
              <a:gd name="connsiteY71" fmla="*/ 25686 h 3369924"/>
              <a:gd name="connsiteX72" fmla="*/ 324069 w 910416"/>
              <a:gd name="connsiteY72" fmla="*/ 15412 h 3369924"/>
              <a:gd name="connsiteX73" fmla="*/ 473045 w 910416"/>
              <a:gd name="connsiteY73" fmla="*/ 5137 h 3369924"/>
              <a:gd name="connsiteX74" fmla="*/ 534689 w 910416"/>
              <a:gd name="connsiteY74" fmla="*/ 0 h 3369924"/>
              <a:gd name="connsiteX75" fmla="*/ 688802 w 910416"/>
              <a:gd name="connsiteY75" fmla="*/ 15412 h 3369924"/>
              <a:gd name="connsiteX76" fmla="*/ 704213 w 910416"/>
              <a:gd name="connsiteY76" fmla="*/ 20549 h 3369924"/>
              <a:gd name="connsiteX77" fmla="*/ 724761 w 910416"/>
              <a:gd name="connsiteY77" fmla="*/ 25686 h 3369924"/>
              <a:gd name="connsiteX78" fmla="*/ 745310 w 910416"/>
              <a:gd name="connsiteY78" fmla="*/ 41097 h 3369924"/>
              <a:gd name="connsiteX79" fmla="*/ 770995 w 910416"/>
              <a:gd name="connsiteY79" fmla="*/ 51371 h 3369924"/>
              <a:gd name="connsiteX80" fmla="*/ 786406 w 910416"/>
              <a:gd name="connsiteY80" fmla="*/ 66782 h 3369924"/>
              <a:gd name="connsiteX81" fmla="*/ 806955 w 910416"/>
              <a:gd name="connsiteY81" fmla="*/ 77057 h 3369924"/>
              <a:gd name="connsiteX82" fmla="*/ 822366 w 910416"/>
              <a:gd name="connsiteY82" fmla="*/ 92468 h 3369924"/>
              <a:gd name="connsiteX83" fmla="*/ 837777 w 910416"/>
              <a:gd name="connsiteY83" fmla="*/ 102742 h 3369924"/>
              <a:gd name="connsiteX84" fmla="*/ 868600 w 910416"/>
              <a:gd name="connsiteY84" fmla="*/ 128427 h 3369924"/>
              <a:gd name="connsiteX85" fmla="*/ 878874 w 910416"/>
              <a:gd name="connsiteY85" fmla="*/ 143839 h 3369924"/>
              <a:gd name="connsiteX86" fmla="*/ 889148 w 910416"/>
              <a:gd name="connsiteY86" fmla="*/ 174661 h 3369924"/>
              <a:gd name="connsiteX87" fmla="*/ 899422 w 910416"/>
              <a:gd name="connsiteY87" fmla="*/ 205484 h 3369924"/>
              <a:gd name="connsiteX88" fmla="*/ 909696 w 910416"/>
              <a:gd name="connsiteY88" fmla="*/ 246580 h 3369924"/>
              <a:gd name="connsiteX89" fmla="*/ 894285 w 910416"/>
              <a:gd name="connsiteY89" fmla="*/ 395555 h 3369924"/>
              <a:gd name="connsiteX90" fmla="*/ 889148 w 910416"/>
              <a:gd name="connsiteY90" fmla="*/ 410967 h 3369924"/>
              <a:gd name="connsiteX91" fmla="*/ 873737 w 910416"/>
              <a:gd name="connsiteY91" fmla="*/ 416104 h 3369924"/>
              <a:gd name="connsiteX92" fmla="*/ 848051 w 910416"/>
              <a:gd name="connsiteY92" fmla="*/ 441789 h 3369924"/>
              <a:gd name="connsiteX93" fmla="*/ 827503 w 910416"/>
              <a:gd name="connsiteY93" fmla="*/ 446926 h 3369924"/>
              <a:gd name="connsiteX94" fmla="*/ 776132 w 910416"/>
              <a:gd name="connsiteY94" fmla="*/ 462337 h 3369924"/>
              <a:gd name="connsiteX95" fmla="*/ 570649 w 910416"/>
              <a:gd name="connsiteY95" fmla="*/ 477749 h 3369924"/>
              <a:gd name="connsiteX96" fmla="*/ 534689 w 910416"/>
              <a:gd name="connsiteY96" fmla="*/ 482886 h 3369924"/>
              <a:gd name="connsiteX97" fmla="*/ 498730 w 910416"/>
              <a:gd name="connsiteY97" fmla="*/ 493160 h 3369924"/>
              <a:gd name="connsiteX98" fmla="*/ 462770 w 910416"/>
              <a:gd name="connsiteY98" fmla="*/ 503434 h 3369924"/>
              <a:gd name="connsiteX99" fmla="*/ 431948 w 910416"/>
              <a:gd name="connsiteY99" fmla="*/ 523982 h 3369924"/>
              <a:gd name="connsiteX100" fmla="*/ 406262 w 910416"/>
              <a:gd name="connsiteY100" fmla="*/ 549668 h 3369924"/>
              <a:gd name="connsiteX101" fmla="*/ 385714 w 910416"/>
              <a:gd name="connsiteY101" fmla="*/ 575353 h 3369924"/>
              <a:gd name="connsiteX102" fmla="*/ 365166 w 910416"/>
              <a:gd name="connsiteY102" fmla="*/ 601039 h 3369924"/>
              <a:gd name="connsiteX103" fmla="*/ 344618 w 910416"/>
              <a:gd name="connsiteY103" fmla="*/ 606176 h 3369924"/>
              <a:gd name="connsiteX104" fmla="*/ 334343 w 910416"/>
              <a:gd name="connsiteY104" fmla="*/ 621587 h 3369924"/>
              <a:gd name="connsiteX105" fmla="*/ 318932 w 910416"/>
              <a:gd name="connsiteY105" fmla="*/ 631861 h 3369924"/>
              <a:gd name="connsiteX106" fmla="*/ 298384 w 910416"/>
              <a:gd name="connsiteY106" fmla="*/ 662684 h 3369924"/>
              <a:gd name="connsiteX107" fmla="*/ 282973 w 910416"/>
              <a:gd name="connsiteY107" fmla="*/ 672958 h 3369924"/>
              <a:gd name="connsiteX108" fmla="*/ 257287 w 910416"/>
              <a:gd name="connsiteY108" fmla="*/ 693506 h 3369924"/>
              <a:gd name="connsiteX109" fmla="*/ 247013 w 910416"/>
              <a:gd name="connsiteY109" fmla="*/ 708917 h 3369924"/>
              <a:gd name="connsiteX110" fmla="*/ 211054 w 910416"/>
              <a:gd name="connsiteY110" fmla="*/ 729466 h 3369924"/>
              <a:gd name="connsiteX111" fmla="*/ 195642 w 910416"/>
              <a:gd name="connsiteY111" fmla="*/ 770562 h 3369924"/>
              <a:gd name="connsiteX112" fmla="*/ 190505 w 910416"/>
              <a:gd name="connsiteY112" fmla="*/ 785973 h 3369924"/>
              <a:gd name="connsiteX113" fmla="*/ 180231 w 910416"/>
              <a:gd name="connsiteY113" fmla="*/ 801385 h 3369924"/>
              <a:gd name="connsiteX114" fmla="*/ 175094 w 910416"/>
              <a:gd name="connsiteY114" fmla="*/ 821933 h 3369924"/>
              <a:gd name="connsiteX115" fmla="*/ 169957 w 910416"/>
              <a:gd name="connsiteY115" fmla="*/ 837344 h 3369924"/>
              <a:gd name="connsiteX116" fmla="*/ 164820 w 910416"/>
              <a:gd name="connsiteY116" fmla="*/ 868167 h 3369924"/>
              <a:gd name="connsiteX117" fmla="*/ 164820 w 910416"/>
              <a:gd name="connsiteY117" fmla="*/ 1119884 h 3369924"/>
              <a:gd name="connsiteX118" fmla="*/ 169957 w 910416"/>
              <a:gd name="connsiteY118" fmla="*/ 1145569 h 3369924"/>
              <a:gd name="connsiteX119" fmla="*/ 190505 w 910416"/>
              <a:gd name="connsiteY119" fmla="*/ 1191803 h 3369924"/>
              <a:gd name="connsiteX120" fmla="*/ 195642 w 910416"/>
              <a:gd name="connsiteY120" fmla="*/ 1212351 h 3369924"/>
              <a:gd name="connsiteX121" fmla="*/ 200779 w 910416"/>
              <a:gd name="connsiteY121" fmla="*/ 1227762 h 3369924"/>
              <a:gd name="connsiteX122" fmla="*/ 205916 w 910416"/>
              <a:gd name="connsiteY122" fmla="*/ 1309955 h 3369924"/>
              <a:gd name="connsiteX123" fmla="*/ 226465 w 910416"/>
              <a:gd name="connsiteY123" fmla="*/ 1361326 h 3369924"/>
              <a:gd name="connsiteX124" fmla="*/ 231602 w 910416"/>
              <a:gd name="connsiteY124" fmla="*/ 1381875 h 3369924"/>
              <a:gd name="connsiteX125" fmla="*/ 241876 w 910416"/>
              <a:gd name="connsiteY125" fmla="*/ 1397286 h 3369924"/>
              <a:gd name="connsiteX126" fmla="*/ 252150 w 910416"/>
              <a:gd name="connsiteY126" fmla="*/ 1438382 h 3369924"/>
              <a:gd name="connsiteX127" fmla="*/ 257287 w 910416"/>
              <a:gd name="connsiteY127" fmla="*/ 1453794 h 3369924"/>
              <a:gd name="connsiteX128" fmla="*/ 267561 w 910416"/>
              <a:gd name="connsiteY128" fmla="*/ 1469205 h 3369924"/>
              <a:gd name="connsiteX129" fmla="*/ 277836 w 910416"/>
              <a:gd name="connsiteY129" fmla="*/ 1582221 h 3369924"/>
              <a:gd name="connsiteX130" fmla="*/ 282973 w 910416"/>
              <a:gd name="connsiteY130" fmla="*/ 1623317 h 3369924"/>
              <a:gd name="connsiteX131" fmla="*/ 293247 w 910416"/>
              <a:gd name="connsiteY131" fmla="*/ 1649003 h 3369924"/>
              <a:gd name="connsiteX132" fmla="*/ 298384 w 910416"/>
              <a:gd name="connsiteY132" fmla="*/ 1695236 h 3369924"/>
              <a:gd name="connsiteX133" fmla="*/ 308658 w 910416"/>
              <a:gd name="connsiteY133" fmla="*/ 1715785 h 3369924"/>
              <a:gd name="connsiteX134" fmla="*/ 313795 w 910416"/>
              <a:gd name="connsiteY134" fmla="*/ 1731196 h 3369924"/>
              <a:gd name="connsiteX135" fmla="*/ 318932 w 910416"/>
              <a:gd name="connsiteY135" fmla="*/ 1762018 h 3369924"/>
              <a:gd name="connsiteX136" fmla="*/ 324069 w 910416"/>
              <a:gd name="connsiteY136" fmla="*/ 1777430 h 3369924"/>
              <a:gd name="connsiteX137" fmla="*/ 329206 w 910416"/>
              <a:gd name="connsiteY137" fmla="*/ 1797978 h 3369924"/>
              <a:gd name="connsiteX138" fmla="*/ 349755 w 910416"/>
              <a:gd name="connsiteY138" fmla="*/ 1839075 h 3369924"/>
              <a:gd name="connsiteX139" fmla="*/ 360029 w 910416"/>
              <a:gd name="connsiteY139" fmla="*/ 1885308 h 3369924"/>
              <a:gd name="connsiteX140" fmla="*/ 370303 w 910416"/>
              <a:gd name="connsiteY140" fmla="*/ 1916131 h 3369924"/>
              <a:gd name="connsiteX141" fmla="*/ 375440 w 910416"/>
              <a:gd name="connsiteY141" fmla="*/ 1931542 h 3369924"/>
              <a:gd name="connsiteX142" fmla="*/ 395988 w 910416"/>
              <a:gd name="connsiteY142" fmla="*/ 1952090 h 3369924"/>
              <a:gd name="connsiteX143" fmla="*/ 406262 w 910416"/>
              <a:gd name="connsiteY143" fmla="*/ 1967502 h 3369924"/>
              <a:gd name="connsiteX144" fmla="*/ 431948 w 910416"/>
              <a:gd name="connsiteY144" fmla="*/ 1972639 h 3369924"/>
              <a:gd name="connsiteX145" fmla="*/ 452496 w 910416"/>
              <a:gd name="connsiteY145" fmla="*/ 1977776 h 3369924"/>
              <a:gd name="connsiteX146" fmla="*/ 601471 w 910416"/>
              <a:gd name="connsiteY146" fmla="*/ 1982913 h 3369924"/>
              <a:gd name="connsiteX147" fmla="*/ 627157 w 910416"/>
              <a:gd name="connsiteY147" fmla="*/ 1988050 h 3369924"/>
              <a:gd name="connsiteX148" fmla="*/ 632294 w 910416"/>
              <a:gd name="connsiteY148" fmla="*/ 2003461 h 3369924"/>
              <a:gd name="connsiteX149" fmla="*/ 606609 w 910416"/>
              <a:gd name="connsiteY149" fmla="*/ 2085654 h 3369924"/>
              <a:gd name="connsiteX150" fmla="*/ 575786 w 910416"/>
              <a:gd name="connsiteY150" fmla="*/ 2101066 h 3369924"/>
              <a:gd name="connsiteX151" fmla="*/ 550101 w 910416"/>
              <a:gd name="connsiteY151" fmla="*/ 2137025 h 3369924"/>
              <a:gd name="connsiteX152" fmla="*/ 534689 w 910416"/>
              <a:gd name="connsiteY152" fmla="*/ 2147299 h 3369924"/>
              <a:gd name="connsiteX153" fmla="*/ 519278 w 910416"/>
              <a:gd name="connsiteY153" fmla="*/ 2183259 h 3369924"/>
              <a:gd name="connsiteX154" fmla="*/ 509004 w 910416"/>
              <a:gd name="connsiteY154" fmla="*/ 2198670 h 3369924"/>
              <a:gd name="connsiteX155" fmla="*/ 493593 w 910416"/>
              <a:gd name="connsiteY155" fmla="*/ 2224355 h 3369924"/>
              <a:gd name="connsiteX156" fmla="*/ 503867 w 910416"/>
              <a:gd name="connsiteY156" fmla="*/ 2763749 h 3369924"/>
              <a:gd name="connsiteX157" fmla="*/ 519278 w 910416"/>
              <a:gd name="connsiteY157" fmla="*/ 2979506 h 3369924"/>
              <a:gd name="connsiteX158" fmla="*/ 524415 w 910416"/>
              <a:gd name="connsiteY158" fmla="*/ 2994917 h 3369924"/>
              <a:gd name="connsiteX159" fmla="*/ 539827 w 910416"/>
              <a:gd name="connsiteY159" fmla="*/ 3030877 h 3369924"/>
              <a:gd name="connsiteX160" fmla="*/ 534689 w 910416"/>
              <a:gd name="connsiteY160" fmla="*/ 3149030 h 3369924"/>
              <a:gd name="connsiteX161" fmla="*/ 524415 w 910416"/>
              <a:gd name="connsiteY161" fmla="*/ 3164441 h 3369924"/>
              <a:gd name="connsiteX162" fmla="*/ 519278 w 910416"/>
              <a:gd name="connsiteY162" fmla="*/ 3205537 h 3369924"/>
              <a:gd name="connsiteX163" fmla="*/ 503867 w 910416"/>
              <a:gd name="connsiteY163" fmla="*/ 3236360 h 3369924"/>
              <a:gd name="connsiteX164" fmla="*/ 493593 w 910416"/>
              <a:gd name="connsiteY164" fmla="*/ 3262045 h 3369924"/>
              <a:gd name="connsiteX165" fmla="*/ 493593 w 910416"/>
              <a:gd name="connsiteY165" fmla="*/ 3308279 h 3369924"/>
              <a:gd name="connsiteX166" fmla="*/ 493593 w 910416"/>
              <a:gd name="connsiteY166" fmla="*/ 3308279 h 33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910416" h="3369924">
                <a:moveTo>
                  <a:pt x="550101" y="3369924"/>
                </a:moveTo>
                <a:lnTo>
                  <a:pt x="550101" y="3369924"/>
                </a:lnTo>
                <a:cubicBezTo>
                  <a:pt x="548604" y="3363185"/>
                  <a:pt x="537188" y="3304321"/>
                  <a:pt x="529552" y="3292868"/>
                </a:cubicBezTo>
                <a:lnTo>
                  <a:pt x="519278" y="3277457"/>
                </a:lnTo>
                <a:cubicBezTo>
                  <a:pt x="514141" y="3196976"/>
                  <a:pt x="511891" y="3116259"/>
                  <a:pt x="503867" y="3036014"/>
                </a:cubicBezTo>
                <a:cubicBezTo>
                  <a:pt x="502155" y="3018890"/>
                  <a:pt x="501164" y="3001679"/>
                  <a:pt x="498730" y="2984643"/>
                </a:cubicBezTo>
                <a:cubicBezTo>
                  <a:pt x="497732" y="2977654"/>
                  <a:pt x="495125" y="2970987"/>
                  <a:pt x="493593" y="2964095"/>
                </a:cubicBezTo>
                <a:cubicBezTo>
                  <a:pt x="491699" y="2955571"/>
                  <a:pt x="490168" y="2946971"/>
                  <a:pt x="488456" y="2938409"/>
                </a:cubicBezTo>
                <a:cubicBezTo>
                  <a:pt x="486744" y="2917861"/>
                  <a:pt x="486136" y="2897190"/>
                  <a:pt x="483319" y="2876764"/>
                </a:cubicBezTo>
                <a:cubicBezTo>
                  <a:pt x="479280" y="2847481"/>
                  <a:pt x="472972" y="2818557"/>
                  <a:pt x="467907" y="2789434"/>
                </a:cubicBezTo>
                <a:cubicBezTo>
                  <a:pt x="467906" y="2789429"/>
                  <a:pt x="457634" y="2727793"/>
                  <a:pt x="457633" y="2727789"/>
                </a:cubicBezTo>
                <a:lnTo>
                  <a:pt x="452496" y="2686693"/>
                </a:lnTo>
                <a:cubicBezTo>
                  <a:pt x="450742" y="2653361"/>
                  <a:pt x="448336" y="2578479"/>
                  <a:pt x="442222" y="2537717"/>
                </a:cubicBezTo>
                <a:cubicBezTo>
                  <a:pt x="439632" y="2520447"/>
                  <a:pt x="435875" y="2503362"/>
                  <a:pt x="431948" y="2486346"/>
                </a:cubicBezTo>
                <a:cubicBezTo>
                  <a:pt x="430730" y="2481070"/>
                  <a:pt x="427986" y="2476221"/>
                  <a:pt x="426811" y="2470935"/>
                </a:cubicBezTo>
                <a:cubicBezTo>
                  <a:pt x="424552" y="2460767"/>
                  <a:pt x="423933" y="2450281"/>
                  <a:pt x="421674" y="2440113"/>
                </a:cubicBezTo>
                <a:cubicBezTo>
                  <a:pt x="420499" y="2434827"/>
                  <a:pt x="418025" y="2429909"/>
                  <a:pt x="416537" y="2424702"/>
                </a:cubicBezTo>
                <a:cubicBezTo>
                  <a:pt x="414597" y="2417913"/>
                  <a:pt x="413476" y="2410901"/>
                  <a:pt x="411400" y="2404153"/>
                </a:cubicBezTo>
                <a:cubicBezTo>
                  <a:pt x="406623" y="2388627"/>
                  <a:pt x="395988" y="2357920"/>
                  <a:pt x="395988" y="2357920"/>
                </a:cubicBezTo>
                <a:cubicBezTo>
                  <a:pt x="394276" y="2345933"/>
                  <a:pt x="392451" y="2333962"/>
                  <a:pt x="390851" y="2321960"/>
                </a:cubicBezTo>
                <a:cubicBezTo>
                  <a:pt x="389026" y="2308275"/>
                  <a:pt x="389346" y="2294182"/>
                  <a:pt x="385714" y="2280863"/>
                </a:cubicBezTo>
                <a:cubicBezTo>
                  <a:pt x="384090" y="2274907"/>
                  <a:pt x="378865" y="2270589"/>
                  <a:pt x="375440" y="2265452"/>
                </a:cubicBezTo>
                <a:cubicBezTo>
                  <a:pt x="373728" y="2258603"/>
                  <a:pt x="371688" y="2251827"/>
                  <a:pt x="370303" y="2244904"/>
                </a:cubicBezTo>
                <a:cubicBezTo>
                  <a:pt x="360374" y="2195258"/>
                  <a:pt x="369896" y="2232390"/>
                  <a:pt x="360029" y="2178122"/>
                </a:cubicBezTo>
                <a:cubicBezTo>
                  <a:pt x="358766" y="2171175"/>
                  <a:pt x="356277" y="2164496"/>
                  <a:pt x="354892" y="2157573"/>
                </a:cubicBezTo>
                <a:cubicBezTo>
                  <a:pt x="352849" y="2147360"/>
                  <a:pt x="352496" y="2136800"/>
                  <a:pt x="349755" y="2126751"/>
                </a:cubicBezTo>
                <a:cubicBezTo>
                  <a:pt x="347329" y="2117855"/>
                  <a:pt x="342905" y="2109628"/>
                  <a:pt x="339480" y="2101066"/>
                </a:cubicBezTo>
                <a:cubicBezTo>
                  <a:pt x="327835" y="2031192"/>
                  <a:pt x="342631" y="2106433"/>
                  <a:pt x="324069" y="2044558"/>
                </a:cubicBezTo>
                <a:cubicBezTo>
                  <a:pt x="311950" y="2004162"/>
                  <a:pt x="327856" y="2032258"/>
                  <a:pt x="308658" y="2003461"/>
                </a:cubicBezTo>
                <a:cubicBezTo>
                  <a:pt x="305128" y="1985809"/>
                  <a:pt x="303220" y="1974153"/>
                  <a:pt x="298384" y="1957227"/>
                </a:cubicBezTo>
                <a:cubicBezTo>
                  <a:pt x="296896" y="1952020"/>
                  <a:pt x="295488" y="1946745"/>
                  <a:pt x="293247" y="1941816"/>
                </a:cubicBezTo>
                <a:cubicBezTo>
                  <a:pt x="286909" y="1927873"/>
                  <a:pt x="277541" y="1915250"/>
                  <a:pt x="272698" y="1900720"/>
                </a:cubicBezTo>
                <a:lnTo>
                  <a:pt x="262424" y="1869897"/>
                </a:lnTo>
                <a:cubicBezTo>
                  <a:pt x="260712" y="1864760"/>
                  <a:pt x="261792" y="1857490"/>
                  <a:pt x="257287" y="1854486"/>
                </a:cubicBezTo>
                <a:lnTo>
                  <a:pt x="241876" y="1844212"/>
                </a:lnTo>
                <a:cubicBezTo>
                  <a:pt x="239870" y="1834180"/>
                  <a:pt x="232983" y="1794222"/>
                  <a:pt x="226465" y="1787704"/>
                </a:cubicBezTo>
                <a:lnTo>
                  <a:pt x="211054" y="1772293"/>
                </a:lnTo>
                <a:cubicBezTo>
                  <a:pt x="209341" y="1765443"/>
                  <a:pt x="207448" y="1758636"/>
                  <a:pt x="205916" y="1751744"/>
                </a:cubicBezTo>
                <a:cubicBezTo>
                  <a:pt x="204022" y="1743221"/>
                  <a:pt x="204325" y="1734038"/>
                  <a:pt x="200779" y="1726059"/>
                </a:cubicBezTo>
                <a:cubicBezTo>
                  <a:pt x="197302" y="1718235"/>
                  <a:pt x="190505" y="1712360"/>
                  <a:pt x="185368" y="1705511"/>
                </a:cubicBezTo>
                <a:cubicBezTo>
                  <a:pt x="183656" y="1698661"/>
                  <a:pt x="182260" y="1691725"/>
                  <a:pt x="180231" y="1684962"/>
                </a:cubicBezTo>
                <a:cubicBezTo>
                  <a:pt x="177119" y="1674589"/>
                  <a:pt x="172081" y="1664759"/>
                  <a:pt x="169957" y="1654140"/>
                </a:cubicBezTo>
                <a:cubicBezTo>
                  <a:pt x="158472" y="1596715"/>
                  <a:pt x="169370" y="1617299"/>
                  <a:pt x="149409" y="1587358"/>
                </a:cubicBezTo>
                <a:cubicBezTo>
                  <a:pt x="147772" y="1575897"/>
                  <a:pt x="141983" y="1533397"/>
                  <a:pt x="139134" y="1520576"/>
                </a:cubicBezTo>
                <a:cubicBezTo>
                  <a:pt x="137959" y="1515290"/>
                  <a:pt x="135310" y="1510418"/>
                  <a:pt x="133997" y="1505164"/>
                </a:cubicBezTo>
                <a:cubicBezTo>
                  <a:pt x="131879" y="1496693"/>
                  <a:pt x="130823" y="1487987"/>
                  <a:pt x="128860" y="1479479"/>
                </a:cubicBezTo>
                <a:cubicBezTo>
                  <a:pt x="125685" y="1465720"/>
                  <a:pt x="124901" y="1451012"/>
                  <a:pt x="118586" y="1438382"/>
                </a:cubicBezTo>
                <a:cubicBezTo>
                  <a:pt x="115161" y="1431533"/>
                  <a:pt x="110734" y="1425099"/>
                  <a:pt x="108312" y="1417834"/>
                </a:cubicBezTo>
                <a:cubicBezTo>
                  <a:pt x="103847" y="1404438"/>
                  <a:pt x="102503" y="1390133"/>
                  <a:pt x="98038" y="1376737"/>
                </a:cubicBezTo>
                <a:cubicBezTo>
                  <a:pt x="94613" y="1366463"/>
                  <a:pt x="90391" y="1356421"/>
                  <a:pt x="87764" y="1345915"/>
                </a:cubicBezTo>
                <a:cubicBezTo>
                  <a:pt x="84339" y="1332216"/>
                  <a:pt x="83804" y="1317448"/>
                  <a:pt x="77489" y="1304818"/>
                </a:cubicBezTo>
                <a:cubicBezTo>
                  <a:pt x="59450" y="1268740"/>
                  <a:pt x="73415" y="1299091"/>
                  <a:pt x="62078" y="1268859"/>
                </a:cubicBezTo>
                <a:cubicBezTo>
                  <a:pt x="58840" y="1260225"/>
                  <a:pt x="54454" y="1252006"/>
                  <a:pt x="51804" y="1243173"/>
                </a:cubicBezTo>
                <a:cubicBezTo>
                  <a:pt x="42683" y="1212768"/>
                  <a:pt x="49307" y="1207546"/>
                  <a:pt x="41530" y="1171254"/>
                </a:cubicBezTo>
                <a:cubicBezTo>
                  <a:pt x="39598" y="1162237"/>
                  <a:pt x="34172" y="1154317"/>
                  <a:pt x="31256" y="1145569"/>
                </a:cubicBezTo>
                <a:cubicBezTo>
                  <a:pt x="29023" y="1138871"/>
                  <a:pt x="28059" y="1131809"/>
                  <a:pt x="26119" y="1125021"/>
                </a:cubicBezTo>
                <a:cubicBezTo>
                  <a:pt x="24631" y="1119814"/>
                  <a:pt x="22295" y="1114863"/>
                  <a:pt x="20982" y="1109609"/>
                </a:cubicBezTo>
                <a:cubicBezTo>
                  <a:pt x="17394" y="1095257"/>
                  <a:pt x="12996" y="1066833"/>
                  <a:pt x="10707" y="1053102"/>
                </a:cubicBezTo>
                <a:cubicBezTo>
                  <a:pt x="-7875" y="811534"/>
                  <a:pt x="1484" y="958259"/>
                  <a:pt x="10707" y="441789"/>
                </a:cubicBezTo>
                <a:cubicBezTo>
                  <a:pt x="10883" y="431952"/>
                  <a:pt x="17470" y="402126"/>
                  <a:pt x="20982" y="390418"/>
                </a:cubicBezTo>
                <a:cubicBezTo>
                  <a:pt x="24094" y="380045"/>
                  <a:pt x="25799" y="368951"/>
                  <a:pt x="31256" y="359596"/>
                </a:cubicBezTo>
                <a:lnTo>
                  <a:pt x="67215" y="297951"/>
                </a:lnTo>
                <a:cubicBezTo>
                  <a:pt x="75875" y="254652"/>
                  <a:pt x="66675" y="288938"/>
                  <a:pt x="82627" y="251717"/>
                </a:cubicBezTo>
                <a:cubicBezTo>
                  <a:pt x="84760" y="246740"/>
                  <a:pt x="83935" y="240135"/>
                  <a:pt x="87764" y="236306"/>
                </a:cubicBezTo>
                <a:cubicBezTo>
                  <a:pt x="91593" y="232477"/>
                  <a:pt x="98038" y="232881"/>
                  <a:pt x="103175" y="231169"/>
                </a:cubicBezTo>
                <a:cubicBezTo>
                  <a:pt x="132618" y="187005"/>
                  <a:pt x="97318" y="242883"/>
                  <a:pt x="118586" y="200346"/>
                </a:cubicBezTo>
                <a:cubicBezTo>
                  <a:pt x="127668" y="182182"/>
                  <a:pt x="130639" y="185427"/>
                  <a:pt x="144271" y="169524"/>
                </a:cubicBezTo>
                <a:cubicBezTo>
                  <a:pt x="169758" y="139790"/>
                  <a:pt x="147965" y="156788"/>
                  <a:pt x="175094" y="138702"/>
                </a:cubicBezTo>
                <a:cubicBezTo>
                  <a:pt x="189000" y="96981"/>
                  <a:pt x="175681" y="112722"/>
                  <a:pt x="216191" y="92468"/>
                </a:cubicBezTo>
                <a:cubicBezTo>
                  <a:pt x="224753" y="83906"/>
                  <a:pt x="235160" y="76857"/>
                  <a:pt x="241876" y="66782"/>
                </a:cubicBezTo>
                <a:cubicBezTo>
                  <a:pt x="248271" y="57190"/>
                  <a:pt x="257091" y="41776"/>
                  <a:pt x="267561" y="35960"/>
                </a:cubicBezTo>
                <a:cubicBezTo>
                  <a:pt x="277028" y="30701"/>
                  <a:pt x="288329" y="29708"/>
                  <a:pt x="298384" y="25686"/>
                </a:cubicBezTo>
                <a:cubicBezTo>
                  <a:pt x="306946" y="22261"/>
                  <a:pt x="315123" y="17648"/>
                  <a:pt x="324069" y="15412"/>
                </a:cubicBezTo>
                <a:cubicBezTo>
                  <a:pt x="359092" y="6656"/>
                  <a:pt x="467120" y="5486"/>
                  <a:pt x="473045" y="5137"/>
                </a:cubicBezTo>
                <a:cubicBezTo>
                  <a:pt x="493629" y="3926"/>
                  <a:pt x="514141" y="1712"/>
                  <a:pt x="534689" y="0"/>
                </a:cubicBezTo>
                <a:cubicBezTo>
                  <a:pt x="586060" y="5137"/>
                  <a:pt x="637550" y="9199"/>
                  <a:pt x="688802" y="15412"/>
                </a:cubicBezTo>
                <a:cubicBezTo>
                  <a:pt x="694178" y="16064"/>
                  <a:pt x="699006" y="19061"/>
                  <a:pt x="704213" y="20549"/>
                </a:cubicBezTo>
                <a:cubicBezTo>
                  <a:pt x="711001" y="22489"/>
                  <a:pt x="717912" y="23974"/>
                  <a:pt x="724761" y="25686"/>
                </a:cubicBezTo>
                <a:cubicBezTo>
                  <a:pt x="731611" y="30823"/>
                  <a:pt x="737825" y="36939"/>
                  <a:pt x="745310" y="41097"/>
                </a:cubicBezTo>
                <a:cubicBezTo>
                  <a:pt x="753371" y="45575"/>
                  <a:pt x="763175" y="46484"/>
                  <a:pt x="770995" y="51371"/>
                </a:cubicBezTo>
                <a:cubicBezTo>
                  <a:pt x="777156" y="55221"/>
                  <a:pt x="780494" y="62559"/>
                  <a:pt x="786406" y="66782"/>
                </a:cubicBezTo>
                <a:cubicBezTo>
                  <a:pt x="792638" y="71233"/>
                  <a:pt x="800723" y="72606"/>
                  <a:pt x="806955" y="77057"/>
                </a:cubicBezTo>
                <a:cubicBezTo>
                  <a:pt x="812867" y="81280"/>
                  <a:pt x="816785" y="87817"/>
                  <a:pt x="822366" y="92468"/>
                </a:cubicBezTo>
                <a:cubicBezTo>
                  <a:pt x="827109" y="96420"/>
                  <a:pt x="833034" y="98790"/>
                  <a:pt x="837777" y="102742"/>
                </a:cubicBezTo>
                <a:cubicBezTo>
                  <a:pt x="877325" y="135699"/>
                  <a:pt x="830340" y="102922"/>
                  <a:pt x="868600" y="128427"/>
                </a:cubicBezTo>
                <a:cubicBezTo>
                  <a:pt x="872025" y="133564"/>
                  <a:pt x="876366" y="138197"/>
                  <a:pt x="878874" y="143839"/>
                </a:cubicBezTo>
                <a:cubicBezTo>
                  <a:pt x="883272" y="153735"/>
                  <a:pt x="885723" y="164387"/>
                  <a:pt x="889148" y="174661"/>
                </a:cubicBezTo>
                <a:cubicBezTo>
                  <a:pt x="889149" y="174665"/>
                  <a:pt x="899421" y="205481"/>
                  <a:pt x="899422" y="205484"/>
                </a:cubicBezTo>
                <a:cubicBezTo>
                  <a:pt x="905621" y="236479"/>
                  <a:pt x="901798" y="222886"/>
                  <a:pt x="909696" y="246580"/>
                </a:cubicBezTo>
                <a:cubicBezTo>
                  <a:pt x="901831" y="443213"/>
                  <a:pt x="924152" y="325863"/>
                  <a:pt x="894285" y="395555"/>
                </a:cubicBezTo>
                <a:cubicBezTo>
                  <a:pt x="892152" y="400532"/>
                  <a:pt x="892977" y="407138"/>
                  <a:pt x="889148" y="410967"/>
                </a:cubicBezTo>
                <a:cubicBezTo>
                  <a:pt x="885319" y="414796"/>
                  <a:pt x="878874" y="414392"/>
                  <a:pt x="873737" y="416104"/>
                </a:cubicBezTo>
                <a:cubicBezTo>
                  <a:pt x="865175" y="424666"/>
                  <a:pt x="859798" y="438852"/>
                  <a:pt x="848051" y="441789"/>
                </a:cubicBezTo>
                <a:cubicBezTo>
                  <a:pt x="841202" y="443501"/>
                  <a:pt x="834265" y="444897"/>
                  <a:pt x="827503" y="446926"/>
                </a:cubicBezTo>
                <a:cubicBezTo>
                  <a:pt x="810376" y="452064"/>
                  <a:pt x="793892" y="459377"/>
                  <a:pt x="776132" y="462337"/>
                </a:cubicBezTo>
                <a:cubicBezTo>
                  <a:pt x="681650" y="478085"/>
                  <a:pt x="688775" y="473206"/>
                  <a:pt x="570649" y="477749"/>
                </a:cubicBezTo>
                <a:cubicBezTo>
                  <a:pt x="558662" y="479461"/>
                  <a:pt x="546602" y="480720"/>
                  <a:pt x="534689" y="482886"/>
                </a:cubicBezTo>
                <a:cubicBezTo>
                  <a:pt x="512608" y="486901"/>
                  <a:pt x="517985" y="487659"/>
                  <a:pt x="498730" y="493160"/>
                </a:cubicBezTo>
                <a:cubicBezTo>
                  <a:pt x="453569" y="506063"/>
                  <a:pt x="499729" y="491115"/>
                  <a:pt x="462770" y="503434"/>
                </a:cubicBezTo>
                <a:cubicBezTo>
                  <a:pt x="452496" y="510283"/>
                  <a:pt x="438797" y="513708"/>
                  <a:pt x="431948" y="523982"/>
                </a:cubicBezTo>
                <a:cubicBezTo>
                  <a:pt x="418249" y="544531"/>
                  <a:pt x="426811" y="535969"/>
                  <a:pt x="406262" y="549668"/>
                </a:cubicBezTo>
                <a:cubicBezTo>
                  <a:pt x="396261" y="579670"/>
                  <a:pt x="408950" y="552117"/>
                  <a:pt x="385714" y="575353"/>
                </a:cubicBezTo>
                <a:cubicBezTo>
                  <a:pt x="378456" y="582611"/>
                  <a:pt x="375331" y="595956"/>
                  <a:pt x="365166" y="601039"/>
                </a:cubicBezTo>
                <a:cubicBezTo>
                  <a:pt x="358851" y="604197"/>
                  <a:pt x="351467" y="604464"/>
                  <a:pt x="344618" y="606176"/>
                </a:cubicBezTo>
                <a:cubicBezTo>
                  <a:pt x="341193" y="611313"/>
                  <a:pt x="338709" y="617221"/>
                  <a:pt x="334343" y="621587"/>
                </a:cubicBezTo>
                <a:cubicBezTo>
                  <a:pt x="329977" y="625953"/>
                  <a:pt x="322997" y="627215"/>
                  <a:pt x="318932" y="631861"/>
                </a:cubicBezTo>
                <a:cubicBezTo>
                  <a:pt x="310801" y="641154"/>
                  <a:pt x="308658" y="655835"/>
                  <a:pt x="298384" y="662684"/>
                </a:cubicBezTo>
                <a:cubicBezTo>
                  <a:pt x="293247" y="666109"/>
                  <a:pt x="287794" y="669101"/>
                  <a:pt x="282973" y="672958"/>
                </a:cubicBezTo>
                <a:cubicBezTo>
                  <a:pt x="246373" y="702237"/>
                  <a:pt x="304719" y="661885"/>
                  <a:pt x="257287" y="693506"/>
                </a:cubicBezTo>
                <a:cubicBezTo>
                  <a:pt x="253862" y="698643"/>
                  <a:pt x="252037" y="705328"/>
                  <a:pt x="247013" y="708917"/>
                </a:cubicBezTo>
                <a:cubicBezTo>
                  <a:pt x="183642" y="754182"/>
                  <a:pt x="245281" y="695236"/>
                  <a:pt x="211054" y="729466"/>
                </a:cubicBezTo>
                <a:cubicBezTo>
                  <a:pt x="199386" y="764463"/>
                  <a:pt x="214080" y="721393"/>
                  <a:pt x="195642" y="770562"/>
                </a:cubicBezTo>
                <a:cubicBezTo>
                  <a:pt x="193741" y="775632"/>
                  <a:pt x="192927" y="781130"/>
                  <a:pt x="190505" y="785973"/>
                </a:cubicBezTo>
                <a:cubicBezTo>
                  <a:pt x="187744" y="791495"/>
                  <a:pt x="183656" y="796248"/>
                  <a:pt x="180231" y="801385"/>
                </a:cubicBezTo>
                <a:cubicBezTo>
                  <a:pt x="178519" y="808234"/>
                  <a:pt x="177034" y="815145"/>
                  <a:pt x="175094" y="821933"/>
                </a:cubicBezTo>
                <a:cubicBezTo>
                  <a:pt x="173606" y="827140"/>
                  <a:pt x="171132" y="832058"/>
                  <a:pt x="169957" y="837344"/>
                </a:cubicBezTo>
                <a:cubicBezTo>
                  <a:pt x="167697" y="847512"/>
                  <a:pt x="166532" y="857893"/>
                  <a:pt x="164820" y="868167"/>
                </a:cubicBezTo>
                <a:cubicBezTo>
                  <a:pt x="157687" y="989428"/>
                  <a:pt x="156472" y="965449"/>
                  <a:pt x="164820" y="1119884"/>
                </a:cubicBezTo>
                <a:cubicBezTo>
                  <a:pt x="165291" y="1128602"/>
                  <a:pt x="167660" y="1137145"/>
                  <a:pt x="169957" y="1145569"/>
                </a:cubicBezTo>
                <a:cubicBezTo>
                  <a:pt x="178421" y="1176605"/>
                  <a:pt x="176369" y="1170597"/>
                  <a:pt x="190505" y="1191803"/>
                </a:cubicBezTo>
                <a:cubicBezTo>
                  <a:pt x="192217" y="1198652"/>
                  <a:pt x="193702" y="1205563"/>
                  <a:pt x="195642" y="1212351"/>
                </a:cubicBezTo>
                <a:cubicBezTo>
                  <a:pt x="197130" y="1217558"/>
                  <a:pt x="200212" y="1222377"/>
                  <a:pt x="200779" y="1227762"/>
                </a:cubicBezTo>
                <a:cubicBezTo>
                  <a:pt x="203653" y="1255062"/>
                  <a:pt x="202207" y="1282756"/>
                  <a:pt x="205916" y="1309955"/>
                </a:cubicBezTo>
                <a:cubicBezTo>
                  <a:pt x="208296" y="1327410"/>
                  <a:pt x="218642" y="1345680"/>
                  <a:pt x="226465" y="1361326"/>
                </a:cubicBezTo>
                <a:cubicBezTo>
                  <a:pt x="228177" y="1368176"/>
                  <a:pt x="228821" y="1375385"/>
                  <a:pt x="231602" y="1381875"/>
                </a:cubicBezTo>
                <a:cubicBezTo>
                  <a:pt x="234034" y="1387550"/>
                  <a:pt x="239766" y="1391484"/>
                  <a:pt x="241876" y="1397286"/>
                </a:cubicBezTo>
                <a:cubicBezTo>
                  <a:pt x="246702" y="1410556"/>
                  <a:pt x="247685" y="1424986"/>
                  <a:pt x="252150" y="1438382"/>
                </a:cubicBezTo>
                <a:cubicBezTo>
                  <a:pt x="253862" y="1443519"/>
                  <a:pt x="254865" y="1448950"/>
                  <a:pt x="257287" y="1453794"/>
                </a:cubicBezTo>
                <a:cubicBezTo>
                  <a:pt x="260048" y="1459316"/>
                  <a:pt x="264136" y="1464068"/>
                  <a:pt x="267561" y="1469205"/>
                </a:cubicBezTo>
                <a:cubicBezTo>
                  <a:pt x="270986" y="1506877"/>
                  <a:pt x="273144" y="1544686"/>
                  <a:pt x="277836" y="1582221"/>
                </a:cubicBezTo>
                <a:cubicBezTo>
                  <a:pt x="279548" y="1595920"/>
                  <a:pt x="279869" y="1609865"/>
                  <a:pt x="282973" y="1623317"/>
                </a:cubicBezTo>
                <a:cubicBezTo>
                  <a:pt x="285047" y="1632302"/>
                  <a:pt x="289822" y="1640441"/>
                  <a:pt x="293247" y="1649003"/>
                </a:cubicBezTo>
                <a:cubicBezTo>
                  <a:pt x="294959" y="1664414"/>
                  <a:pt x="294897" y="1680127"/>
                  <a:pt x="298384" y="1695236"/>
                </a:cubicBezTo>
                <a:cubicBezTo>
                  <a:pt x="300106" y="1702698"/>
                  <a:pt x="305641" y="1708746"/>
                  <a:pt x="308658" y="1715785"/>
                </a:cubicBezTo>
                <a:cubicBezTo>
                  <a:pt x="310791" y="1720762"/>
                  <a:pt x="312620" y="1725910"/>
                  <a:pt x="313795" y="1731196"/>
                </a:cubicBezTo>
                <a:cubicBezTo>
                  <a:pt x="316054" y="1741364"/>
                  <a:pt x="316673" y="1751850"/>
                  <a:pt x="318932" y="1762018"/>
                </a:cubicBezTo>
                <a:cubicBezTo>
                  <a:pt x="320107" y="1767304"/>
                  <a:pt x="322581" y="1772223"/>
                  <a:pt x="324069" y="1777430"/>
                </a:cubicBezTo>
                <a:cubicBezTo>
                  <a:pt x="326009" y="1784218"/>
                  <a:pt x="327177" y="1791216"/>
                  <a:pt x="329206" y="1797978"/>
                </a:cubicBezTo>
                <a:cubicBezTo>
                  <a:pt x="339325" y="1831709"/>
                  <a:pt x="332577" y="1821897"/>
                  <a:pt x="349755" y="1839075"/>
                </a:cubicBezTo>
                <a:cubicBezTo>
                  <a:pt x="364452" y="1883166"/>
                  <a:pt x="341949" y="1812985"/>
                  <a:pt x="360029" y="1885308"/>
                </a:cubicBezTo>
                <a:cubicBezTo>
                  <a:pt x="362656" y="1895815"/>
                  <a:pt x="366878" y="1905857"/>
                  <a:pt x="370303" y="1916131"/>
                </a:cubicBezTo>
                <a:cubicBezTo>
                  <a:pt x="372015" y="1921268"/>
                  <a:pt x="371611" y="1927713"/>
                  <a:pt x="375440" y="1931542"/>
                </a:cubicBezTo>
                <a:cubicBezTo>
                  <a:pt x="382289" y="1938391"/>
                  <a:pt x="389684" y="1944735"/>
                  <a:pt x="395988" y="1952090"/>
                </a:cubicBezTo>
                <a:cubicBezTo>
                  <a:pt x="400006" y="1956778"/>
                  <a:pt x="400901" y="1964439"/>
                  <a:pt x="406262" y="1967502"/>
                </a:cubicBezTo>
                <a:cubicBezTo>
                  <a:pt x="413843" y="1971834"/>
                  <a:pt x="423424" y="1970745"/>
                  <a:pt x="431948" y="1972639"/>
                </a:cubicBezTo>
                <a:cubicBezTo>
                  <a:pt x="438840" y="1974171"/>
                  <a:pt x="445449" y="1977349"/>
                  <a:pt x="452496" y="1977776"/>
                </a:cubicBezTo>
                <a:cubicBezTo>
                  <a:pt x="502093" y="1980782"/>
                  <a:pt x="551813" y="1981201"/>
                  <a:pt x="601471" y="1982913"/>
                </a:cubicBezTo>
                <a:cubicBezTo>
                  <a:pt x="610033" y="1984625"/>
                  <a:pt x="619892" y="1983207"/>
                  <a:pt x="627157" y="1988050"/>
                </a:cubicBezTo>
                <a:cubicBezTo>
                  <a:pt x="631662" y="1991054"/>
                  <a:pt x="632594" y="1998054"/>
                  <a:pt x="632294" y="2003461"/>
                </a:cubicBezTo>
                <a:cubicBezTo>
                  <a:pt x="627836" y="2083707"/>
                  <a:pt x="645238" y="2072778"/>
                  <a:pt x="606609" y="2085654"/>
                </a:cubicBezTo>
                <a:cubicBezTo>
                  <a:pt x="578349" y="2113912"/>
                  <a:pt x="619972" y="2075816"/>
                  <a:pt x="575786" y="2101066"/>
                </a:cubicBezTo>
                <a:cubicBezTo>
                  <a:pt x="552830" y="2114185"/>
                  <a:pt x="565870" y="2118103"/>
                  <a:pt x="550101" y="2137025"/>
                </a:cubicBezTo>
                <a:cubicBezTo>
                  <a:pt x="546148" y="2141768"/>
                  <a:pt x="539826" y="2143874"/>
                  <a:pt x="534689" y="2147299"/>
                </a:cubicBezTo>
                <a:cubicBezTo>
                  <a:pt x="508894" y="2185994"/>
                  <a:pt x="539183" y="2136814"/>
                  <a:pt x="519278" y="2183259"/>
                </a:cubicBezTo>
                <a:cubicBezTo>
                  <a:pt x="516846" y="2188934"/>
                  <a:pt x="512276" y="2193435"/>
                  <a:pt x="509004" y="2198670"/>
                </a:cubicBezTo>
                <a:cubicBezTo>
                  <a:pt x="503712" y="2207137"/>
                  <a:pt x="498730" y="2215793"/>
                  <a:pt x="493593" y="2224355"/>
                </a:cubicBezTo>
                <a:cubicBezTo>
                  <a:pt x="495097" y="2325099"/>
                  <a:pt x="498324" y="2628864"/>
                  <a:pt x="503867" y="2763749"/>
                </a:cubicBezTo>
                <a:cubicBezTo>
                  <a:pt x="503967" y="2766194"/>
                  <a:pt x="507843" y="2922330"/>
                  <a:pt x="519278" y="2979506"/>
                </a:cubicBezTo>
                <a:cubicBezTo>
                  <a:pt x="520340" y="2984816"/>
                  <a:pt x="522927" y="2989710"/>
                  <a:pt x="524415" y="2994917"/>
                </a:cubicBezTo>
                <a:cubicBezTo>
                  <a:pt x="532708" y="3023944"/>
                  <a:pt x="524185" y="3007416"/>
                  <a:pt x="539827" y="3030877"/>
                </a:cubicBezTo>
                <a:cubicBezTo>
                  <a:pt x="538114" y="3070261"/>
                  <a:pt x="539208" y="3109868"/>
                  <a:pt x="534689" y="3149030"/>
                </a:cubicBezTo>
                <a:cubicBezTo>
                  <a:pt x="533981" y="3155163"/>
                  <a:pt x="526039" y="3158485"/>
                  <a:pt x="524415" y="3164441"/>
                </a:cubicBezTo>
                <a:cubicBezTo>
                  <a:pt x="520783" y="3177760"/>
                  <a:pt x="521748" y="3191954"/>
                  <a:pt x="519278" y="3205537"/>
                </a:cubicBezTo>
                <a:cubicBezTo>
                  <a:pt x="515588" y="3225830"/>
                  <a:pt x="513269" y="3217557"/>
                  <a:pt x="503867" y="3236360"/>
                </a:cubicBezTo>
                <a:cubicBezTo>
                  <a:pt x="499743" y="3244608"/>
                  <a:pt x="494897" y="3252916"/>
                  <a:pt x="493593" y="3262045"/>
                </a:cubicBezTo>
                <a:cubicBezTo>
                  <a:pt x="491414" y="3277301"/>
                  <a:pt x="493593" y="3292868"/>
                  <a:pt x="493593" y="3308279"/>
                </a:cubicBezTo>
                <a:lnTo>
                  <a:pt x="493593" y="3308279"/>
                </a:lnTo>
              </a:path>
            </a:pathLst>
          </a:custGeom>
          <a:solidFill>
            <a:srgbClr val="B196D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5" name="Arrow: Left 14">
            <a:extLst>
              <a:ext uri="{FF2B5EF4-FFF2-40B4-BE49-F238E27FC236}">
                <a16:creationId xmlns:a16="http://schemas.microsoft.com/office/drawing/2014/main" id="{6A819F0E-3AC9-4926-87D9-70C451699854}"/>
              </a:ext>
            </a:extLst>
          </p:cNvPr>
          <p:cNvSpPr/>
          <p:nvPr/>
        </p:nvSpPr>
        <p:spPr>
          <a:xfrm rot="21104322">
            <a:off x="4624407" y="2306967"/>
            <a:ext cx="2204818" cy="301752"/>
          </a:xfrm>
          <a:prstGeom prst="leftArrow">
            <a:avLst/>
          </a:prstGeom>
          <a:solidFill>
            <a:srgbClr val="A9D18E"/>
          </a:solidFill>
          <a:ln w="15875">
            <a:solidFill>
              <a:schemeClr val="dk1">
                <a:shade val="50000"/>
              </a:schemeClr>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5" name="TextBox 4">
            <a:extLst>
              <a:ext uri="{FF2B5EF4-FFF2-40B4-BE49-F238E27FC236}">
                <a16:creationId xmlns:a16="http://schemas.microsoft.com/office/drawing/2014/main" id="{C7AAB2A0-84F0-4B79-B207-381AE6A5A4BD}"/>
              </a:ext>
            </a:extLst>
          </p:cNvPr>
          <p:cNvSpPr txBox="1"/>
          <p:nvPr/>
        </p:nvSpPr>
        <p:spPr>
          <a:xfrm>
            <a:off x="2577691" y="5791201"/>
            <a:ext cx="7274747" cy="584775"/>
          </a:xfrm>
          <a:prstGeom prst="rect">
            <a:avLst/>
          </a:prstGeom>
          <a:noFill/>
        </p:spPr>
        <p:txBody>
          <a:bodyPr wrap="none" rtlCol="0">
            <a:spAutoFit/>
          </a:bodyPr>
          <a:lstStyle/>
          <a:p>
            <a:pPr algn="ctr"/>
            <a:r>
              <a:rPr lang="en-US" sz="3200" b="1" dirty="0"/>
              <a:t>The Brain Develops from Bottom to Top </a:t>
            </a:r>
          </a:p>
        </p:txBody>
      </p:sp>
      <p:sp>
        <p:nvSpPr>
          <p:cNvPr id="17" name="Arrow: Left 14">
            <a:extLst>
              <a:ext uri="{FF2B5EF4-FFF2-40B4-BE49-F238E27FC236}">
                <a16:creationId xmlns:a16="http://schemas.microsoft.com/office/drawing/2014/main" id="{6A819F0E-3AC9-4926-87D9-70C451699854}"/>
              </a:ext>
            </a:extLst>
          </p:cNvPr>
          <p:cNvSpPr/>
          <p:nvPr/>
        </p:nvSpPr>
        <p:spPr>
          <a:xfrm rot="312977">
            <a:off x="5075912" y="3236747"/>
            <a:ext cx="2201524" cy="301752"/>
          </a:xfrm>
          <a:prstGeom prst="leftArrow">
            <a:avLst/>
          </a:prstGeom>
          <a:solidFill>
            <a:srgbClr val="FFC00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8" name="Arrow: Left 14">
            <a:extLst>
              <a:ext uri="{FF2B5EF4-FFF2-40B4-BE49-F238E27FC236}">
                <a16:creationId xmlns:a16="http://schemas.microsoft.com/office/drawing/2014/main" id="{6A819F0E-3AC9-4926-87D9-70C451699854}"/>
              </a:ext>
            </a:extLst>
          </p:cNvPr>
          <p:cNvSpPr/>
          <p:nvPr/>
        </p:nvSpPr>
        <p:spPr>
          <a:xfrm rot="764604">
            <a:off x="4905599" y="4785998"/>
            <a:ext cx="2422980" cy="301752"/>
          </a:xfrm>
          <a:prstGeom prst="leftArrow">
            <a:avLst/>
          </a:prstGeom>
          <a:solidFill>
            <a:srgbClr val="7030A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9" name="TextBox 18">
            <a:extLst>
              <a:ext uri="{FF2B5EF4-FFF2-40B4-BE49-F238E27FC236}">
                <a16:creationId xmlns:a16="http://schemas.microsoft.com/office/drawing/2014/main" id="{630F6096-3EEB-4579-B8E6-25341C45CE30}"/>
              </a:ext>
            </a:extLst>
          </p:cNvPr>
          <p:cNvSpPr txBox="1"/>
          <p:nvPr/>
        </p:nvSpPr>
        <p:spPr>
          <a:xfrm>
            <a:off x="1501615" y="1158191"/>
            <a:ext cx="2616422" cy="338554"/>
          </a:xfrm>
          <a:prstGeom prst="rect">
            <a:avLst/>
          </a:prstGeom>
          <a:noFill/>
        </p:spPr>
        <p:txBody>
          <a:bodyPr wrap="none" rtlCol="0">
            <a:spAutoFit/>
          </a:bodyPr>
          <a:lstStyle/>
          <a:p>
            <a:r>
              <a:rPr lang="en-US" sz="1600" dirty="0"/>
              <a:t>Adapted from Bruce Perry </a:t>
            </a:r>
          </a:p>
        </p:txBody>
      </p:sp>
      <p:sp>
        <p:nvSpPr>
          <p:cNvPr id="7" name="Title 6"/>
          <p:cNvSpPr>
            <a:spLocks noGrp="1"/>
          </p:cNvSpPr>
          <p:nvPr>
            <p:ph type="title"/>
          </p:nvPr>
        </p:nvSpPr>
        <p:spPr>
          <a:xfrm>
            <a:off x="1278844" y="14613"/>
            <a:ext cx="10913155" cy="1143000"/>
          </a:xfrm>
        </p:spPr>
        <p:txBody>
          <a:bodyPr/>
          <a:lstStyle/>
          <a:p>
            <a:r>
              <a:rPr lang="en-US" b="1" dirty="0"/>
              <a:t>Organization of the Brain</a:t>
            </a:r>
          </a:p>
        </p:txBody>
      </p:sp>
      <p:sp>
        <p:nvSpPr>
          <p:cNvPr id="13" name="TextBox 12">
            <a:extLst>
              <a:ext uri="{FF2B5EF4-FFF2-40B4-BE49-F238E27FC236}">
                <a16:creationId xmlns:a16="http://schemas.microsoft.com/office/drawing/2014/main" id="{F232F449-BB15-4B09-BC32-15550A0F49A0}"/>
              </a:ext>
            </a:extLst>
          </p:cNvPr>
          <p:cNvSpPr txBox="1"/>
          <p:nvPr/>
        </p:nvSpPr>
        <p:spPr>
          <a:xfrm>
            <a:off x="6424730" y="1447801"/>
            <a:ext cx="4243270" cy="1169551"/>
          </a:xfrm>
          <a:prstGeom prst="rect">
            <a:avLst/>
          </a:prstGeom>
          <a:gradFill flip="none" rotWithShape="1">
            <a:gsLst>
              <a:gs pos="0">
                <a:srgbClr val="A9D18E">
                  <a:tint val="66000"/>
                  <a:satMod val="160000"/>
                </a:srgbClr>
              </a:gs>
              <a:gs pos="50000">
                <a:srgbClr val="A9D18E">
                  <a:tint val="44500"/>
                  <a:satMod val="160000"/>
                </a:srgbClr>
              </a:gs>
              <a:gs pos="100000">
                <a:srgbClr val="A9D18E">
                  <a:tint val="23500"/>
                  <a:satMod val="160000"/>
                </a:srgbClr>
              </a:gs>
            </a:gsLst>
            <a:lin ang="18900000" scaled="1"/>
            <a:tileRect/>
          </a:gradFill>
          <a:ln w="12700">
            <a:solidFill>
              <a:schemeClr val="accent6">
                <a:lumMod val="75000"/>
              </a:schemeClr>
            </a:solidFill>
          </a:ln>
        </p:spPr>
        <p:txBody>
          <a:bodyPr wrap="square" rtlCol="0">
            <a:spAutoFit/>
          </a:bodyPr>
          <a:lstStyle/>
          <a:p>
            <a:pPr algn="ctr"/>
            <a:r>
              <a:rPr lang="en-US" b="1" dirty="0"/>
              <a:t>Develops Third</a:t>
            </a:r>
          </a:p>
          <a:p>
            <a:pPr algn="ctr"/>
            <a:r>
              <a:rPr lang="en-US" b="1" dirty="0">
                <a:solidFill>
                  <a:schemeClr val="accent4"/>
                </a:solidFill>
              </a:rPr>
              <a:t>Neocortex</a:t>
            </a:r>
          </a:p>
          <a:p>
            <a:pPr algn="ctr"/>
            <a:r>
              <a:rPr lang="en-US" b="1" dirty="0">
                <a:solidFill>
                  <a:schemeClr val="accent4"/>
                </a:solidFill>
              </a:rPr>
              <a:t>“Thinking Brain”</a:t>
            </a:r>
          </a:p>
          <a:p>
            <a:pPr algn="ctr"/>
            <a:r>
              <a:rPr lang="en-US" sz="1600" b="1" dirty="0"/>
              <a:t>thinking; learning; inhibiting; language</a:t>
            </a:r>
          </a:p>
        </p:txBody>
      </p:sp>
      <p:sp>
        <p:nvSpPr>
          <p:cNvPr id="12" name="TextBox 11">
            <a:extLst>
              <a:ext uri="{FF2B5EF4-FFF2-40B4-BE49-F238E27FC236}">
                <a16:creationId xmlns:a16="http://schemas.microsoft.com/office/drawing/2014/main" id="{FF899CAD-4B4D-40B7-94DE-33D5A82FE4BC}"/>
              </a:ext>
            </a:extLst>
          </p:cNvPr>
          <p:cNvSpPr txBox="1"/>
          <p:nvPr/>
        </p:nvSpPr>
        <p:spPr>
          <a:xfrm>
            <a:off x="7010400" y="2759308"/>
            <a:ext cx="3657600" cy="1661993"/>
          </a:xfrm>
          <a:prstGeom prst="rect">
            <a:avLst/>
          </a:prstGeom>
          <a:gradFill flip="none" rotWithShape="1">
            <a:gsLst>
              <a:gs pos="0">
                <a:srgbClr val="FFD966">
                  <a:tint val="66000"/>
                  <a:satMod val="160000"/>
                </a:srgbClr>
              </a:gs>
              <a:gs pos="50000">
                <a:srgbClr val="FFD966">
                  <a:tint val="44500"/>
                  <a:satMod val="160000"/>
                </a:srgbClr>
              </a:gs>
              <a:gs pos="100000">
                <a:srgbClr val="FFD966">
                  <a:tint val="23500"/>
                  <a:satMod val="160000"/>
                </a:srgbClr>
              </a:gs>
            </a:gsLst>
            <a:path path="circle">
              <a:fillToRect r="100000" b="100000"/>
            </a:path>
            <a:tileRect l="-100000" t="-100000"/>
          </a:gradFill>
          <a:ln w="12700">
            <a:solidFill>
              <a:srgbClr val="FFC000"/>
            </a:solidFill>
          </a:ln>
        </p:spPr>
        <p:txBody>
          <a:bodyPr wrap="square" rtlCol="0">
            <a:spAutoFit/>
          </a:bodyPr>
          <a:lstStyle/>
          <a:p>
            <a:pPr algn="ctr"/>
            <a:r>
              <a:rPr lang="en-US" b="1" dirty="0"/>
              <a:t>Develops Second</a:t>
            </a:r>
          </a:p>
          <a:p>
            <a:pPr algn="ctr"/>
            <a:r>
              <a:rPr lang="en-US" b="1" dirty="0">
                <a:solidFill>
                  <a:srgbClr val="EC8223"/>
                </a:solidFill>
              </a:rPr>
              <a:t>Limbic System</a:t>
            </a:r>
          </a:p>
          <a:p>
            <a:pPr algn="ctr"/>
            <a:r>
              <a:rPr lang="en-US" b="1" dirty="0">
                <a:solidFill>
                  <a:srgbClr val="EC8223"/>
                </a:solidFill>
              </a:rPr>
              <a:t>“Emotional Brain”</a:t>
            </a:r>
          </a:p>
          <a:p>
            <a:pPr algn="ctr"/>
            <a:r>
              <a:rPr lang="en-US" sz="1600" b="1" dirty="0"/>
              <a:t>attachment; emotions;</a:t>
            </a:r>
          </a:p>
          <a:p>
            <a:pPr algn="ctr"/>
            <a:r>
              <a:rPr lang="en-US" sz="1600" b="1" dirty="0"/>
              <a:t>anger response; survival </a:t>
            </a:r>
            <a:r>
              <a:rPr lang="en-US" sz="1600" b="1" dirty="0" smtClean="0"/>
              <a:t>− </a:t>
            </a:r>
            <a:endParaRPr lang="en-US" sz="1600" b="1" dirty="0"/>
          </a:p>
          <a:p>
            <a:pPr algn="ctr"/>
            <a:r>
              <a:rPr lang="en-US" sz="1600" b="1" dirty="0"/>
              <a:t>fight, flight, and freeze</a:t>
            </a:r>
          </a:p>
        </p:txBody>
      </p:sp>
      <p:sp>
        <p:nvSpPr>
          <p:cNvPr id="10" name="TextBox 9">
            <a:extLst>
              <a:ext uri="{FF2B5EF4-FFF2-40B4-BE49-F238E27FC236}">
                <a16:creationId xmlns:a16="http://schemas.microsoft.com/office/drawing/2014/main" id="{0AB7F06A-FA3E-4BDF-BE7C-C0797BBEBAEE}"/>
              </a:ext>
            </a:extLst>
          </p:cNvPr>
          <p:cNvSpPr txBox="1"/>
          <p:nvPr/>
        </p:nvSpPr>
        <p:spPr>
          <a:xfrm>
            <a:off x="7225260" y="4563257"/>
            <a:ext cx="3442740" cy="1169551"/>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w="12700">
            <a:solidFill>
              <a:srgbClr val="7030A0"/>
            </a:solidFill>
          </a:ln>
        </p:spPr>
        <p:txBody>
          <a:bodyPr wrap="square" rtlCol="0">
            <a:spAutoFit/>
          </a:bodyPr>
          <a:lstStyle>
            <a:defPPr>
              <a:defRPr lang="en-US"/>
            </a:defPPr>
            <a:lvl1pPr algn="ctr">
              <a:defRPr b="1"/>
            </a:lvl1pPr>
          </a:lstStyle>
          <a:p>
            <a:r>
              <a:rPr lang="en-US" dirty="0"/>
              <a:t>Develops First</a:t>
            </a:r>
          </a:p>
          <a:p>
            <a:r>
              <a:rPr lang="en-US" dirty="0">
                <a:solidFill>
                  <a:srgbClr val="7030A0"/>
                </a:solidFill>
              </a:rPr>
              <a:t>Brainstem</a:t>
            </a:r>
          </a:p>
          <a:p>
            <a:r>
              <a:rPr lang="en-US" dirty="0">
                <a:solidFill>
                  <a:srgbClr val="7030A0"/>
                </a:solidFill>
              </a:rPr>
              <a:t>“Primitive Brain”</a:t>
            </a:r>
          </a:p>
          <a:p>
            <a:r>
              <a:rPr lang="en-US" sz="1600" dirty="0"/>
              <a:t>Basic body functions</a:t>
            </a:r>
          </a:p>
        </p:txBody>
      </p:sp>
    </p:spTree>
    <p:extLst>
      <p:ext uri="{BB962C8B-B14F-4D97-AF65-F5344CB8AC3E}">
        <p14:creationId xmlns:p14="http://schemas.microsoft.com/office/powerpoint/2010/main" val="208900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fill="hold"/>
                                        <p:tgtEl>
                                          <p:spTgt spid="18"/>
                                        </p:tgtEl>
                                        <p:attrNameLst>
                                          <p:attrName>ppt_x</p:attrName>
                                        </p:attrNameLst>
                                      </p:cBhvr>
                                      <p:tavLst>
                                        <p:tav tm="0">
                                          <p:val>
                                            <p:strVal val="#ppt_x"/>
                                          </p:val>
                                        </p:tav>
                                        <p:tav tm="100000">
                                          <p:val>
                                            <p:strVal val="#ppt_x"/>
                                          </p:val>
                                        </p:tav>
                                      </p:tavLst>
                                    </p:anim>
                                    <p:anim calcmode="lin" valueType="num">
                                      <p:cBhvr additive="base">
                                        <p:cTn id="1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ppt_x"/>
                                          </p:val>
                                        </p:tav>
                                        <p:tav tm="100000">
                                          <p:val>
                                            <p:strVal val="#ppt_x"/>
                                          </p:val>
                                        </p:tav>
                                      </p:tavLst>
                                    </p:anim>
                                    <p:anim calcmode="lin" valueType="num">
                                      <p:cBhvr additive="base">
                                        <p:cTn id="37" dur="500" fill="hold"/>
                                        <p:tgtEl>
                                          <p:spTgt spid="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5" grpId="0" animBg="1"/>
      <p:bldP spid="17" grpId="0" animBg="1"/>
      <p:bldP spid="18" grpId="0" animBg="1"/>
      <p:bldP spid="13" grpId="0" animBg="1"/>
      <p:bldP spid="12"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neuron.illinois.edu/sites/default/files/games/Brain/images/side/outline.png">
            <a:extLst>
              <a:ext uri="{FF2B5EF4-FFF2-40B4-BE49-F238E27FC236}">
                <a16:creationId xmlns:a16="http://schemas.microsoft.com/office/drawing/2014/main" id="{92126DB6-62E9-4D2D-85D5-D3FECEAFD628}"/>
              </a:ext>
            </a:extLst>
          </p:cNvPr>
          <p:cNvPicPr>
            <a:picLocks noChangeAspect="1" noChangeArrowheads="1"/>
          </p:cNvPicPr>
          <p:nvPr/>
        </p:nvPicPr>
        <p:blipFill>
          <a:blip r:embed="rId3" cstate="print"/>
          <a:srcRect/>
          <a:stretch>
            <a:fillRect/>
          </a:stretch>
        </p:blipFill>
        <p:spPr bwMode="auto">
          <a:xfrm>
            <a:off x="2765978" y="2022581"/>
            <a:ext cx="3281754" cy="3840480"/>
          </a:xfrm>
          <a:prstGeom prst="rect">
            <a:avLst/>
          </a:prstGeom>
          <a:noFill/>
          <a:ln w="9525">
            <a:noFill/>
            <a:miter lim="800000"/>
            <a:headEnd/>
            <a:tailEnd/>
          </a:ln>
        </p:spPr>
      </p:pic>
      <p:sp>
        <p:nvSpPr>
          <p:cNvPr id="3" name="Freeform: Shape 2">
            <a:extLst>
              <a:ext uri="{FF2B5EF4-FFF2-40B4-BE49-F238E27FC236}">
                <a16:creationId xmlns:a16="http://schemas.microsoft.com/office/drawing/2014/main" id="{9CABFF23-D848-4FA8-BB55-9D67BB09AB65}"/>
              </a:ext>
            </a:extLst>
          </p:cNvPr>
          <p:cNvSpPr/>
          <p:nvPr/>
        </p:nvSpPr>
        <p:spPr>
          <a:xfrm>
            <a:off x="3525026" y="2337741"/>
            <a:ext cx="2197662" cy="3525320"/>
          </a:xfrm>
          <a:custGeom>
            <a:avLst/>
            <a:gdLst>
              <a:gd name="connsiteX0" fmla="*/ 1371600 w 2930216"/>
              <a:gd name="connsiteY0" fmla="*/ 4649056 h 4700426"/>
              <a:gd name="connsiteX1" fmla="*/ 1371600 w 2930216"/>
              <a:gd name="connsiteY1" fmla="*/ 4649056 h 4700426"/>
              <a:gd name="connsiteX2" fmla="*/ 1351052 w 2930216"/>
              <a:gd name="connsiteY2" fmla="*/ 4551451 h 4700426"/>
              <a:gd name="connsiteX3" fmla="*/ 1340778 w 2930216"/>
              <a:gd name="connsiteY3" fmla="*/ 4469258 h 4700426"/>
              <a:gd name="connsiteX4" fmla="*/ 1330503 w 2930216"/>
              <a:gd name="connsiteY4" fmla="*/ 4402476 h 4700426"/>
              <a:gd name="connsiteX5" fmla="*/ 1325366 w 2930216"/>
              <a:gd name="connsiteY5" fmla="*/ 4381928 h 4700426"/>
              <a:gd name="connsiteX6" fmla="*/ 1320229 w 2930216"/>
              <a:gd name="connsiteY6" fmla="*/ 4356242 h 4700426"/>
              <a:gd name="connsiteX7" fmla="*/ 1304818 w 2930216"/>
              <a:gd name="connsiteY7" fmla="*/ 4310009 h 4700426"/>
              <a:gd name="connsiteX8" fmla="*/ 1294544 w 2930216"/>
              <a:gd name="connsiteY8" fmla="*/ 4279186 h 4700426"/>
              <a:gd name="connsiteX9" fmla="*/ 1289407 w 2930216"/>
              <a:gd name="connsiteY9" fmla="*/ 4263775 h 4700426"/>
              <a:gd name="connsiteX10" fmla="*/ 1279133 w 2930216"/>
              <a:gd name="connsiteY10" fmla="*/ 4217541 h 4700426"/>
              <a:gd name="connsiteX11" fmla="*/ 1273996 w 2930216"/>
              <a:gd name="connsiteY11" fmla="*/ 4202130 h 4700426"/>
              <a:gd name="connsiteX12" fmla="*/ 1263721 w 2930216"/>
              <a:gd name="connsiteY12" fmla="*/ 4186719 h 4700426"/>
              <a:gd name="connsiteX13" fmla="*/ 1248310 w 2930216"/>
              <a:gd name="connsiteY13" fmla="*/ 4145622 h 4700426"/>
              <a:gd name="connsiteX14" fmla="*/ 1222625 w 2930216"/>
              <a:gd name="connsiteY14" fmla="*/ 4104525 h 4700426"/>
              <a:gd name="connsiteX15" fmla="*/ 1196939 w 2930216"/>
              <a:gd name="connsiteY15" fmla="*/ 4042880 h 4700426"/>
              <a:gd name="connsiteX16" fmla="*/ 1176391 w 2930216"/>
              <a:gd name="connsiteY16" fmla="*/ 3996647 h 4700426"/>
              <a:gd name="connsiteX17" fmla="*/ 1150706 w 2930216"/>
              <a:gd name="connsiteY17" fmla="*/ 3950413 h 4700426"/>
              <a:gd name="connsiteX18" fmla="*/ 1140432 w 2930216"/>
              <a:gd name="connsiteY18" fmla="*/ 3919591 h 4700426"/>
              <a:gd name="connsiteX19" fmla="*/ 1130157 w 2930216"/>
              <a:gd name="connsiteY19" fmla="*/ 3878494 h 4700426"/>
              <a:gd name="connsiteX20" fmla="*/ 1125020 w 2930216"/>
              <a:gd name="connsiteY20" fmla="*/ 3863083 h 4700426"/>
              <a:gd name="connsiteX21" fmla="*/ 1109609 w 2930216"/>
              <a:gd name="connsiteY21" fmla="*/ 3847671 h 4700426"/>
              <a:gd name="connsiteX22" fmla="*/ 1094198 w 2930216"/>
              <a:gd name="connsiteY22" fmla="*/ 3811712 h 4700426"/>
              <a:gd name="connsiteX23" fmla="*/ 1073650 w 2930216"/>
              <a:gd name="connsiteY23" fmla="*/ 3765478 h 4700426"/>
              <a:gd name="connsiteX24" fmla="*/ 1063375 w 2930216"/>
              <a:gd name="connsiteY24" fmla="*/ 3755204 h 4700426"/>
              <a:gd name="connsiteX25" fmla="*/ 1053101 w 2930216"/>
              <a:gd name="connsiteY25" fmla="*/ 3724382 h 4700426"/>
              <a:gd name="connsiteX26" fmla="*/ 1032553 w 2930216"/>
              <a:gd name="connsiteY26" fmla="*/ 3698696 h 4700426"/>
              <a:gd name="connsiteX27" fmla="*/ 1022279 w 2930216"/>
              <a:gd name="connsiteY27" fmla="*/ 3667874 h 4700426"/>
              <a:gd name="connsiteX28" fmla="*/ 1017142 w 2930216"/>
              <a:gd name="connsiteY28" fmla="*/ 3652462 h 4700426"/>
              <a:gd name="connsiteX29" fmla="*/ 1006868 w 2930216"/>
              <a:gd name="connsiteY29" fmla="*/ 3637051 h 4700426"/>
              <a:gd name="connsiteX30" fmla="*/ 1001730 w 2930216"/>
              <a:gd name="connsiteY30" fmla="*/ 3621640 h 4700426"/>
              <a:gd name="connsiteX31" fmla="*/ 986319 w 2930216"/>
              <a:gd name="connsiteY31" fmla="*/ 3606229 h 4700426"/>
              <a:gd name="connsiteX32" fmla="*/ 976045 w 2930216"/>
              <a:gd name="connsiteY32" fmla="*/ 3570269 h 4700426"/>
              <a:gd name="connsiteX33" fmla="*/ 970908 w 2930216"/>
              <a:gd name="connsiteY33" fmla="*/ 3554858 h 4700426"/>
              <a:gd name="connsiteX34" fmla="*/ 955497 w 2930216"/>
              <a:gd name="connsiteY34" fmla="*/ 3534310 h 4700426"/>
              <a:gd name="connsiteX35" fmla="*/ 945223 w 2930216"/>
              <a:gd name="connsiteY35" fmla="*/ 3493213 h 4700426"/>
              <a:gd name="connsiteX36" fmla="*/ 929811 w 2930216"/>
              <a:gd name="connsiteY36" fmla="*/ 3452116 h 4700426"/>
              <a:gd name="connsiteX37" fmla="*/ 924674 w 2930216"/>
              <a:gd name="connsiteY37" fmla="*/ 3421294 h 4700426"/>
              <a:gd name="connsiteX38" fmla="*/ 919537 w 2930216"/>
              <a:gd name="connsiteY38" fmla="*/ 3405883 h 4700426"/>
              <a:gd name="connsiteX39" fmla="*/ 909263 w 2930216"/>
              <a:gd name="connsiteY39" fmla="*/ 3354512 h 4700426"/>
              <a:gd name="connsiteX40" fmla="*/ 898989 w 2930216"/>
              <a:gd name="connsiteY40" fmla="*/ 3323689 h 4700426"/>
              <a:gd name="connsiteX41" fmla="*/ 888715 w 2930216"/>
              <a:gd name="connsiteY41" fmla="*/ 3282593 h 4700426"/>
              <a:gd name="connsiteX42" fmla="*/ 873303 w 2930216"/>
              <a:gd name="connsiteY42" fmla="*/ 3220948 h 4700426"/>
              <a:gd name="connsiteX43" fmla="*/ 868166 w 2930216"/>
              <a:gd name="connsiteY43" fmla="*/ 3200400 h 4700426"/>
              <a:gd name="connsiteX44" fmla="*/ 847618 w 2930216"/>
              <a:gd name="connsiteY44" fmla="*/ 3149029 h 4700426"/>
              <a:gd name="connsiteX45" fmla="*/ 837344 w 2930216"/>
              <a:gd name="connsiteY45" fmla="*/ 3113069 h 4700426"/>
              <a:gd name="connsiteX46" fmla="*/ 791110 w 2930216"/>
              <a:gd name="connsiteY46" fmla="*/ 3036013 h 4700426"/>
              <a:gd name="connsiteX47" fmla="*/ 775699 w 2930216"/>
              <a:gd name="connsiteY47" fmla="*/ 3020602 h 4700426"/>
              <a:gd name="connsiteX48" fmla="*/ 755151 w 2930216"/>
              <a:gd name="connsiteY48" fmla="*/ 2984642 h 4700426"/>
              <a:gd name="connsiteX49" fmla="*/ 744877 w 2930216"/>
              <a:gd name="connsiteY49" fmla="*/ 2969231 h 4700426"/>
              <a:gd name="connsiteX50" fmla="*/ 729465 w 2930216"/>
              <a:gd name="connsiteY50" fmla="*/ 2953820 h 4700426"/>
              <a:gd name="connsiteX51" fmla="*/ 708917 w 2930216"/>
              <a:gd name="connsiteY51" fmla="*/ 2928134 h 4700426"/>
              <a:gd name="connsiteX52" fmla="*/ 698643 w 2930216"/>
              <a:gd name="connsiteY52" fmla="*/ 2912723 h 4700426"/>
              <a:gd name="connsiteX53" fmla="*/ 667820 w 2930216"/>
              <a:gd name="connsiteY53" fmla="*/ 2887038 h 4700426"/>
              <a:gd name="connsiteX54" fmla="*/ 657546 w 2930216"/>
              <a:gd name="connsiteY54" fmla="*/ 2866489 h 4700426"/>
              <a:gd name="connsiteX55" fmla="*/ 626724 w 2930216"/>
              <a:gd name="connsiteY55" fmla="*/ 2840804 h 4700426"/>
              <a:gd name="connsiteX56" fmla="*/ 611312 w 2930216"/>
              <a:gd name="connsiteY56" fmla="*/ 2809982 h 4700426"/>
              <a:gd name="connsiteX57" fmla="*/ 601038 w 2930216"/>
              <a:gd name="connsiteY57" fmla="*/ 2799707 h 4700426"/>
              <a:gd name="connsiteX58" fmla="*/ 575353 w 2930216"/>
              <a:gd name="connsiteY58" fmla="*/ 2748337 h 4700426"/>
              <a:gd name="connsiteX59" fmla="*/ 565079 w 2930216"/>
              <a:gd name="connsiteY59" fmla="*/ 2717514 h 4700426"/>
              <a:gd name="connsiteX60" fmla="*/ 559942 w 2930216"/>
              <a:gd name="connsiteY60" fmla="*/ 2702103 h 4700426"/>
              <a:gd name="connsiteX61" fmla="*/ 549668 w 2930216"/>
              <a:gd name="connsiteY61" fmla="*/ 2686692 h 4700426"/>
              <a:gd name="connsiteX62" fmla="*/ 544530 w 2930216"/>
              <a:gd name="connsiteY62" fmla="*/ 2666143 h 4700426"/>
              <a:gd name="connsiteX63" fmla="*/ 534256 w 2930216"/>
              <a:gd name="connsiteY63" fmla="*/ 2635321 h 4700426"/>
              <a:gd name="connsiteX64" fmla="*/ 523982 w 2930216"/>
              <a:gd name="connsiteY64" fmla="*/ 2599361 h 4700426"/>
              <a:gd name="connsiteX65" fmla="*/ 534256 w 2930216"/>
              <a:gd name="connsiteY65" fmla="*/ 2429838 h 4700426"/>
              <a:gd name="connsiteX66" fmla="*/ 539393 w 2930216"/>
              <a:gd name="connsiteY66" fmla="*/ 2404152 h 4700426"/>
              <a:gd name="connsiteX67" fmla="*/ 554805 w 2930216"/>
              <a:gd name="connsiteY67" fmla="*/ 2393878 h 4700426"/>
              <a:gd name="connsiteX68" fmla="*/ 570216 w 2930216"/>
              <a:gd name="connsiteY68" fmla="*/ 2342507 h 4700426"/>
              <a:gd name="connsiteX69" fmla="*/ 580490 w 2930216"/>
              <a:gd name="connsiteY69" fmla="*/ 2327096 h 4700426"/>
              <a:gd name="connsiteX70" fmla="*/ 595901 w 2930216"/>
              <a:gd name="connsiteY70" fmla="*/ 2311685 h 4700426"/>
              <a:gd name="connsiteX71" fmla="*/ 616450 w 2930216"/>
              <a:gd name="connsiteY71" fmla="*/ 2265451 h 4700426"/>
              <a:gd name="connsiteX72" fmla="*/ 631861 w 2930216"/>
              <a:gd name="connsiteY72" fmla="*/ 2198669 h 4700426"/>
              <a:gd name="connsiteX73" fmla="*/ 642135 w 2930216"/>
              <a:gd name="connsiteY73" fmla="*/ 2183258 h 4700426"/>
              <a:gd name="connsiteX74" fmla="*/ 636998 w 2930216"/>
              <a:gd name="connsiteY74" fmla="*/ 1982912 h 4700426"/>
              <a:gd name="connsiteX75" fmla="*/ 626724 w 2930216"/>
              <a:gd name="connsiteY75" fmla="*/ 1926404 h 4700426"/>
              <a:gd name="connsiteX76" fmla="*/ 621587 w 2930216"/>
              <a:gd name="connsiteY76" fmla="*/ 1900719 h 4700426"/>
              <a:gd name="connsiteX77" fmla="*/ 606175 w 2930216"/>
              <a:gd name="connsiteY77" fmla="*/ 1885307 h 4700426"/>
              <a:gd name="connsiteX78" fmla="*/ 570216 w 2930216"/>
              <a:gd name="connsiteY78" fmla="*/ 1839074 h 4700426"/>
              <a:gd name="connsiteX79" fmla="*/ 544530 w 2930216"/>
              <a:gd name="connsiteY79" fmla="*/ 1803114 h 4700426"/>
              <a:gd name="connsiteX80" fmla="*/ 513708 w 2930216"/>
              <a:gd name="connsiteY80" fmla="*/ 1762018 h 4700426"/>
              <a:gd name="connsiteX81" fmla="*/ 498297 w 2930216"/>
              <a:gd name="connsiteY81" fmla="*/ 1741469 h 4700426"/>
              <a:gd name="connsiteX82" fmla="*/ 462337 w 2930216"/>
              <a:gd name="connsiteY82" fmla="*/ 1705510 h 4700426"/>
              <a:gd name="connsiteX83" fmla="*/ 410966 w 2930216"/>
              <a:gd name="connsiteY83" fmla="*/ 1654139 h 4700426"/>
              <a:gd name="connsiteX84" fmla="*/ 380144 w 2930216"/>
              <a:gd name="connsiteY84" fmla="*/ 1618179 h 4700426"/>
              <a:gd name="connsiteX85" fmla="*/ 339047 w 2930216"/>
              <a:gd name="connsiteY85" fmla="*/ 1577083 h 4700426"/>
              <a:gd name="connsiteX86" fmla="*/ 313362 w 2930216"/>
              <a:gd name="connsiteY86" fmla="*/ 1546260 h 4700426"/>
              <a:gd name="connsiteX87" fmla="*/ 272265 w 2930216"/>
              <a:gd name="connsiteY87" fmla="*/ 1500026 h 4700426"/>
              <a:gd name="connsiteX88" fmla="*/ 261991 w 2930216"/>
              <a:gd name="connsiteY88" fmla="*/ 1479478 h 4700426"/>
              <a:gd name="connsiteX89" fmla="*/ 256854 w 2930216"/>
              <a:gd name="connsiteY89" fmla="*/ 1464067 h 4700426"/>
              <a:gd name="connsiteX90" fmla="*/ 241443 w 2930216"/>
              <a:gd name="connsiteY90" fmla="*/ 1453793 h 4700426"/>
              <a:gd name="connsiteX91" fmla="*/ 231169 w 2930216"/>
              <a:gd name="connsiteY91" fmla="*/ 1438382 h 4700426"/>
              <a:gd name="connsiteX92" fmla="*/ 220894 w 2930216"/>
              <a:gd name="connsiteY92" fmla="*/ 1428107 h 4700426"/>
              <a:gd name="connsiteX93" fmla="*/ 195209 w 2930216"/>
              <a:gd name="connsiteY93" fmla="*/ 1387011 h 4700426"/>
              <a:gd name="connsiteX94" fmla="*/ 174661 w 2930216"/>
              <a:gd name="connsiteY94" fmla="*/ 1366462 h 4700426"/>
              <a:gd name="connsiteX95" fmla="*/ 159250 w 2930216"/>
              <a:gd name="connsiteY95" fmla="*/ 1335640 h 4700426"/>
              <a:gd name="connsiteX96" fmla="*/ 143838 w 2930216"/>
              <a:gd name="connsiteY96" fmla="*/ 1330503 h 4700426"/>
              <a:gd name="connsiteX97" fmla="*/ 138701 w 2930216"/>
              <a:gd name="connsiteY97" fmla="*/ 1315092 h 4700426"/>
              <a:gd name="connsiteX98" fmla="*/ 102742 w 2930216"/>
              <a:gd name="connsiteY98" fmla="*/ 1268858 h 4700426"/>
              <a:gd name="connsiteX99" fmla="*/ 87330 w 2930216"/>
              <a:gd name="connsiteY99" fmla="*/ 1222624 h 4700426"/>
              <a:gd name="connsiteX100" fmla="*/ 82193 w 2930216"/>
              <a:gd name="connsiteY100" fmla="*/ 1207213 h 4700426"/>
              <a:gd name="connsiteX101" fmla="*/ 77056 w 2930216"/>
              <a:gd name="connsiteY101" fmla="*/ 1191802 h 4700426"/>
              <a:gd name="connsiteX102" fmla="*/ 71919 w 2930216"/>
              <a:gd name="connsiteY102" fmla="*/ 1171253 h 4700426"/>
              <a:gd name="connsiteX103" fmla="*/ 56508 w 2930216"/>
              <a:gd name="connsiteY103" fmla="*/ 1160979 h 4700426"/>
              <a:gd name="connsiteX104" fmla="*/ 46234 w 2930216"/>
              <a:gd name="connsiteY104" fmla="*/ 1130157 h 4700426"/>
              <a:gd name="connsiteX105" fmla="*/ 41097 w 2930216"/>
              <a:gd name="connsiteY105" fmla="*/ 1114746 h 4700426"/>
              <a:gd name="connsiteX106" fmla="*/ 35960 w 2930216"/>
              <a:gd name="connsiteY106" fmla="*/ 1089060 h 4700426"/>
              <a:gd name="connsiteX107" fmla="*/ 20548 w 2930216"/>
              <a:gd name="connsiteY107" fmla="*/ 1073649 h 4700426"/>
              <a:gd name="connsiteX108" fmla="*/ 15411 w 2930216"/>
              <a:gd name="connsiteY108" fmla="*/ 1047964 h 4700426"/>
              <a:gd name="connsiteX109" fmla="*/ 5137 w 2930216"/>
              <a:gd name="connsiteY109" fmla="*/ 1032552 h 4700426"/>
              <a:gd name="connsiteX110" fmla="*/ 0 w 2930216"/>
              <a:gd name="connsiteY110" fmla="*/ 950359 h 4700426"/>
              <a:gd name="connsiteX111" fmla="*/ 5137 w 2930216"/>
              <a:gd name="connsiteY111" fmla="*/ 539393 h 4700426"/>
              <a:gd name="connsiteX112" fmla="*/ 10274 w 2930216"/>
              <a:gd name="connsiteY112" fmla="*/ 518844 h 4700426"/>
              <a:gd name="connsiteX113" fmla="*/ 25685 w 2930216"/>
              <a:gd name="connsiteY113" fmla="*/ 472611 h 4700426"/>
              <a:gd name="connsiteX114" fmla="*/ 35960 w 2930216"/>
              <a:gd name="connsiteY114" fmla="*/ 436651 h 4700426"/>
              <a:gd name="connsiteX115" fmla="*/ 46234 w 2930216"/>
              <a:gd name="connsiteY115" fmla="*/ 400692 h 4700426"/>
              <a:gd name="connsiteX116" fmla="*/ 87330 w 2930216"/>
              <a:gd name="connsiteY116" fmla="*/ 359595 h 4700426"/>
              <a:gd name="connsiteX117" fmla="*/ 107879 w 2930216"/>
              <a:gd name="connsiteY117" fmla="*/ 333910 h 4700426"/>
              <a:gd name="connsiteX118" fmla="*/ 113016 w 2930216"/>
              <a:gd name="connsiteY118" fmla="*/ 318498 h 4700426"/>
              <a:gd name="connsiteX119" fmla="*/ 138701 w 2930216"/>
              <a:gd name="connsiteY119" fmla="*/ 277402 h 4700426"/>
              <a:gd name="connsiteX120" fmla="*/ 154112 w 2930216"/>
              <a:gd name="connsiteY120" fmla="*/ 267128 h 4700426"/>
              <a:gd name="connsiteX121" fmla="*/ 174661 w 2930216"/>
              <a:gd name="connsiteY121" fmla="*/ 241442 h 4700426"/>
              <a:gd name="connsiteX122" fmla="*/ 226032 w 2930216"/>
              <a:gd name="connsiteY122" fmla="*/ 195209 h 4700426"/>
              <a:gd name="connsiteX123" fmla="*/ 241443 w 2930216"/>
              <a:gd name="connsiteY123" fmla="*/ 184934 h 4700426"/>
              <a:gd name="connsiteX124" fmla="*/ 256854 w 2930216"/>
              <a:gd name="connsiteY124" fmla="*/ 179797 h 4700426"/>
              <a:gd name="connsiteX125" fmla="*/ 272265 w 2930216"/>
              <a:gd name="connsiteY125" fmla="*/ 159249 h 4700426"/>
              <a:gd name="connsiteX126" fmla="*/ 318499 w 2930216"/>
              <a:gd name="connsiteY126" fmla="*/ 143838 h 4700426"/>
              <a:gd name="connsiteX127" fmla="*/ 385281 w 2930216"/>
              <a:gd name="connsiteY127" fmla="*/ 118152 h 4700426"/>
              <a:gd name="connsiteX128" fmla="*/ 416103 w 2930216"/>
              <a:gd name="connsiteY128" fmla="*/ 107878 h 4700426"/>
              <a:gd name="connsiteX129" fmla="*/ 452063 w 2930216"/>
              <a:gd name="connsiteY129" fmla="*/ 102741 h 4700426"/>
              <a:gd name="connsiteX130" fmla="*/ 467474 w 2930216"/>
              <a:gd name="connsiteY130" fmla="*/ 97604 h 4700426"/>
              <a:gd name="connsiteX131" fmla="*/ 493160 w 2930216"/>
              <a:gd name="connsiteY131" fmla="*/ 92467 h 4700426"/>
              <a:gd name="connsiteX132" fmla="*/ 508571 w 2930216"/>
              <a:gd name="connsiteY132" fmla="*/ 82193 h 4700426"/>
              <a:gd name="connsiteX133" fmla="*/ 529119 w 2930216"/>
              <a:gd name="connsiteY133" fmla="*/ 77056 h 4700426"/>
              <a:gd name="connsiteX134" fmla="*/ 611312 w 2930216"/>
              <a:gd name="connsiteY134" fmla="*/ 61644 h 4700426"/>
              <a:gd name="connsiteX135" fmla="*/ 657546 w 2930216"/>
              <a:gd name="connsiteY135" fmla="*/ 46233 h 4700426"/>
              <a:gd name="connsiteX136" fmla="*/ 698643 w 2930216"/>
              <a:gd name="connsiteY136" fmla="*/ 30822 h 4700426"/>
              <a:gd name="connsiteX137" fmla="*/ 729465 w 2930216"/>
              <a:gd name="connsiteY137" fmla="*/ 25685 h 4700426"/>
              <a:gd name="connsiteX138" fmla="*/ 750014 w 2930216"/>
              <a:gd name="connsiteY138" fmla="*/ 15411 h 4700426"/>
              <a:gd name="connsiteX139" fmla="*/ 765425 w 2930216"/>
              <a:gd name="connsiteY139" fmla="*/ 5137 h 4700426"/>
              <a:gd name="connsiteX140" fmla="*/ 821933 w 2930216"/>
              <a:gd name="connsiteY140" fmla="*/ 0 h 4700426"/>
              <a:gd name="connsiteX141" fmla="*/ 1659277 w 2930216"/>
              <a:gd name="connsiteY141" fmla="*/ 10274 h 4700426"/>
              <a:gd name="connsiteX142" fmla="*/ 1679825 w 2930216"/>
              <a:gd name="connsiteY142" fmla="*/ 20548 h 4700426"/>
              <a:gd name="connsiteX143" fmla="*/ 1710647 w 2930216"/>
              <a:gd name="connsiteY143" fmla="*/ 30822 h 4700426"/>
              <a:gd name="connsiteX144" fmla="*/ 1741470 w 2930216"/>
              <a:gd name="connsiteY144" fmla="*/ 51370 h 4700426"/>
              <a:gd name="connsiteX145" fmla="*/ 1762018 w 2930216"/>
              <a:gd name="connsiteY145" fmla="*/ 66782 h 4700426"/>
              <a:gd name="connsiteX146" fmla="*/ 1792841 w 2930216"/>
              <a:gd name="connsiteY146" fmla="*/ 77056 h 4700426"/>
              <a:gd name="connsiteX147" fmla="*/ 1813389 w 2930216"/>
              <a:gd name="connsiteY147" fmla="*/ 87330 h 4700426"/>
              <a:gd name="connsiteX148" fmla="*/ 1839074 w 2930216"/>
              <a:gd name="connsiteY148" fmla="*/ 97604 h 4700426"/>
              <a:gd name="connsiteX149" fmla="*/ 1854485 w 2930216"/>
              <a:gd name="connsiteY149" fmla="*/ 113015 h 4700426"/>
              <a:gd name="connsiteX150" fmla="*/ 1875034 w 2930216"/>
              <a:gd name="connsiteY150" fmla="*/ 123289 h 4700426"/>
              <a:gd name="connsiteX151" fmla="*/ 1905856 w 2930216"/>
              <a:gd name="connsiteY151" fmla="*/ 143838 h 4700426"/>
              <a:gd name="connsiteX152" fmla="*/ 1921268 w 2930216"/>
              <a:gd name="connsiteY152" fmla="*/ 154112 h 4700426"/>
              <a:gd name="connsiteX153" fmla="*/ 1967501 w 2930216"/>
              <a:gd name="connsiteY153" fmla="*/ 190071 h 4700426"/>
              <a:gd name="connsiteX154" fmla="*/ 2039420 w 2930216"/>
              <a:gd name="connsiteY154" fmla="*/ 220894 h 4700426"/>
              <a:gd name="connsiteX155" fmla="*/ 2059969 w 2930216"/>
              <a:gd name="connsiteY155" fmla="*/ 226031 h 4700426"/>
              <a:gd name="connsiteX156" fmla="*/ 2095928 w 2930216"/>
              <a:gd name="connsiteY156" fmla="*/ 246579 h 4700426"/>
              <a:gd name="connsiteX157" fmla="*/ 2116477 w 2930216"/>
              <a:gd name="connsiteY157" fmla="*/ 256853 h 4700426"/>
              <a:gd name="connsiteX158" fmla="*/ 2142162 w 2930216"/>
              <a:gd name="connsiteY158" fmla="*/ 261991 h 4700426"/>
              <a:gd name="connsiteX159" fmla="*/ 2157573 w 2930216"/>
              <a:gd name="connsiteY159" fmla="*/ 267128 h 4700426"/>
              <a:gd name="connsiteX160" fmla="*/ 2183259 w 2930216"/>
              <a:gd name="connsiteY160" fmla="*/ 287676 h 4700426"/>
              <a:gd name="connsiteX161" fmla="*/ 2198670 w 2930216"/>
              <a:gd name="connsiteY161" fmla="*/ 292813 h 4700426"/>
              <a:gd name="connsiteX162" fmla="*/ 2224355 w 2930216"/>
              <a:gd name="connsiteY162" fmla="*/ 303087 h 4700426"/>
              <a:gd name="connsiteX163" fmla="*/ 2250041 w 2930216"/>
              <a:gd name="connsiteY163" fmla="*/ 328773 h 4700426"/>
              <a:gd name="connsiteX164" fmla="*/ 2270589 w 2930216"/>
              <a:gd name="connsiteY164" fmla="*/ 344184 h 4700426"/>
              <a:gd name="connsiteX165" fmla="*/ 2280863 w 2930216"/>
              <a:gd name="connsiteY165" fmla="*/ 359595 h 4700426"/>
              <a:gd name="connsiteX166" fmla="*/ 2296274 w 2930216"/>
              <a:gd name="connsiteY166" fmla="*/ 380143 h 4700426"/>
              <a:gd name="connsiteX167" fmla="*/ 2311685 w 2930216"/>
              <a:gd name="connsiteY167" fmla="*/ 390418 h 4700426"/>
              <a:gd name="connsiteX168" fmla="*/ 2327097 w 2930216"/>
              <a:gd name="connsiteY168" fmla="*/ 421240 h 4700426"/>
              <a:gd name="connsiteX169" fmla="*/ 2368193 w 2930216"/>
              <a:gd name="connsiteY169" fmla="*/ 462337 h 4700426"/>
              <a:gd name="connsiteX170" fmla="*/ 2388742 w 2930216"/>
              <a:gd name="connsiteY170" fmla="*/ 488022 h 4700426"/>
              <a:gd name="connsiteX171" fmla="*/ 2434975 w 2930216"/>
              <a:gd name="connsiteY171" fmla="*/ 534256 h 4700426"/>
              <a:gd name="connsiteX172" fmla="*/ 2470935 w 2930216"/>
              <a:gd name="connsiteY172" fmla="*/ 575352 h 4700426"/>
              <a:gd name="connsiteX173" fmla="*/ 2542854 w 2930216"/>
              <a:gd name="connsiteY173" fmla="*/ 657546 h 4700426"/>
              <a:gd name="connsiteX174" fmla="*/ 2563402 w 2930216"/>
              <a:gd name="connsiteY174" fmla="*/ 672957 h 4700426"/>
              <a:gd name="connsiteX175" fmla="*/ 2599362 w 2930216"/>
              <a:gd name="connsiteY175" fmla="*/ 708916 h 4700426"/>
              <a:gd name="connsiteX176" fmla="*/ 2630184 w 2930216"/>
              <a:gd name="connsiteY176" fmla="*/ 750013 h 4700426"/>
              <a:gd name="connsiteX177" fmla="*/ 2645596 w 2930216"/>
              <a:gd name="connsiteY177" fmla="*/ 775698 h 4700426"/>
              <a:gd name="connsiteX178" fmla="*/ 2661007 w 2930216"/>
              <a:gd name="connsiteY178" fmla="*/ 785973 h 4700426"/>
              <a:gd name="connsiteX179" fmla="*/ 2681555 w 2930216"/>
              <a:gd name="connsiteY179" fmla="*/ 811658 h 4700426"/>
              <a:gd name="connsiteX180" fmla="*/ 2696966 w 2930216"/>
              <a:gd name="connsiteY180" fmla="*/ 821932 h 4700426"/>
              <a:gd name="connsiteX181" fmla="*/ 2732926 w 2930216"/>
              <a:gd name="connsiteY181" fmla="*/ 863029 h 4700426"/>
              <a:gd name="connsiteX182" fmla="*/ 2743200 w 2930216"/>
              <a:gd name="connsiteY182" fmla="*/ 878440 h 4700426"/>
              <a:gd name="connsiteX183" fmla="*/ 2763748 w 2930216"/>
              <a:gd name="connsiteY183" fmla="*/ 919537 h 4700426"/>
              <a:gd name="connsiteX184" fmla="*/ 2794571 w 2930216"/>
              <a:gd name="connsiteY184" fmla="*/ 976044 h 4700426"/>
              <a:gd name="connsiteX185" fmla="*/ 2830530 w 2930216"/>
              <a:gd name="connsiteY185" fmla="*/ 1068512 h 4700426"/>
              <a:gd name="connsiteX186" fmla="*/ 2840805 w 2930216"/>
              <a:gd name="connsiteY186" fmla="*/ 1078786 h 4700426"/>
              <a:gd name="connsiteX187" fmla="*/ 2851079 w 2930216"/>
              <a:gd name="connsiteY187" fmla="*/ 1125020 h 4700426"/>
              <a:gd name="connsiteX188" fmla="*/ 2861353 w 2930216"/>
              <a:gd name="connsiteY188" fmla="*/ 1145568 h 4700426"/>
              <a:gd name="connsiteX189" fmla="*/ 2876764 w 2930216"/>
              <a:gd name="connsiteY189" fmla="*/ 1202076 h 4700426"/>
              <a:gd name="connsiteX190" fmla="*/ 2881901 w 2930216"/>
              <a:gd name="connsiteY190" fmla="*/ 1222624 h 4700426"/>
              <a:gd name="connsiteX191" fmla="*/ 2892175 w 2930216"/>
              <a:gd name="connsiteY191" fmla="*/ 1253447 h 4700426"/>
              <a:gd name="connsiteX192" fmla="*/ 2902450 w 2930216"/>
              <a:gd name="connsiteY192" fmla="*/ 1315092 h 4700426"/>
              <a:gd name="connsiteX193" fmla="*/ 2907587 w 2930216"/>
              <a:gd name="connsiteY193" fmla="*/ 1330503 h 4700426"/>
              <a:gd name="connsiteX194" fmla="*/ 2917861 w 2930216"/>
              <a:gd name="connsiteY194" fmla="*/ 1381874 h 4700426"/>
              <a:gd name="connsiteX195" fmla="*/ 2922998 w 2930216"/>
              <a:gd name="connsiteY195" fmla="*/ 1433244 h 4700426"/>
              <a:gd name="connsiteX196" fmla="*/ 2922998 w 2930216"/>
              <a:gd name="connsiteY196" fmla="*/ 2101065 h 4700426"/>
              <a:gd name="connsiteX197" fmla="*/ 2912724 w 2930216"/>
              <a:gd name="connsiteY197" fmla="*/ 2183258 h 4700426"/>
              <a:gd name="connsiteX198" fmla="*/ 2902450 w 2930216"/>
              <a:gd name="connsiteY198" fmla="*/ 2208943 h 4700426"/>
              <a:gd name="connsiteX199" fmla="*/ 2892175 w 2930216"/>
              <a:gd name="connsiteY199" fmla="*/ 2244903 h 4700426"/>
              <a:gd name="connsiteX200" fmla="*/ 2887038 w 2930216"/>
              <a:gd name="connsiteY200" fmla="*/ 2260314 h 4700426"/>
              <a:gd name="connsiteX201" fmla="*/ 2881901 w 2930216"/>
              <a:gd name="connsiteY201" fmla="*/ 2280862 h 4700426"/>
              <a:gd name="connsiteX202" fmla="*/ 2866490 w 2930216"/>
              <a:gd name="connsiteY202" fmla="*/ 2301411 h 4700426"/>
              <a:gd name="connsiteX203" fmla="*/ 2856216 w 2930216"/>
              <a:gd name="connsiteY203" fmla="*/ 2316822 h 4700426"/>
              <a:gd name="connsiteX204" fmla="*/ 2840805 w 2930216"/>
              <a:gd name="connsiteY204" fmla="*/ 2357919 h 4700426"/>
              <a:gd name="connsiteX205" fmla="*/ 2830530 w 2930216"/>
              <a:gd name="connsiteY205" fmla="*/ 2368193 h 4700426"/>
              <a:gd name="connsiteX206" fmla="*/ 2815119 w 2930216"/>
              <a:gd name="connsiteY206" fmla="*/ 2399015 h 4700426"/>
              <a:gd name="connsiteX207" fmla="*/ 2799708 w 2930216"/>
              <a:gd name="connsiteY207" fmla="*/ 2429838 h 4700426"/>
              <a:gd name="connsiteX208" fmla="*/ 2784297 w 2930216"/>
              <a:gd name="connsiteY208" fmla="*/ 2440112 h 4700426"/>
              <a:gd name="connsiteX209" fmla="*/ 2763748 w 2930216"/>
              <a:gd name="connsiteY209" fmla="*/ 2465797 h 4700426"/>
              <a:gd name="connsiteX210" fmla="*/ 2748337 w 2930216"/>
              <a:gd name="connsiteY210" fmla="*/ 2476071 h 4700426"/>
              <a:gd name="connsiteX211" fmla="*/ 2722652 w 2930216"/>
              <a:gd name="connsiteY211" fmla="*/ 2501757 h 4700426"/>
              <a:gd name="connsiteX212" fmla="*/ 2671281 w 2930216"/>
              <a:gd name="connsiteY212" fmla="*/ 2532579 h 4700426"/>
              <a:gd name="connsiteX213" fmla="*/ 2655870 w 2930216"/>
              <a:gd name="connsiteY213" fmla="*/ 2547991 h 4700426"/>
              <a:gd name="connsiteX214" fmla="*/ 2630184 w 2930216"/>
              <a:gd name="connsiteY214" fmla="*/ 2553128 h 4700426"/>
              <a:gd name="connsiteX215" fmla="*/ 2609636 w 2930216"/>
              <a:gd name="connsiteY215" fmla="*/ 2558265 h 4700426"/>
              <a:gd name="connsiteX216" fmla="*/ 2568539 w 2930216"/>
              <a:gd name="connsiteY216" fmla="*/ 2583950 h 4700426"/>
              <a:gd name="connsiteX217" fmla="*/ 2486346 w 2930216"/>
              <a:gd name="connsiteY217" fmla="*/ 2594224 h 4700426"/>
              <a:gd name="connsiteX218" fmla="*/ 2460661 w 2930216"/>
              <a:gd name="connsiteY218" fmla="*/ 2604498 h 4700426"/>
              <a:gd name="connsiteX219" fmla="*/ 2393879 w 2930216"/>
              <a:gd name="connsiteY219" fmla="*/ 2614773 h 4700426"/>
              <a:gd name="connsiteX220" fmla="*/ 2003461 w 2930216"/>
              <a:gd name="connsiteY220" fmla="*/ 2604498 h 4700426"/>
              <a:gd name="connsiteX221" fmla="*/ 1962364 w 2930216"/>
              <a:gd name="connsiteY221" fmla="*/ 2599361 h 4700426"/>
              <a:gd name="connsiteX222" fmla="*/ 1890445 w 2930216"/>
              <a:gd name="connsiteY222" fmla="*/ 2594224 h 4700426"/>
              <a:gd name="connsiteX223" fmla="*/ 1849348 w 2930216"/>
              <a:gd name="connsiteY223" fmla="*/ 2583950 h 4700426"/>
              <a:gd name="connsiteX224" fmla="*/ 1803115 w 2930216"/>
              <a:gd name="connsiteY224" fmla="*/ 2573676 h 4700426"/>
              <a:gd name="connsiteX225" fmla="*/ 1741470 w 2930216"/>
              <a:gd name="connsiteY225" fmla="*/ 2547991 h 4700426"/>
              <a:gd name="connsiteX226" fmla="*/ 1720921 w 2930216"/>
              <a:gd name="connsiteY226" fmla="*/ 2542853 h 4700426"/>
              <a:gd name="connsiteX227" fmla="*/ 1705510 w 2930216"/>
              <a:gd name="connsiteY227" fmla="*/ 2532579 h 4700426"/>
              <a:gd name="connsiteX228" fmla="*/ 1674688 w 2930216"/>
              <a:gd name="connsiteY228" fmla="*/ 2517168 h 4700426"/>
              <a:gd name="connsiteX229" fmla="*/ 1643865 w 2930216"/>
              <a:gd name="connsiteY229" fmla="*/ 2486346 h 4700426"/>
              <a:gd name="connsiteX230" fmla="*/ 1618180 w 2930216"/>
              <a:gd name="connsiteY230" fmla="*/ 2470934 h 4700426"/>
              <a:gd name="connsiteX231" fmla="*/ 1571946 w 2930216"/>
              <a:gd name="connsiteY231" fmla="*/ 2434975 h 4700426"/>
              <a:gd name="connsiteX232" fmla="*/ 1474342 w 2930216"/>
              <a:gd name="connsiteY232" fmla="*/ 2450386 h 4700426"/>
              <a:gd name="connsiteX233" fmla="*/ 1422971 w 2930216"/>
              <a:gd name="connsiteY233" fmla="*/ 2476071 h 4700426"/>
              <a:gd name="connsiteX234" fmla="*/ 1402423 w 2930216"/>
              <a:gd name="connsiteY234" fmla="*/ 2501757 h 4700426"/>
              <a:gd name="connsiteX235" fmla="*/ 1376737 w 2930216"/>
              <a:gd name="connsiteY235" fmla="*/ 2506894 h 4700426"/>
              <a:gd name="connsiteX236" fmla="*/ 1366463 w 2930216"/>
              <a:gd name="connsiteY236" fmla="*/ 2522305 h 4700426"/>
              <a:gd name="connsiteX237" fmla="*/ 1361326 w 2930216"/>
              <a:gd name="connsiteY237" fmla="*/ 2537716 h 4700426"/>
              <a:gd name="connsiteX238" fmla="*/ 1345915 w 2930216"/>
              <a:gd name="connsiteY238" fmla="*/ 2558265 h 4700426"/>
              <a:gd name="connsiteX239" fmla="*/ 1340778 w 2930216"/>
              <a:gd name="connsiteY239" fmla="*/ 2589087 h 4700426"/>
              <a:gd name="connsiteX240" fmla="*/ 1335641 w 2930216"/>
              <a:gd name="connsiteY240" fmla="*/ 2604498 h 4700426"/>
              <a:gd name="connsiteX241" fmla="*/ 1330503 w 2930216"/>
              <a:gd name="connsiteY241" fmla="*/ 2625047 h 4700426"/>
              <a:gd name="connsiteX242" fmla="*/ 1335641 w 2930216"/>
              <a:gd name="connsiteY242" fmla="*/ 2707240 h 4700426"/>
              <a:gd name="connsiteX243" fmla="*/ 1340778 w 2930216"/>
              <a:gd name="connsiteY243" fmla="*/ 2738062 h 4700426"/>
              <a:gd name="connsiteX244" fmla="*/ 1356189 w 2930216"/>
              <a:gd name="connsiteY244" fmla="*/ 2748337 h 4700426"/>
              <a:gd name="connsiteX245" fmla="*/ 1366463 w 2930216"/>
              <a:gd name="connsiteY245" fmla="*/ 2763748 h 4700426"/>
              <a:gd name="connsiteX246" fmla="*/ 1387011 w 2930216"/>
              <a:gd name="connsiteY246" fmla="*/ 2799707 h 4700426"/>
              <a:gd name="connsiteX247" fmla="*/ 1402423 w 2930216"/>
              <a:gd name="connsiteY247" fmla="*/ 2809982 h 4700426"/>
              <a:gd name="connsiteX248" fmla="*/ 1412697 w 2930216"/>
              <a:gd name="connsiteY248" fmla="*/ 2830530 h 4700426"/>
              <a:gd name="connsiteX249" fmla="*/ 1438382 w 2930216"/>
              <a:gd name="connsiteY249" fmla="*/ 2845941 h 4700426"/>
              <a:gd name="connsiteX250" fmla="*/ 1453793 w 2930216"/>
              <a:gd name="connsiteY250" fmla="*/ 2856215 h 4700426"/>
              <a:gd name="connsiteX251" fmla="*/ 1479479 w 2930216"/>
              <a:gd name="connsiteY251" fmla="*/ 2871626 h 4700426"/>
              <a:gd name="connsiteX252" fmla="*/ 1494890 w 2930216"/>
              <a:gd name="connsiteY252" fmla="*/ 2881901 h 4700426"/>
              <a:gd name="connsiteX253" fmla="*/ 1525712 w 2930216"/>
              <a:gd name="connsiteY253" fmla="*/ 2892175 h 4700426"/>
              <a:gd name="connsiteX254" fmla="*/ 1556535 w 2930216"/>
              <a:gd name="connsiteY254" fmla="*/ 2907586 h 4700426"/>
              <a:gd name="connsiteX255" fmla="*/ 1602769 w 2930216"/>
              <a:gd name="connsiteY255" fmla="*/ 2917860 h 4700426"/>
              <a:gd name="connsiteX256" fmla="*/ 1618180 w 2930216"/>
              <a:gd name="connsiteY256" fmla="*/ 2928134 h 4700426"/>
              <a:gd name="connsiteX257" fmla="*/ 1628454 w 2930216"/>
              <a:gd name="connsiteY257" fmla="*/ 2938409 h 4700426"/>
              <a:gd name="connsiteX258" fmla="*/ 1669551 w 2930216"/>
              <a:gd name="connsiteY258" fmla="*/ 2948683 h 4700426"/>
              <a:gd name="connsiteX259" fmla="*/ 1684962 w 2930216"/>
              <a:gd name="connsiteY259" fmla="*/ 2953820 h 4700426"/>
              <a:gd name="connsiteX260" fmla="*/ 1731196 w 2930216"/>
              <a:gd name="connsiteY260" fmla="*/ 2964094 h 4700426"/>
              <a:gd name="connsiteX261" fmla="*/ 1746607 w 2930216"/>
              <a:gd name="connsiteY261" fmla="*/ 2969231 h 4700426"/>
              <a:gd name="connsiteX262" fmla="*/ 1767155 w 2930216"/>
              <a:gd name="connsiteY262" fmla="*/ 2979505 h 4700426"/>
              <a:gd name="connsiteX263" fmla="*/ 1797978 w 2930216"/>
              <a:gd name="connsiteY263" fmla="*/ 2984642 h 4700426"/>
              <a:gd name="connsiteX264" fmla="*/ 1890445 w 2930216"/>
              <a:gd name="connsiteY264" fmla="*/ 2974368 h 4700426"/>
              <a:gd name="connsiteX265" fmla="*/ 1921268 w 2930216"/>
              <a:gd name="connsiteY265" fmla="*/ 2953820 h 4700426"/>
              <a:gd name="connsiteX266" fmla="*/ 1936679 w 2930216"/>
              <a:gd name="connsiteY266" fmla="*/ 2933271 h 4700426"/>
              <a:gd name="connsiteX267" fmla="*/ 1952090 w 2930216"/>
              <a:gd name="connsiteY267" fmla="*/ 2922997 h 4700426"/>
              <a:gd name="connsiteX268" fmla="*/ 1957227 w 2930216"/>
              <a:gd name="connsiteY268" fmla="*/ 2907586 h 4700426"/>
              <a:gd name="connsiteX269" fmla="*/ 1988050 w 2930216"/>
              <a:gd name="connsiteY269" fmla="*/ 2881901 h 4700426"/>
              <a:gd name="connsiteX270" fmla="*/ 2008598 w 2930216"/>
              <a:gd name="connsiteY270" fmla="*/ 2866489 h 4700426"/>
              <a:gd name="connsiteX271" fmla="*/ 2024009 w 2930216"/>
              <a:gd name="connsiteY271" fmla="*/ 2851078 h 4700426"/>
              <a:gd name="connsiteX272" fmla="*/ 2039420 w 2930216"/>
              <a:gd name="connsiteY272" fmla="*/ 2845941 h 4700426"/>
              <a:gd name="connsiteX273" fmla="*/ 2054832 w 2930216"/>
              <a:gd name="connsiteY273" fmla="*/ 2835667 h 4700426"/>
              <a:gd name="connsiteX274" fmla="*/ 2106202 w 2930216"/>
              <a:gd name="connsiteY274" fmla="*/ 2825393 h 4700426"/>
              <a:gd name="connsiteX275" fmla="*/ 2121614 w 2930216"/>
              <a:gd name="connsiteY275" fmla="*/ 2820256 h 4700426"/>
              <a:gd name="connsiteX276" fmla="*/ 2229492 w 2930216"/>
              <a:gd name="connsiteY276" fmla="*/ 2825393 h 4700426"/>
              <a:gd name="connsiteX277" fmla="*/ 2239766 w 2930216"/>
              <a:gd name="connsiteY277" fmla="*/ 2840804 h 4700426"/>
              <a:gd name="connsiteX278" fmla="*/ 2250041 w 2930216"/>
              <a:gd name="connsiteY278" fmla="*/ 2876764 h 4700426"/>
              <a:gd name="connsiteX279" fmla="*/ 2270589 w 2930216"/>
              <a:gd name="connsiteY279" fmla="*/ 2917860 h 4700426"/>
              <a:gd name="connsiteX280" fmla="*/ 2286000 w 2930216"/>
              <a:gd name="connsiteY280" fmla="*/ 3030876 h 4700426"/>
              <a:gd name="connsiteX281" fmla="*/ 2306548 w 2930216"/>
              <a:gd name="connsiteY281" fmla="*/ 3087384 h 4700426"/>
              <a:gd name="connsiteX282" fmla="*/ 2311685 w 2930216"/>
              <a:gd name="connsiteY282" fmla="*/ 3128480 h 4700426"/>
              <a:gd name="connsiteX283" fmla="*/ 2316823 w 2930216"/>
              <a:gd name="connsiteY283" fmla="*/ 3154166 h 4700426"/>
              <a:gd name="connsiteX284" fmla="*/ 2321960 w 2930216"/>
              <a:gd name="connsiteY284" fmla="*/ 3210674 h 4700426"/>
              <a:gd name="connsiteX285" fmla="*/ 2327097 w 2930216"/>
              <a:gd name="connsiteY285" fmla="*/ 3246633 h 4700426"/>
              <a:gd name="connsiteX286" fmla="*/ 2332234 w 2930216"/>
              <a:gd name="connsiteY286" fmla="*/ 3313415 h 4700426"/>
              <a:gd name="connsiteX287" fmla="*/ 2342508 w 2930216"/>
              <a:gd name="connsiteY287" fmla="*/ 3395609 h 4700426"/>
              <a:gd name="connsiteX288" fmla="*/ 2347645 w 2930216"/>
              <a:gd name="connsiteY288" fmla="*/ 3441842 h 4700426"/>
              <a:gd name="connsiteX289" fmla="*/ 2357919 w 2930216"/>
              <a:gd name="connsiteY289" fmla="*/ 3493213 h 4700426"/>
              <a:gd name="connsiteX290" fmla="*/ 2352782 w 2930216"/>
              <a:gd name="connsiteY290" fmla="*/ 3626777 h 4700426"/>
              <a:gd name="connsiteX291" fmla="*/ 2347645 w 2930216"/>
              <a:gd name="connsiteY291" fmla="*/ 3652462 h 4700426"/>
              <a:gd name="connsiteX292" fmla="*/ 2316823 w 2930216"/>
              <a:gd name="connsiteY292" fmla="*/ 3688422 h 4700426"/>
              <a:gd name="connsiteX293" fmla="*/ 2291137 w 2930216"/>
              <a:gd name="connsiteY293" fmla="*/ 3698696 h 4700426"/>
              <a:gd name="connsiteX294" fmla="*/ 2260315 w 2930216"/>
              <a:gd name="connsiteY294" fmla="*/ 3708970 h 4700426"/>
              <a:gd name="connsiteX295" fmla="*/ 2121614 w 2930216"/>
              <a:gd name="connsiteY295" fmla="*/ 3698696 h 4700426"/>
              <a:gd name="connsiteX296" fmla="*/ 2111339 w 2930216"/>
              <a:gd name="connsiteY296" fmla="*/ 3683285 h 4700426"/>
              <a:gd name="connsiteX297" fmla="*/ 2065106 w 2930216"/>
              <a:gd name="connsiteY297" fmla="*/ 3657600 h 4700426"/>
              <a:gd name="connsiteX298" fmla="*/ 2054832 w 2930216"/>
              <a:gd name="connsiteY298" fmla="*/ 3642188 h 4700426"/>
              <a:gd name="connsiteX299" fmla="*/ 2039420 w 2930216"/>
              <a:gd name="connsiteY299" fmla="*/ 3631914 h 4700426"/>
              <a:gd name="connsiteX300" fmla="*/ 2003461 w 2930216"/>
              <a:gd name="connsiteY300" fmla="*/ 3595955 h 4700426"/>
              <a:gd name="connsiteX301" fmla="*/ 1993187 w 2930216"/>
              <a:gd name="connsiteY301" fmla="*/ 3580543 h 4700426"/>
              <a:gd name="connsiteX302" fmla="*/ 1982912 w 2930216"/>
              <a:gd name="connsiteY302" fmla="*/ 3549721 h 4700426"/>
              <a:gd name="connsiteX303" fmla="*/ 1972638 w 2930216"/>
              <a:gd name="connsiteY303" fmla="*/ 3534310 h 4700426"/>
              <a:gd name="connsiteX304" fmla="*/ 1946953 w 2930216"/>
              <a:gd name="connsiteY304" fmla="*/ 3508624 h 4700426"/>
              <a:gd name="connsiteX305" fmla="*/ 1936679 w 2930216"/>
              <a:gd name="connsiteY305" fmla="*/ 3493213 h 4700426"/>
              <a:gd name="connsiteX306" fmla="*/ 1916130 w 2930216"/>
              <a:gd name="connsiteY306" fmla="*/ 3488076 h 4700426"/>
              <a:gd name="connsiteX307" fmla="*/ 1900719 w 2930216"/>
              <a:gd name="connsiteY307" fmla="*/ 3472665 h 4700426"/>
              <a:gd name="connsiteX308" fmla="*/ 1864760 w 2930216"/>
              <a:gd name="connsiteY308" fmla="*/ 3467528 h 4700426"/>
              <a:gd name="connsiteX309" fmla="*/ 1797978 w 2930216"/>
              <a:gd name="connsiteY309" fmla="*/ 3462391 h 4700426"/>
              <a:gd name="connsiteX310" fmla="*/ 1741470 w 2930216"/>
              <a:gd name="connsiteY310" fmla="*/ 3467528 h 4700426"/>
              <a:gd name="connsiteX311" fmla="*/ 1623317 w 2930216"/>
              <a:gd name="connsiteY311" fmla="*/ 3539447 h 4700426"/>
              <a:gd name="connsiteX312" fmla="*/ 1587357 w 2930216"/>
              <a:gd name="connsiteY312" fmla="*/ 3580543 h 4700426"/>
              <a:gd name="connsiteX313" fmla="*/ 1597632 w 2930216"/>
              <a:gd name="connsiteY313" fmla="*/ 3714107 h 4700426"/>
              <a:gd name="connsiteX314" fmla="*/ 1607906 w 2930216"/>
              <a:gd name="connsiteY314" fmla="*/ 3734656 h 4700426"/>
              <a:gd name="connsiteX315" fmla="*/ 1618180 w 2930216"/>
              <a:gd name="connsiteY315" fmla="*/ 3775752 h 4700426"/>
              <a:gd name="connsiteX316" fmla="*/ 1705510 w 2930216"/>
              <a:gd name="connsiteY316" fmla="*/ 3868220 h 4700426"/>
              <a:gd name="connsiteX317" fmla="*/ 1720921 w 2930216"/>
              <a:gd name="connsiteY317" fmla="*/ 3899042 h 4700426"/>
              <a:gd name="connsiteX318" fmla="*/ 1726059 w 2930216"/>
              <a:gd name="connsiteY318" fmla="*/ 3914453 h 4700426"/>
              <a:gd name="connsiteX319" fmla="*/ 1751744 w 2930216"/>
              <a:gd name="connsiteY319" fmla="*/ 3960687 h 4700426"/>
              <a:gd name="connsiteX320" fmla="*/ 1767155 w 2930216"/>
              <a:gd name="connsiteY320" fmla="*/ 3981235 h 4700426"/>
              <a:gd name="connsiteX321" fmla="*/ 1782566 w 2930216"/>
              <a:gd name="connsiteY321" fmla="*/ 4022332 h 4700426"/>
              <a:gd name="connsiteX322" fmla="*/ 1808252 w 2930216"/>
              <a:gd name="connsiteY322" fmla="*/ 4068566 h 4700426"/>
              <a:gd name="connsiteX323" fmla="*/ 1823663 w 2930216"/>
              <a:gd name="connsiteY323" fmla="*/ 4109662 h 4700426"/>
              <a:gd name="connsiteX324" fmla="*/ 1833937 w 2930216"/>
              <a:gd name="connsiteY324" fmla="*/ 4140485 h 4700426"/>
              <a:gd name="connsiteX325" fmla="*/ 1839074 w 2930216"/>
              <a:gd name="connsiteY325" fmla="*/ 4166170 h 4700426"/>
              <a:gd name="connsiteX326" fmla="*/ 1844211 w 2930216"/>
              <a:gd name="connsiteY326" fmla="*/ 4186719 h 4700426"/>
              <a:gd name="connsiteX327" fmla="*/ 1859623 w 2930216"/>
              <a:gd name="connsiteY327" fmla="*/ 4243226 h 4700426"/>
              <a:gd name="connsiteX328" fmla="*/ 1869897 w 2930216"/>
              <a:gd name="connsiteY328" fmla="*/ 4274049 h 4700426"/>
              <a:gd name="connsiteX329" fmla="*/ 1880171 w 2930216"/>
              <a:gd name="connsiteY329" fmla="*/ 4315146 h 4700426"/>
              <a:gd name="connsiteX330" fmla="*/ 1895582 w 2930216"/>
              <a:gd name="connsiteY330" fmla="*/ 4345968 h 4700426"/>
              <a:gd name="connsiteX331" fmla="*/ 1905856 w 2930216"/>
              <a:gd name="connsiteY331" fmla="*/ 4387065 h 4700426"/>
              <a:gd name="connsiteX332" fmla="*/ 1916130 w 2930216"/>
              <a:gd name="connsiteY332" fmla="*/ 4438435 h 4700426"/>
              <a:gd name="connsiteX333" fmla="*/ 1916130 w 2930216"/>
              <a:gd name="connsiteY333" fmla="*/ 4700426 h 4700426"/>
              <a:gd name="connsiteX334" fmla="*/ 1916130 w 2930216"/>
              <a:gd name="connsiteY334" fmla="*/ 4700426 h 470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2930216" h="4700426">
                <a:moveTo>
                  <a:pt x="1371600" y="4649056"/>
                </a:moveTo>
                <a:lnTo>
                  <a:pt x="1371600" y="4649056"/>
                </a:lnTo>
                <a:cubicBezTo>
                  <a:pt x="1367898" y="4632398"/>
                  <a:pt x="1352962" y="4566731"/>
                  <a:pt x="1351052" y="4551451"/>
                </a:cubicBezTo>
                <a:cubicBezTo>
                  <a:pt x="1347627" y="4524053"/>
                  <a:pt x="1344349" y="4496637"/>
                  <a:pt x="1340778" y="4469258"/>
                </a:cubicBezTo>
                <a:cubicBezTo>
                  <a:pt x="1338925" y="4455051"/>
                  <a:pt x="1333540" y="4417660"/>
                  <a:pt x="1330503" y="4402476"/>
                </a:cubicBezTo>
                <a:cubicBezTo>
                  <a:pt x="1329118" y="4395553"/>
                  <a:pt x="1326898" y="4388820"/>
                  <a:pt x="1325366" y="4381928"/>
                </a:cubicBezTo>
                <a:cubicBezTo>
                  <a:pt x="1323472" y="4373404"/>
                  <a:pt x="1322628" y="4364638"/>
                  <a:pt x="1320229" y="4356242"/>
                </a:cubicBezTo>
                <a:cubicBezTo>
                  <a:pt x="1315766" y="4340622"/>
                  <a:pt x="1309955" y="4325420"/>
                  <a:pt x="1304818" y="4310009"/>
                </a:cubicBezTo>
                <a:lnTo>
                  <a:pt x="1294544" y="4279186"/>
                </a:lnTo>
                <a:cubicBezTo>
                  <a:pt x="1292832" y="4274049"/>
                  <a:pt x="1290469" y="4269085"/>
                  <a:pt x="1289407" y="4263775"/>
                </a:cubicBezTo>
                <a:cubicBezTo>
                  <a:pt x="1285876" y="4246118"/>
                  <a:pt x="1283970" y="4234470"/>
                  <a:pt x="1279133" y="4217541"/>
                </a:cubicBezTo>
                <a:cubicBezTo>
                  <a:pt x="1277645" y="4212334"/>
                  <a:pt x="1276418" y="4206973"/>
                  <a:pt x="1273996" y="4202130"/>
                </a:cubicBezTo>
                <a:cubicBezTo>
                  <a:pt x="1271235" y="4196608"/>
                  <a:pt x="1267146" y="4191856"/>
                  <a:pt x="1263721" y="4186719"/>
                </a:cubicBezTo>
                <a:cubicBezTo>
                  <a:pt x="1251543" y="4125825"/>
                  <a:pt x="1267550" y="4188912"/>
                  <a:pt x="1248310" y="4145622"/>
                </a:cubicBezTo>
                <a:cubicBezTo>
                  <a:pt x="1230292" y="4105081"/>
                  <a:pt x="1250348" y="4123009"/>
                  <a:pt x="1222625" y="4104525"/>
                </a:cubicBezTo>
                <a:cubicBezTo>
                  <a:pt x="1195988" y="4024615"/>
                  <a:pt x="1230697" y="4123897"/>
                  <a:pt x="1196939" y="4042880"/>
                </a:cubicBezTo>
                <a:cubicBezTo>
                  <a:pt x="1176560" y="3993973"/>
                  <a:pt x="1197320" y="4028040"/>
                  <a:pt x="1176391" y="3996647"/>
                </a:cubicBezTo>
                <a:cubicBezTo>
                  <a:pt x="1163820" y="3958932"/>
                  <a:pt x="1173775" y="3973482"/>
                  <a:pt x="1150706" y="3950413"/>
                </a:cubicBezTo>
                <a:cubicBezTo>
                  <a:pt x="1147281" y="3940139"/>
                  <a:pt x="1143059" y="3930097"/>
                  <a:pt x="1140432" y="3919591"/>
                </a:cubicBezTo>
                <a:cubicBezTo>
                  <a:pt x="1137007" y="3905892"/>
                  <a:pt x="1134622" y="3891890"/>
                  <a:pt x="1130157" y="3878494"/>
                </a:cubicBezTo>
                <a:cubicBezTo>
                  <a:pt x="1128445" y="3873357"/>
                  <a:pt x="1128024" y="3867588"/>
                  <a:pt x="1125020" y="3863083"/>
                </a:cubicBezTo>
                <a:cubicBezTo>
                  <a:pt x="1120990" y="3857038"/>
                  <a:pt x="1114746" y="3852808"/>
                  <a:pt x="1109609" y="3847671"/>
                </a:cubicBezTo>
                <a:cubicBezTo>
                  <a:pt x="1093071" y="3798058"/>
                  <a:pt x="1119592" y="3875197"/>
                  <a:pt x="1094198" y="3811712"/>
                </a:cubicBezTo>
                <a:cubicBezTo>
                  <a:pt x="1082794" y="3783202"/>
                  <a:pt x="1089463" y="3785243"/>
                  <a:pt x="1073650" y="3765478"/>
                </a:cubicBezTo>
                <a:cubicBezTo>
                  <a:pt x="1070624" y="3761696"/>
                  <a:pt x="1066800" y="3758629"/>
                  <a:pt x="1063375" y="3755204"/>
                </a:cubicBezTo>
                <a:cubicBezTo>
                  <a:pt x="1059950" y="3744930"/>
                  <a:pt x="1060758" y="3732040"/>
                  <a:pt x="1053101" y="3724382"/>
                </a:cubicBezTo>
                <a:cubicBezTo>
                  <a:pt x="1044563" y="3715843"/>
                  <a:pt x="1037737" y="3710359"/>
                  <a:pt x="1032553" y="3698696"/>
                </a:cubicBezTo>
                <a:cubicBezTo>
                  <a:pt x="1028155" y="3688800"/>
                  <a:pt x="1025704" y="3678148"/>
                  <a:pt x="1022279" y="3667874"/>
                </a:cubicBezTo>
                <a:cubicBezTo>
                  <a:pt x="1020567" y="3662737"/>
                  <a:pt x="1020146" y="3656968"/>
                  <a:pt x="1017142" y="3652462"/>
                </a:cubicBezTo>
                <a:cubicBezTo>
                  <a:pt x="1013717" y="3647325"/>
                  <a:pt x="1009629" y="3642573"/>
                  <a:pt x="1006868" y="3637051"/>
                </a:cubicBezTo>
                <a:cubicBezTo>
                  <a:pt x="1004446" y="3632208"/>
                  <a:pt x="1004734" y="3626145"/>
                  <a:pt x="1001730" y="3621640"/>
                </a:cubicBezTo>
                <a:cubicBezTo>
                  <a:pt x="997700" y="3615595"/>
                  <a:pt x="991456" y="3611366"/>
                  <a:pt x="986319" y="3606229"/>
                </a:cubicBezTo>
                <a:cubicBezTo>
                  <a:pt x="974002" y="3569279"/>
                  <a:pt x="988945" y="3615422"/>
                  <a:pt x="976045" y="3570269"/>
                </a:cubicBezTo>
                <a:cubicBezTo>
                  <a:pt x="974557" y="3565062"/>
                  <a:pt x="973595" y="3559559"/>
                  <a:pt x="970908" y="3554858"/>
                </a:cubicBezTo>
                <a:cubicBezTo>
                  <a:pt x="966660" y="3547424"/>
                  <a:pt x="960634" y="3541159"/>
                  <a:pt x="955497" y="3534310"/>
                </a:cubicBezTo>
                <a:cubicBezTo>
                  <a:pt x="952072" y="3520611"/>
                  <a:pt x="949689" y="3506609"/>
                  <a:pt x="945223" y="3493213"/>
                </a:cubicBezTo>
                <a:cubicBezTo>
                  <a:pt x="937168" y="3469054"/>
                  <a:pt x="942096" y="3482830"/>
                  <a:pt x="929811" y="3452116"/>
                </a:cubicBezTo>
                <a:cubicBezTo>
                  <a:pt x="928099" y="3441842"/>
                  <a:pt x="926933" y="3431462"/>
                  <a:pt x="924674" y="3421294"/>
                </a:cubicBezTo>
                <a:cubicBezTo>
                  <a:pt x="923499" y="3416008"/>
                  <a:pt x="920712" y="3411169"/>
                  <a:pt x="919537" y="3405883"/>
                </a:cubicBezTo>
                <a:cubicBezTo>
                  <a:pt x="911602" y="3370174"/>
                  <a:pt x="918036" y="3383757"/>
                  <a:pt x="909263" y="3354512"/>
                </a:cubicBezTo>
                <a:cubicBezTo>
                  <a:pt x="906151" y="3344139"/>
                  <a:pt x="901839" y="3334137"/>
                  <a:pt x="898989" y="3323689"/>
                </a:cubicBezTo>
                <a:cubicBezTo>
                  <a:pt x="880394" y="3255506"/>
                  <a:pt x="904301" y="3329350"/>
                  <a:pt x="888715" y="3282593"/>
                </a:cubicBezTo>
                <a:cubicBezTo>
                  <a:pt x="880166" y="3231298"/>
                  <a:pt x="888568" y="3271829"/>
                  <a:pt x="873303" y="3220948"/>
                </a:cubicBezTo>
                <a:cubicBezTo>
                  <a:pt x="871274" y="3214186"/>
                  <a:pt x="870541" y="3207049"/>
                  <a:pt x="868166" y="3200400"/>
                </a:cubicBezTo>
                <a:cubicBezTo>
                  <a:pt x="861963" y="3183032"/>
                  <a:pt x="852091" y="3166921"/>
                  <a:pt x="847618" y="3149029"/>
                </a:cubicBezTo>
                <a:cubicBezTo>
                  <a:pt x="845286" y="3139699"/>
                  <a:pt x="841556" y="3122545"/>
                  <a:pt x="837344" y="3113069"/>
                </a:cubicBezTo>
                <a:cubicBezTo>
                  <a:pt x="827615" y="3091178"/>
                  <a:pt x="805786" y="3050689"/>
                  <a:pt x="791110" y="3036013"/>
                </a:cubicBezTo>
                <a:lnTo>
                  <a:pt x="775699" y="3020602"/>
                </a:lnTo>
                <a:cubicBezTo>
                  <a:pt x="767363" y="2995594"/>
                  <a:pt x="774588" y="3011855"/>
                  <a:pt x="755151" y="2984642"/>
                </a:cubicBezTo>
                <a:cubicBezTo>
                  <a:pt x="751563" y="2979618"/>
                  <a:pt x="748830" y="2973974"/>
                  <a:pt x="744877" y="2969231"/>
                </a:cubicBezTo>
                <a:cubicBezTo>
                  <a:pt x="740226" y="2963650"/>
                  <a:pt x="734249" y="2959287"/>
                  <a:pt x="729465" y="2953820"/>
                </a:cubicBezTo>
                <a:cubicBezTo>
                  <a:pt x="722245" y="2945568"/>
                  <a:pt x="715496" y="2936906"/>
                  <a:pt x="708917" y="2928134"/>
                </a:cubicBezTo>
                <a:cubicBezTo>
                  <a:pt x="705213" y="2923195"/>
                  <a:pt x="702595" y="2917466"/>
                  <a:pt x="698643" y="2912723"/>
                </a:cubicBezTo>
                <a:cubicBezTo>
                  <a:pt x="686282" y="2897890"/>
                  <a:pt x="682974" y="2897140"/>
                  <a:pt x="667820" y="2887038"/>
                </a:cubicBezTo>
                <a:cubicBezTo>
                  <a:pt x="664395" y="2880188"/>
                  <a:pt x="661997" y="2872721"/>
                  <a:pt x="657546" y="2866489"/>
                </a:cubicBezTo>
                <a:cubicBezTo>
                  <a:pt x="648557" y="2853904"/>
                  <a:pt x="639012" y="2848996"/>
                  <a:pt x="626724" y="2840804"/>
                </a:cubicBezTo>
                <a:cubicBezTo>
                  <a:pt x="621297" y="2824524"/>
                  <a:pt x="622695" y="2824210"/>
                  <a:pt x="611312" y="2809982"/>
                </a:cubicBezTo>
                <a:cubicBezTo>
                  <a:pt x="608286" y="2806200"/>
                  <a:pt x="603478" y="2803891"/>
                  <a:pt x="601038" y="2799707"/>
                </a:cubicBezTo>
                <a:cubicBezTo>
                  <a:pt x="591392" y="2783170"/>
                  <a:pt x="581407" y="2766499"/>
                  <a:pt x="575353" y="2748337"/>
                </a:cubicBezTo>
                <a:lnTo>
                  <a:pt x="565079" y="2717514"/>
                </a:lnTo>
                <a:cubicBezTo>
                  <a:pt x="563367" y="2712377"/>
                  <a:pt x="562946" y="2706608"/>
                  <a:pt x="559942" y="2702103"/>
                </a:cubicBezTo>
                <a:lnTo>
                  <a:pt x="549668" y="2686692"/>
                </a:lnTo>
                <a:cubicBezTo>
                  <a:pt x="547955" y="2679842"/>
                  <a:pt x="546559" y="2672906"/>
                  <a:pt x="544530" y="2666143"/>
                </a:cubicBezTo>
                <a:cubicBezTo>
                  <a:pt x="541418" y="2655770"/>
                  <a:pt x="536883" y="2645827"/>
                  <a:pt x="534256" y="2635321"/>
                </a:cubicBezTo>
                <a:cubicBezTo>
                  <a:pt x="527806" y="2609519"/>
                  <a:pt x="531351" y="2621471"/>
                  <a:pt x="523982" y="2599361"/>
                </a:cubicBezTo>
                <a:cubicBezTo>
                  <a:pt x="527480" y="2508408"/>
                  <a:pt x="523390" y="2495036"/>
                  <a:pt x="534256" y="2429838"/>
                </a:cubicBezTo>
                <a:cubicBezTo>
                  <a:pt x="535691" y="2421225"/>
                  <a:pt x="535061" y="2411733"/>
                  <a:pt x="539393" y="2404152"/>
                </a:cubicBezTo>
                <a:cubicBezTo>
                  <a:pt x="542456" y="2398791"/>
                  <a:pt x="549668" y="2397303"/>
                  <a:pt x="554805" y="2393878"/>
                </a:cubicBezTo>
                <a:cubicBezTo>
                  <a:pt x="557677" y="2382392"/>
                  <a:pt x="565214" y="2350010"/>
                  <a:pt x="570216" y="2342507"/>
                </a:cubicBezTo>
                <a:cubicBezTo>
                  <a:pt x="573641" y="2337370"/>
                  <a:pt x="576538" y="2331839"/>
                  <a:pt x="580490" y="2327096"/>
                </a:cubicBezTo>
                <a:cubicBezTo>
                  <a:pt x="585141" y="2321515"/>
                  <a:pt x="590764" y="2316822"/>
                  <a:pt x="595901" y="2311685"/>
                </a:cubicBezTo>
                <a:cubicBezTo>
                  <a:pt x="608127" y="2275005"/>
                  <a:pt x="600167" y="2289873"/>
                  <a:pt x="616450" y="2265451"/>
                </a:cubicBezTo>
                <a:cubicBezTo>
                  <a:pt x="618883" y="2253285"/>
                  <a:pt x="628321" y="2203979"/>
                  <a:pt x="631861" y="2198669"/>
                </a:cubicBezTo>
                <a:lnTo>
                  <a:pt x="642135" y="2183258"/>
                </a:lnTo>
                <a:cubicBezTo>
                  <a:pt x="658421" y="2101826"/>
                  <a:pt x="649711" y="2156658"/>
                  <a:pt x="636998" y="1982912"/>
                </a:cubicBezTo>
                <a:cubicBezTo>
                  <a:pt x="634569" y="1949720"/>
                  <a:pt x="632636" y="1953010"/>
                  <a:pt x="626724" y="1926404"/>
                </a:cubicBezTo>
                <a:cubicBezTo>
                  <a:pt x="624830" y="1917881"/>
                  <a:pt x="625492" y="1908528"/>
                  <a:pt x="621587" y="1900719"/>
                </a:cubicBezTo>
                <a:cubicBezTo>
                  <a:pt x="618338" y="1894221"/>
                  <a:pt x="610826" y="1890888"/>
                  <a:pt x="606175" y="1885307"/>
                </a:cubicBezTo>
                <a:cubicBezTo>
                  <a:pt x="593676" y="1870309"/>
                  <a:pt x="578947" y="1856537"/>
                  <a:pt x="570216" y="1839074"/>
                </a:cubicBezTo>
                <a:cubicBezTo>
                  <a:pt x="556693" y="1812027"/>
                  <a:pt x="565357" y="1823940"/>
                  <a:pt x="544530" y="1803114"/>
                </a:cubicBezTo>
                <a:cubicBezTo>
                  <a:pt x="526063" y="1756946"/>
                  <a:pt x="546288" y="1794599"/>
                  <a:pt x="513708" y="1762018"/>
                </a:cubicBezTo>
                <a:cubicBezTo>
                  <a:pt x="507654" y="1755964"/>
                  <a:pt x="504056" y="1747804"/>
                  <a:pt x="498297" y="1741469"/>
                </a:cubicBezTo>
                <a:cubicBezTo>
                  <a:pt x="486894" y="1728926"/>
                  <a:pt x="473189" y="1718533"/>
                  <a:pt x="462337" y="1705510"/>
                </a:cubicBezTo>
                <a:cubicBezTo>
                  <a:pt x="429633" y="1666264"/>
                  <a:pt x="447096" y="1683041"/>
                  <a:pt x="410966" y="1654139"/>
                </a:cubicBezTo>
                <a:cubicBezTo>
                  <a:pt x="390899" y="1614005"/>
                  <a:pt x="413486" y="1651522"/>
                  <a:pt x="380144" y="1618179"/>
                </a:cubicBezTo>
                <a:cubicBezTo>
                  <a:pt x="332729" y="1570763"/>
                  <a:pt x="373794" y="1600246"/>
                  <a:pt x="339047" y="1577083"/>
                </a:cubicBezTo>
                <a:cubicBezTo>
                  <a:pt x="302343" y="1522024"/>
                  <a:pt x="359496" y="1605575"/>
                  <a:pt x="313362" y="1546260"/>
                </a:cubicBezTo>
                <a:cubicBezTo>
                  <a:pt x="277945" y="1500724"/>
                  <a:pt x="309709" y="1528109"/>
                  <a:pt x="272265" y="1500026"/>
                </a:cubicBezTo>
                <a:cubicBezTo>
                  <a:pt x="268840" y="1493177"/>
                  <a:pt x="265008" y="1486517"/>
                  <a:pt x="261991" y="1479478"/>
                </a:cubicBezTo>
                <a:cubicBezTo>
                  <a:pt x="259858" y="1474501"/>
                  <a:pt x="260237" y="1468295"/>
                  <a:pt x="256854" y="1464067"/>
                </a:cubicBezTo>
                <a:cubicBezTo>
                  <a:pt x="252997" y="1459246"/>
                  <a:pt x="246580" y="1457218"/>
                  <a:pt x="241443" y="1453793"/>
                </a:cubicBezTo>
                <a:cubicBezTo>
                  <a:pt x="238018" y="1448656"/>
                  <a:pt x="235026" y="1443203"/>
                  <a:pt x="231169" y="1438382"/>
                </a:cubicBezTo>
                <a:cubicBezTo>
                  <a:pt x="228143" y="1434600"/>
                  <a:pt x="223709" y="1432048"/>
                  <a:pt x="220894" y="1428107"/>
                </a:cubicBezTo>
                <a:cubicBezTo>
                  <a:pt x="217594" y="1423487"/>
                  <a:pt x="201569" y="1394431"/>
                  <a:pt x="195209" y="1387011"/>
                </a:cubicBezTo>
                <a:cubicBezTo>
                  <a:pt x="188905" y="1379656"/>
                  <a:pt x="181510" y="1373312"/>
                  <a:pt x="174661" y="1366462"/>
                </a:cubicBezTo>
                <a:cubicBezTo>
                  <a:pt x="171277" y="1356310"/>
                  <a:pt x="168303" y="1342882"/>
                  <a:pt x="159250" y="1335640"/>
                </a:cubicBezTo>
                <a:cubicBezTo>
                  <a:pt x="155021" y="1332257"/>
                  <a:pt x="148975" y="1332215"/>
                  <a:pt x="143838" y="1330503"/>
                </a:cubicBezTo>
                <a:cubicBezTo>
                  <a:pt x="142126" y="1325366"/>
                  <a:pt x="141331" y="1319825"/>
                  <a:pt x="138701" y="1315092"/>
                </a:cubicBezTo>
                <a:cubicBezTo>
                  <a:pt x="123339" y="1287440"/>
                  <a:pt x="121462" y="1287578"/>
                  <a:pt x="102742" y="1268858"/>
                </a:cubicBezTo>
                <a:lnTo>
                  <a:pt x="87330" y="1222624"/>
                </a:lnTo>
                <a:lnTo>
                  <a:pt x="82193" y="1207213"/>
                </a:lnTo>
                <a:cubicBezTo>
                  <a:pt x="80481" y="1202076"/>
                  <a:pt x="78369" y="1197055"/>
                  <a:pt x="77056" y="1191802"/>
                </a:cubicBezTo>
                <a:cubicBezTo>
                  <a:pt x="75344" y="1184952"/>
                  <a:pt x="75835" y="1177128"/>
                  <a:pt x="71919" y="1171253"/>
                </a:cubicBezTo>
                <a:cubicBezTo>
                  <a:pt x="68494" y="1166116"/>
                  <a:pt x="61645" y="1164404"/>
                  <a:pt x="56508" y="1160979"/>
                </a:cubicBezTo>
                <a:lnTo>
                  <a:pt x="46234" y="1130157"/>
                </a:lnTo>
                <a:cubicBezTo>
                  <a:pt x="44522" y="1125020"/>
                  <a:pt x="42159" y="1120056"/>
                  <a:pt x="41097" y="1114746"/>
                </a:cubicBezTo>
                <a:cubicBezTo>
                  <a:pt x="39385" y="1106184"/>
                  <a:pt x="39865" y="1096870"/>
                  <a:pt x="35960" y="1089060"/>
                </a:cubicBezTo>
                <a:cubicBezTo>
                  <a:pt x="32711" y="1082562"/>
                  <a:pt x="25685" y="1078786"/>
                  <a:pt x="20548" y="1073649"/>
                </a:cubicBezTo>
                <a:cubicBezTo>
                  <a:pt x="18836" y="1065087"/>
                  <a:pt x="18477" y="1056139"/>
                  <a:pt x="15411" y="1047964"/>
                </a:cubicBezTo>
                <a:cubicBezTo>
                  <a:pt x="13243" y="1042183"/>
                  <a:pt x="6100" y="1038651"/>
                  <a:pt x="5137" y="1032552"/>
                </a:cubicBezTo>
                <a:cubicBezTo>
                  <a:pt x="856" y="1005437"/>
                  <a:pt x="1712" y="977757"/>
                  <a:pt x="0" y="950359"/>
                </a:cubicBezTo>
                <a:cubicBezTo>
                  <a:pt x="1712" y="813370"/>
                  <a:pt x="1876" y="676354"/>
                  <a:pt x="5137" y="539393"/>
                </a:cubicBezTo>
                <a:cubicBezTo>
                  <a:pt x="5305" y="532335"/>
                  <a:pt x="8198" y="525592"/>
                  <a:pt x="10274" y="518844"/>
                </a:cubicBezTo>
                <a:cubicBezTo>
                  <a:pt x="15051" y="503318"/>
                  <a:pt x="21745" y="488370"/>
                  <a:pt x="25685" y="472611"/>
                </a:cubicBezTo>
                <a:cubicBezTo>
                  <a:pt x="41757" y="408331"/>
                  <a:pt x="21212" y="488269"/>
                  <a:pt x="35960" y="436651"/>
                </a:cubicBezTo>
                <a:cubicBezTo>
                  <a:pt x="36327" y="435368"/>
                  <a:pt x="43530" y="403997"/>
                  <a:pt x="46234" y="400692"/>
                </a:cubicBezTo>
                <a:cubicBezTo>
                  <a:pt x="58502" y="385698"/>
                  <a:pt x="75227" y="374723"/>
                  <a:pt x="87330" y="359595"/>
                </a:cubicBezTo>
                <a:lnTo>
                  <a:pt x="107879" y="333910"/>
                </a:lnTo>
                <a:cubicBezTo>
                  <a:pt x="109591" y="328773"/>
                  <a:pt x="110883" y="323475"/>
                  <a:pt x="113016" y="318498"/>
                </a:cubicBezTo>
                <a:cubicBezTo>
                  <a:pt x="119119" y="304256"/>
                  <a:pt x="127639" y="288464"/>
                  <a:pt x="138701" y="277402"/>
                </a:cubicBezTo>
                <a:cubicBezTo>
                  <a:pt x="143067" y="273036"/>
                  <a:pt x="148975" y="270553"/>
                  <a:pt x="154112" y="267128"/>
                </a:cubicBezTo>
                <a:cubicBezTo>
                  <a:pt x="165314" y="233527"/>
                  <a:pt x="150057" y="268780"/>
                  <a:pt x="174661" y="241442"/>
                </a:cubicBezTo>
                <a:cubicBezTo>
                  <a:pt x="218766" y="192436"/>
                  <a:pt x="185140" y="205431"/>
                  <a:pt x="226032" y="195209"/>
                </a:cubicBezTo>
                <a:cubicBezTo>
                  <a:pt x="231169" y="191784"/>
                  <a:pt x="235921" y="187695"/>
                  <a:pt x="241443" y="184934"/>
                </a:cubicBezTo>
                <a:cubicBezTo>
                  <a:pt x="246286" y="182512"/>
                  <a:pt x="252694" y="183264"/>
                  <a:pt x="256854" y="179797"/>
                </a:cubicBezTo>
                <a:cubicBezTo>
                  <a:pt x="263431" y="174316"/>
                  <a:pt x="265764" y="164821"/>
                  <a:pt x="272265" y="159249"/>
                </a:cubicBezTo>
                <a:cubicBezTo>
                  <a:pt x="286916" y="146691"/>
                  <a:pt x="300933" y="148629"/>
                  <a:pt x="318499" y="143838"/>
                </a:cubicBezTo>
                <a:cubicBezTo>
                  <a:pt x="353278" y="134353"/>
                  <a:pt x="349500" y="131914"/>
                  <a:pt x="385281" y="118152"/>
                </a:cubicBezTo>
                <a:cubicBezTo>
                  <a:pt x="395389" y="114264"/>
                  <a:pt x="405382" y="109410"/>
                  <a:pt x="416103" y="107878"/>
                </a:cubicBezTo>
                <a:lnTo>
                  <a:pt x="452063" y="102741"/>
                </a:lnTo>
                <a:cubicBezTo>
                  <a:pt x="457200" y="101029"/>
                  <a:pt x="462221" y="98917"/>
                  <a:pt x="467474" y="97604"/>
                </a:cubicBezTo>
                <a:cubicBezTo>
                  <a:pt x="475945" y="95486"/>
                  <a:pt x="484984" y="95533"/>
                  <a:pt x="493160" y="92467"/>
                </a:cubicBezTo>
                <a:cubicBezTo>
                  <a:pt x="498941" y="90299"/>
                  <a:pt x="502896" y="84625"/>
                  <a:pt x="508571" y="82193"/>
                </a:cubicBezTo>
                <a:cubicBezTo>
                  <a:pt x="515060" y="79412"/>
                  <a:pt x="522216" y="78535"/>
                  <a:pt x="529119" y="77056"/>
                </a:cubicBezTo>
                <a:cubicBezTo>
                  <a:pt x="572213" y="67822"/>
                  <a:pt x="574294" y="67815"/>
                  <a:pt x="611312" y="61644"/>
                </a:cubicBezTo>
                <a:cubicBezTo>
                  <a:pt x="691709" y="29486"/>
                  <a:pt x="591183" y="68354"/>
                  <a:pt x="657546" y="46233"/>
                </a:cubicBezTo>
                <a:cubicBezTo>
                  <a:pt x="665541" y="43568"/>
                  <a:pt x="687824" y="33226"/>
                  <a:pt x="698643" y="30822"/>
                </a:cubicBezTo>
                <a:cubicBezTo>
                  <a:pt x="708811" y="28563"/>
                  <a:pt x="719191" y="27397"/>
                  <a:pt x="729465" y="25685"/>
                </a:cubicBezTo>
                <a:cubicBezTo>
                  <a:pt x="736315" y="22260"/>
                  <a:pt x="743365" y="19210"/>
                  <a:pt x="750014" y="15411"/>
                </a:cubicBezTo>
                <a:cubicBezTo>
                  <a:pt x="755374" y="12348"/>
                  <a:pt x="759388" y="6431"/>
                  <a:pt x="765425" y="5137"/>
                </a:cubicBezTo>
                <a:cubicBezTo>
                  <a:pt x="783919" y="1174"/>
                  <a:pt x="803097" y="1712"/>
                  <a:pt x="821933" y="0"/>
                </a:cubicBezTo>
                <a:lnTo>
                  <a:pt x="1659277" y="10274"/>
                </a:lnTo>
                <a:cubicBezTo>
                  <a:pt x="1666933" y="10457"/>
                  <a:pt x="1672715" y="17704"/>
                  <a:pt x="1679825" y="20548"/>
                </a:cubicBezTo>
                <a:cubicBezTo>
                  <a:pt x="1689880" y="24570"/>
                  <a:pt x="1701636" y="24815"/>
                  <a:pt x="1710647" y="30822"/>
                </a:cubicBezTo>
                <a:cubicBezTo>
                  <a:pt x="1720921" y="37671"/>
                  <a:pt x="1731592" y="43961"/>
                  <a:pt x="1741470" y="51370"/>
                </a:cubicBezTo>
                <a:cubicBezTo>
                  <a:pt x="1748319" y="56507"/>
                  <a:pt x="1754360" y="62953"/>
                  <a:pt x="1762018" y="66782"/>
                </a:cubicBezTo>
                <a:cubicBezTo>
                  <a:pt x="1771705" y="71625"/>
                  <a:pt x="1782786" y="73034"/>
                  <a:pt x="1792841" y="77056"/>
                </a:cubicBezTo>
                <a:cubicBezTo>
                  <a:pt x="1799951" y="79900"/>
                  <a:pt x="1806391" y="84220"/>
                  <a:pt x="1813389" y="87330"/>
                </a:cubicBezTo>
                <a:cubicBezTo>
                  <a:pt x="1821815" y="91075"/>
                  <a:pt x="1830512" y="94179"/>
                  <a:pt x="1839074" y="97604"/>
                </a:cubicBezTo>
                <a:cubicBezTo>
                  <a:pt x="1844211" y="102741"/>
                  <a:pt x="1848573" y="108792"/>
                  <a:pt x="1854485" y="113015"/>
                </a:cubicBezTo>
                <a:cubicBezTo>
                  <a:pt x="1860717" y="117466"/>
                  <a:pt x="1868467" y="119349"/>
                  <a:pt x="1875034" y="123289"/>
                </a:cubicBezTo>
                <a:cubicBezTo>
                  <a:pt x="1885622" y="129642"/>
                  <a:pt x="1895582" y="136989"/>
                  <a:pt x="1905856" y="143838"/>
                </a:cubicBezTo>
                <a:cubicBezTo>
                  <a:pt x="1910993" y="147263"/>
                  <a:pt x="1916394" y="150321"/>
                  <a:pt x="1921268" y="154112"/>
                </a:cubicBezTo>
                <a:cubicBezTo>
                  <a:pt x="1936679" y="166098"/>
                  <a:pt x="1948560" y="185335"/>
                  <a:pt x="1967501" y="190071"/>
                </a:cubicBezTo>
                <a:cubicBezTo>
                  <a:pt x="2015135" y="201981"/>
                  <a:pt x="1958653" y="186280"/>
                  <a:pt x="2039420" y="220894"/>
                </a:cubicBezTo>
                <a:cubicBezTo>
                  <a:pt x="2045910" y="223675"/>
                  <a:pt x="2053119" y="224319"/>
                  <a:pt x="2059969" y="226031"/>
                </a:cubicBezTo>
                <a:cubicBezTo>
                  <a:pt x="2095872" y="252958"/>
                  <a:pt x="2065423" y="233506"/>
                  <a:pt x="2095928" y="246579"/>
                </a:cubicBezTo>
                <a:cubicBezTo>
                  <a:pt x="2102967" y="249596"/>
                  <a:pt x="2109212" y="254431"/>
                  <a:pt x="2116477" y="256853"/>
                </a:cubicBezTo>
                <a:cubicBezTo>
                  <a:pt x="2124760" y="259614"/>
                  <a:pt x="2133691" y="259873"/>
                  <a:pt x="2142162" y="261991"/>
                </a:cubicBezTo>
                <a:cubicBezTo>
                  <a:pt x="2147415" y="263304"/>
                  <a:pt x="2152436" y="265416"/>
                  <a:pt x="2157573" y="267128"/>
                </a:cubicBezTo>
                <a:cubicBezTo>
                  <a:pt x="2166135" y="273977"/>
                  <a:pt x="2173961" y="281865"/>
                  <a:pt x="2183259" y="287676"/>
                </a:cubicBezTo>
                <a:cubicBezTo>
                  <a:pt x="2187851" y="290546"/>
                  <a:pt x="2193600" y="290912"/>
                  <a:pt x="2198670" y="292813"/>
                </a:cubicBezTo>
                <a:cubicBezTo>
                  <a:pt x="2207304" y="296051"/>
                  <a:pt x="2215793" y="299662"/>
                  <a:pt x="2224355" y="303087"/>
                </a:cubicBezTo>
                <a:cubicBezTo>
                  <a:pt x="2232917" y="311649"/>
                  <a:pt x="2240354" y="321508"/>
                  <a:pt x="2250041" y="328773"/>
                </a:cubicBezTo>
                <a:cubicBezTo>
                  <a:pt x="2256890" y="333910"/>
                  <a:pt x="2264535" y="338130"/>
                  <a:pt x="2270589" y="344184"/>
                </a:cubicBezTo>
                <a:cubicBezTo>
                  <a:pt x="2274955" y="348550"/>
                  <a:pt x="2277274" y="354571"/>
                  <a:pt x="2280863" y="359595"/>
                </a:cubicBezTo>
                <a:cubicBezTo>
                  <a:pt x="2285839" y="366562"/>
                  <a:pt x="2290220" y="374089"/>
                  <a:pt x="2296274" y="380143"/>
                </a:cubicBezTo>
                <a:cubicBezTo>
                  <a:pt x="2300640" y="384509"/>
                  <a:pt x="2306548" y="386993"/>
                  <a:pt x="2311685" y="390418"/>
                </a:cubicBezTo>
                <a:cubicBezTo>
                  <a:pt x="2316822" y="400692"/>
                  <a:pt x="2320000" y="412208"/>
                  <a:pt x="2327097" y="421240"/>
                </a:cubicBezTo>
                <a:cubicBezTo>
                  <a:pt x="2339066" y="436473"/>
                  <a:pt x="2356090" y="447209"/>
                  <a:pt x="2368193" y="462337"/>
                </a:cubicBezTo>
                <a:cubicBezTo>
                  <a:pt x="2375043" y="470899"/>
                  <a:pt x="2381281" y="479987"/>
                  <a:pt x="2388742" y="488022"/>
                </a:cubicBezTo>
                <a:cubicBezTo>
                  <a:pt x="2403572" y="503993"/>
                  <a:pt x="2422885" y="516122"/>
                  <a:pt x="2434975" y="534256"/>
                </a:cubicBezTo>
                <a:cubicBezTo>
                  <a:pt x="2458780" y="569960"/>
                  <a:pt x="2427523" y="525261"/>
                  <a:pt x="2470935" y="575352"/>
                </a:cubicBezTo>
                <a:cubicBezTo>
                  <a:pt x="2512565" y="623386"/>
                  <a:pt x="2502187" y="620945"/>
                  <a:pt x="2542854" y="657546"/>
                </a:cubicBezTo>
                <a:cubicBezTo>
                  <a:pt x="2549218" y="663274"/>
                  <a:pt x="2557348" y="666903"/>
                  <a:pt x="2563402" y="672957"/>
                </a:cubicBezTo>
                <a:cubicBezTo>
                  <a:pt x="2606111" y="715665"/>
                  <a:pt x="2564522" y="685689"/>
                  <a:pt x="2599362" y="708916"/>
                </a:cubicBezTo>
                <a:cubicBezTo>
                  <a:pt x="2622176" y="754546"/>
                  <a:pt x="2593839" y="703285"/>
                  <a:pt x="2630184" y="750013"/>
                </a:cubicBezTo>
                <a:cubicBezTo>
                  <a:pt x="2636314" y="757894"/>
                  <a:pt x="2639098" y="768117"/>
                  <a:pt x="2645596" y="775698"/>
                </a:cubicBezTo>
                <a:cubicBezTo>
                  <a:pt x="2649614" y="780386"/>
                  <a:pt x="2656641" y="781607"/>
                  <a:pt x="2661007" y="785973"/>
                </a:cubicBezTo>
                <a:cubicBezTo>
                  <a:pt x="2668760" y="793726"/>
                  <a:pt x="2673802" y="803905"/>
                  <a:pt x="2681555" y="811658"/>
                </a:cubicBezTo>
                <a:cubicBezTo>
                  <a:pt x="2685921" y="816024"/>
                  <a:pt x="2692223" y="817980"/>
                  <a:pt x="2696966" y="821932"/>
                </a:cubicBezTo>
                <a:cubicBezTo>
                  <a:pt x="2709643" y="832496"/>
                  <a:pt x="2723669" y="850686"/>
                  <a:pt x="2732926" y="863029"/>
                </a:cubicBezTo>
                <a:cubicBezTo>
                  <a:pt x="2736630" y="867968"/>
                  <a:pt x="2740244" y="873020"/>
                  <a:pt x="2743200" y="878440"/>
                </a:cubicBezTo>
                <a:cubicBezTo>
                  <a:pt x="2750534" y="891886"/>
                  <a:pt x="2755252" y="906794"/>
                  <a:pt x="2763748" y="919537"/>
                </a:cubicBezTo>
                <a:cubicBezTo>
                  <a:pt x="2776255" y="938296"/>
                  <a:pt x="2786800" y="952731"/>
                  <a:pt x="2794571" y="976044"/>
                </a:cubicBezTo>
                <a:cubicBezTo>
                  <a:pt x="2801718" y="997487"/>
                  <a:pt x="2821575" y="1059558"/>
                  <a:pt x="2830530" y="1068512"/>
                </a:cubicBezTo>
                <a:lnTo>
                  <a:pt x="2840805" y="1078786"/>
                </a:lnTo>
                <a:cubicBezTo>
                  <a:pt x="2842200" y="1085759"/>
                  <a:pt x="2847970" y="1116730"/>
                  <a:pt x="2851079" y="1125020"/>
                </a:cubicBezTo>
                <a:cubicBezTo>
                  <a:pt x="2853768" y="1132190"/>
                  <a:pt x="2857928" y="1138719"/>
                  <a:pt x="2861353" y="1145568"/>
                </a:cubicBezTo>
                <a:cubicBezTo>
                  <a:pt x="2870716" y="1192381"/>
                  <a:pt x="2861122" y="1149936"/>
                  <a:pt x="2876764" y="1202076"/>
                </a:cubicBezTo>
                <a:cubicBezTo>
                  <a:pt x="2878793" y="1208838"/>
                  <a:pt x="2879872" y="1215862"/>
                  <a:pt x="2881901" y="1222624"/>
                </a:cubicBezTo>
                <a:cubicBezTo>
                  <a:pt x="2885013" y="1232997"/>
                  <a:pt x="2889325" y="1242999"/>
                  <a:pt x="2892175" y="1253447"/>
                </a:cubicBezTo>
                <a:cubicBezTo>
                  <a:pt x="2899066" y="1278713"/>
                  <a:pt x="2896938" y="1287535"/>
                  <a:pt x="2902450" y="1315092"/>
                </a:cubicBezTo>
                <a:cubicBezTo>
                  <a:pt x="2903512" y="1320402"/>
                  <a:pt x="2906369" y="1325227"/>
                  <a:pt x="2907587" y="1330503"/>
                </a:cubicBezTo>
                <a:cubicBezTo>
                  <a:pt x="2911514" y="1347519"/>
                  <a:pt x="2915271" y="1364604"/>
                  <a:pt x="2917861" y="1381874"/>
                </a:cubicBezTo>
                <a:cubicBezTo>
                  <a:pt x="2920414" y="1398892"/>
                  <a:pt x="2921286" y="1416121"/>
                  <a:pt x="2922998" y="1433244"/>
                </a:cubicBezTo>
                <a:cubicBezTo>
                  <a:pt x="2933526" y="1728024"/>
                  <a:pt x="2931676" y="1615089"/>
                  <a:pt x="2922998" y="2101065"/>
                </a:cubicBezTo>
                <a:cubicBezTo>
                  <a:pt x="2922838" y="2110040"/>
                  <a:pt x="2917050" y="2167394"/>
                  <a:pt x="2912724" y="2183258"/>
                </a:cubicBezTo>
                <a:cubicBezTo>
                  <a:pt x="2910298" y="2192154"/>
                  <a:pt x="2905366" y="2200195"/>
                  <a:pt x="2902450" y="2208943"/>
                </a:cubicBezTo>
                <a:cubicBezTo>
                  <a:pt x="2898508" y="2220770"/>
                  <a:pt x="2895757" y="2232962"/>
                  <a:pt x="2892175" y="2244903"/>
                </a:cubicBezTo>
                <a:cubicBezTo>
                  <a:pt x="2890619" y="2250089"/>
                  <a:pt x="2888526" y="2255107"/>
                  <a:pt x="2887038" y="2260314"/>
                </a:cubicBezTo>
                <a:cubicBezTo>
                  <a:pt x="2885098" y="2267102"/>
                  <a:pt x="2885058" y="2274547"/>
                  <a:pt x="2881901" y="2280862"/>
                </a:cubicBezTo>
                <a:cubicBezTo>
                  <a:pt x="2878072" y="2288520"/>
                  <a:pt x="2871466" y="2294444"/>
                  <a:pt x="2866490" y="2301411"/>
                </a:cubicBezTo>
                <a:cubicBezTo>
                  <a:pt x="2862902" y="2306435"/>
                  <a:pt x="2859641" y="2311685"/>
                  <a:pt x="2856216" y="2316822"/>
                </a:cubicBezTo>
                <a:cubicBezTo>
                  <a:pt x="2851699" y="2334891"/>
                  <a:pt x="2851549" y="2341803"/>
                  <a:pt x="2840805" y="2357919"/>
                </a:cubicBezTo>
                <a:cubicBezTo>
                  <a:pt x="2838118" y="2361949"/>
                  <a:pt x="2833955" y="2364768"/>
                  <a:pt x="2830530" y="2368193"/>
                </a:cubicBezTo>
                <a:cubicBezTo>
                  <a:pt x="2820529" y="2398196"/>
                  <a:pt x="2831717" y="2369139"/>
                  <a:pt x="2815119" y="2399015"/>
                </a:cubicBezTo>
                <a:cubicBezTo>
                  <a:pt x="2809541" y="2409056"/>
                  <a:pt x="2806600" y="2420648"/>
                  <a:pt x="2799708" y="2429838"/>
                </a:cubicBezTo>
                <a:cubicBezTo>
                  <a:pt x="2796004" y="2434777"/>
                  <a:pt x="2788663" y="2435746"/>
                  <a:pt x="2784297" y="2440112"/>
                </a:cubicBezTo>
                <a:cubicBezTo>
                  <a:pt x="2776544" y="2447865"/>
                  <a:pt x="2771501" y="2458044"/>
                  <a:pt x="2763748" y="2465797"/>
                </a:cubicBezTo>
                <a:cubicBezTo>
                  <a:pt x="2759382" y="2470163"/>
                  <a:pt x="2752983" y="2472005"/>
                  <a:pt x="2748337" y="2476071"/>
                </a:cubicBezTo>
                <a:cubicBezTo>
                  <a:pt x="2739225" y="2484044"/>
                  <a:pt x="2733035" y="2495527"/>
                  <a:pt x="2722652" y="2501757"/>
                </a:cubicBezTo>
                <a:cubicBezTo>
                  <a:pt x="2705528" y="2512031"/>
                  <a:pt x="2685401" y="2518458"/>
                  <a:pt x="2671281" y="2532579"/>
                </a:cubicBezTo>
                <a:cubicBezTo>
                  <a:pt x="2666144" y="2537716"/>
                  <a:pt x="2662368" y="2544742"/>
                  <a:pt x="2655870" y="2547991"/>
                </a:cubicBezTo>
                <a:cubicBezTo>
                  <a:pt x="2648060" y="2551896"/>
                  <a:pt x="2638708" y="2551234"/>
                  <a:pt x="2630184" y="2553128"/>
                </a:cubicBezTo>
                <a:cubicBezTo>
                  <a:pt x="2623292" y="2554660"/>
                  <a:pt x="2616485" y="2556553"/>
                  <a:pt x="2609636" y="2558265"/>
                </a:cubicBezTo>
                <a:cubicBezTo>
                  <a:pt x="2602092" y="2563294"/>
                  <a:pt x="2573360" y="2582802"/>
                  <a:pt x="2568539" y="2583950"/>
                </a:cubicBezTo>
                <a:cubicBezTo>
                  <a:pt x="2541679" y="2590345"/>
                  <a:pt x="2486346" y="2594224"/>
                  <a:pt x="2486346" y="2594224"/>
                </a:cubicBezTo>
                <a:cubicBezTo>
                  <a:pt x="2477784" y="2597649"/>
                  <a:pt x="2469493" y="2601848"/>
                  <a:pt x="2460661" y="2604498"/>
                </a:cubicBezTo>
                <a:cubicBezTo>
                  <a:pt x="2443855" y="2609540"/>
                  <a:pt x="2408195" y="2612983"/>
                  <a:pt x="2393879" y="2614773"/>
                </a:cubicBezTo>
                <a:lnTo>
                  <a:pt x="2003461" y="2604498"/>
                </a:lnTo>
                <a:cubicBezTo>
                  <a:pt x="1989664" y="2604005"/>
                  <a:pt x="1976113" y="2600611"/>
                  <a:pt x="1962364" y="2599361"/>
                </a:cubicBezTo>
                <a:cubicBezTo>
                  <a:pt x="1938429" y="2597185"/>
                  <a:pt x="1914418" y="2595936"/>
                  <a:pt x="1890445" y="2594224"/>
                </a:cubicBezTo>
                <a:cubicBezTo>
                  <a:pt x="1876746" y="2590799"/>
                  <a:pt x="1863132" y="2587013"/>
                  <a:pt x="1849348" y="2583950"/>
                </a:cubicBezTo>
                <a:cubicBezTo>
                  <a:pt x="1833937" y="2580525"/>
                  <a:pt x="1818260" y="2578130"/>
                  <a:pt x="1803115" y="2573676"/>
                </a:cubicBezTo>
                <a:cubicBezTo>
                  <a:pt x="1703826" y="2544474"/>
                  <a:pt x="1801809" y="2570619"/>
                  <a:pt x="1741470" y="2547991"/>
                </a:cubicBezTo>
                <a:cubicBezTo>
                  <a:pt x="1734859" y="2545512"/>
                  <a:pt x="1727771" y="2544566"/>
                  <a:pt x="1720921" y="2542853"/>
                </a:cubicBezTo>
                <a:cubicBezTo>
                  <a:pt x="1715784" y="2539428"/>
                  <a:pt x="1711032" y="2535340"/>
                  <a:pt x="1705510" y="2532579"/>
                </a:cubicBezTo>
                <a:cubicBezTo>
                  <a:pt x="1685108" y="2522378"/>
                  <a:pt x="1693617" y="2533994"/>
                  <a:pt x="1674688" y="2517168"/>
                </a:cubicBezTo>
                <a:cubicBezTo>
                  <a:pt x="1663828" y="2507515"/>
                  <a:pt x="1655110" y="2495547"/>
                  <a:pt x="1643865" y="2486346"/>
                </a:cubicBezTo>
                <a:cubicBezTo>
                  <a:pt x="1636137" y="2480023"/>
                  <a:pt x="1625977" y="2477171"/>
                  <a:pt x="1618180" y="2470934"/>
                </a:cubicBezTo>
                <a:cubicBezTo>
                  <a:pt x="1566350" y="2429470"/>
                  <a:pt x="1616434" y="2457219"/>
                  <a:pt x="1571946" y="2434975"/>
                </a:cubicBezTo>
                <a:cubicBezTo>
                  <a:pt x="1484380" y="2445921"/>
                  <a:pt x="1515947" y="2436518"/>
                  <a:pt x="1474342" y="2450386"/>
                </a:cubicBezTo>
                <a:cubicBezTo>
                  <a:pt x="1453428" y="2481758"/>
                  <a:pt x="1476479" y="2454667"/>
                  <a:pt x="1422971" y="2476071"/>
                </a:cubicBezTo>
                <a:cubicBezTo>
                  <a:pt x="1404500" y="2483459"/>
                  <a:pt x="1420267" y="2491561"/>
                  <a:pt x="1402423" y="2501757"/>
                </a:cubicBezTo>
                <a:cubicBezTo>
                  <a:pt x="1394842" y="2506089"/>
                  <a:pt x="1385299" y="2505182"/>
                  <a:pt x="1376737" y="2506894"/>
                </a:cubicBezTo>
                <a:cubicBezTo>
                  <a:pt x="1373312" y="2512031"/>
                  <a:pt x="1369224" y="2516783"/>
                  <a:pt x="1366463" y="2522305"/>
                </a:cubicBezTo>
                <a:cubicBezTo>
                  <a:pt x="1364041" y="2527148"/>
                  <a:pt x="1364012" y="2533015"/>
                  <a:pt x="1361326" y="2537716"/>
                </a:cubicBezTo>
                <a:cubicBezTo>
                  <a:pt x="1357078" y="2545150"/>
                  <a:pt x="1351052" y="2551415"/>
                  <a:pt x="1345915" y="2558265"/>
                </a:cubicBezTo>
                <a:cubicBezTo>
                  <a:pt x="1344203" y="2568539"/>
                  <a:pt x="1343037" y="2578919"/>
                  <a:pt x="1340778" y="2589087"/>
                </a:cubicBezTo>
                <a:cubicBezTo>
                  <a:pt x="1339603" y="2594373"/>
                  <a:pt x="1337129" y="2599291"/>
                  <a:pt x="1335641" y="2604498"/>
                </a:cubicBezTo>
                <a:cubicBezTo>
                  <a:pt x="1333701" y="2611287"/>
                  <a:pt x="1332216" y="2618197"/>
                  <a:pt x="1330503" y="2625047"/>
                </a:cubicBezTo>
                <a:cubicBezTo>
                  <a:pt x="1332216" y="2652445"/>
                  <a:pt x="1333155" y="2679902"/>
                  <a:pt x="1335641" y="2707240"/>
                </a:cubicBezTo>
                <a:cubicBezTo>
                  <a:pt x="1336584" y="2717613"/>
                  <a:pt x="1336120" y="2728746"/>
                  <a:pt x="1340778" y="2738062"/>
                </a:cubicBezTo>
                <a:cubicBezTo>
                  <a:pt x="1343539" y="2743584"/>
                  <a:pt x="1351052" y="2744912"/>
                  <a:pt x="1356189" y="2748337"/>
                </a:cubicBezTo>
                <a:cubicBezTo>
                  <a:pt x="1359614" y="2753474"/>
                  <a:pt x="1363702" y="2758226"/>
                  <a:pt x="1366463" y="2763748"/>
                </a:cubicBezTo>
                <a:cubicBezTo>
                  <a:pt x="1378218" y="2787258"/>
                  <a:pt x="1362168" y="2774864"/>
                  <a:pt x="1387011" y="2799707"/>
                </a:cubicBezTo>
                <a:cubicBezTo>
                  <a:pt x="1391377" y="2804073"/>
                  <a:pt x="1397286" y="2806557"/>
                  <a:pt x="1402423" y="2809982"/>
                </a:cubicBezTo>
                <a:cubicBezTo>
                  <a:pt x="1405848" y="2816831"/>
                  <a:pt x="1407282" y="2825115"/>
                  <a:pt x="1412697" y="2830530"/>
                </a:cubicBezTo>
                <a:cubicBezTo>
                  <a:pt x="1419757" y="2837590"/>
                  <a:pt x="1429915" y="2840649"/>
                  <a:pt x="1438382" y="2845941"/>
                </a:cubicBezTo>
                <a:cubicBezTo>
                  <a:pt x="1443617" y="2849213"/>
                  <a:pt x="1448558" y="2852943"/>
                  <a:pt x="1453793" y="2856215"/>
                </a:cubicBezTo>
                <a:cubicBezTo>
                  <a:pt x="1462260" y="2861507"/>
                  <a:pt x="1471012" y="2866334"/>
                  <a:pt x="1479479" y="2871626"/>
                </a:cubicBezTo>
                <a:cubicBezTo>
                  <a:pt x="1484715" y="2874898"/>
                  <a:pt x="1489248" y="2879393"/>
                  <a:pt x="1494890" y="2881901"/>
                </a:cubicBezTo>
                <a:cubicBezTo>
                  <a:pt x="1504786" y="2886300"/>
                  <a:pt x="1515715" y="2888010"/>
                  <a:pt x="1525712" y="2892175"/>
                </a:cubicBezTo>
                <a:cubicBezTo>
                  <a:pt x="1536315" y="2896593"/>
                  <a:pt x="1545637" y="2903954"/>
                  <a:pt x="1556535" y="2907586"/>
                </a:cubicBezTo>
                <a:cubicBezTo>
                  <a:pt x="1571512" y="2912578"/>
                  <a:pt x="1587358" y="2914435"/>
                  <a:pt x="1602769" y="2917860"/>
                </a:cubicBezTo>
                <a:cubicBezTo>
                  <a:pt x="1607906" y="2921285"/>
                  <a:pt x="1613359" y="2924277"/>
                  <a:pt x="1618180" y="2928134"/>
                </a:cubicBezTo>
                <a:cubicBezTo>
                  <a:pt x="1621962" y="2931160"/>
                  <a:pt x="1623957" y="2936610"/>
                  <a:pt x="1628454" y="2938409"/>
                </a:cubicBezTo>
                <a:cubicBezTo>
                  <a:pt x="1641565" y="2943653"/>
                  <a:pt x="1656155" y="2944218"/>
                  <a:pt x="1669551" y="2948683"/>
                </a:cubicBezTo>
                <a:cubicBezTo>
                  <a:pt x="1674688" y="2950395"/>
                  <a:pt x="1679709" y="2952507"/>
                  <a:pt x="1684962" y="2953820"/>
                </a:cubicBezTo>
                <a:cubicBezTo>
                  <a:pt x="1727333" y="2964413"/>
                  <a:pt x="1694282" y="2953547"/>
                  <a:pt x="1731196" y="2964094"/>
                </a:cubicBezTo>
                <a:cubicBezTo>
                  <a:pt x="1736403" y="2965582"/>
                  <a:pt x="1741630" y="2967098"/>
                  <a:pt x="1746607" y="2969231"/>
                </a:cubicBezTo>
                <a:cubicBezTo>
                  <a:pt x="1753646" y="2972248"/>
                  <a:pt x="1759820" y="2977305"/>
                  <a:pt x="1767155" y="2979505"/>
                </a:cubicBezTo>
                <a:cubicBezTo>
                  <a:pt x="1777132" y="2982498"/>
                  <a:pt x="1787704" y="2982930"/>
                  <a:pt x="1797978" y="2984642"/>
                </a:cubicBezTo>
                <a:cubicBezTo>
                  <a:pt x="1828800" y="2981217"/>
                  <a:pt x="1860359" y="2981889"/>
                  <a:pt x="1890445" y="2974368"/>
                </a:cubicBezTo>
                <a:cubicBezTo>
                  <a:pt x="1902424" y="2971373"/>
                  <a:pt x="1921268" y="2953820"/>
                  <a:pt x="1921268" y="2953820"/>
                </a:cubicBezTo>
                <a:cubicBezTo>
                  <a:pt x="1926405" y="2946970"/>
                  <a:pt x="1930625" y="2939325"/>
                  <a:pt x="1936679" y="2933271"/>
                </a:cubicBezTo>
                <a:cubicBezTo>
                  <a:pt x="1941045" y="2928905"/>
                  <a:pt x="1948233" y="2927818"/>
                  <a:pt x="1952090" y="2922997"/>
                </a:cubicBezTo>
                <a:cubicBezTo>
                  <a:pt x="1955473" y="2918769"/>
                  <a:pt x="1954540" y="2912287"/>
                  <a:pt x="1957227" y="2907586"/>
                </a:cubicBezTo>
                <a:cubicBezTo>
                  <a:pt x="1970399" y="2884535"/>
                  <a:pt x="1967987" y="2888588"/>
                  <a:pt x="1988050" y="2881901"/>
                </a:cubicBezTo>
                <a:cubicBezTo>
                  <a:pt x="1994899" y="2876764"/>
                  <a:pt x="2002097" y="2872061"/>
                  <a:pt x="2008598" y="2866489"/>
                </a:cubicBezTo>
                <a:cubicBezTo>
                  <a:pt x="2014114" y="2861761"/>
                  <a:pt x="2017964" y="2855108"/>
                  <a:pt x="2024009" y="2851078"/>
                </a:cubicBezTo>
                <a:cubicBezTo>
                  <a:pt x="2028514" y="2848074"/>
                  <a:pt x="2034577" y="2848363"/>
                  <a:pt x="2039420" y="2845941"/>
                </a:cubicBezTo>
                <a:cubicBezTo>
                  <a:pt x="2044942" y="2843180"/>
                  <a:pt x="2048931" y="2837483"/>
                  <a:pt x="2054832" y="2835667"/>
                </a:cubicBezTo>
                <a:cubicBezTo>
                  <a:pt x="2071522" y="2830532"/>
                  <a:pt x="2089636" y="2830915"/>
                  <a:pt x="2106202" y="2825393"/>
                </a:cubicBezTo>
                <a:lnTo>
                  <a:pt x="2121614" y="2820256"/>
                </a:lnTo>
                <a:cubicBezTo>
                  <a:pt x="2157573" y="2821968"/>
                  <a:pt x="2194024" y="2819225"/>
                  <a:pt x="2229492" y="2825393"/>
                </a:cubicBezTo>
                <a:cubicBezTo>
                  <a:pt x="2235575" y="2826451"/>
                  <a:pt x="2237473" y="2835072"/>
                  <a:pt x="2239766" y="2840804"/>
                </a:cubicBezTo>
                <a:cubicBezTo>
                  <a:pt x="2244396" y="2852379"/>
                  <a:pt x="2245411" y="2865189"/>
                  <a:pt x="2250041" y="2876764"/>
                </a:cubicBezTo>
                <a:cubicBezTo>
                  <a:pt x="2255729" y="2890984"/>
                  <a:pt x="2270589" y="2917860"/>
                  <a:pt x="2270589" y="2917860"/>
                </a:cubicBezTo>
                <a:cubicBezTo>
                  <a:pt x="2288239" y="2988461"/>
                  <a:pt x="2277224" y="2934341"/>
                  <a:pt x="2286000" y="3030876"/>
                </a:cubicBezTo>
                <a:cubicBezTo>
                  <a:pt x="2290227" y="3077370"/>
                  <a:pt x="2282328" y="3063164"/>
                  <a:pt x="2306548" y="3087384"/>
                </a:cubicBezTo>
                <a:cubicBezTo>
                  <a:pt x="2308260" y="3101083"/>
                  <a:pt x="2309586" y="3114835"/>
                  <a:pt x="2311685" y="3128480"/>
                </a:cubicBezTo>
                <a:cubicBezTo>
                  <a:pt x="2313013" y="3137110"/>
                  <a:pt x="2315740" y="3145502"/>
                  <a:pt x="2316823" y="3154166"/>
                </a:cubicBezTo>
                <a:cubicBezTo>
                  <a:pt x="2319169" y="3172934"/>
                  <a:pt x="2319871" y="3191876"/>
                  <a:pt x="2321960" y="3210674"/>
                </a:cubicBezTo>
                <a:cubicBezTo>
                  <a:pt x="2323297" y="3222708"/>
                  <a:pt x="2325892" y="3234585"/>
                  <a:pt x="2327097" y="3246633"/>
                </a:cubicBezTo>
                <a:cubicBezTo>
                  <a:pt x="2329319" y="3268849"/>
                  <a:pt x="2329937" y="3291207"/>
                  <a:pt x="2332234" y="3313415"/>
                </a:cubicBezTo>
                <a:cubicBezTo>
                  <a:pt x="2335075" y="3340880"/>
                  <a:pt x="2339218" y="3368194"/>
                  <a:pt x="2342508" y="3395609"/>
                </a:cubicBezTo>
                <a:cubicBezTo>
                  <a:pt x="2344355" y="3411004"/>
                  <a:pt x="2345227" y="3426526"/>
                  <a:pt x="2347645" y="3441842"/>
                </a:cubicBezTo>
                <a:cubicBezTo>
                  <a:pt x="2350369" y="3459091"/>
                  <a:pt x="2357919" y="3493213"/>
                  <a:pt x="2357919" y="3493213"/>
                </a:cubicBezTo>
                <a:cubicBezTo>
                  <a:pt x="2356207" y="3537734"/>
                  <a:pt x="2355650" y="3582315"/>
                  <a:pt x="2352782" y="3626777"/>
                </a:cubicBezTo>
                <a:cubicBezTo>
                  <a:pt x="2352220" y="3635490"/>
                  <a:pt x="2350711" y="3644287"/>
                  <a:pt x="2347645" y="3652462"/>
                </a:cubicBezTo>
                <a:cubicBezTo>
                  <a:pt x="2343772" y="3662791"/>
                  <a:pt x="2323266" y="3684127"/>
                  <a:pt x="2316823" y="3688422"/>
                </a:cubicBezTo>
                <a:cubicBezTo>
                  <a:pt x="2309150" y="3693537"/>
                  <a:pt x="2299803" y="3695545"/>
                  <a:pt x="2291137" y="3698696"/>
                </a:cubicBezTo>
                <a:cubicBezTo>
                  <a:pt x="2280959" y="3702397"/>
                  <a:pt x="2260315" y="3708970"/>
                  <a:pt x="2260315" y="3708970"/>
                </a:cubicBezTo>
                <a:cubicBezTo>
                  <a:pt x="2214081" y="3705545"/>
                  <a:pt x="2167300" y="3706573"/>
                  <a:pt x="2121614" y="3698696"/>
                </a:cubicBezTo>
                <a:cubicBezTo>
                  <a:pt x="2115530" y="3697647"/>
                  <a:pt x="2115986" y="3687351"/>
                  <a:pt x="2111339" y="3683285"/>
                </a:cubicBezTo>
                <a:cubicBezTo>
                  <a:pt x="2089598" y="3664262"/>
                  <a:pt x="2086273" y="3664656"/>
                  <a:pt x="2065106" y="3657600"/>
                </a:cubicBezTo>
                <a:cubicBezTo>
                  <a:pt x="2061681" y="3652463"/>
                  <a:pt x="2059198" y="3646554"/>
                  <a:pt x="2054832" y="3642188"/>
                </a:cubicBezTo>
                <a:cubicBezTo>
                  <a:pt x="2050466" y="3637822"/>
                  <a:pt x="2043486" y="3636560"/>
                  <a:pt x="2039420" y="3631914"/>
                </a:cubicBezTo>
                <a:cubicBezTo>
                  <a:pt x="2005477" y="3593123"/>
                  <a:pt x="2035143" y="3606516"/>
                  <a:pt x="2003461" y="3595955"/>
                </a:cubicBezTo>
                <a:cubicBezTo>
                  <a:pt x="2000036" y="3590818"/>
                  <a:pt x="1995695" y="3586185"/>
                  <a:pt x="1993187" y="3580543"/>
                </a:cubicBezTo>
                <a:cubicBezTo>
                  <a:pt x="1988788" y="3570647"/>
                  <a:pt x="1988919" y="3558732"/>
                  <a:pt x="1982912" y="3549721"/>
                </a:cubicBezTo>
                <a:cubicBezTo>
                  <a:pt x="1979487" y="3544584"/>
                  <a:pt x="1976703" y="3538956"/>
                  <a:pt x="1972638" y="3534310"/>
                </a:cubicBezTo>
                <a:cubicBezTo>
                  <a:pt x="1964665" y="3525198"/>
                  <a:pt x="1953669" y="3518699"/>
                  <a:pt x="1946953" y="3508624"/>
                </a:cubicBezTo>
                <a:cubicBezTo>
                  <a:pt x="1943528" y="3503487"/>
                  <a:pt x="1941816" y="3496638"/>
                  <a:pt x="1936679" y="3493213"/>
                </a:cubicBezTo>
                <a:cubicBezTo>
                  <a:pt x="1930804" y="3489297"/>
                  <a:pt x="1922980" y="3489788"/>
                  <a:pt x="1916130" y="3488076"/>
                </a:cubicBezTo>
                <a:cubicBezTo>
                  <a:pt x="1910993" y="3482939"/>
                  <a:pt x="1907464" y="3475363"/>
                  <a:pt x="1900719" y="3472665"/>
                </a:cubicBezTo>
                <a:cubicBezTo>
                  <a:pt x="1889477" y="3468168"/>
                  <a:pt x="1876808" y="3468733"/>
                  <a:pt x="1864760" y="3467528"/>
                </a:cubicBezTo>
                <a:cubicBezTo>
                  <a:pt x="1842544" y="3465306"/>
                  <a:pt x="1820239" y="3464103"/>
                  <a:pt x="1797978" y="3462391"/>
                </a:cubicBezTo>
                <a:cubicBezTo>
                  <a:pt x="1779142" y="3464103"/>
                  <a:pt x="1759771" y="3462754"/>
                  <a:pt x="1741470" y="3467528"/>
                </a:cubicBezTo>
                <a:cubicBezTo>
                  <a:pt x="1705045" y="3477030"/>
                  <a:pt x="1644920" y="3507043"/>
                  <a:pt x="1623317" y="3539447"/>
                </a:cubicBezTo>
                <a:cubicBezTo>
                  <a:pt x="1599344" y="3575406"/>
                  <a:pt x="1613043" y="3563420"/>
                  <a:pt x="1587357" y="3580543"/>
                </a:cubicBezTo>
                <a:cubicBezTo>
                  <a:pt x="1573704" y="3635159"/>
                  <a:pt x="1577472" y="3609275"/>
                  <a:pt x="1597632" y="3714107"/>
                </a:cubicBezTo>
                <a:cubicBezTo>
                  <a:pt x="1599078" y="3721627"/>
                  <a:pt x="1605484" y="3727391"/>
                  <a:pt x="1607906" y="3734656"/>
                </a:cubicBezTo>
                <a:cubicBezTo>
                  <a:pt x="1612371" y="3748052"/>
                  <a:pt x="1608195" y="3765767"/>
                  <a:pt x="1618180" y="3775752"/>
                </a:cubicBezTo>
                <a:cubicBezTo>
                  <a:pt x="1678994" y="3836566"/>
                  <a:pt x="1649934" y="3805696"/>
                  <a:pt x="1705510" y="3868220"/>
                </a:cubicBezTo>
                <a:cubicBezTo>
                  <a:pt x="1718420" y="3906949"/>
                  <a:pt x="1701007" y="3859217"/>
                  <a:pt x="1720921" y="3899042"/>
                </a:cubicBezTo>
                <a:cubicBezTo>
                  <a:pt x="1723343" y="3903885"/>
                  <a:pt x="1723926" y="3909476"/>
                  <a:pt x="1726059" y="3914453"/>
                </a:cubicBezTo>
                <a:cubicBezTo>
                  <a:pt x="1731936" y="3928166"/>
                  <a:pt x="1743947" y="3948991"/>
                  <a:pt x="1751744" y="3960687"/>
                </a:cubicBezTo>
                <a:cubicBezTo>
                  <a:pt x="1756493" y="3967811"/>
                  <a:pt x="1762018" y="3974386"/>
                  <a:pt x="1767155" y="3981235"/>
                </a:cubicBezTo>
                <a:cubicBezTo>
                  <a:pt x="1772292" y="3994934"/>
                  <a:pt x="1776803" y="4008884"/>
                  <a:pt x="1782566" y="4022332"/>
                </a:cubicBezTo>
                <a:cubicBezTo>
                  <a:pt x="1803626" y="4071472"/>
                  <a:pt x="1790054" y="4036720"/>
                  <a:pt x="1808252" y="4068566"/>
                </a:cubicBezTo>
                <a:cubicBezTo>
                  <a:pt x="1822757" y="4093949"/>
                  <a:pt x="1815679" y="4083049"/>
                  <a:pt x="1823663" y="4109662"/>
                </a:cubicBezTo>
                <a:cubicBezTo>
                  <a:pt x="1826775" y="4120035"/>
                  <a:pt x="1831813" y="4129865"/>
                  <a:pt x="1833937" y="4140485"/>
                </a:cubicBezTo>
                <a:cubicBezTo>
                  <a:pt x="1835649" y="4149047"/>
                  <a:pt x="1837180" y="4157647"/>
                  <a:pt x="1839074" y="4166170"/>
                </a:cubicBezTo>
                <a:cubicBezTo>
                  <a:pt x="1840606" y="4173062"/>
                  <a:pt x="1843050" y="4179755"/>
                  <a:pt x="1844211" y="4186719"/>
                </a:cubicBezTo>
                <a:cubicBezTo>
                  <a:pt x="1852737" y="4237876"/>
                  <a:pt x="1840517" y="4214569"/>
                  <a:pt x="1859623" y="4243226"/>
                </a:cubicBezTo>
                <a:cubicBezTo>
                  <a:pt x="1863048" y="4253500"/>
                  <a:pt x="1867270" y="4263542"/>
                  <a:pt x="1869897" y="4274049"/>
                </a:cubicBezTo>
                <a:cubicBezTo>
                  <a:pt x="1873322" y="4287748"/>
                  <a:pt x="1875422" y="4301848"/>
                  <a:pt x="1880171" y="4315146"/>
                </a:cubicBezTo>
                <a:cubicBezTo>
                  <a:pt x="1884034" y="4325964"/>
                  <a:pt x="1891719" y="4335150"/>
                  <a:pt x="1895582" y="4345968"/>
                </a:cubicBezTo>
                <a:cubicBezTo>
                  <a:pt x="1900331" y="4359266"/>
                  <a:pt x="1902431" y="4373366"/>
                  <a:pt x="1905856" y="4387065"/>
                </a:cubicBezTo>
                <a:cubicBezTo>
                  <a:pt x="1909411" y="4401287"/>
                  <a:pt x="1915892" y="4424889"/>
                  <a:pt x="1916130" y="4438435"/>
                </a:cubicBezTo>
                <a:cubicBezTo>
                  <a:pt x="1917662" y="4525752"/>
                  <a:pt x="1916130" y="4613096"/>
                  <a:pt x="1916130" y="4700426"/>
                </a:cubicBezTo>
                <a:lnTo>
                  <a:pt x="1916130" y="4700426"/>
                </a:lnTo>
              </a:path>
            </a:pathLst>
          </a:cu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Freeform: Shape 7">
            <a:extLst>
              <a:ext uri="{FF2B5EF4-FFF2-40B4-BE49-F238E27FC236}">
                <a16:creationId xmlns:a16="http://schemas.microsoft.com/office/drawing/2014/main" id="{5D254D69-B243-499F-8771-54D493443AD0}"/>
              </a:ext>
            </a:extLst>
          </p:cNvPr>
          <p:cNvSpPr/>
          <p:nvPr/>
        </p:nvSpPr>
        <p:spPr>
          <a:xfrm>
            <a:off x="4048456" y="2854522"/>
            <a:ext cx="1229050" cy="2982074"/>
          </a:xfrm>
          <a:custGeom>
            <a:avLst/>
            <a:gdLst>
              <a:gd name="connsiteX0" fmla="*/ 744881 w 1638733"/>
              <a:gd name="connsiteY0" fmla="*/ 3863083 h 3976099"/>
              <a:gd name="connsiteX1" fmla="*/ 744881 w 1638733"/>
              <a:gd name="connsiteY1" fmla="*/ 3863083 h 3976099"/>
              <a:gd name="connsiteX2" fmla="*/ 724333 w 1638733"/>
              <a:gd name="connsiteY2" fmla="*/ 3816849 h 3976099"/>
              <a:gd name="connsiteX3" fmla="*/ 714059 w 1638733"/>
              <a:gd name="connsiteY3" fmla="*/ 3786027 h 3976099"/>
              <a:gd name="connsiteX4" fmla="*/ 708922 w 1638733"/>
              <a:gd name="connsiteY4" fmla="*/ 3714108 h 3976099"/>
              <a:gd name="connsiteX5" fmla="*/ 703785 w 1638733"/>
              <a:gd name="connsiteY5" fmla="*/ 3698696 h 3976099"/>
              <a:gd name="connsiteX6" fmla="*/ 698648 w 1638733"/>
              <a:gd name="connsiteY6" fmla="*/ 3565132 h 3976099"/>
              <a:gd name="connsiteX7" fmla="*/ 693511 w 1638733"/>
              <a:gd name="connsiteY7" fmla="*/ 3508625 h 3976099"/>
              <a:gd name="connsiteX8" fmla="*/ 683236 w 1638733"/>
              <a:gd name="connsiteY8" fmla="*/ 3488076 h 3976099"/>
              <a:gd name="connsiteX9" fmla="*/ 678099 w 1638733"/>
              <a:gd name="connsiteY9" fmla="*/ 3472665 h 3976099"/>
              <a:gd name="connsiteX10" fmla="*/ 672962 w 1638733"/>
              <a:gd name="connsiteY10" fmla="*/ 3436705 h 3976099"/>
              <a:gd name="connsiteX11" fmla="*/ 667825 w 1638733"/>
              <a:gd name="connsiteY11" fmla="*/ 3395609 h 3976099"/>
              <a:gd name="connsiteX12" fmla="*/ 657551 w 1638733"/>
              <a:gd name="connsiteY12" fmla="*/ 3375061 h 3976099"/>
              <a:gd name="connsiteX13" fmla="*/ 652414 w 1638733"/>
              <a:gd name="connsiteY13" fmla="*/ 3344238 h 3976099"/>
              <a:gd name="connsiteX14" fmla="*/ 642140 w 1638733"/>
              <a:gd name="connsiteY14" fmla="*/ 3313416 h 3976099"/>
              <a:gd name="connsiteX15" fmla="*/ 637003 w 1638733"/>
              <a:gd name="connsiteY15" fmla="*/ 3298004 h 3976099"/>
              <a:gd name="connsiteX16" fmla="*/ 621592 w 1638733"/>
              <a:gd name="connsiteY16" fmla="*/ 3256908 h 3976099"/>
              <a:gd name="connsiteX17" fmla="*/ 616454 w 1638733"/>
              <a:gd name="connsiteY17" fmla="*/ 3236359 h 3976099"/>
              <a:gd name="connsiteX18" fmla="*/ 611317 w 1638733"/>
              <a:gd name="connsiteY18" fmla="*/ 3210674 h 3976099"/>
              <a:gd name="connsiteX19" fmla="*/ 601043 w 1638733"/>
              <a:gd name="connsiteY19" fmla="*/ 3195263 h 3976099"/>
              <a:gd name="connsiteX20" fmla="*/ 590769 w 1638733"/>
              <a:gd name="connsiteY20" fmla="*/ 3159303 h 3976099"/>
              <a:gd name="connsiteX21" fmla="*/ 585632 w 1638733"/>
              <a:gd name="connsiteY21" fmla="*/ 3138755 h 3976099"/>
              <a:gd name="connsiteX22" fmla="*/ 575358 w 1638733"/>
              <a:gd name="connsiteY22" fmla="*/ 3118207 h 3976099"/>
              <a:gd name="connsiteX23" fmla="*/ 565084 w 1638733"/>
              <a:gd name="connsiteY23" fmla="*/ 3061699 h 3976099"/>
              <a:gd name="connsiteX24" fmla="*/ 554810 w 1638733"/>
              <a:gd name="connsiteY24" fmla="*/ 3036013 h 3976099"/>
              <a:gd name="connsiteX25" fmla="*/ 544535 w 1638733"/>
              <a:gd name="connsiteY25" fmla="*/ 2994917 h 3976099"/>
              <a:gd name="connsiteX26" fmla="*/ 534261 w 1638733"/>
              <a:gd name="connsiteY26" fmla="*/ 2964094 h 3976099"/>
              <a:gd name="connsiteX27" fmla="*/ 529124 w 1638733"/>
              <a:gd name="connsiteY27" fmla="*/ 2933272 h 3976099"/>
              <a:gd name="connsiteX28" fmla="*/ 523987 w 1638733"/>
              <a:gd name="connsiteY28" fmla="*/ 2907586 h 3976099"/>
              <a:gd name="connsiteX29" fmla="*/ 518850 w 1638733"/>
              <a:gd name="connsiteY29" fmla="*/ 2851079 h 3976099"/>
              <a:gd name="connsiteX30" fmla="*/ 508576 w 1638733"/>
              <a:gd name="connsiteY30" fmla="*/ 2835667 h 3976099"/>
              <a:gd name="connsiteX31" fmla="*/ 488028 w 1638733"/>
              <a:gd name="connsiteY31" fmla="*/ 2789434 h 3976099"/>
              <a:gd name="connsiteX32" fmla="*/ 472616 w 1638733"/>
              <a:gd name="connsiteY32" fmla="*/ 2732926 h 3976099"/>
              <a:gd name="connsiteX33" fmla="*/ 457205 w 1638733"/>
              <a:gd name="connsiteY33" fmla="*/ 2681555 h 3976099"/>
              <a:gd name="connsiteX34" fmla="*/ 452068 w 1638733"/>
              <a:gd name="connsiteY34" fmla="*/ 2655870 h 3976099"/>
              <a:gd name="connsiteX35" fmla="*/ 446931 w 1638733"/>
              <a:gd name="connsiteY35" fmla="*/ 2625047 h 3976099"/>
              <a:gd name="connsiteX36" fmla="*/ 431520 w 1638733"/>
              <a:gd name="connsiteY36" fmla="*/ 2609636 h 3976099"/>
              <a:gd name="connsiteX37" fmla="*/ 416108 w 1638733"/>
              <a:gd name="connsiteY37" fmla="*/ 2563402 h 3976099"/>
              <a:gd name="connsiteX38" fmla="*/ 400697 w 1638733"/>
              <a:gd name="connsiteY38" fmla="*/ 2537717 h 3976099"/>
              <a:gd name="connsiteX39" fmla="*/ 395560 w 1638733"/>
              <a:gd name="connsiteY39" fmla="*/ 2517168 h 3976099"/>
              <a:gd name="connsiteX40" fmla="*/ 369875 w 1638733"/>
              <a:gd name="connsiteY40" fmla="*/ 2470935 h 3976099"/>
              <a:gd name="connsiteX41" fmla="*/ 359601 w 1638733"/>
              <a:gd name="connsiteY41" fmla="*/ 2440112 h 3976099"/>
              <a:gd name="connsiteX42" fmla="*/ 354463 w 1638733"/>
              <a:gd name="connsiteY42" fmla="*/ 2424701 h 3976099"/>
              <a:gd name="connsiteX43" fmla="*/ 333915 w 1638733"/>
              <a:gd name="connsiteY43" fmla="*/ 2388741 h 3976099"/>
              <a:gd name="connsiteX44" fmla="*/ 313367 w 1638733"/>
              <a:gd name="connsiteY44" fmla="*/ 2347645 h 3976099"/>
              <a:gd name="connsiteX45" fmla="*/ 297956 w 1638733"/>
              <a:gd name="connsiteY45" fmla="*/ 2337371 h 3976099"/>
              <a:gd name="connsiteX46" fmla="*/ 272270 w 1638733"/>
              <a:gd name="connsiteY46" fmla="*/ 2286000 h 3976099"/>
              <a:gd name="connsiteX47" fmla="*/ 261996 w 1638733"/>
              <a:gd name="connsiteY47" fmla="*/ 2250040 h 3976099"/>
              <a:gd name="connsiteX48" fmla="*/ 246585 w 1638733"/>
              <a:gd name="connsiteY48" fmla="*/ 2229492 h 3976099"/>
              <a:gd name="connsiteX49" fmla="*/ 241448 w 1638733"/>
              <a:gd name="connsiteY49" fmla="*/ 2214081 h 3976099"/>
              <a:gd name="connsiteX50" fmla="*/ 236311 w 1638733"/>
              <a:gd name="connsiteY50" fmla="*/ 2193532 h 3976099"/>
              <a:gd name="connsiteX51" fmla="*/ 205488 w 1638733"/>
              <a:gd name="connsiteY51" fmla="*/ 2152436 h 3976099"/>
              <a:gd name="connsiteX52" fmla="*/ 190077 w 1638733"/>
              <a:gd name="connsiteY52" fmla="*/ 2116476 h 3976099"/>
              <a:gd name="connsiteX53" fmla="*/ 184940 w 1638733"/>
              <a:gd name="connsiteY53" fmla="*/ 2101065 h 3976099"/>
              <a:gd name="connsiteX54" fmla="*/ 164392 w 1638733"/>
              <a:gd name="connsiteY54" fmla="*/ 2065105 h 3976099"/>
              <a:gd name="connsiteX55" fmla="*/ 159254 w 1638733"/>
              <a:gd name="connsiteY55" fmla="*/ 2024009 h 3976099"/>
              <a:gd name="connsiteX56" fmla="*/ 138706 w 1638733"/>
              <a:gd name="connsiteY56" fmla="*/ 1998323 h 3976099"/>
              <a:gd name="connsiteX57" fmla="*/ 128432 w 1638733"/>
              <a:gd name="connsiteY57" fmla="*/ 1957227 h 3976099"/>
              <a:gd name="connsiteX58" fmla="*/ 118158 w 1638733"/>
              <a:gd name="connsiteY58" fmla="*/ 1941816 h 3976099"/>
              <a:gd name="connsiteX59" fmla="*/ 107884 w 1638733"/>
              <a:gd name="connsiteY59" fmla="*/ 1921267 h 3976099"/>
              <a:gd name="connsiteX60" fmla="*/ 77061 w 1638733"/>
              <a:gd name="connsiteY60" fmla="*/ 1875034 h 3976099"/>
              <a:gd name="connsiteX61" fmla="*/ 71924 w 1638733"/>
              <a:gd name="connsiteY61" fmla="*/ 1859622 h 3976099"/>
              <a:gd name="connsiteX62" fmla="*/ 56513 w 1638733"/>
              <a:gd name="connsiteY62" fmla="*/ 1844211 h 3976099"/>
              <a:gd name="connsiteX63" fmla="*/ 46239 w 1638733"/>
              <a:gd name="connsiteY63" fmla="*/ 1803114 h 3976099"/>
              <a:gd name="connsiteX64" fmla="*/ 30828 w 1638733"/>
              <a:gd name="connsiteY64" fmla="*/ 1669550 h 3976099"/>
              <a:gd name="connsiteX65" fmla="*/ 10279 w 1638733"/>
              <a:gd name="connsiteY65" fmla="*/ 1515438 h 3976099"/>
              <a:gd name="connsiteX66" fmla="*/ 5142 w 1638733"/>
              <a:gd name="connsiteY66" fmla="*/ 1453793 h 3976099"/>
              <a:gd name="connsiteX67" fmla="*/ 5 w 1638733"/>
              <a:gd name="connsiteY67" fmla="*/ 1417834 h 3976099"/>
              <a:gd name="connsiteX68" fmla="*/ 10279 w 1638733"/>
              <a:gd name="connsiteY68" fmla="*/ 1099335 h 3976099"/>
              <a:gd name="connsiteX69" fmla="*/ 15416 w 1638733"/>
              <a:gd name="connsiteY69" fmla="*/ 1058238 h 3976099"/>
              <a:gd name="connsiteX70" fmla="*/ 25690 w 1638733"/>
              <a:gd name="connsiteY70" fmla="*/ 1012004 h 3976099"/>
              <a:gd name="connsiteX71" fmla="*/ 30828 w 1638733"/>
              <a:gd name="connsiteY71" fmla="*/ 965771 h 3976099"/>
              <a:gd name="connsiteX72" fmla="*/ 51376 w 1638733"/>
              <a:gd name="connsiteY72" fmla="*/ 893852 h 3976099"/>
              <a:gd name="connsiteX73" fmla="*/ 77061 w 1638733"/>
              <a:gd name="connsiteY73" fmla="*/ 744876 h 3976099"/>
              <a:gd name="connsiteX74" fmla="*/ 82198 w 1638733"/>
              <a:gd name="connsiteY74" fmla="*/ 626723 h 3976099"/>
              <a:gd name="connsiteX75" fmla="*/ 102747 w 1638733"/>
              <a:gd name="connsiteY75" fmla="*/ 559941 h 3976099"/>
              <a:gd name="connsiteX76" fmla="*/ 118158 w 1638733"/>
              <a:gd name="connsiteY76" fmla="*/ 472611 h 3976099"/>
              <a:gd name="connsiteX77" fmla="*/ 123295 w 1638733"/>
              <a:gd name="connsiteY77" fmla="*/ 339047 h 3976099"/>
              <a:gd name="connsiteX78" fmla="*/ 148980 w 1638733"/>
              <a:gd name="connsiteY78" fmla="*/ 251717 h 3976099"/>
              <a:gd name="connsiteX79" fmla="*/ 154117 w 1638733"/>
              <a:gd name="connsiteY79" fmla="*/ 236305 h 3976099"/>
              <a:gd name="connsiteX80" fmla="*/ 169529 w 1638733"/>
              <a:gd name="connsiteY80" fmla="*/ 226031 h 3976099"/>
              <a:gd name="connsiteX81" fmla="*/ 215762 w 1638733"/>
              <a:gd name="connsiteY81" fmla="*/ 215757 h 3976099"/>
              <a:gd name="connsiteX82" fmla="*/ 231174 w 1638733"/>
              <a:gd name="connsiteY82" fmla="*/ 210620 h 3976099"/>
              <a:gd name="connsiteX83" fmla="*/ 246585 w 1638733"/>
              <a:gd name="connsiteY83" fmla="*/ 195209 h 3976099"/>
              <a:gd name="connsiteX84" fmla="*/ 261996 w 1638733"/>
              <a:gd name="connsiteY84" fmla="*/ 184935 h 3976099"/>
              <a:gd name="connsiteX85" fmla="*/ 303093 w 1638733"/>
              <a:gd name="connsiteY85" fmla="*/ 174661 h 3976099"/>
              <a:gd name="connsiteX86" fmla="*/ 318504 w 1638733"/>
              <a:gd name="connsiteY86" fmla="*/ 164386 h 3976099"/>
              <a:gd name="connsiteX87" fmla="*/ 339052 w 1638733"/>
              <a:gd name="connsiteY87" fmla="*/ 154112 h 3976099"/>
              <a:gd name="connsiteX88" fmla="*/ 380149 w 1638733"/>
              <a:gd name="connsiteY88" fmla="*/ 123290 h 3976099"/>
              <a:gd name="connsiteX89" fmla="*/ 400697 w 1638733"/>
              <a:gd name="connsiteY89" fmla="*/ 118153 h 3976099"/>
              <a:gd name="connsiteX90" fmla="*/ 549672 w 1638733"/>
              <a:gd name="connsiteY90" fmla="*/ 77056 h 3976099"/>
              <a:gd name="connsiteX91" fmla="*/ 606180 w 1638733"/>
              <a:gd name="connsiteY91" fmla="*/ 56508 h 3976099"/>
              <a:gd name="connsiteX92" fmla="*/ 647277 w 1638733"/>
              <a:gd name="connsiteY92" fmla="*/ 41096 h 3976099"/>
              <a:gd name="connsiteX93" fmla="*/ 672962 w 1638733"/>
              <a:gd name="connsiteY93" fmla="*/ 25685 h 3976099"/>
              <a:gd name="connsiteX94" fmla="*/ 708922 w 1638733"/>
              <a:gd name="connsiteY94" fmla="*/ 20548 h 3976099"/>
              <a:gd name="connsiteX95" fmla="*/ 744881 w 1638733"/>
              <a:gd name="connsiteY95" fmla="*/ 10274 h 3976099"/>
              <a:gd name="connsiteX96" fmla="*/ 760293 w 1638733"/>
              <a:gd name="connsiteY96" fmla="*/ 5137 h 3976099"/>
              <a:gd name="connsiteX97" fmla="*/ 780841 w 1638733"/>
              <a:gd name="connsiteY97" fmla="*/ 0 h 3976099"/>
              <a:gd name="connsiteX98" fmla="*/ 991461 w 1638733"/>
              <a:gd name="connsiteY98" fmla="*/ 10274 h 3976099"/>
              <a:gd name="connsiteX99" fmla="*/ 1032558 w 1638733"/>
              <a:gd name="connsiteY99" fmla="*/ 15411 h 3976099"/>
              <a:gd name="connsiteX100" fmla="*/ 1104477 w 1638733"/>
              <a:gd name="connsiteY100" fmla="*/ 20548 h 3976099"/>
              <a:gd name="connsiteX101" fmla="*/ 1207219 w 1638733"/>
              <a:gd name="connsiteY101" fmla="*/ 35959 h 3976099"/>
              <a:gd name="connsiteX102" fmla="*/ 1268863 w 1638733"/>
              <a:gd name="connsiteY102" fmla="*/ 61645 h 3976099"/>
              <a:gd name="connsiteX103" fmla="*/ 1294549 w 1638733"/>
              <a:gd name="connsiteY103" fmla="*/ 66782 h 3976099"/>
              <a:gd name="connsiteX104" fmla="*/ 1309960 w 1638733"/>
              <a:gd name="connsiteY104" fmla="*/ 77056 h 3976099"/>
              <a:gd name="connsiteX105" fmla="*/ 1335645 w 1638733"/>
              <a:gd name="connsiteY105" fmla="*/ 102741 h 3976099"/>
              <a:gd name="connsiteX106" fmla="*/ 1366468 w 1638733"/>
              <a:gd name="connsiteY106" fmla="*/ 118153 h 3976099"/>
              <a:gd name="connsiteX107" fmla="*/ 1402428 w 1638733"/>
              <a:gd name="connsiteY107" fmla="*/ 138701 h 3976099"/>
              <a:gd name="connsiteX108" fmla="*/ 1417839 w 1638733"/>
              <a:gd name="connsiteY108" fmla="*/ 148975 h 3976099"/>
              <a:gd name="connsiteX109" fmla="*/ 1453798 w 1638733"/>
              <a:gd name="connsiteY109" fmla="*/ 164386 h 3976099"/>
              <a:gd name="connsiteX110" fmla="*/ 1474347 w 1638733"/>
              <a:gd name="connsiteY110" fmla="*/ 174661 h 3976099"/>
              <a:gd name="connsiteX111" fmla="*/ 1484621 w 1638733"/>
              <a:gd name="connsiteY111" fmla="*/ 190072 h 3976099"/>
              <a:gd name="connsiteX112" fmla="*/ 1500032 w 1638733"/>
              <a:gd name="connsiteY112" fmla="*/ 205483 h 3976099"/>
              <a:gd name="connsiteX113" fmla="*/ 1515443 w 1638733"/>
              <a:gd name="connsiteY113" fmla="*/ 231168 h 3976099"/>
              <a:gd name="connsiteX114" fmla="*/ 1525717 w 1638733"/>
              <a:gd name="connsiteY114" fmla="*/ 256854 h 3976099"/>
              <a:gd name="connsiteX115" fmla="*/ 1546266 w 1638733"/>
              <a:gd name="connsiteY115" fmla="*/ 277402 h 3976099"/>
              <a:gd name="connsiteX116" fmla="*/ 1566814 w 1638733"/>
              <a:gd name="connsiteY116" fmla="*/ 318499 h 3976099"/>
              <a:gd name="connsiteX117" fmla="*/ 1602774 w 1638733"/>
              <a:gd name="connsiteY117" fmla="*/ 364732 h 3976099"/>
              <a:gd name="connsiteX118" fmla="*/ 1613048 w 1638733"/>
              <a:gd name="connsiteY118" fmla="*/ 390418 h 3976099"/>
              <a:gd name="connsiteX119" fmla="*/ 1623322 w 1638733"/>
              <a:gd name="connsiteY119" fmla="*/ 441789 h 3976099"/>
              <a:gd name="connsiteX120" fmla="*/ 1638733 w 1638733"/>
              <a:gd name="connsiteY120" fmla="*/ 467474 h 3976099"/>
              <a:gd name="connsiteX121" fmla="*/ 1633596 w 1638733"/>
              <a:gd name="connsiteY121" fmla="*/ 647272 h 3976099"/>
              <a:gd name="connsiteX122" fmla="*/ 1623322 w 1638733"/>
              <a:gd name="connsiteY122" fmla="*/ 801384 h 3976099"/>
              <a:gd name="connsiteX123" fmla="*/ 1602774 w 1638733"/>
              <a:gd name="connsiteY123" fmla="*/ 847618 h 3976099"/>
              <a:gd name="connsiteX124" fmla="*/ 1587362 w 1638733"/>
              <a:gd name="connsiteY124" fmla="*/ 857892 h 3976099"/>
              <a:gd name="connsiteX125" fmla="*/ 1577088 w 1638733"/>
              <a:gd name="connsiteY125" fmla="*/ 878440 h 3976099"/>
              <a:gd name="connsiteX126" fmla="*/ 1520580 w 1638733"/>
              <a:gd name="connsiteY126" fmla="*/ 898989 h 3976099"/>
              <a:gd name="connsiteX127" fmla="*/ 1510306 w 1638733"/>
              <a:gd name="connsiteY127" fmla="*/ 914400 h 3976099"/>
              <a:gd name="connsiteX128" fmla="*/ 1453798 w 1638733"/>
              <a:gd name="connsiteY128" fmla="*/ 934948 h 3976099"/>
              <a:gd name="connsiteX129" fmla="*/ 1422976 w 1638733"/>
              <a:gd name="connsiteY129" fmla="*/ 950359 h 3976099"/>
              <a:gd name="connsiteX130" fmla="*/ 1412702 w 1638733"/>
              <a:gd name="connsiteY130" fmla="*/ 960634 h 3976099"/>
              <a:gd name="connsiteX131" fmla="*/ 1397290 w 1638733"/>
              <a:gd name="connsiteY131" fmla="*/ 981182 h 3976099"/>
              <a:gd name="connsiteX132" fmla="*/ 1366468 w 1638733"/>
              <a:gd name="connsiteY132" fmla="*/ 986319 h 3976099"/>
              <a:gd name="connsiteX133" fmla="*/ 1345920 w 1638733"/>
              <a:gd name="connsiteY133" fmla="*/ 991456 h 3976099"/>
              <a:gd name="connsiteX134" fmla="*/ 1309960 w 1638733"/>
              <a:gd name="connsiteY134" fmla="*/ 1012004 h 3976099"/>
              <a:gd name="connsiteX135" fmla="*/ 1279138 w 1638733"/>
              <a:gd name="connsiteY135" fmla="*/ 1022279 h 3976099"/>
              <a:gd name="connsiteX136" fmla="*/ 1238041 w 1638733"/>
              <a:gd name="connsiteY136" fmla="*/ 1037690 h 3976099"/>
              <a:gd name="connsiteX137" fmla="*/ 1217493 w 1638733"/>
              <a:gd name="connsiteY137" fmla="*/ 1053101 h 3976099"/>
              <a:gd name="connsiteX138" fmla="*/ 1135299 w 1638733"/>
              <a:gd name="connsiteY138" fmla="*/ 1073649 h 3976099"/>
              <a:gd name="connsiteX139" fmla="*/ 1099340 w 1638733"/>
              <a:gd name="connsiteY139" fmla="*/ 1099335 h 3976099"/>
              <a:gd name="connsiteX140" fmla="*/ 1053106 w 1638733"/>
              <a:gd name="connsiteY140" fmla="*/ 1114746 h 3976099"/>
              <a:gd name="connsiteX141" fmla="*/ 1027421 w 1638733"/>
              <a:gd name="connsiteY141" fmla="*/ 1130157 h 3976099"/>
              <a:gd name="connsiteX142" fmla="*/ 1006872 w 1638733"/>
              <a:gd name="connsiteY142" fmla="*/ 1140431 h 3976099"/>
              <a:gd name="connsiteX143" fmla="*/ 991461 w 1638733"/>
              <a:gd name="connsiteY143" fmla="*/ 1150705 h 3976099"/>
              <a:gd name="connsiteX144" fmla="*/ 970913 w 1638733"/>
              <a:gd name="connsiteY144" fmla="*/ 1160980 h 3976099"/>
              <a:gd name="connsiteX145" fmla="*/ 955502 w 1638733"/>
              <a:gd name="connsiteY145" fmla="*/ 1171254 h 3976099"/>
              <a:gd name="connsiteX146" fmla="*/ 919542 w 1638733"/>
              <a:gd name="connsiteY146" fmla="*/ 1181528 h 3976099"/>
              <a:gd name="connsiteX147" fmla="*/ 827075 w 1638733"/>
              <a:gd name="connsiteY147" fmla="*/ 1248310 h 3976099"/>
              <a:gd name="connsiteX148" fmla="*/ 801389 w 1638733"/>
              <a:gd name="connsiteY148" fmla="*/ 1268858 h 3976099"/>
              <a:gd name="connsiteX149" fmla="*/ 780841 w 1638733"/>
              <a:gd name="connsiteY149" fmla="*/ 1294544 h 3976099"/>
              <a:gd name="connsiteX150" fmla="*/ 755156 w 1638733"/>
              <a:gd name="connsiteY150" fmla="*/ 1309955 h 3976099"/>
              <a:gd name="connsiteX151" fmla="*/ 739744 w 1638733"/>
              <a:gd name="connsiteY151" fmla="*/ 1325366 h 3976099"/>
              <a:gd name="connsiteX152" fmla="*/ 729470 w 1638733"/>
              <a:gd name="connsiteY152" fmla="*/ 1345914 h 3976099"/>
              <a:gd name="connsiteX153" fmla="*/ 714059 w 1638733"/>
              <a:gd name="connsiteY153" fmla="*/ 1371600 h 3976099"/>
              <a:gd name="connsiteX154" fmla="*/ 703785 w 1638733"/>
              <a:gd name="connsiteY154" fmla="*/ 1402422 h 3976099"/>
              <a:gd name="connsiteX155" fmla="*/ 688374 w 1638733"/>
              <a:gd name="connsiteY155" fmla="*/ 1417834 h 3976099"/>
              <a:gd name="connsiteX156" fmla="*/ 672962 w 1638733"/>
              <a:gd name="connsiteY156" fmla="*/ 1448656 h 3976099"/>
              <a:gd name="connsiteX157" fmla="*/ 662688 w 1638733"/>
              <a:gd name="connsiteY157" fmla="*/ 1464067 h 3976099"/>
              <a:gd name="connsiteX158" fmla="*/ 652414 w 1638733"/>
              <a:gd name="connsiteY158" fmla="*/ 1494890 h 3976099"/>
              <a:gd name="connsiteX159" fmla="*/ 642140 w 1638733"/>
              <a:gd name="connsiteY159" fmla="*/ 1510301 h 3976099"/>
              <a:gd name="connsiteX160" fmla="*/ 637003 w 1638733"/>
              <a:gd name="connsiteY160" fmla="*/ 1530849 h 3976099"/>
              <a:gd name="connsiteX161" fmla="*/ 631866 w 1638733"/>
              <a:gd name="connsiteY161" fmla="*/ 1546261 h 3976099"/>
              <a:gd name="connsiteX162" fmla="*/ 626729 w 1638733"/>
              <a:gd name="connsiteY162" fmla="*/ 1571946 h 3976099"/>
              <a:gd name="connsiteX163" fmla="*/ 606180 w 1638733"/>
              <a:gd name="connsiteY163" fmla="*/ 1602768 h 3976099"/>
              <a:gd name="connsiteX164" fmla="*/ 601043 w 1638733"/>
              <a:gd name="connsiteY164" fmla="*/ 1618180 h 3976099"/>
              <a:gd name="connsiteX165" fmla="*/ 590769 w 1638733"/>
              <a:gd name="connsiteY165" fmla="*/ 1638728 h 3976099"/>
              <a:gd name="connsiteX166" fmla="*/ 565084 w 1638733"/>
              <a:gd name="connsiteY166" fmla="*/ 1710647 h 3976099"/>
              <a:gd name="connsiteX167" fmla="*/ 570221 w 1638733"/>
              <a:gd name="connsiteY167" fmla="*/ 1869896 h 3976099"/>
              <a:gd name="connsiteX168" fmla="*/ 575358 w 1638733"/>
              <a:gd name="connsiteY168" fmla="*/ 1890445 h 3976099"/>
              <a:gd name="connsiteX169" fmla="*/ 585632 w 1638733"/>
              <a:gd name="connsiteY169" fmla="*/ 1946953 h 3976099"/>
              <a:gd name="connsiteX170" fmla="*/ 595906 w 1638733"/>
              <a:gd name="connsiteY170" fmla="*/ 2003461 h 3976099"/>
              <a:gd name="connsiteX171" fmla="*/ 601043 w 1638733"/>
              <a:gd name="connsiteY171" fmla="*/ 2029146 h 3976099"/>
              <a:gd name="connsiteX172" fmla="*/ 611317 w 1638733"/>
              <a:gd name="connsiteY172" fmla="*/ 2049694 h 3976099"/>
              <a:gd name="connsiteX173" fmla="*/ 616454 w 1638733"/>
              <a:gd name="connsiteY173" fmla="*/ 2090791 h 3976099"/>
              <a:gd name="connsiteX174" fmla="*/ 626729 w 1638733"/>
              <a:gd name="connsiteY174" fmla="*/ 2111339 h 3976099"/>
              <a:gd name="connsiteX175" fmla="*/ 637003 w 1638733"/>
              <a:gd name="connsiteY175" fmla="*/ 2137025 h 3976099"/>
              <a:gd name="connsiteX176" fmla="*/ 642140 w 1638733"/>
              <a:gd name="connsiteY176" fmla="*/ 2152436 h 3976099"/>
              <a:gd name="connsiteX177" fmla="*/ 662688 w 1638733"/>
              <a:gd name="connsiteY177" fmla="*/ 2167847 h 3976099"/>
              <a:gd name="connsiteX178" fmla="*/ 688374 w 1638733"/>
              <a:gd name="connsiteY178" fmla="*/ 2198670 h 3976099"/>
              <a:gd name="connsiteX179" fmla="*/ 698648 w 1638733"/>
              <a:gd name="connsiteY179" fmla="*/ 2219218 h 3976099"/>
              <a:gd name="connsiteX180" fmla="*/ 734607 w 1638733"/>
              <a:gd name="connsiteY180" fmla="*/ 2260314 h 3976099"/>
              <a:gd name="connsiteX181" fmla="*/ 770567 w 1638733"/>
              <a:gd name="connsiteY181" fmla="*/ 2291137 h 3976099"/>
              <a:gd name="connsiteX182" fmla="*/ 816801 w 1638733"/>
              <a:gd name="connsiteY182" fmla="*/ 2321959 h 3976099"/>
              <a:gd name="connsiteX183" fmla="*/ 827075 w 1638733"/>
              <a:gd name="connsiteY183" fmla="*/ 2332234 h 3976099"/>
              <a:gd name="connsiteX184" fmla="*/ 863034 w 1638733"/>
              <a:gd name="connsiteY184" fmla="*/ 2347645 h 3976099"/>
              <a:gd name="connsiteX185" fmla="*/ 878445 w 1638733"/>
              <a:gd name="connsiteY185" fmla="*/ 2357919 h 3976099"/>
              <a:gd name="connsiteX186" fmla="*/ 919542 w 1638733"/>
              <a:gd name="connsiteY186" fmla="*/ 2368193 h 3976099"/>
              <a:gd name="connsiteX187" fmla="*/ 1037695 w 1638733"/>
              <a:gd name="connsiteY187" fmla="*/ 2378467 h 3976099"/>
              <a:gd name="connsiteX188" fmla="*/ 1160985 w 1638733"/>
              <a:gd name="connsiteY188" fmla="*/ 2388741 h 3976099"/>
              <a:gd name="connsiteX189" fmla="*/ 1166122 w 1638733"/>
              <a:gd name="connsiteY189" fmla="*/ 2404153 h 3976099"/>
              <a:gd name="connsiteX190" fmla="*/ 1186670 w 1638733"/>
              <a:gd name="connsiteY190" fmla="*/ 2434975 h 3976099"/>
              <a:gd name="connsiteX191" fmla="*/ 1196944 w 1638733"/>
              <a:gd name="connsiteY191" fmla="*/ 2465798 h 3976099"/>
              <a:gd name="connsiteX192" fmla="*/ 1202081 w 1638733"/>
              <a:gd name="connsiteY192" fmla="*/ 2481209 h 3976099"/>
              <a:gd name="connsiteX193" fmla="*/ 1196944 w 1638733"/>
              <a:gd name="connsiteY193" fmla="*/ 2547991 h 3976099"/>
              <a:gd name="connsiteX194" fmla="*/ 1181533 w 1638733"/>
              <a:gd name="connsiteY194" fmla="*/ 2578813 h 3976099"/>
              <a:gd name="connsiteX195" fmla="*/ 1171259 w 1638733"/>
              <a:gd name="connsiteY195" fmla="*/ 2599362 h 3976099"/>
              <a:gd name="connsiteX196" fmla="*/ 1135299 w 1638733"/>
              <a:gd name="connsiteY196" fmla="*/ 2619910 h 3976099"/>
              <a:gd name="connsiteX197" fmla="*/ 1119888 w 1638733"/>
              <a:gd name="connsiteY197" fmla="*/ 2630184 h 3976099"/>
              <a:gd name="connsiteX198" fmla="*/ 919542 w 1638733"/>
              <a:gd name="connsiteY198" fmla="*/ 2635321 h 3976099"/>
              <a:gd name="connsiteX199" fmla="*/ 904131 w 1638733"/>
              <a:gd name="connsiteY199" fmla="*/ 2645595 h 3976099"/>
              <a:gd name="connsiteX200" fmla="*/ 883583 w 1638733"/>
              <a:gd name="connsiteY200" fmla="*/ 2650732 h 3976099"/>
              <a:gd name="connsiteX201" fmla="*/ 873308 w 1638733"/>
              <a:gd name="connsiteY201" fmla="*/ 2666144 h 3976099"/>
              <a:gd name="connsiteX202" fmla="*/ 857897 w 1638733"/>
              <a:gd name="connsiteY202" fmla="*/ 2686692 h 3976099"/>
              <a:gd name="connsiteX203" fmla="*/ 827075 w 1638733"/>
              <a:gd name="connsiteY203" fmla="*/ 2717514 h 3976099"/>
              <a:gd name="connsiteX204" fmla="*/ 816801 w 1638733"/>
              <a:gd name="connsiteY204" fmla="*/ 2738063 h 3976099"/>
              <a:gd name="connsiteX205" fmla="*/ 801389 w 1638733"/>
              <a:gd name="connsiteY205" fmla="*/ 2753474 h 3976099"/>
              <a:gd name="connsiteX206" fmla="*/ 806526 w 1638733"/>
              <a:gd name="connsiteY206" fmla="*/ 2897312 h 3976099"/>
              <a:gd name="connsiteX207" fmla="*/ 801389 w 1638733"/>
              <a:gd name="connsiteY207" fmla="*/ 2953820 h 3976099"/>
              <a:gd name="connsiteX208" fmla="*/ 811663 w 1638733"/>
              <a:gd name="connsiteY208" fmla="*/ 3015465 h 3976099"/>
              <a:gd name="connsiteX209" fmla="*/ 821938 w 1638733"/>
              <a:gd name="connsiteY209" fmla="*/ 3066836 h 3976099"/>
              <a:gd name="connsiteX210" fmla="*/ 827075 w 1638733"/>
              <a:gd name="connsiteY210" fmla="*/ 3087384 h 3976099"/>
              <a:gd name="connsiteX211" fmla="*/ 832212 w 1638733"/>
              <a:gd name="connsiteY211" fmla="*/ 3123344 h 3976099"/>
              <a:gd name="connsiteX212" fmla="*/ 837349 w 1638733"/>
              <a:gd name="connsiteY212" fmla="*/ 3138755 h 3976099"/>
              <a:gd name="connsiteX213" fmla="*/ 852760 w 1638733"/>
              <a:gd name="connsiteY213" fmla="*/ 3179852 h 3976099"/>
              <a:gd name="connsiteX214" fmla="*/ 863034 w 1638733"/>
              <a:gd name="connsiteY214" fmla="*/ 3215811 h 3976099"/>
              <a:gd name="connsiteX215" fmla="*/ 878445 w 1638733"/>
              <a:gd name="connsiteY215" fmla="*/ 3246634 h 3976099"/>
              <a:gd name="connsiteX216" fmla="*/ 888720 w 1638733"/>
              <a:gd name="connsiteY216" fmla="*/ 3308279 h 3976099"/>
              <a:gd name="connsiteX217" fmla="*/ 904131 w 1638733"/>
              <a:gd name="connsiteY217" fmla="*/ 3339101 h 3976099"/>
              <a:gd name="connsiteX218" fmla="*/ 914405 w 1638733"/>
              <a:gd name="connsiteY218" fmla="*/ 3375061 h 3976099"/>
              <a:gd name="connsiteX219" fmla="*/ 924679 w 1638733"/>
              <a:gd name="connsiteY219" fmla="*/ 3405883 h 3976099"/>
              <a:gd name="connsiteX220" fmla="*/ 940090 w 1638733"/>
              <a:gd name="connsiteY220" fmla="*/ 3436705 h 3976099"/>
              <a:gd name="connsiteX221" fmla="*/ 955502 w 1638733"/>
              <a:gd name="connsiteY221" fmla="*/ 3498350 h 3976099"/>
              <a:gd name="connsiteX222" fmla="*/ 981187 w 1638733"/>
              <a:gd name="connsiteY222" fmla="*/ 3565132 h 3976099"/>
              <a:gd name="connsiteX223" fmla="*/ 996598 w 1638733"/>
              <a:gd name="connsiteY223" fmla="*/ 3626777 h 3976099"/>
              <a:gd name="connsiteX224" fmla="*/ 1006872 w 1638733"/>
              <a:gd name="connsiteY224" fmla="*/ 3637052 h 3976099"/>
              <a:gd name="connsiteX225" fmla="*/ 1022284 w 1638733"/>
              <a:gd name="connsiteY225" fmla="*/ 3703834 h 3976099"/>
              <a:gd name="connsiteX226" fmla="*/ 1032558 w 1638733"/>
              <a:gd name="connsiteY226" fmla="*/ 3744930 h 3976099"/>
              <a:gd name="connsiteX227" fmla="*/ 1037695 w 1638733"/>
              <a:gd name="connsiteY227" fmla="*/ 3770616 h 3976099"/>
              <a:gd name="connsiteX228" fmla="*/ 1058243 w 1638733"/>
              <a:gd name="connsiteY228" fmla="*/ 3816849 h 3976099"/>
              <a:gd name="connsiteX229" fmla="*/ 1063380 w 1638733"/>
              <a:gd name="connsiteY229" fmla="*/ 3837398 h 3976099"/>
              <a:gd name="connsiteX230" fmla="*/ 1073654 w 1638733"/>
              <a:gd name="connsiteY230" fmla="*/ 3857946 h 3976099"/>
              <a:gd name="connsiteX231" fmla="*/ 1089066 w 1638733"/>
              <a:gd name="connsiteY231" fmla="*/ 3919591 h 3976099"/>
              <a:gd name="connsiteX232" fmla="*/ 1094203 w 1638733"/>
              <a:gd name="connsiteY232" fmla="*/ 3935002 h 3976099"/>
              <a:gd name="connsiteX233" fmla="*/ 1094203 w 1638733"/>
              <a:gd name="connsiteY233" fmla="*/ 3976099 h 3976099"/>
              <a:gd name="connsiteX234" fmla="*/ 1063380 w 1638733"/>
              <a:gd name="connsiteY234" fmla="*/ 3883631 h 397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Lst>
            <a:rect l="l" t="t" r="r" b="b"/>
            <a:pathLst>
              <a:path w="1638733" h="3976099">
                <a:moveTo>
                  <a:pt x="744881" y="3863083"/>
                </a:moveTo>
                <a:lnTo>
                  <a:pt x="744881" y="3863083"/>
                </a:lnTo>
                <a:cubicBezTo>
                  <a:pt x="738032" y="3847672"/>
                  <a:pt x="730596" y="3832508"/>
                  <a:pt x="724333" y="3816849"/>
                </a:cubicBezTo>
                <a:cubicBezTo>
                  <a:pt x="720311" y="3806794"/>
                  <a:pt x="714059" y="3786027"/>
                  <a:pt x="714059" y="3786027"/>
                </a:cubicBezTo>
                <a:cubicBezTo>
                  <a:pt x="712347" y="3762054"/>
                  <a:pt x="711730" y="3737977"/>
                  <a:pt x="708922" y="3714108"/>
                </a:cubicBezTo>
                <a:cubicBezTo>
                  <a:pt x="708289" y="3708730"/>
                  <a:pt x="704158" y="3704098"/>
                  <a:pt x="703785" y="3698696"/>
                </a:cubicBezTo>
                <a:cubicBezTo>
                  <a:pt x="700720" y="3654247"/>
                  <a:pt x="701053" y="3609621"/>
                  <a:pt x="698648" y="3565132"/>
                </a:cubicBezTo>
                <a:cubicBezTo>
                  <a:pt x="697627" y="3546246"/>
                  <a:pt x="697220" y="3527171"/>
                  <a:pt x="693511" y="3508625"/>
                </a:cubicBezTo>
                <a:cubicBezTo>
                  <a:pt x="692009" y="3501115"/>
                  <a:pt x="686253" y="3495115"/>
                  <a:pt x="683236" y="3488076"/>
                </a:cubicBezTo>
                <a:cubicBezTo>
                  <a:pt x="681103" y="3483099"/>
                  <a:pt x="679811" y="3477802"/>
                  <a:pt x="678099" y="3472665"/>
                </a:cubicBezTo>
                <a:cubicBezTo>
                  <a:pt x="676387" y="3460678"/>
                  <a:pt x="674562" y="3448707"/>
                  <a:pt x="672962" y="3436705"/>
                </a:cubicBezTo>
                <a:cubicBezTo>
                  <a:pt x="671137" y="3423021"/>
                  <a:pt x="671173" y="3409002"/>
                  <a:pt x="667825" y="3395609"/>
                </a:cubicBezTo>
                <a:cubicBezTo>
                  <a:pt x="665968" y="3388180"/>
                  <a:pt x="660976" y="3381910"/>
                  <a:pt x="657551" y="3375061"/>
                </a:cubicBezTo>
                <a:cubicBezTo>
                  <a:pt x="655839" y="3364787"/>
                  <a:pt x="654940" y="3354343"/>
                  <a:pt x="652414" y="3344238"/>
                </a:cubicBezTo>
                <a:cubicBezTo>
                  <a:pt x="649787" y="3333732"/>
                  <a:pt x="645565" y="3323690"/>
                  <a:pt x="642140" y="3313416"/>
                </a:cubicBezTo>
                <a:cubicBezTo>
                  <a:pt x="640428" y="3308279"/>
                  <a:pt x="638065" y="3303314"/>
                  <a:pt x="637003" y="3298004"/>
                </a:cubicBezTo>
                <a:cubicBezTo>
                  <a:pt x="630655" y="3266265"/>
                  <a:pt x="636709" y="3279584"/>
                  <a:pt x="621592" y="3256908"/>
                </a:cubicBezTo>
                <a:cubicBezTo>
                  <a:pt x="619879" y="3250058"/>
                  <a:pt x="617986" y="3243251"/>
                  <a:pt x="616454" y="3236359"/>
                </a:cubicBezTo>
                <a:cubicBezTo>
                  <a:pt x="614560" y="3227836"/>
                  <a:pt x="614383" y="3218849"/>
                  <a:pt x="611317" y="3210674"/>
                </a:cubicBezTo>
                <a:cubicBezTo>
                  <a:pt x="609149" y="3204893"/>
                  <a:pt x="604468" y="3200400"/>
                  <a:pt x="601043" y="3195263"/>
                </a:cubicBezTo>
                <a:cubicBezTo>
                  <a:pt x="597618" y="3183276"/>
                  <a:pt x="594049" y="3171330"/>
                  <a:pt x="590769" y="3159303"/>
                </a:cubicBezTo>
                <a:cubicBezTo>
                  <a:pt x="588911" y="3152492"/>
                  <a:pt x="588111" y="3145366"/>
                  <a:pt x="585632" y="3138755"/>
                </a:cubicBezTo>
                <a:cubicBezTo>
                  <a:pt x="582943" y="3131585"/>
                  <a:pt x="578783" y="3125056"/>
                  <a:pt x="575358" y="3118207"/>
                </a:cubicBezTo>
                <a:cubicBezTo>
                  <a:pt x="574138" y="3110889"/>
                  <a:pt x="567777" y="3070675"/>
                  <a:pt x="565084" y="3061699"/>
                </a:cubicBezTo>
                <a:cubicBezTo>
                  <a:pt x="562434" y="3052866"/>
                  <a:pt x="558048" y="3044647"/>
                  <a:pt x="554810" y="3036013"/>
                </a:cubicBezTo>
                <a:cubicBezTo>
                  <a:pt x="544415" y="3008293"/>
                  <a:pt x="554758" y="3032404"/>
                  <a:pt x="544535" y="2994917"/>
                </a:cubicBezTo>
                <a:cubicBezTo>
                  <a:pt x="541685" y="2984469"/>
                  <a:pt x="536888" y="2974601"/>
                  <a:pt x="534261" y="2964094"/>
                </a:cubicBezTo>
                <a:cubicBezTo>
                  <a:pt x="531735" y="2953989"/>
                  <a:pt x="530987" y="2943520"/>
                  <a:pt x="529124" y="2933272"/>
                </a:cubicBezTo>
                <a:cubicBezTo>
                  <a:pt x="527562" y="2924681"/>
                  <a:pt x="525699" y="2916148"/>
                  <a:pt x="523987" y="2907586"/>
                </a:cubicBezTo>
                <a:cubicBezTo>
                  <a:pt x="522275" y="2888750"/>
                  <a:pt x="522813" y="2869573"/>
                  <a:pt x="518850" y="2851079"/>
                </a:cubicBezTo>
                <a:cubicBezTo>
                  <a:pt x="517556" y="2845042"/>
                  <a:pt x="511008" y="2841342"/>
                  <a:pt x="508576" y="2835667"/>
                </a:cubicBezTo>
                <a:cubicBezTo>
                  <a:pt x="482123" y="2773943"/>
                  <a:pt x="533791" y="2865706"/>
                  <a:pt x="488028" y="2789434"/>
                </a:cubicBezTo>
                <a:cubicBezTo>
                  <a:pt x="473382" y="2701574"/>
                  <a:pt x="493833" y="2810724"/>
                  <a:pt x="472616" y="2732926"/>
                </a:cubicBezTo>
                <a:cubicBezTo>
                  <a:pt x="457266" y="2676641"/>
                  <a:pt x="478720" y="2724586"/>
                  <a:pt x="457205" y="2681555"/>
                </a:cubicBezTo>
                <a:cubicBezTo>
                  <a:pt x="455493" y="2672993"/>
                  <a:pt x="453630" y="2664460"/>
                  <a:pt x="452068" y="2655870"/>
                </a:cubicBezTo>
                <a:cubicBezTo>
                  <a:pt x="450205" y="2645622"/>
                  <a:pt x="451161" y="2634565"/>
                  <a:pt x="446931" y="2625047"/>
                </a:cubicBezTo>
                <a:cubicBezTo>
                  <a:pt x="443981" y="2618408"/>
                  <a:pt x="436657" y="2614773"/>
                  <a:pt x="431520" y="2609636"/>
                </a:cubicBezTo>
                <a:cubicBezTo>
                  <a:pt x="426614" y="2590012"/>
                  <a:pt x="425783" y="2582750"/>
                  <a:pt x="416108" y="2563402"/>
                </a:cubicBezTo>
                <a:cubicBezTo>
                  <a:pt x="411643" y="2554472"/>
                  <a:pt x="405834" y="2546279"/>
                  <a:pt x="400697" y="2537717"/>
                </a:cubicBezTo>
                <a:cubicBezTo>
                  <a:pt x="398985" y="2530867"/>
                  <a:pt x="398039" y="2523779"/>
                  <a:pt x="395560" y="2517168"/>
                </a:cubicBezTo>
                <a:cubicBezTo>
                  <a:pt x="384916" y="2488783"/>
                  <a:pt x="383887" y="2501761"/>
                  <a:pt x="369875" y="2470935"/>
                </a:cubicBezTo>
                <a:cubicBezTo>
                  <a:pt x="365394" y="2461076"/>
                  <a:pt x="363026" y="2450386"/>
                  <a:pt x="359601" y="2440112"/>
                </a:cubicBezTo>
                <a:cubicBezTo>
                  <a:pt x="357889" y="2434975"/>
                  <a:pt x="357467" y="2429207"/>
                  <a:pt x="354463" y="2424701"/>
                </a:cubicBezTo>
                <a:cubicBezTo>
                  <a:pt x="344144" y="2409222"/>
                  <a:pt x="341737" y="2406993"/>
                  <a:pt x="333915" y="2388741"/>
                </a:cubicBezTo>
                <a:cubicBezTo>
                  <a:pt x="325111" y="2368197"/>
                  <a:pt x="332504" y="2369971"/>
                  <a:pt x="313367" y="2347645"/>
                </a:cubicBezTo>
                <a:cubicBezTo>
                  <a:pt x="309349" y="2342957"/>
                  <a:pt x="303093" y="2340796"/>
                  <a:pt x="297956" y="2337371"/>
                </a:cubicBezTo>
                <a:cubicBezTo>
                  <a:pt x="286328" y="2290855"/>
                  <a:pt x="302851" y="2347160"/>
                  <a:pt x="272270" y="2286000"/>
                </a:cubicBezTo>
                <a:cubicBezTo>
                  <a:pt x="262259" y="2265978"/>
                  <a:pt x="272097" y="2267717"/>
                  <a:pt x="261996" y="2250040"/>
                </a:cubicBezTo>
                <a:cubicBezTo>
                  <a:pt x="257748" y="2242606"/>
                  <a:pt x="251722" y="2236341"/>
                  <a:pt x="246585" y="2229492"/>
                </a:cubicBezTo>
                <a:cubicBezTo>
                  <a:pt x="244873" y="2224355"/>
                  <a:pt x="242936" y="2219288"/>
                  <a:pt x="241448" y="2214081"/>
                </a:cubicBezTo>
                <a:cubicBezTo>
                  <a:pt x="239508" y="2207292"/>
                  <a:pt x="239179" y="2199984"/>
                  <a:pt x="236311" y="2193532"/>
                </a:cubicBezTo>
                <a:cubicBezTo>
                  <a:pt x="226099" y="2170555"/>
                  <a:pt x="221456" y="2168404"/>
                  <a:pt x="205488" y="2152436"/>
                </a:cubicBezTo>
                <a:cubicBezTo>
                  <a:pt x="200351" y="2140449"/>
                  <a:pt x="194920" y="2128584"/>
                  <a:pt x="190077" y="2116476"/>
                </a:cubicBezTo>
                <a:cubicBezTo>
                  <a:pt x="188066" y="2111448"/>
                  <a:pt x="187073" y="2106042"/>
                  <a:pt x="184940" y="2101065"/>
                </a:cubicBezTo>
                <a:cubicBezTo>
                  <a:pt x="177120" y="2082817"/>
                  <a:pt x="174709" y="2080582"/>
                  <a:pt x="164392" y="2065105"/>
                </a:cubicBezTo>
                <a:cubicBezTo>
                  <a:pt x="162679" y="2051406"/>
                  <a:pt x="162887" y="2037328"/>
                  <a:pt x="159254" y="2024009"/>
                </a:cubicBezTo>
                <a:cubicBezTo>
                  <a:pt x="156824" y="2015100"/>
                  <a:pt x="145084" y="2004702"/>
                  <a:pt x="138706" y="1998323"/>
                </a:cubicBezTo>
                <a:cubicBezTo>
                  <a:pt x="135281" y="1984624"/>
                  <a:pt x="136265" y="1968976"/>
                  <a:pt x="128432" y="1957227"/>
                </a:cubicBezTo>
                <a:cubicBezTo>
                  <a:pt x="125007" y="1952090"/>
                  <a:pt x="121221" y="1947176"/>
                  <a:pt x="118158" y="1941816"/>
                </a:cubicBezTo>
                <a:cubicBezTo>
                  <a:pt x="114359" y="1935167"/>
                  <a:pt x="111898" y="1927789"/>
                  <a:pt x="107884" y="1921267"/>
                </a:cubicBezTo>
                <a:cubicBezTo>
                  <a:pt x="98177" y="1905493"/>
                  <a:pt x="77061" y="1875034"/>
                  <a:pt x="77061" y="1875034"/>
                </a:cubicBezTo>
                <a:cubicBezTo>
                  <a:pt x="75349" y="1869897"/>
                  <a:pt x="74928" y="1864128"/>
                  <a:pt x="71924" y="1859622"/>
                </a:cubicBezTo>
                <a:cubicBezTo>
                  <a:pt x="67894" y="1853577"/>
                  <a:pt x="59519" y="1850825"/>
                  <a:pt x="56513" y="1844211"/>
                </a:cubicBezTo>
                <a:cubicBezTo>
                  <a:pt x="50670" y="1831356"/>
                  <a:pt x="46239" y="1803114"/>
                  <a:pt x="46239" y="1803114"/>
                </a:cubicBezTo>
                <a:cubicBezTo>
                  <a:pt x="34495" y="1626949"/>
                  <a:pt x="49674" y="1810887"/>
                  <a:pt x="30828" y="1669550"/>
                </a:cubicBezTo>
                <a:cubicBezTo>
                  <a:pt x="6271" y="1485375"/>
                  <a:pt x="33590" y="1643653"/>
                  <a:pt x="10279" y="1515438"/>
                </a:cubicBezTo>
                <a:cubicBezTo>
                  <a:pt x="8567" y="1494890"/>
                  <a:pt x="7301" y="1474299"/>
                  <a:pt x="5142" y="1453793"/>
                </a:cubicBezTo>
                <a:cubicBezTo>
                  <a:pt x="3874" y="1441752"/>
                  <a:pt x="-170" y="1429941"/>
                  <a:pt x="5" y="1417834"/>
                </a:cubicBezTo>
                <a:cubicBezTo>
                  <a:pt x="1544" y="1311624"/>
                  <a:pt x="5731" y="1205459"/>
                  <a:pt x="10279" y="1099335"/>
                </a:cubicBezTo>
                <a:cubicBezTo>
                  <a:pt x="10870" y="1085542"/>
                  <a:pt x="13017" y="1071834"/>
                  <a:pt x="15416" y="1058238"/>
                </a:cubicBezTo>
                <a:cubicBezTo>
                  <a:pt x="18160" y="1042691"/>
                  <a:pt x="23094" y="1027576"/>
                  <a:pt x="25690" y="1012004"/>
                </a:cubicBezTo>
                <a:cubicBezTo>
                  <a:pt x="28239" y="996709"/>
                  <a:pt x="27534" y="980923"/>
                  <a:pt x="30828" y="965771"/>
                </a:cubicBezTo>
                <a:cubicBezTo>
                  <a:pt x="36125" y="941408"/>
                  <a:pt x="44527" y="917825"/>
                  <a:pt x="51376" y="893852"/>
                </a:cubicBezTo>
                <a:cubicBezTo>
                  <a:pt x="69129" y="775497"/>
                  <a:pt x="59275" y="824916"/>
                  <a:pt x="77061" y="744876"/>
                </a:cubicBezTo>
                <a:cubicBezTo>
                  <a:pt x="78773" y="705492"/>
                  <a:pt x="76775" y="665770"/>
                  <a:pt x="82198" y="626723"/>
                </a:cubicBezTo>
                <a:cubicBezTo>
                  <a:pt x="85402" y="603654"/>
                  <a:pt x="97455" y="582622"/>
                  <a:pt x="102747" y="559941"/>
                </a:cubicBezTo>
                <a:cubicBezTo>
                  <a:pt x="109464" y="531154"/>
                  <a:pt x="113021" y="501721"/>
                  <a:pt x="118158" y="472611"/>
                </a:cubicBezTo>
                <a:cubicBezTo>
                  <a:pt x="119870" y="428090"/>
                  <a:pt x="118862" y="383380"/>
                  <a:pt x="123295" y="339047"/>
                </a:cubicBezTo>
                <a:cubicBezTo>
                  <a:pt x="129518" y="276813"/>
                  <a:pt x="127746" y="283568"/>
                  <a:pt x="148980" y="251717"/>
                </a:cubicBezTo>
                <a:cubicBezTo>
                  <a:pt x="150692" y="246580"/>
                  <a:pt x="150734" y="240534"/>
                  <a:pt x="154117" y="236305"/>
                </a:cubicBezTo>
                <a:cubicBezTo>
                  <a:pt x="157974" y="231484"/>
                  <a:pt x="164007" y="228792"/>
                  <a:pt x="169529" y="226031"/>
                </a:cubicBezTo>
                <a:cubicBezTo>
                  <a:pt x="183407" y="219092"/>
                  <a:pt x="201555" y="218914"/>
                  <a:pt x="215762" y="215757"/>
                </a:cubicBezTo>
                <a:cubicBezTo>
                  <a:pt x="221048" y="214582"/>
                  <a:pt x="226037" y="212332"/>
                  <a:pt x="231174" y="210620"/>
                </a:cubicBezTo>
                <a:cubicBezTo>
                  <a:pt x="236311" y="205483"/>
                  <a:pt x="241004" y="199860"/>
                  <a:pt x="246585" y="195209"/>
                </a:cubicBezTo>
                <a:cubicBezTo>
                  <a:pt x="251328" y="191257"/>
                  <a:pt x="256474" y="187696"/>
                  <a:pt x="261996" y="184935"/>
                </a:cubicBezTo>
                <a:cubicBezTo>
                  <a:pt x="272527" y="179669"/>
                  <a:pt x="293323" y="176615"/>
                  <a:pt x="303093" y="174661"/>
                </a:cubicBezTo>
                <a:cubicBezTo>
                  <a:pt x="308230" y="171236"/>
                  <a:pt x="313143" y="167449"/>
                  <a:pt x="318504" y="164386"/>
                </a:cubicBezTo>
                <a:cubicBezTo>
                  <a:pt x="325153" y="160587"/>
                  <a:pt x="332821" y="158563"/>
                  <a:pt x="339052" y="154112"/>
                </a:cubicBezTo>
                <a:cubicBezTo>
                  <a:pt x="371931" y="130627"/>
                  <a:pt x="333929" y="143832"/>
                  <a:pt x="380149" y="123290"/>
                </a:cubicBezTo>
                <a:cubicBezTo>
                  <a:pt x="386601" y="120423"/>
                  <a:pt x="393935" y="120182"/>
                  <a:pt x="400697" y="118153"/>
                </a:cubicBezTo>
                <a:cubicBezTo>
                  <a:pt x="523473" y="81319"/>
                  <a:pt x="439976" y="102370"/>
                  <a:pt x="549672" y="77056"/>
                </a:cubicBezTo>
                <a:cubicBezTo>
                  <a:pt x="585660" y="53066"/>
                  <a:pt x="538908" y="81736"/>
                  <a:pt x="606180" y="56508"/>
                </a:cubicBezTo>
                <a:cubicBezTo>
                  <a:pt x="619879" y="51371"/>
                  <a:pt x="633993" y="47227"/>
                  <a:pt x="647277" y="41096"/>
                </a:cubicBezTo>
                <a:cubicBezTo>
                  <a:pt x="656343" y="36912"/>
                  <a:pt x="663490" y="28842"/>
                  <a:pt x="672962" y="25685"/>
                </a:cubicBezTo>
                <a:cubicBezTo>
                  <a:pt x="684449" y="21856"/>
                  <a:pt x="696935" y="22260"/>
                  <a:pt x="708922" y="20548"/>
                </a:cubicBezTo>
                <a:lnTo>
                  <a:pt x="744881" y="10274"/>
                </a:lnTo>
                <a:cubicBezTo>
                  <a:pt x="750068" y="8718"/>
                  <a:pt x="755086" y="6625"/>
                  <a:pt x="760293" y="5137"/>
                </a:cubicBezTo>
                <a:cubicBezTo>
                  <a:pt x="767081" y="3197"/>
                  <a:pt x="773992" y="1712"/>
                  <a:pt x="780841" y="0"/>
                </a:cubicBezTo>
                <a:lnTo>
                  <a:pt x="991461" y="10274"/>
                </a:lnTo>
                <a:cubicBezTo>
                  <a:pt x="1005241" y="11118"/>
                  <a:pt x="1018809" y="14161"/>
                  <a:pt x="1032558" y="15411"/>
                </a:cubicBezTo>
                <a:cubicBezTo>
                  <a:pt x="1056493" y="17587"/>
                  <a:pt x="1080504" y="18836"/>
                  <a:pt x="1104477" y="20548"/>
                </a:cubicBezTo>
                <a:cubicBezTo>
                  <a:pt x="1138724" y="25685"/>
                  <a:pt x="1173168" y="29653"/>
                  <a:pt x="1207219" y="35959"/>
                </a:cubicBezTo>
                <a:cubicBezTo>
                  <a:pt x="1273738" y="48278"/>
                  <a:pt x="1215701" y="40381"/>
                  <a:pt x="1268863" y="61645"/>
                </a:cubicBezTo>
                <a:cubicBezTo>
                  <a:pt x="1276970" y="64888"/>
                  <a:pt x="1285987" y="65070"/>
                  <a:pt x="1294549" y="66782"/>
                </a:cubicBezTo>
                <a:cubicBezTo>
                  <a:pt x="1299686" y="70207"/>
                  <a:pt x="1305314" y="72990"/>
                  <a:pt x="1309960" y="77056"/>
                </a:cubicBezTo>
                <a:cubicBezTo>
                  <a:pt x="1319072" y="85029"/>
                  <a:pt x="1325853" y="95619"/>
                  <a:pt x="1335645" y="102741"/>
                </a:cubicBezTo>
                <a:cubicBezTo>
                  <a:pt x="1344935" y="109497"/>
                  <a:pt x="1356354" y="112707"/>
                  <a:pt x="1366468" y="118153"/>
                </a:cubicBezTo>
                <a:cubicBezTo>
                  <a:pt x="1378623" y="124698"/>
                  <a:pt x="1390590" y="131598"/>
                  <a:pt x="1402428" y="138701"/>
                </a:cubicBezTo>
                <a:cubicBezTo>
                  <a:pt x="1407722" y="141877"/>
                  <a:pt x="1412317" y="146214"/>
                  <a:pt x="1417839" y="148975"/>
                </a:cubicBezTo>
                <a:cubicBezTo>
                  <a:pt x="1429503" y="154807"/>
                  <a:pt x="1441926" y="158990"/>
                  <a:pt x="1453798" y="164386"/>
                </a:cubicBezTo>
                <a:cubicBezTo>
                  <a:pt x="1460770" y="167555"/>
                  <a:pt x="1467497" y="171236"/>
                  <a:pt x="1474347" y="174661"/>
                </a:cubicBezTo>
                <a:cubicBezTo>
                  <a:pt x="1477772" y="179798"/>
                  <a:pt x="1480669" y="185329"/>
                  <a:pt x="1484621" y="190072"/>
                </a:cubicBezTo>
                <a:cubicBezTo>
                  <a:pt x="1489272" y="195653"/>
                  <a:pt x="1495673" y="199671"/>
                  <a:pt x="1500032" y="205483"/>
                </a:cubicBezTo>
                <a:cubicBezTo>
                  <a:pt x="1506023" y="213471"/>
                  <a:pt x="1510978" y="222238"/>
                  <a:pt x="1515443" y="231168"/>
                </a:cubicBezTo>
                <a:cubicBezTo>
                  <a:pt x="1519567" y="239416"/>
                  <a:pt x="1520602" y="249181"/>
                  <a:pt x="1525717" y="256854"/>
                </a:cubicBezTo>
                <a:cubicBezTo>
                  <a:pt x="1531090" y="264914"/>
                  <a:pt x="1539416" y="270553"/>
                  <a:pt x="1546266" y="277402"/>
                </a:cubicBezTo>
                <a:cubicBezTo>
                  <a:pt x="1553115" y="291101"/>
                  <a:pt x="1555984" y="307669"/>
                  <a:pt x="1566814" y="318499"/>
                </a:cubicBezTo>
                <a:cubicBezTo>
                  <a:pt x="1587825" y="339510"/>
                  <a:pt x="1589178" y="337541"/>
                  <a:pt x="1602774" y="364732"/>
                </a:cubicBezTo>
                <a:cubicBezTo>
                  <a:pt x="1606898" y="372980"/>
                  <a:pt x="1610672" y="381508"/>
                  <a:pt x="1613048" y="390418"/>
                </a:cubicBezTo>
                <a:cubicBezTo>
                  <a:pt x="1617547" y="407291"/>
                  <a:pt x="1614337" y="426815"/>
                  <a:pt x="1623322" y="441789"/>
                </a:cubicBezTo>
                <a:lnTo>
                  <a:pt x="1638733" y="467474"/>
                </a:lnTo>
                <a:cubicBezTo>
                  <a:pt x="1637021" y="527407"/>
                  <a:pt x="1635561" y="587347"/>
                  <a:pt x="1633596" y="647272"/>
                </a:cubicBezTo>
                <a:cubicBezTo>
                  <a:pt x="1631552" y="709608"/>
                  <a:pt x="1638732" y="750017"/>
                  <a:pt x="1623322" y="801384"/>
                </a:cubicBezTo>
                <a:cubicBezTo>
                  <a:pt x="1618962" y="815916"/>
                  <a:pt x="1614571" y="835822"/>
                  <a:pt x="1602774" y="847618"/>
                </a:cubicBezTo>
                <a:cubicBezTo>
                  <a:pt x="1598408" y="851984"/>
                  <a:pt x="1592499" y="854467"/>
                  <a:pt x="1587362" y="857892"/>
                </a:cubicBezTo>
                <a:cubicBezTo>
                  <a:pt x="1583937" y="864741"/>
                  <a:pt x="1582503" y="873025"/>
                  <a:pt x="1577088" y="878440"/>
                </a:cubicBezTo>
                <a:cubicBezTo>
                  <a:pt x="1567579" y="887949"/>
                  <a:pt x="1527780" y="896932"/>
                  <a:pt x="1520580" y="898989"/>
                </a:cubicBezTo>
                <a:cubicBezTo>
                  <a:pt x="1517155" y="904126"/>
                  <a:pt x="1515049" y="910448"/>
                  <a:pt x="1510306" y="914400"/>
                </a:cubicBezTo>
                <a:cubicBezTo>
                  <a:pt x="1496289" y="926081"/>
                  <a:pt x="1468337" y="929356"/>
                  <a:pt x="1453798" y="934948"/>
                </a:cubicBezTo>
                <a:cubicBezTo>
                  <a:pt x="1443077" y="939071"/>
                  <a:pt x="1433250" y="945222"/>
                  <a:pt x="1422976" y="950359"/>
                </a:cubicBezTo>
                <a:cubicBezTo>
                  <a:pt x="1419551" y="953784"/>
                  <a:pt x="1415803" y="956913"/>
                  <a:pt x="1412702" y="960634"/>
                </a:cubicBezTo>
                <a:cubicBezTo>
                  <a:pt x="1407221" y="967211"/>
                  <a:pt x="1404774" y="977024"/>
                  <a:pt x="1397290" y="981182"/>
                </a:cubicBezTo>
                <a:cubicBezTo>
                  <a:pt x="1388185" y="986240"/>
                  <a:pt x="1376681" y="984276"/>
                  <a:pt x="1366468" y="986319"/>
                </a:cubicBezTo>
                <a:cubicBezTo>
                  <a:pt x="1359545" y="987704"/>
                  <a:pt x="1352769" y="989744"/>
                  <a:pt x="1345920" y="991456"/>
                </a:cubicBezTo>
                <a:cubicBezTo>
                  <a:pt x="1332019" y="1000723"/>
                  <a:pt x="1326254" y="1005486"/>
                  <a:pt x="1309960" y="1012004"/>
                </a:cubicBezTo>
                <a:cubicBezTo>
                  <a:pt x="1299905" y="1016026"/>
                  <a:pt x="1289316" y="1018578"/>
                  <a:pt x="1279138" y="1022279"/>
                </a:cubicBezTo>
                <a:cubicBezTo>
                  <a:pt x="1211609" y="1046836"/>
                  <a:pt x="1283818" y="1022431"/>
                  <a:pt x="1238041" y="1037690"/>
                </a:cubicBezTo>
                <a:cubicBezTo>
                  <a:pt x="1231192" y="1042827"/>
                  <a:pt x="1225267" y="1049513"/>
                  <a:pt x="1217493" y="1053101"/>
                </a:cubicBezTo>
                <a:cubicBezTo>
                  <a:pt x="1182993" y="1069024"/>
                  <a:pt x="1170032" y="1068687"/>
                  <a:pt x="1135299" y="1073649"/>
                </a:cubicBezTo>
                <a:cubicBezTo>
                  <a:pt x="1119284" y="1089665"/>
                  <a:pt x="1121315" y="1090883"/>
                  <a:pt x="1099340" y="1099335"/>
                </a:cubicBezTo>
                <a:cubicBezTo>
                  <a:pt x="1084178" y="1105167"/>
                  <a:pt x="1067036" y="1106388"/>
                  <a:pt x="1053106" y="1114746"/>
                </a:cubicBezTo>
                <a:cubicBezTo>
                  <a:pt x="1044544" y="1119883"/>
                  <a:pt x="1036149" y="1125308"/>
                  <a:pt x="1027421" y="1130157"/>
                </a:cubicBezTo>
                <a:cubicBezTo>
                  <a:pt x="1020727" y="1133876"/>
                  <a:pt x="1013521" y="1136632"/>
                  <a:pt x="1006872" y="1140431"/>
                </a:cubicBezTo>
                <a:cubicBezTo>
                  <a:pt x="1001512" y="1143494"/>
                  <a:pt x="996821" y="1147642"/>
                  <a:pt x="991461" y="1150705"/>
                </a:cubicBezTo>
                <a:cubicBezTo>
                  <a:pt x="984812" y="1154505"/>
                  <a:pt x="977562" y="1157180"/>
                  <a:pt x="970913" y="1160980"/>
                </a:cubicBezTo>
                <a:cubicBezTo>
                  <a:pt x="965553" y="1164043"/>
                  <a:pt x="961177" y="1168822"/>
                  <a:pt x="955502" y="1171254"/>
                </a:cubicBezTo>
                <a:cubicBezTo>
                  <a:pt x="946494" y="1175114"/>
                  <a:pt x="928771" y="1176145"/>
                  <a:pt x="919542" y="1181528"/>
                </a:cubicBezTo>
                <a:cubicBezTo>
                  <a:pt x="885045" y="1201651"/>
                  <a:pt x="858433" y="1223672"/>
                  <a:pt x="827075" y="1248310"/>
                </a:cubicBezTo>
                <a:cubicBezTo>
                  <a:pt x="818453" y="1255084"/>
                  <a:pt x="808238" y="1260296"/>
                  <a:pt x="801389" y="1268858"/>
                </a:cubicBezTo>
                <a:cubicBezTo>
                  <a:pt x="794540" y="1277420"/>
                  <a:pt x="789036" y="1287259"/>
                  <a:pt x="780841" y="1294544"/>
                </a:cubicBezTo>
                <a:cubicBezTo>
                  <a:pt x="773379" y="1301177"/>
                  <a:pt x="763144" y="1303964"/>
                  <a:pt x="755156" y="1309955"/>
                </a:cubicBezTo>
                <a:cubicBezTo>
                  <a:pt x="749344" y="1314314"/>
                  <a:pt x="744881" y="1320229"/>
                  <a:pt x="739744" y="1325366"/>
                </a:cubicBezTo>
                <a:cubicBezTo>
                  <a:pt x="736319" y="1332215"/>
                  <a:pt x="733189" y="1339220"/>
                  <a:pt x="729470" y="1345914"/>
                </a:cubicBezTo>
                <a:cubicBezTo>
                  <a:pt x="724621" y="1354642"/>
                  <a:pt x="718191" y="1362510"/>
                  <a:pt x="714059" y="1371600"/>
                </a:cubicBezTo>
                <a:cubicBezTo>
                  <a:pt x="709578" y="1381459"/>
                  <a:pt x="709044" y="1392955"/>
                  <a:pt x="703785" y="1402422"/>
                </a:cubicBezTo>
                <a:cubicBezTo>
                  <a:pt x="700257" y="1408773"/>
                  <a:pt x="692404" y="1411789"/>
                  <a:pt x="688374" y="1417834"/>
                </a:cubicBezTo>
                <a:cubicBezTo>
                  <a:pt x="682002" y="1427392"/>
                  <a:pt x="678541" y="1438615"/>
                  <a:pt x="672962" y="1448656"/>
                </a:cubicBezTo>
                <a:cubicBezTo>
                  <a:pt x="669964" y="1454053"/>
                  <a:pt x="666113" y="1458930"/>
                  <a:pt x="662688" y="1464067"/>
                </a:cubicBezTo>
                <a:cubicBezTo>
                  <a:pt x="659263" y="1474341"/>
                  <a:pt x="656812" y="1484993"/>
                  <a:pt x="652414" y="1494890"/>
                </a:cubicBezTo>
                <a:cubicBezTo>
                  <a:pt x="649907" y="1500532"/>
                  <a:pt x="644572" y="1504626"/>
                  <a:pt x="642140" y="1510301"/>
                </a:cubicBezTo>
                <a:cubicBezTo>
                  <a:pt x="639359" y="1516790"/>
                  <a:pt x="638943" y="1524061"/>
                  <a:pt x="637003" y="1530849"/>
                </a:cubicBezTo>
                <a:cubicBezTo>
                  <a:pt x="635515" y="1536056"/>
                  <a:pt x="633179" y="1541007"/>
                  <a:pt x="631866" y="1546261"/>
                </a:cubicBezTo>
                <a:cubicBezTo>
                  <a:pt x="629748" y="1554732"/>
                  <a:pt x="630342" y="1563997"/>
                  <a:pt x="626729" y="1571946"/>
                </a:cubicBezTo>
                <a:cubicBezTo>
                  <a:pt x="621619" y="1583187"/>
                  <a:pt x="613030" y="1592494"/>
                  <a:pt x="606180" y="1602768"/>
                </a:cubicBezTo>
                <a:cubicBezTo>
                  <a:pt x="604468" y="1607905"/>
                  <a:pt x="603176" y="1613203"/>
                  <a:pt x="601043" y="1618180"/>
                </a:cubicBezTo>
                <a:cubicBezTo>
                  <a:pt x="598027" y="1625219"/>
                  <a:pt x="593191" y="1631463"/>
                  <a:pt x="590769" y="1638728"/>
                </a:cubicBezTo>
                <a:cubicBezTo>
                  <a:pt x="564649" y="1717088"/>
                  <a:pt x="597434" y="1645948"/>
                  <a:pt x="565084" y="1710647"/>
                </a:cubicBezTo>
                <a:cubicBezTo>
                  <a:pt x="553374" y="1780909"/>
                  <a:pt x="557108" y="1743137"/>
                  <a:pt x="570221" y="1869896"/>
                </a:cubicBezTo>
                <a:cubicBezTo>
                  <a:pt x="570948" y="1876919"/>
                  <a:pt x="573826" y="1883553"/>
                  <a:pt x="575358" y="1890445"/>
                </a:cubicBezTo>
                <a:cubicBezTo>
                  <a:pt x="579366" y="1908482"/>
                  <a:pt x="582843" y="1928826"/>
                  <a:pt x="585632" y="1946953"/>
                </a:cubicBezTo>
                <a:cubicBezTo>
                  <a:pt x="596762" y="2019297"/>
                  <a:pt x="584920" y="1954024"/>
                  <a:pt x="595906" y="2003461"/>
                </a:cubicBezTo>
                <a:cubicBezTo>
                  <a:pt x="597800" y="2011984"/>
                  <a:pt x="598282" y="2020863"/>
                  <a:pt x="601043" y="2029146"/>
                </a:cubicBezTo>
                <a:cubicBezTo>
                  <a:pt x="603465" y="2036411"/>
                  <a:pt x="607892" y="2042845"/>
                  <a:pt x="611317" y="2049694"/>
                </a:cubicBezTo>
                <a:cubicBezTo>
                  <a:pt x="613029" y="2063393"/>
                  <a:pt x="613105" y="2077398"/>
                  <a:pt x="616454" y="2090791"/>
                </a:cubicBezTo>
                <a:cubicBezTo>
                  <a:pt x="618311" y="2098220"/>
                  <a:pt x="623619" y="2104341"/>
                  <a:pt x="626729" y="2111339"/>
                </a:cubicBezTo>
                <a:cubicBezTo>
                  <a:pt x="630474" y="2119766"/>
                  <a:pt x="633765" y="2128391"/>
                  <a:pt x="637003" y="2137025"/>
                </a:cubicBezTo>
                <a:cubicBezTo>
                  <a:pt x="638904" y="2142095"/>
                  <a:pt x="638673" y="2148276"/>
                  <a:pt x="642140" y="2152436"/>
                </a:cubicBezTo>
                <a:cubicBezTo>
                  <a:pt x="647621" y="2159013"/>
                  <a:pt x="656634" y="2161793"/>
                  <a:pt x="662688" y="2167847"/>
                </a:cubicBezTo>
                <a:cubicBezTo>
                  <a:pt x="672145" y="2177304"/>
                  <a:pt x="680704" y="2187713"/>
                  <a:pt x="688374" y="2198670"/>
                </a:cubicBezTo>
                <a:cubicBezTo>
                  <a:pt x="692765" y="2204943"/>
                  <a:pt x="694400" y="2212846"/>
                  <a:pt x="698648" y="2219218"/>
                </a:cubicBezTo>
                <a:cubicBezTo>
                  <a:pt x="711191" y="2238033"/>
                  <a:pt x="719754" y="2245461"/>
                  <a:pt x="734607" y="2260314"/>
                </a:cubicBezTo>
                <a:cubicBezTo>
                  <a:pt x="744838" y="2291010"/>
                  <a:pt x="731799" y="2264000"/>
                  <a:pt x="770567" y="2291137"/>
                </a:cubicBezTo>
                <a:cubicBezTo>
                  <a:pt x="824705" y="2329033"/>
                  <a:pt x="756351" y="2297780"/>
                  <a:pt x="816801" y="2321959"/>
                </a:cubicBezTo>
                <a:cubicBezTo>
                  <a:pt x="820226" y="2325384"/>
                  <a:pt x="823045" y="2329547"/>
                  <a:pt x="827075" y="2332234"/>
                </a:cubicBezTo>
                <a:cubicBezTo>
                  <a:pt x="859137" y="2353610"/>
                  <a:pt x="835641" y="2333949"/>
                  <a:pt x="863034" y="2347645"/>
                </a:cubicBezTo>
                <a:cubicBezTo>
                  <a:pt x="868556" y="2350406"/>
                  <a:pt x="872923" y="2355158"/>
                  <a:pt x="878445" y="2357919"/>
                </a:cubicBezTo>
                <a:cubicBezTo>
                  <a:pt x="889460" y="2363426"/>
                  <a:pt x="908992" y="2365849"/>
                  <a:pt x="919542" y="2368193"/>
                </a:cubicBezTo>
                <a:cubicBezTo>
                  <a:pt x="983749" y="2382461"/>
                  <a:pt x="877425" y="2367286"/>
                  <a:pt x="1037695" y="2378467"/>
                </a:cubicBezTo>
                <a:cubicBezTo>
                  <a:pt x="1078834" y="2381337"/>
                  <a:pt x="1119888" y="2385316"/>
                  <a:pt x="1160985" y="2388741"/>
                </a:cubicBezTo>
                <a:cubicBezTo>
                  <a:pt x="1162697" y="2393878"/>
                  <a:pt x="1163492" y="2399419"/>
                  <a:pt x="1166122" y="2404153"/>
                </a:cubicBezTo>
                <a:cubicBezTo>
                  <a:pt x="1172119" y="2414947"/>
                  <a:pt x="1182765" y="2423261"/>
                  <a:pt x="1186670" y="2434975"/>
                </a:cubicBezTo>
                <a:lnTo>
                  <a:pt x="1196944" y="2465798"/>
                </a:lnTo>
                <a:lnTo>
                  <a:pt x="1202081" y="2481209"/>
                </a:lnTo>
                <a:cubicBezTo>
                  <a:pt x="1200369" y="2503470"/>
                  <a:pt x="1199713" y="2525837"/>
                  <a:pt x="1196944" y="2547991"/>
                </a:cubicBezTo>
                <a:cubicBezTo>
                  <a:pt x="1195060" y="2563061"/>
                  <a:pt x="1188875" y="2565964"/>
                  <a:pt x="1181533" y="2578813"/>
                </a:cubicBezTo>
                <a:cubicBezTo>
                  <a:pt x="1177734" y="2585462"/>
                  <a:pt x="1176161" y="2593479"/>
                  <a:pt x="1171259" y="2599362"/>
                </a:cubicBezTo>
                <a:cubicBezTo>
                  <a:pt x="1165570" y="2606189"/>
                  <a:pt x="1141408" y="2616419"/>
                  <a:pt x="1135299" y="2619910"/>
                </a:cubicBezTo>
                <a:cubicBezTo>
                  <a:pt x="1129939" y="2622973"/>
                  <a:pt x="1126046" y="2629744"/>
                  <a:pt x="1119888" y="2630184"/>
                </a:cubicBezTo>
                <a:cubicBezTo>
                  <a:pt x="1053254" y="2634944"/>
                  <a:pt x="986324" y="2633609"/>
                  <a:pt x="919542" y="2635321"/>
                </a:cubicBezTo>
                <a:cubicBezTo>
                  <a:pt x="914405" y="2638746"/>
                  <a:pt x="909806" y="2643163"/>
                  <a:pt x="904131" y="2645595"/>
                </a:cubicBezTo>
                <a:cubicBezTo>
                  <a:pt x="897642" y="2648376"/>
                  <a:pt x="889457" y="2646816"/>
                  <a:pt x="883583" y="2650732"/>
                </a:cubicBezTo>
                <a:cubicBezTo>
                  <a:pt x="878446" y="2654157"/>
                  <a:pt x="876897" y="2661120"/>
                  <a:pt x="873308" y="2666144"/>
                </a:cubicBezTo>
                <a:cubicBezTo>
                  <a:pt x="868332" y="2673111"/>
                  <a:pt x="863624" y="2680328"/>
                  <a:pt x="857897" y="2686692"/>
                </a:cubicBezTo>
                <a:cubicBezTo>
                  <a:pt x="848177" y="2697492"/>
                  <a:pt x="827075" y="2717514"/>
                  <a:pt x="827075" y="2717514"/>
                </a:cubicBezTo>
                <a:cubicBezTo>
                  <a:pt x="823650" y="2724364"/>
                  <a:pt x="821252" y="2731831"/>
                  <a:pt x="816801" y="2738063"/>
                </a:cubicBezTo>
                <a:cubicBezTo>
                  <a:pt x="812578" y="2743975"/>
                  <a:pt x="801857" y="2746224"/>
                  <a:pt x="801389" y="2753474"/>
                </a:cubicBezTo>
                <a:cubicBezTo>
                  <a:pt x="798300" y="2801351"/>
                  <a:pt x="804814" y="2849366"/>
                  <a:pt x="806526" y="2897312"/>
                </a:cubicBezTo>
                <a:cubicBezTo>
                  <a:pt x="804814" y="2916148"/>
                  <a:pt x="801389" y="2934906"/>
                  <a:pt x="801389" y="2953820"/>
                </a:cubicBezTo>
                <a:cubicBezTo>
                  <a:pt x="801389" y="3018916"/>
                  <a:pt x="803625" y="2980636"/>
                  <a:pt x="811663" y="3015465"/>
                </a:cubicBezTo>
                <a:cubicBezTo>
                  <a:pt x="815590" y="3032481"/>
                  <a:pt x="817703" y="3049895"/>
                  <a:pt x="821938" y="3066836"/>
                </a:cubicBezTo>
                <a:cubicBezTo>
                  <a:pt x="823650" y="3073685"/>
                  <a:pt x="825812" y="3080438"/>
                  <a:pt x="827075" y="3087384"/>
                </a:cubicBezTo>
                <a:cubicBezTo>
                  <a:pt x="829241" y="3099297"/>
                  <a:pt x="829837" y="3111471"/>
                  <a:pt x="832212" y="3123344"/>
                </a:cubicBezTo>
                <a:cubicBezTo>
                  <a:pt x="833274" y="3128654"/>
                  <a:pt x="835499" y="3133666"/>
                  <a:pt x="837349" y="3138755"/>
                </a:cubicBezTo>
                <a:cubicBezTo>
                  <a:pt x="842349" y="3152505"/>
                  <a:pt x="848133" y="3165972"/>
                  <a:pt x="852760" y="3179852"/>
                </a:cubicBezTo>
                <a:cubicBezTo>
                  <a:pt x="858202" y="3196179"/>
                  <a:pt x="856438" y="3200969"/>
                  <a:pt x="863034" y="3215811"/>
                </a:cubicBezTo>
                <a:cubicBezTo>
                  <a:pt x="867699" y="3226308"/>
                  <a:pt x="873308" y="3236360"/>
                  <a:pt x="878445" y="3246634"/>
                </a:cubicBezTo>
                <a:cubicBezTo>
                  <a:pt x="879932" y="3258530"/>
                  <a:pt x="882550" y="3292853"/>
                  <a:pt x="888720" y="3308279"/>
                </a:cubicBezTo>
                <a:cubicBezTo>
                  <a:pt x="892986" y="3318944"/>
                  <a:pt x="899466" y="3328604"/>
                  <a:pt x="904131" y="3339101"/>
                </a:cubicBezTo>
                <a:cubicBezTo>
                  <a:pt x="909444" y="3351054"/>
                  <a:pt x="910637" y="3362501"/>
                  <a:pt x="914405" y="3375061"/>
                </a:cubicBezTo>
                <a:cubicBezTo>
                  <a:pt x="917517" y="3385434"/>
                  <a:pt x="920514" y="3395886"/>
                  <a:pt x="924679" y="3405883"/>
                </a:cubicBezTo>
                <a:cubicBezTo>
                  <a:pt x="929097" y="3416486"/>
                  <a:pt x="935966" y="3425984"/>
                  <a:pt x="940090" y="3436705"/>
                </a:cubicBezTo>
                <a:cubicBezTo>
                  <a:pt x="958134" y="3483617"/>
                  <a:pt x="944159" y="3458650"/>
                  <a:pt x="955502" y="3498350"/>
                </a:cubicBezTo>
                <a:cubicBezTo>
                  <a:pt x="967391" y="3539961"/>
                  <a:pt x="966450" y="3535658"/>
                  <a:pt x="981187" y="3565132"/>
                </a:cubicBezTo>
                <a:cubicBezTo>
                  <a:pt x="984842" y="3587064"/>
                  <a:pt x="986422" y="3606424"/>
                  <a:pt x="996598" y="3626777"/>
                </a:cubicBezTo>
                <a:cubicBezTo>
                  <a:pt x="998764" y="3631109"/>
                  <a:pt x="1003447" y="3633627"/>
                  <a:pt x="1006872" y="3637052"/>
                </a:cubicBezTo>
                <a:cubicBezTo>
                  <a:pt x="1018664" y="3743163"/>
                  <a:pt x="1002207" y="3643602"/>
                  <a:pt x="1022284" y="3703834"/>
                </a:cubicBezTo>
                <a:cubicBezTo>
                  <a:pt x="1026749" y="3717230"/>
                  <a:pt x="1029133" y="3731231"/>
                  <a:pt x="1032558" y="3744930"/>
                </a:cubicBezTo>
                <a:cubicBezTo>
                  <a:pt x="1034676" y="3753401"/>
                  <a:pt x="1035186" y="3762253"/>
                  <a:pt x="1037695" y="3770616"/>
                </a:cubicBezTo>
                <a:cubicBezTo>
                  <a:pt x="1042614" y="3787013"/>
                  <a:pt x="1050654" y="3801671"/>
                  <a:pt x="1058243" y="3816849"/>
                </a:cubicBezTo>
                <a:cubicBezTo>
                  <a:pt x="1059955" y="3823699"/>
                  <a:pt x="1060901" y="3830787"/>
                  <a:pt x="1063380" y="3837398"/>
                </a:cubicBezTo>
                <a:cubicBezTo>
                  <a:pt x="1066069" y="3844568"/>
                  <a:pt x="1071370" y="3850637"/>
                  <a:pt x="1073654" y="3857946"/>
                </a:cubicBezTo>
                <a:cubicBezTo>
                  <a:pt x="1079972" y="3878163"/>
                  <a:pt x="1082368" y="3899497"/>
                  <a:pt x="1089066" y="3919591"/>
                </a:cubicBezTo>
                <a:cubicBezTo>
                  <a:pt x="1090778" y="3924728"/>
                  <a:pt x="1093713" y="3929609"/>
                  <a:pt x="1094203" y="3935002"/>
                </a:cubicBezTo>
                <a:cubicBezTo>
                  <a:pt x="1095443" y="3948645"/>
                  <a:pt x="1094203" y="3962400"/>
                  <a:pt x="1094203" y="3976099"/>
                </a:cubicBezTo>
                <a:lnTo>
                  <a:pt x="1063380" y="3883631"/>
                </a:lnTo>
              </a:path>
            </a:pathLst>
          </a:cu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Freeform: Shape 8">
            <a:extLst>
              <a:ext uri="{FF2B5EF4-FFF2-40B4-BE49-F238E27FC236}">
                <a16:creationId xmlns:a16="http://schemas.microsoft.com/office/drawing/2014/main" id="{40C5C6C7-AEDA-457E-8F44-55123B3FC5CC}"/>
              </a:ext>
            </a:extLst>
          </p:cNvPr>
          <p:cNvSpPr/>
          <p:nvPr/>
        </p:nvSpPr>
        <p:spPr>
          <a:xfrm>
            <a:off x="4264313" y="3180448"/>
            <a:ext cx="682812" cy="2527443"/>
          </a:xfrm>
          <a:custGeom>
            <a:avLst/>
            <a:gdLst>
              <a:gd name="connsiteX0" fmla="*/ 550101 w 910416"/>
              <a:gd name="connsiteY0" fmla="*/ 3369924 h 3369924"/>
              <a:gd name="connsiteX1" fmla="*/ 550101 w 910416"/>
              <a:gd name="connsiteY1" fmla="*/ 3369924 h 3369924"/>
              <a:gd name="connsiteX2" fmla="*/ 529552 w 910416"/>
              <a:gd name="connsiteY2" fmla="*/ 3292868 h 3369924"/>
              <a:gd name="connsiteX3" fmla="*/ 519278 w 910416"/>
              <a:gd name="connsiteY3" fmla="*/ 3277457 h 3369924"/>
              <a:gd name="connsiteX4" fmla="*/ 503867 w 910416"/>
              <a:gd name="connsiteY4" fmla="*/ 3036014 h 3369924"/>
              <a:gd name="connsiteX5" fmla="*/ 498730 w 910416"/>
              <a:gd name="connsiteY5" fmla="*/ 2984643 h 3369924"/>
              <a:gd name="connsiteX6" fmla="*/ 493593 w 910416"/>
              <a:gd name="connsiteY6" fmla="*/ 2964095 h 3369924"/>
              <a:gd name="connsiteX7" fmla="*/ 488456 w 910416"/>
              <a:gd name="connsiteY7" fmla="*/ 2938409 h 3369924"/>
              <a:gd name="connsiteX8" fmla="*/ 483319 w 910416"/>
              <a:gd name="connsiteY8" fmla="*/ 2876764 h 3369924"/>
              <a:gd name="connsiteX9" fmla="*/ 467907 w 910416"/>
              <a:gd name="connsiteY9" fmla="*/ 2789434 h 3369924"/>
              <a:gd name="connsiteX10" fmla="*/ 457633 w 910416"/>
              <a:gd name="connsiteY10" fmla="*/ 2727789 h 3369924"/>
              <a:gd name="connsiteX11" fmla="*/ 452496 w 910416"/>
              <a:gd name="connsiteY11" fmla="*/ 2686693 h 3369924"/>
              <a:gd name="connsiteX12" fmla="*/ 442222 w 910416"/>
              <a:gd name="connsiteY12" fmla="*/ 2537717 h 3369924"/>
              <a:gd name="connsiteX13" fmla="*/ 431948 w 910416"/>
              <a:gd name="connsiteY13" fmla="*/ 2486346 h 3369924"/>
              <a:gd name="connsiteX14" fmla="*/ 426811 w 910416"/>
              <a:gd name="connsiteY14" fmla="*/ 2470935 h 3369924"/>
              <a:gd name="connsiteX15" fmla="*/ 421674 w 910416"/>
              <a:gd name="connsiteY15" fmla="*/ 2440113 h 3369924"/>
              <a:gd name="connsiteX16" fmla="*/ 416537 w 910416"/>
              <a:gd name="connsiteY16" fmla="*/ 2424702 h 3369924"/>
              <a:gd name="connsiteX17" fmla="*/ 411400 w 910416"/>
              <a:gd name="connsiteY17" fmla="*/ 2404153 h 3369924"/>
              <a:gd name="connsiteX18" fmla="*/ 395988 w 910416"/>
              <a:gd name="connsiteY18" fmla="*/ 2357920 h 3369924"/>
              <a:gd name="connsiteX19" fmla="*/ 390851 w 910416"/>
              <a:gd name="connsiteY19" fmla="*/ 2321960 h 3369924"/>
              <a:gd name="connsiteX20" fmla="*/ 385714 w 910416"/>
              <a:gd name="connsiteY20" fmla="*/ 2280863 h 3369924"/>
              <a:gd name="connsiteX21" fmla="*/ 375440 w 910416"/>
              <a:gd name="connsiteY21" fmla="*/ 2265452 h 3369924"/>
              <a:gd name="connsiteX22" fmla="*/ 370303 w 910416"/>
              <a:gd name="connsiteY22" fmla="*/ 2244904 h 3369924"/>
              <a:gd name="connsiteX23" fmla="*/ 360029 w 910416"/>
              <a:gd name="connsiteY23" fmla="*/ 2178122 h 3369924"/>
              <a:gd name="connsiteX24" fmla="*/ 354892 w 910416"/>
              <a:gd name="connsiteY24" fmla="*/ 2157573 h 3369924"/>
              <a:gd name="connsiteX25" fmla="*/ 349755 w 910416"/>
              <a:gd name="connsiteY25" fmla="*/ 2126751 h 3369924"/>
              <a:gd name="connsiteX26" fmla="*/ 339480 w 910416"/>
              <a:gd name="connsiteY26" fmla="*/ 2101066 h 3369924"/>
              <a:gd name="connsiteX27" fmla="*/ 324069 w 910416"/>
              <a:gd name="connsiteY27" fmla="*/ 2044558 h 3369924"/>
              <a:gd name="connsiteX28" fmla="*/ 308658 w 910416"/>
              <a:gd name="connsiteY28" fmla="*/ 2003461 h 3369924"/>
              <a:gd name="connsiteX29" fmla="*/ 298384 w 910416"/>
              <a:gd name="connsiteY29" fmla="*/ 1957227 h 3369924"/>
              <a:gd name="connsiteX30" fmla="*/ 293247 w 910416"/>
              <a:gd name="connsiteY30" fmla="*/ 1941816 h 3369924"/>
              <a:gd name="connsiteX31" fmla="*/ 272698 w 910416"/>
              <a:gd name="connsiteY31" fmla="*/ 1900720 h 3369924"/>
              <a:gd name="connsiteX32" fmla="*/ 262424 w 910416"/>
              <a:gd name="connsiteY32" fmla="*/ 1869897 h 3369924"/>
              <a:gd name="connsiteX33" fmla="*/ 257287 w 910416"/>
              <a:gd name="connsiteY33" fmla="*/ 1854486 h 3369924"/>
              <a:gd name="connsiteX34" fmla="*/ 241876 w 910416"/>
              <a:gd name="connsiteY34" fmla="*/ 1844212 h 3369924"/>
              <a:gd name="connsiteX35" fmla="*/ 226465 w 910416"/>
              <a:gd name="connsiteY35" fmla="*/ 1787704 h 3369924"/>
              <a:gd name="connsiteX36" fmla="*/ 211054 w 910416"/>
              <a:gd name="connsiteY36" fmla="*/ 1772293 h 3369924"/>
              <a:gd name="connsiteX37" fmla="*/ 205916 w 910416"/>
              <a:gd name="connsiteY37" fmla="*/ 1751744 h 3369924"/>
              <a:gd name="connsiteX38" fmla="*/ 200779 w 910416"/>
              <a:gd name="connsiteY38" fmla="*/ 1726059 h 3369924"/>
              <a:gd name="connsiteX39" fmla="*/ 185368 w 910416"/>
              <a:gd name="connsiteY39" fmla="*/ 1705511 h 3369924"/>
              <a:gd name="connsiteX40" fmla="*/ 180231 w 910416"/>
              <a:gd name="connsiteY40" fmla="*/ 1684962 h 3369924"/>
              <a:gd name="connsiteX41" fmla="*/ 169957 w 910416"/>
              <a:gd name="connsiteY41" fmla="*/ 1654140 h 3369924"/>
              <a:gd name="connsiteX42" fmla="*/ 149409 w 910416"/>
              <a:gd name="connsiteY42" fmla="*/ 1587358 h 3369924"/>
              <a:gd name="connsiteX43" fmla="*/ 139134 w 910416"/>
              <a:gd name="connsiteY43" fmla="*/ 1520576 h 3369924"/>
              <a:gd name="connsiteX44" fmla="*/ 133997 w 910416"/>
              <a:gd name="connsiteY44" fmla="*/ 1505164 h 3369924"/>
              <a:gd name="connsiteX45" fmla="*/ 128860 w 910416"/>
              <a:gd name="connsiteY45" fmla="*/ 1479479 h 3369924"/>
              <a:gd name="connsiteX46" fmla="*/ 118586 w 910416"/>
              <a:gd name="connsiteY46" fmla="*/ 1438382 h 3369924"/>
              <a:gd name="connsiteX47" fmla="*/ 108312 w 910416"/>
              <a:gd name="connsiteY47" fmla="*/ 1417834 h 3369924"/>
              <a:gd name="connsiteX48" fmla="*/ 98038 w 910416"/>
              <a:gd name="connsiteY48" fmla="*/ 1376737 h 3369924"/>
              <a:gd name="connsiteX49" fmla="*/ 87764 w 910416"/>
              <a:gd name="connsiteY49" fmla="*/ 1345915 h 3369924"/>
              <a:gd name="connsiteX50" fmla="*/ 77489 w 910416"/>
              <a:gd name="connsiteY50" fmla="*/ 1304818 h 3369924"/>
              <a:gd name="connsiteX51" fmla="*/ 62078 w 910416"/>
              <a:gd name="connsiteY51" fmla="*/ 1268859 h 3369924"/>
              <a:gd name="connsiteX52" fmla="*/ 51804 w 910416"/>
              <a:gd name="connsiteY52" fmla="*/ 1243173 h 3369924"/>
              <a:gd name="connsiteX53" fmla="*/ 41530 w 910416"/>
              <a:gd name="connsiteY53" fmla="*/ 1171254 h 3369924"/>
              <a:gd name="connsiteX54" fmla="*/ 31256 w 910416"/>
              <a:gd name="connsiteY54" fmla="*/ 1145569 h 3369924"/>
              <a:gd name="connsiteX55" fmla="*/ 26119 w 910416"/>
              <a:gd name="connsiteY55" fmla="*/ 1125021 h 3369924"/>
              <a:gd name="connsiteX56" fmla="*/ 20982 w 910416"/>
              <a:gd name="connsiteY56" fmla="*/ 1109609 h 3369924"/>
              <a:gd name="connsiteX57" fmla="*/ 10707 w 910416"/>
              <a:gd name="connsiteY57" fmla="*/ 1053102 h 3369924"/>
              <a:gd name="connsiteX58" fmla="*/ 10707 w 910416"/>
              <a:gd name="connsiteY58" fmla="*/ 441789 h 3369924"/>
              <a:gd name="connsiteX59" fmla="*/ 20982 w 910416"/>
              <a:gd name="connsiteY59" fmla="*/ 390418 h 3369924"/>
              <a:gd name="connsiteX60" fmla="*/ 31256 w 910416"/>
              <a:gd name="connsiteY60" fmla="*/ 359596 h 3369924"/>
              <a:gd name="connsiteX61" fmla="*/ 67215 w 910416"/>
              <a:gd name="connsiteY61" fmla="*/ 297951 h 3369924"/>
              <a:gd name="connsiteX62" fmla="*/ 82627 w 910416"/>
              <a:gd name="connsiteY62" fmla="*/ 251717 h 3369924"/>
              <a:gd name="connsiteX63" fmla="*/ 87764 w 910416"/>
              <a:gd name="connsiteY63" fmla="*/ 236306 h 3369924"/>
              <a:gd name="connsiteX64" fmla="*/ 103175 w 910416"/>
              <a:gd name="connsiteY64" fmla="*/ 231169 h 3369924"/>
              <a:gd name="connsiteX65" fmla="*/ 118586 w 910416"/>
              <a:gd name="connsiteY65" fmla="*/ 200346 h 3369924"/>
              <a:gd name="connsiteX66" fmla="*/ 144271 w 910416"/>
              <a:gd name="connsiteY66" fmla="*/ 169524 h 3369924"/>
              <a:gd name="connsiteX67" fmla="*/ 175094 w 910416"/>
              <a:gd name="connsiteY67" fmla="*/ 138702 h 3369924"/>
              <a:gd name="connsiteX68" fmla="*/ 216191 w 910416"/>
              <a:gd name="connsiteY68" fmla="*/ 92468 h 3369924"/>
              <a:gd name="connsiteX69" fmla="*/ 241876 w 910416"/>
              <a:gd name="connsiteY69" fmla="*/ 66782 h 3369924"/>
              <a:gd name="connsiteX70" fmla="*/ 267561 w 910416"/>
              <a:gd name="connsiteY70" fmla="*/ 35960 h 3369924"/>
              <a:gd name="connsiteX71" fmla="*/ 298384 w 910416"/>
              <a:gd name="connsiteY71" fmla="*/ 25686 h 3369924"/>
              <a:gd name="connsiteX72" fmla="*/ 324069 w 910416"/>
              <a:gd name="connsiteY72" fmla="*/ 15412 h 3369924"/>
              <a:gd name="connsiteX73" fmla="*/ 473045 w 910416"/>
              <a:gd name="connsiteY73" fmla="*/ 5137 h 3369924"/>
              <a:gd name="connsiteX74" fmla="*/ 534689 w 910416"/>
              <a:gd name="connsiteY74" fmla="*/ 0 h 3369924"/>
              <a:gd name="connsiteX75" fmla="*/ 688802 w 910416"/>
              <a:gd name="connsiteY75" fmla="*/ 15412 h 3369924"/>
              <a:gd name="connsiteX76" fmla="*/ 704213 w 910416"/>
              <a:gd name="connsiteY76" fmla="*/ 20549 h 3369924"/>
              <a:gd name="connsiteX77" fmla="*/ 724761 w 910416"/>
              <a:gd name="connsiteY77" fmla="*/ 25686 h 3369924"/>
              <a:gd name="connsiteX78" fmla="*/ 745310 w 910416"/>
              <a:gd name="connsiteY78" fmla="*/ 41097 h 3369924"/>
              <a:gd name="connsiteX79" fmla="*/ 770995 w 910416"/>
              <a:gd name="connsiteY79" fmla="*/ 51371 h 3369924"/>
              <a:gd name="connsiteX80" fmla="*/ 786406 w 910416"/>
              <a:gd name="connsiteY80" fmla="*/ 66782 h 3369924"/>
              <a:gd name="connsiteX81" fmla="*/ 806955 w 910416"/>
              <a:gd name="connsiteY81" fmla="*/ 77057 h 3369924"/>
              <a:gd name="connsiteX82" fmla="*/ 822366 w 910416"/>
              <a:gd name="connsiteY82" fmla="*/ 92468 h 3369924"/>
              <a:gd name="connsiteX83" fmla="*/ 837777 w 910416"/>
              <a:gd name="connsiteY83" fmla="*/ 102742 h 3369924"/>
              <a:gd name="connsiteX84" fmla="*/ 868600 w 910416"/>
              <a:gd name="connsiteY84" fmla="*/ 128427 h 3369924"/>
              <a:gd name="connsiteX85" fmla="*/ 878874 w 910416"/>
              <a:gd name="connsiteY85" fmla="*/ 143839 h 3369924"/>
              <a:gd name="connsiteX86" fmla="*/ 889148 w 910416"/>
              <a:gd name="connsiteY86" fmla="*/ 174661 h 3369924"/>
              <a:gd name="connsiteX87" fmla="*/ 899422 w 910416"/>
              <a:gd name="connsiteY87" fmla="*/ 205484 h 3369924"/>
              <a:gd name="connsiteX88" fmla="*/ 909696 w 910416"/>
              <a:gd name="connsiteY88" fmla="*/ 246580 h 3369924"/>
              <a:gd name="connsiteX89" fmla="*/ 894285 w 910416"/>
              <a:gd name="connsiteY89" fmla="*/ 395555 h 3369924"/>
              <a:gd name="connsiteX90" fmla="*/ 889148 w 910416"/>
              <a:gd name="connsiteY90" fmla="*/ 410967 h 3369924"/>
              <a:gd name="connsiteX91" fmla="*/ 873737 w 910416"/>
              <a:gd name="connsiteY91" fmla="*/ 416104 h 3369924"/>
              <a:gd name="connsiteX92" fmla="*/ 848051 w 910416"/>
              <a:gd name="connsiteY92" fmla="*/ 441789 h 3369924"/>
              <a:gd name="connsiteX93" fmla="*/ 827503 w 910416"/>
              <a:gd name="connsiteY93" fmla="*/ 446926 h 3369924"/>
              <a:gd name="connsiteX94" fmla="*/ 776132 w 910416"/>
              <a:gd name="connsiteY94" fmla="*/ 462337 h 3369924"/>
              <a:gd name="connsiteX95" fmla="*/ 570649 w 910416"/>
              <a:gd name="connsiteY95" fmla="*/ 477749 h 3369924"/>
              <a:gd name="connsiteX96" fmla="*/ 534689 w 910416"/>
              <a:gd name="connsiteY96" fmla="*/ 482886 h 3369924"/>
              <a:gd name="connsiteX97" fmla="*/ 498730 w 910416"/>
              <a:gd name="connsiteY97" fmla="*/ 493160 h 3369924"/>
              <a:gd name="connsiteX98" fmla="*/ 462770 w 910416"/>
              <a:gd name="connsiteY98" fmla="*/ 503434 h 3369924"/>
              <a:gd name="connsiteX99" fmla="*/ 431948 w 910416"/>
              <a:gd name="connsiteY99" fmla="*/ 523982 h 3369924"/>
              <a:gd name="connsiteX100" fmla="*/ 406262 w 910416"/>
              <a:gd name="connsiteY100" fmla="*/ 549668 h 3369924"/>
              <a:gd name="connsiteX101" fmla="*/ 385714 w 910416"/>
              <a:gd name="connsiteY101" fmla="*/ 575353 h 3369924"/>
              <a:gd name="connsiteX102" fmla="*/ 365166 w 910416"/>
              <a:gd name="connsiteY102" fmla="*/ 601039 h 3369924"/>
              <a:gd name="connsiteX103" fmla="*/ 344618 w 910416"/>
              <a:gd name="connsiteY103" fmla="*/ 606176 h 3369924"/>
              <a:gd name="connsiteX104" fmla="*/ 334343 w 910416"/>
              <a:gd name="connsiteY104" fmla="*/ 621587 h 3369924"/>
              <a:gd name="connsiteX105" fmla="*/ 318932 w 910416"/>
              <a:gd name="connsiteY105" fmla="*/ 631861 h 3369924"/>
              <a:gd name="connsiteX106" fmla="*/ 298384 w 910416"/>
              <a:gd name="connsiteY106" fmla="*/ 662684 h 3369924"/>
              <a:gd name="connsiteX107" fmla="*/ 282973 w 910416"/>
              <a:gd name="connsiteY107" fmla="*/ 672958 h 3369924"/>
              <a:gd name="connsiteX108" fmla="*/ 257287 w 910416"/>
              <a:gd name="connsiteY108" fmla="*/ 693506 h 3369924"/>
              <a:gd name="connsiteX109" fmla="*/ 247013 w 910416"/>
              <a:gd name="connsiteY109" fmla="*/ 708917 h 3369924"/>
              <a:gd name="connsiteX110" fmla="*/ 211054 w 910416"/>
              <a:gd name="connsiteY110" fmla="*/ 729466 h 3369924"/>
              <a:gd name="connsiteX111" fmla="*/ 195642 w 910416"/>
              <a:gd name="connsiteY111" fmla="*/ 770562 h 3369924"/>
              <a:gd name="connsiteX112" fmla="*/ 190505 w 910416"/>
              <a:gd name="connsiteY112" fmla="*/ 785973 h 3369924"/>
              <a:gd name="connsiteX113" fmla="*/ 180231 w 910416"/>
              <a:gd name="connsiteY113" fmla="*/ 801385 h 3369924"/>
              <a:gd name="connsiteX114" fmla="*/ 175094 w 910416"/>
              <a:gd name="connsiteY114" fmla="*/ 821933 h 3369924"/>
              <a:gd name="connsiteX115" fmla="*/ 169957 w 910416"/>
              <a:gd name="connsiteY115" fmla="*/ 837344 h 3369924"/>
              <a:gd name="connsiteX116" fmla="*/ 164820 w 910416"/>
              <a:gd name="connsiteY116" fmla="*/ 868167 h 3369924"/>
              <a:gd name="connsiteX117" fmla="*/ 164820 w 910416"/>
              <a:gd name="connsiteY117" fmla="*/ 1119884 h 3369924"/>
              <a:gd name="connsiteX118" fmla="*/ 169957 w 910416"/>
              <a:gd name="connsiteY118" fmla="*/ 1145569 h 3369924"/>
              <a:gd name="connsiteX119" fmla="*/ 190505 w 910416"/>
              <a:gd name="connsiteY119" fmla="*/ 1191803 h 3369924"/>
              <a:gd name="connsiteX120" fmla="*/ 195642 w 910416"/>
              <a:gd name="connsiteY120" fmla="*/ 1212351 h 3369924"/>
              <a:gd name="connsiteX121" fmla="*/ 200779 w 910416"/>
              <a:gd name="connsiteY121" fmla="*/ 1227762 h 3369924"/>
              <a:gd name="connsiteX122" fmla="*/ 205916 w 910416"/>
              <a:gd name="connsiteY122" fmla="*/ 1309955 h 3369924"/>
              <a:gd name="connsiteX123" fmla="*/ 226465 w 910416"/>
              <a:gd name="connsiteY123" fmla="*/ 1361326 h 3369924"/>
              <a:gd name="connsiteX124" fmla="*/ 231602 w 910416"/>
              <a:gd name="connsiteY124" fmla="*/ 1381875 h 3369924"/>
              <a:gd name="connsiteX125" fmla="*/ 241876 w 910416"/>
              <a:gd name="connsiteY125" fmla="*/ 1397286 h 3369924"/>
              <a:gd name="connsiteX126" fmla="*/ 252150 w 910416"/>
              <a:gd name="connsiteY126" fmla="*/ 1438382 h 3369924"/>
              <a:gd name="connsiteX127" fmla="*/ 257287 w 910416"/>
              <a:gd name="connsiteY127" fmla="*/ 1453794 h 3369924"/>
              <a:gd name="connsiteX128" fmla="*/ 267561 w 910416"/>
              <a:gd name="connsiteY128" fmla="*/ 1469205 h 3369924"/>
              <a:gd name="connsiteX129" fmla="*/ 277836 w 910416"/>
              <a:gd name="connsiteY129" fmla="*/ 1582221 h 3369924"/>
              <a:gd name="connsiteX130" fmla="*/ 282973 w 910416"/>
              <a:gd name="connsiteY130" fmla="*/ 1623317 h 3369924"/>
              <a:gd name="connsiteX131" fmla="*/ 293247 w 910416"/>
              <a:gd name="connsiteY131" fmla="*/ 1649003 h 3369924"/>
              <a:gd name="connsiteX132" fmla="*/ 298384 w 910416"/>
              <a:gd name="connsiteY132" fmla="*/ 1695236 h 3369924"/>
              <a:gd name="connsiteX133" fmla="*/ 308658 w 910416"/>
              <a:gd name="connsiteY133" fmla="*/ 1715785 h 3369924"/>
              <a:gd name="connsiteX134" fmla="*/ 313795 w 910416"/>
              <a:gd name="connsiteY134" fmla="*/ 1731196 h 3369924"/>
              <a:gd name="connsiteX135" fmla="*/ 318932 w 910416"/>
              <a:gd name="connsiteY135" fmla="*/ 1762018 h 3369924"/>
              <a:gd name="connsiteX136" fmla="*/ 324069 w 910416"/>
              <a:gd name="connsiteY136" fmla="*/ 1777430 h 3369924"/>
              <a:gd name="connsiteX137" fmla="*/ 329206 w 910416"/>
              <a:gd name="connsiteY137" fmla="*/ 1797978 h 3369924"/>
              <a:gd name="connsiteX138" fmla="*/ 349755 w 910416"/>
              <a:gd name="connsiteY138" fmla="*/ 1839075 h 3369924"/>
              <a:gd name="connsiteX139" fmla="*/ 360029 w 910416"/>
              <a:gd name="connsiteY139" fmla="*/ 1885308 h 3369924"/>
              <a:gd name="connsiteX140" fmla="*/ 370303 w 910416"/>
              <a:gd name="connsiteY140" fmla="*/ 1916131 h 3369924"/>
              <a:gd name="connsiteX141" fmla="*/ 375440 w 910416"/>
              <a:gd name="connsiteY141" fmla="*/ 1931542 h 3369924"/>
              <a:gd name="connsiteX142" fmla="*/ 395988 w 910416"/>
              <a:gd name="connsiteY142" fmla="*/ 1952090 h 3369924"/>
              <a:gd name="connsiteX143" fmla="*/ 406262 w 910416"/>
              <a:gd name="connsiteY143" fmla="*/ 1967502 h 3369924"/>
              <a:gd name="connsiteX144" fmla="*/ 431948 w 910416"/>
              <a:gd name="connsiteY144" fmla="*/ 1972639 h 3369924"/>
              <a:gd name="connsiteX145" fmla="*/ 452496 w 910416"/>
              <a:gd name="connsiteY145" fmla="*/ 1977776 h 3369924"/>
              <a:gd name="connsiteX146" fmla="*/ 601471 w 910416"/>
              <a:gd name="connsiteY146" fmla="*/ 1982913 h 3369924"/>
              <a:gd name="connsiteX147" fmla="*/ 627157 w 910416"/>
              <a:gd name="connsiteY147" fmla="*/ 1988050 h 3369924"/>
              <a:gd name="connsiteX148" fmla="*/ 632294 w 910416"/>
              <a:gd name="connsiteY148" fmla="*/ 2003461 h 3369924"/>
              <a:gd name="connsiteX149" fmla="*/ 606609 w 910416"/>
              <a:gd name="connsiteY149" fmla="*/ 2085654 h 3369924"/>
              <a:gd name="connsiteX150" fmla="*/ 575786 w 910416"/>
              <a:gd name="connsiteY150" fmla="*/ 2101066 h 3369924"/>
              <a:gd name="connsiteX151" fmla="*/ 550101 w 910416"/>
              <a:gd name="connsiteY151" fmla="*/ 2137025 h 3369924"/>
              <a:gd name="connsiteX152" fmla="*/ 534689 w 910416"/>
              <a:gd name="connsiteY152" fmla="*/ 2147299 h 3369924"/>
              <a:gd name="connsiteX153" fmla="*/ 519278 w 910416"/>
              <a:gd name="connsiteY153" fmla="*/ 2183259 h 3369924"/>
              <a:gd name="connsiteX154" fmla="*/ 509004 w 910416"/>
              <a:gd name="connsiteY154" fmla="*/ 2198670 h 3369924"/>
              <a:gd name="connsiteX155" fmla="*/ 493593 w 910416"/>
              <a:gd name="connsiteY155" fmla="*/ 2224355 h 3369924"/>
              <a:gd name="connsiteX156" fmla="*/ 503867 w 910416"/>
              <a:gd name="connsiteY156" fmla="*/ 2763749 h 3369924"/>
              <a:gd name="connsiteX157" fmla="*/ 519278 w 910416"/>
              <a:gd name="connsiteY157" fmla="*/ 2979506 h 3369924"/>
              <a:gd name="connsiteX158" fmla="*/ 524415 w 910416"/>
              <a:gd name="connsiteY158" fmla="*/ 2994917 h 3369924"/>
              <a:gd name="connsiteX159" fmla="*/ 539827 w 910416"/>
              <a:gd name="connsiteY159" fmla="*/ 3030877 h 3369924"/>
              <a:gd name="connsiteX160" fmla="*/ 534689 w 910416"/>
              <a:gd name="connsiteY160" fmla="*/ 3149030 h 3369924"/>
              <a:gd name="connsiteX161" fmla="*/ 524415 w 910416"/>
              <a:gd name="connsiteY161" fmla="*/ 3164441 h 3369924"/>
              <a:gd name="connsiteX162" fmla="*/ 519278 w 910416"/>
              <a:gd name="connsiteY162" fmla="*/ 3205537 h 3369924"/>
              <a:gd name="connsiteX163" fmla="*/ 503867 w 910416"/>
              <a:gd name="connsiteY163" fmla="*/ 3236360 h 3369924"/>
              <a:gd name="connsiteX164" fmla="*/ 493593 w 910416"/>
              <a:gd name="connsiteY164" fmla="*/ 3262045 h 3369924"/>
              <a:gd name="connsiteX165" fmla="*/ 493593 w 910416"/>
              <a:gd name="connsiteY165" fmla="*/ 3308279 h 3369924"/>
              <a:gd name="connsiteX166" fmla="*/ 493593 w 910416"/>
              <a:gd name="connsiteY166" fmla="*/ 3308279 h 33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910416" h="3369924">
                <a:moveTo>
                  <a:pt x="550101" y="3369924"/>
                </a:moveTo>
                <a:lnTo>
                  <a:pt x="550101" y="3369924"/>
                </a:lnTo>
                <a:cubicBezTo>
                  <a:pt x="548604" y="3363185"/>
                  <a:pt x="537188" y="3304321"/>
                  <a:pt x="529552" y="3292868"/>
                </a:cubicBezTo>
                <a:lnTo>
                  <a:pt x="519278" y="3277457"/>
                </a:lnTo>
                <a:cubicBezTo>
                  <a:pt x="514141" y="3196976"/>
                  <a:pt x="511891" y="3116259"/>
                  <a:pt x="503867" y="3036014"/>
                </a:cubicBezTo>
                <a:cubicBezTo>
                  <a:pt x="502155" y="3018890"/>
                  <a:pt x="501164" y="3001679"/>
                  <a:pt x="498730" y="2984643"/>
                </a:cubicBezTo>
                <a:cubicBezTo>
                  <a:pt x="497732" y="2977654"/>
                  <a:pt x="495125" y="2970987"/>
                  <a:pt x="493593" y="2964095"/>
                </a:cubicBezTo>
                <a:cubicBezTo>
                  <a:pt x="491699" y="2955571"/>
                  <a:pt x="490168" y="2946971"/>
                  <a:pt x="488456" y="2938409"/>
                </a:cubicBezTo>
                <a:cubicBezTo>
                  <a:pt x="486744" y="2917861"/>
                  <a:pt x="486136" y="2897190"/>
                  <a:pt x="483319" y="2876764"/>
                </a:cubicBezTo>
                <a:cubicBezTo>
                  <a:pt x="479280" y="2847481"/>
                  <a:pt x="472972" y="2818557"/>
                  <a:pt x="467907" y="2789434"/>
                </a:cubicBezTo>
                <a:cubicBezTo>
                  <a:pt x="467906" y="2789429"/>
                  <a:pt x="457634" y="2727793"/>
                  <a:pt x="457633" y="2727789"/>
                </a:cubicBezTo>
                <a:lnTo>
                  <a:pt x="452496" y="2686693"/>
                </a:lnTo>
                <a:cubicBezTo>
                  <a:pt x="450742" y="2653361"/>
                  <a:pt x="448336" y="2578479"/>
                  <a:pt x="442222" y="2537717"/>
                </a:cubicBezTo>
                <a:cubicBezTo>
                  <a:pt x="439632" y="2520447"/>
                  <a:pt x="435875" y="2503362"/>
                  <a:pt x="431948" y="2486346"/>
                </a:cubicBezTo>
                <a:cubicBezTo>
                  <a:pt x="430730" y="2481070"/>
                  <a:pt x="427986" y="2476221"/>
                  <a:pt x="426811" y="2470935"/>
                </a:cubicBezTo>
                <a:cubicBezTo>
                  <a:pt x="424552" y="2460767"/>
                  <a:pt x="423933" y="2450281"/>
                  <a:pt x="421674" y="2440113"/>
                </a:cubicBezTo>
                <a:cubicBezTo>
                  <a:pt x="420499" y="2434827"/>
                  <a:pt x="418025" y="2429909"/>
                  <a:pt x="416537" y="2424702"/>
                </a:cubicBezTo>
                <a:cubicBezTo>
                  <a:pt x="414597" y="2417913"/>
                  <a:pt x="413476" y="2410901"/>
                  <a:pt x="411400" y="2404153"/>
                </a:cubicBezTo>
                <a:cubicBezTo>
                  <a:pt x="406623" y="2388627"/>
                  <a:pt x="395988" y="2357920"/>
                  <a:pt x="395988" y="2357920"/>
                </a:cubicBezTo>
                <a:cubicBezTo>
                  <a:pt x="394276" y="2345933"/>
                  <a:pt x="392451" y="2333962"/>
                  <a:pt x="390851" y="2321960"/>
                </a:cubicBezTo>
                <a:cubicBezTo>
                  <a:pt x="389026" y="2308275"/>
                  <a:pt x="389346" y="2294182"/>
                  <a:pt x="385714" y="2280863"/>
                </a:cubicBezTo>
                <a:cubicBezTo>
                  <a:pt x="384090" y="2274907"/>
                  <a:pt x="378865" y="2270589"/>
                  <a:pt x="375440" y="2265452"/>
                </a:cubicBezTo>
                <a:cubicBezTo>
                  <a:pt x="373728" y="2258603"/>
                  <a:pt x="371688" y="2251827"/>
                  <a:pt x="370303" y="2244904"/>
                </a:cubicBezTo>
                <a:cubicBezTo>
                  <a:pt x="360374" y="2195258"/>
                  <a:pt x="369896" y="2232390"/>
                  <a:pt x="360029" y="2178122"/>
                </a:cubicBezTo>
                <a:cubicBezTo>
                  <a:pt x="358766" y="2171175"/>
                  <a:pt x="356277" y="2164496"/>
                  <a:pt x="354892" y="2157573"/>
                </a:cubicBezTo>
                <a:cubicBezTo>
                  <a:pt x="352849" y="2147360"/>
                  <a:pt x="352496" y="2136800"/>
                  <a:pt x="349755" y="2126751"/>
                </a:cubicBezTo>
                <a:cubicBezTo>
                  <a:pt x="347329" y="2117855"/>
                  <a:pt x="342905" y="2109628"/>
                  <a:pt x="339480" y="2101066"/>
                </a:cubicBezTo>
                <a:cubicBezTo>
                  <a:pt x="327835" y="2031192"/>
                  <a:pt x="342631" y="2106433"/>
                  <a:pt x="324069" y="2044558"/>
                </a:cubicBezTo>
                <a:cubicBezTo>
                  <a:pt x="311950" y="2004162"/>
                  <a:pt x="327856" y="2032258"/>
                  <a:pt x="308658" y="2003461"/>
                </a:cubicBezTo>
                <a:cubicBezTo>
                  <a:pt x="305128" y="1985809"/>
                  <a:pt x="303220" y="1974153"/>
                  <a:pt x="298384" y="1957227"/>
                </a:cubicBezTo>
                <a:cubicBezTo>
                  <a:pt x="296896" y="1952020"/>
                  <a:pt x="295488" y="1946745"/>
                  <a:pt x="293247" y="1941816"/>
                </a:cubicBezTo>
                <a:cubicBezTo>
                  <a:pt x="286909" y="1927873"/>
                  <a:pt x="277541" y="1915250"/>
                  <a:pt x="272698" y="1900720"/>
                </a:cubicBezTo>
                <a:lnTo>
                  <a:pt x="262424" y="1869897"/>
                </a:lnTo>
                <a:cubicBezTo>
                  <a:pt x="260712" y="1864760"/>
                  <a:pt x="261792" y="1857490"/>
                  <a:pt x="257287" y="1854486"/>
                </a:cubicBezTo>
                <a:lnTo>
                  <a:pt x="241876" y="1844212"/>
                </a:lnTo>
                <a:cubicBezTo>
                  <a:pt x="239870" y="1834180"/>
                  <a:pt x="232983" y="1794222"/>
                  <a:pt x="226465" y="1787704"/>
                </a:cubicBezTo>
                <a:lnTo>
                  <a:pt x="211054" y="1772293"/>
                </a:lnTo>
                <a:cubicBezTo>
                  <a:pt x="209341" y="1765443"/>
                  <a:pt x="207448" y="1758636"/>
                  <a:pt x="205916" y="1751744"/>
                </a:cubicBezTo>
                <a:cubicBezTo>
                  <a:pt x="204022" y="1743221"/>
                  <a:pt x="204325" y="1734038"/>
                  <a:pt x="200779" y="1726059"/>
                </a:cubicBezTo>
                <a:cubicBezTo>
                  <a:pt x="197302" y="1718235"/>
                  <a:pt x="190505" y="1712360"/>
                  <a:pt x="185368" y="1705511"/>
                </a:cubicBezTo>
                <a:cubicBezTo>
                  <a:pt x="183656" y="1698661"/>
                  <a:pt x="182260" y="1691725"/>
                  <a:pt x="180231" y="1684962"/>
                </a:cubicBezTo>
                <a:cubicBezTo>
                  <a:pt x="177119" y="1674589"/>
                  <a:pt x="172081" y="1664759"/>
                  <a:pt x="169957" y="1654140"/>
                </a:cubicBezTo>
                <a:cubicBezTo>
                  <a:pt x="158472" y="1596715"/>
                  <a:pt x="169370" y="1617299"/>
                  <a:pt x="149409" y="1587358"/>
                </a:cubicBezTo>
                <a:cubicBezTo>
                  <a:pt x="147772" y="1575897"/>
                  <a:pt x="141983" y="1533397"/>
                  <a:pt x="139134" y="1520576"/>
                </a:cubicBezTo>
                <a:cubicBezTo>
                  <a:pt x="137959" y="1515290"/>
                  <a:pt x="135310" y="1510418"/>
                  <a:pt x="133997" y="1505164"/>
                </a:cubicBezTo>
                <a:cubicBezTo>
                  <a:pt x="131879" y="1496693"/>
                  <a:pt x="130823" y="1487987"/>
                  <a:pt x="128860" y="1479479"/>
                </a:cubicBezTo>
                <a:cubicBezTo>
                  <a:pt x="125685" y="1465720"/>
                  <a:pt x="124901" y="1451012"/>
                  <a:pt x="118586" y="1438382"/>
                </a:cubicBezTo>
                <a:cubicBezTo>
                  <a:pt x="115161" y="1431533"/>
                  <a:pt x="110734" y="1425099"/>
                  <a:pt x="108312" y="1417834"/>
                </a:cubicBezTo>
                <a:cubicBezTo>
                  <a:pt x="103847" y="1404438"/>
                  <a:pt x="102503" y="1390133"/>
                  <a:pt x="98038" y="1376737"/>
                </a:cubicBezTo>
                <a:cubicBezTo>
                  <a:pt x="94613" y="1366463"/>
                  <a:pt x="90391" y="1356421"/>
                  <a:pt x="87764" y="1345915"/>
                </a:cubicBezTo>
                <a:cubicBezTo>
                  <a:pt x="84339" y="1332216"/>
                  <a:pt x="83804" y="1317448"/>
                  <a:pt x="77489" y="1304818"/>
                </a:cubicBezTo>
                <a:cubicBezTo>
                  <a:pt x="59450" y="1268740"/>
                  <a:pt x="73415" y="1299091"/>
                  <a:pt x="62078" y="1268859"/>
                </a:cubicBezTo>
                <a:cubicBezTo>
                  <a:pt x="58840" y="1260225"/>
                  <a:pt x="54454" y="1252006"/>
                  <a:pt x="51804" y="1243173"/>
                </a:cubicBezTo>
                <a:cubicBezTo>
                  <a:pt x="42683" y="1212768"/>
                  <a:pt x="49307" y="1207546"/>
                  <a:pt x="41530" y="1171254"/>
                </a:cubicBezTo>
                <a:cubicBezTo>
                  <a:pt x="39598" y="1162237"/>
                  <a:pt x="34172" y="1154317"/>
                  <a:pt x="31256" y="1145569"/>
                </a:cubicBezTo>
                <a:cubicBezTo>
                  <a:pt x="29023" y="1138871"/>
                  <a:pt x="28059" y="1131809"/>
                  <a:pt x="26119" y="1125021"/>
                </a:cubicBezTo>
                <a:cubicBezTo>
                  <a:pt x="24631" y="1119814"/>
                  <a:pt x="22295" y="1114863"/>
                  <a:pt x="20982" y="1109609"/>
                </a:cubicBezTo>
                <a:cubicBezTo>
                  <a:pt x="17394" y="1095257"/>
                  <a:pt x="12996" y="1066833"/>
                  <a:pt x="10707" y="1053102"/>
                </a:cubicBezTo>
                <a:cubicBezTo>
                  <a:pt x="-7875" y="811534"/>
                  <a:pt x="1484" y="958259"/>
                  <a:pt x="10707" y="441789"/>
                </a:cubicBezTo>
                <a:cubicBezTo>
                  <a:pt x="10883" y="431952"/>
                  <a:pt x="17470" y="402126"/>
                  <a:pt x="20982" y="390418"/>
                </a:cubicBezTo>
                <a:cubicBezTo>
                  <a:pt x="24094" y="380045"/>
                  <a:pt x="25799" y="368951"/>
                  <a:pt x="31256" y="359596"/>
                </a:cubicBezTo>
                <a:lnTo>
                  <a:pt x="67215" y="297951"/>
                </a:lnTo>
                <a:cubicBezTo>
                  <a:pt x="75875" y="254652"/>
                  <a:pt x="66675" y="288938"/>
                  <a:pt x="82627" y="251717"/>
                </a:cubicBezTo>
                <a:cubicBezTo>
                  <a:pt x="84760" y="246740"/>
                  <a:pt x="83935" y="240135"/>
                  <a:pt x="87764" y="236306"/>
                </a:cubicBezTo>
                <a:cubicBezTo>
                  <a:pt x="91593" y="232477"/>
                  <a:pt x="98038" y="232881"/>
                  <a:pt x="103175" y="231169"/>
                </a:cubicBezTo>
                <a:cubicBezTo>
                  <a:pt x="132618" y="187005"/>
                  <a:pt x="97318" y="242883"/>
                  <a:pt x="118586" y="200346"/>
                </a:cubicBezTo>
                <a:cubicBezTo>
                  <a:pt x="127668" y="182182"/>
                  <a:pt x="130639" y="185427"/>
                  <a:pt x="144271" y="169524"/>
                </a:cubicBezTo>
                <a:cubicBezTo>
                  <a:pt x="169758" y="139790"/>
                  <a:pt x="147965" y="156788"/>
                  <a:pt x="175094" y="138702"/>
                </a:cubicBezTo>
                <a:cubicBezTo>
                  <a:pt x="189000" y="96981"/>
                  <a:pt x="175681" y="112722"/>
                  <a:pt x="216191" y="92468"/>
                </a:cubicBezTo>
                <a:cubicBezTo>
                  <a:pt x="224753" y="83906"/>
                  <a:pt x="235160" y="76857"/>
                  <a:pt x="241876" y="66782"/>
                </a:cubicBezTo>
                <a:cubicBezTo>
                  <a:pt x="248271" y="57190"/>
                  <a:pt x="257091" y="41776"/>
                  <a:pt x="267561" y="35960"/>
                </a:cubicBezTo>
                <a:cubicBezTo>
                  <a:pt x="277028" y="30701"/>
                  <a:pt x="288329" y="29708"/>
                  <a:pt x="298384" y="25686"/>
                </a:cubicBezTo>
                <a:cubicBezTo>
                  <a:pt x="306946" y="22261"/>
                  <a:pt x="315123" y="17648"/>
                  <a:pt x="324069" y="15412"/>
                </a:cubicBezTo>
                <a:cubicBezTo>
                  <a:pt x="359092" y="6656"/>
                  <a:pt x="467120" y="5486"/>
                  <a:pt x="473045" y="5137"/>
                </a:cubicBezTo>
                <a:cubicBezTo>
                  <a:pt x="493629" y="3926"/>
                  <a:pt x="514141" y="1712"/>
                  <a:pt x="534689" y="0"/>
                </a:cubicBezTo>
                <a:cubicBezTo>
                  <a:pt x="586060" y="5137"/>
                  <a:pt x="637550" y="9199"/>
                  <a:pt x="688802" y="15412"/>
                </a:cubicBezTo>
                <a:cubicBezTo>
                  <a:pt x="694178" y="16064"/>
                  <a:pt x="699006" y="19061"/>
                  <a:pt x="704213" y="20549"/>
                </a:cubicBezTo>
                <a:cubicBezTo>
                  <a:pt x="711001" y="22489"/>
                  <a:pt x="717912" y="23974"/>
                  <a:pt x="724761" y="25686"/>
                </a:cubicBezTo>
                <a:cubicBezTo>
                  <a:pt x="731611" y="30823"/>
                  <a:pt x="737825" y="36939"/>
                  <a:pt x="745310" y="41097"/>
                </a:cubicBezTo>
                <a:cubicBezTo>
                  <a:pt x="753371" y="45575"/>
                  <a:pt x="763175" y="46484"/>
                  <a:pt x="770995" y="51371"/>
                </a:cubicBezTo>
                <a:cubicBezTo>
                  <a:pt x="777156" y="55221"/>
                  <a:pt x="780494" y="62559"/>
                  <a:pt x="786406" y="66782"/>
                </a:cubicBezTo>
                <a:cubicBezTo>
                  <a:pt x="792638" y="71233"/>
                  <a:pt x="800723" y="72606"/>
                  <a:pt x="806955" y="77057"/>
                </a:cubicBezTo>
                <a:cubicBezTo>
                  <a:pt x="812867" y="81280"/>
                  <a:pt x="816785" y="87817"/>
                  <a:pt x="822366" y="92468"/>
                </a:cubicBezTo>
                <a:cubicBezTo>
                  <a:pt x="827109" y="96420"/>
                  <a:pt x="833034" y="98790"/>
                  <a:pt x="837777" y="102742"/>
                </a:cubicBezTo>
                <a:cubicBezTo>
                  <a:pt x="877325" y="135699"/>
                  <a:pt x="830340" y="102922"/>
                  <a:pt x="868600" y="128427"/>
                </a:cubicBezTo>
                <a:cubicBezTo>
                  <a:pt x="872025" y="133564"/>
                  <a:pt x="876366" y="138197"/>
                  <a:pt x="878874" y="143839"/>
                </a:cubicBezTo>
                <a:cubicBezTo>
                  <a:pt x="883272" y="153735"/>
                  <a:pt x="885723" y="164387"/>
                  <a:pt x="889148" y="174661"/>
                </a:cubicBezTo>
                <a:cubicBezTo>
                  <a:pt x="889149" y="174665"/>
                  <a:pt x="899421" y="205481"/>
                  <a:pt x="899422" y="205484"/>
                </a:cubicBezTo>
                <a:cubicBezTo>
                  <a:pt x="905621" y="236479"/>
                  <a:pt x="901798" y="222886"/>
                  <a:pt x="909696" y="246580"/>
                </a:cubicBezTo>
                <a:cubicBezTo>
                  <a:pt x="901831" y="443213"/>
                  <a:pt x="924152" y="325863"/>
                  <a:pt x="894285" y="395555"/>
                </a:cubicBezTo>
                <a:cubicBezTo>
                  <a:pt x="892152" y="400532"/>
                  <a:pt x="892977" y="407138"/>
                  <a:pt x="889148" y="410967"/>
                </a:cubicBezTo>
                <a:cubicBezTo>
                  <a:pt x="885319" y="414796"/>
                  <a:pt x="878874" y="414392"/>
                  <a:pt x="873737" y="416104"/>
                </a:cubicBezTo>
                <a:cubicBezTo>
                  <a:pt x="865175" y="424666"/>
                  <a:pt x="859798" y="438852"/>
                  <a:pt x="848051" y="441789"/>
                </a:cubicBezTo>
                <a:cubicBezTo>
                  <a:pt x="841202" y="443501"/>
                  <a:pt x="834265" y="444897"/>
                  <a:pt x="827503" y="446926"/>
                </a:cubicBezTo>
                <a:cubicBezTo>
                  <a:pt x="810376" y="452064"/>
                  <a:pt x="793892" y="459377"/>
                  <a:pt x="776132" y="462337"/>
                </a:cubicBezTo>
                <a:cubicBezTo>
                  <a:pt x="681650" y="478085"/>
                  <a:pt x="688775" y="473206"/>
                  <a:pt x="570649" y="477749"/>
                </a:cubicBezTo>
                <a:cubicBezTo>
                  <a:pt x="558662" y="479461"/>
                  <a:pt x="546602" y="480720"/>
                  <a:pt x="534689" y="482886"/>
                </a:cubicBezTo>
                <a:cubicBezTo>
                  <a:pt x="512608" y="486901"/>
                  <a:pt x="517985" y="487659"/>
                  <a:pt x="498730" y="493160"/>
                </a:cubicBezTo>
                <a:cubicBezTo>
                  <a:pt x="453569" y="506063"/>
                  <a:pt x="499729" y="491115"/>
                  <a:pt x="462770" y="503434"/>
                </a:cubicBezTo>
                <a:cubicBezTo>
                  <a:pt x="452496" y="510283"/>
                  <a:pt x="438797" y="513708"/>
                  <a:pt x="431948" y="523982"/>
                </a:cubicBezTo>
                <a:cubicBezTo>
                  <a:pt x="418249" y="544531"/>
                  <a:pt x="426811" y="535969"/>
                  <a:pt x="406262" y="549668"/>
                </a:cubicBezTo>
                <a:cubicBezTo>
                  <a:pt x="396261" y="579670"/>
                  <a:pt x="408950" y="552117"/>
                  <a:pt x="385714" y="575353"/>
                </a:cubicBezTo>
                <a:cubicBezTo>
                  <a:pt x="378456" y="582611"/>
                  <a:pt x="375331" y="595956"/>
                  <a:pt x="365166" y="601039"/>
                </a:cubicBezTo>
                <a:cubicBezTo>
                  <a:pt x="358851" y="604197"/>
                  <a:pt x="351467" y="604464"/>
                  <a:pt x="344618" y="606176"/>
                </a:cubicBezTo>
                <a:cubicBezTo>
                  <a:pt x="341193" y="611313"/>
                  <a:pt x="338709" y="617221"/>
                  <a:pt x="334343" y="621587"/>
                </a:cubicBezTo>
                <a:cubicBezTo>
                  <a:pt x="329977" y="625953"/>
                  <a:pt x="322997" y="627215"/>
                  <a:pt x="318932" y="631861"/>
                </a:cubicBezTo>
                <a:cubicBezTo>
                  <a:pt x="310801" y="641154"/>
                  <a:pt x="308658" y="655835"/>
                  <a:pt x="298384" y="662684"/>
                </a:cubicBezTo>
                <a:cubicBezTo>
                  <a:pt x="293247" y="666109"/>
                  <a:pt x="287794" y="669101"/>
                  <a:pt x="282973" y="672958"/>
                </a:cubicBezTo>
                <a:cubicBezTo>
                  <a:pt x="246373" y="702237"/>
                  <a:pt x="304719" y="661885"/>
                  <a:pt x="257287" y="693506"/>
                </a:cubicBezTo>
                <a:cubicBezTo>
                  <a:pt x="253862" y="698643"/>
                  <a:pt x="252037" y="705328"/>
                  <a:pt x="247013" y="708917"/>
                </a:cubicBezTo>
                <a:cubicBezTo>
                  <a:pt x="183642" y="754182"/>
                  <a:pt x="245281" y="695236"/>
                  <a:pt x="211054" y="729466"/>
                </a:cubicBezTo>
                <a:cubicBezTo>
                  <a:pt x="199386" y="764463"/>
                  <a:pt x="214080" y="721393"/>
                  <a:pt x="195642" y="770562"/>
                </a:cubicBezTo>
                <a:cubicBezTo>
                  <a:pt x="193741" y="775632"/>
                  <a:pt x="192927" y="781130"/>
                  <a:pt x="190505" y="785973"/>
                </a:cubicBezTo>
                <a:cubicBezTo>
                  <a:pt x="187744" y="791495"/>
                  <a:pt x="183656" y="796248"/>
                  <a:pt x="180231" y="801385"/>
                </a:cubicBezTo>
                <a:cubicBezTo>
                  <a:pt x="178519" y="808234"/>
                  <a:pt x="177034" y="815145"/>
                  <a:pt x="175094" y="821933"/>
                </a:cubicBezTo>
                <a:cubicBezTo>
                  <a:pt x="173606" y="827140"/>
                  <a:pt x="171132" y="832058"/>
                  <a:pt x="169957" y="837344"/>
                </a:cubicBezTo>
                <a:cubicBezTo>
                  <a:pt x="167697" y="847512"/>
                  <a:pt x="166532" y="857893"/>
                  <a:pt x="164820" y="868167"/>
                </a:cubicBezTo>
                <a:cubicBezTo>
                  <a:pt x="157687" y="989428"/>
                  <a:pt x="156472" y="965449"/>
                  <a:pt x="164820" y="1119884"/>
                </a:cubicBezTo>
                <a:cubicBezTo>
                  <a:pt x="165291" y="1128602"/>
                  <a:pt x="167660" y="1137145"/>
                  <a:pt x="169957" y="1145569"/>
                </a:cubicBezTo>
                <a:cubicBezTo>
                  <a:pt x="178421" y="1176605"/>
                  <a:pt x="176369" y="1170597"/>
                  <a:pt x="190505" y="1191803"/>
                </a:cubicBezTo>
                <a:cubicBezTo>
                  <a:pt x="192217" y="1198652"/>
                  <a:pt x="193702" y="1205563"/>
                  <a:pt x="195642" y="1212351"/>
                </a:cubicBezTo>
                <a:cubicBezTo>
                  <a:pt x="197130" y="1217558"/>
                  <a:pt x="200212" y="1222377"/>
                  <a:pt x="200779" y="1227762"/>
                </a:cubicBezTo>
                <a:cubicBezTo>
                  <a:pt x="203653" y="1255062"/>
                  <a:pt x="202207" y="1282756"/>
                  <a:pt x="205916" y="1309955"/>
                </a:cubicBezTo>
                <a:cubicBezTo>
                  <a:pt x="208296" y="1327410"/>
                  <a:pt x="218642" y="1345680"/>
                  <a:pt x="226465" y="1361326"/>
                </a:cubicBezTo>
                <a:cubicBezTo>
                  <a:pt x="228177" y="1368176"/>
                  <a:pt x="228821" y="1375385"/>
                  <a:pt x="231602" y="1381875"/>
                </a:cubicBezTo>
                <a:cubicBezTo>
                  <a:pt x="234034" y="1387550"/>
                  <a:pt x="239766" y="1391484"/>
                  <a:pt x="241876" y="1397286"/>
                </a:cubicBezTo>
                <a:cubicBezTo>
                  <a:pt x="246702" y="1410556"/>
                  <a:pt x="247685" y="1424986"/>
                  <a:pt x="252150" y="1438382"/>
                </a:cubicBezTo>
                <a:cubicBezTo>
                  <a:pt x="253862" y="1443519"/>
                  <a:pt x="254865" y="1448950"/>
                  <a:pt x="257287" y="1453794"/>
                </a:cubicBezTo>
                <a:cubicBezTo>
                  <a:pt x="260048" y="1459316"/>
                  <a:pt x="264136" y="1464068"/>
                  <a:pt x="267561" y="1469205"/>
                </a:cubicBezTo>
                <a:cubicBezTo>
                  <a:pt x="270986" y="1506877"/>
                  <a:pt x="273144" y="1544686"/>
                  <a:pt x="277836" y="1582221"/>
                </a:cubicBezTo>
                <a:cubicBezTo>
                  <a:pt x="279548" y="1595920"/>
                  <a:pt x="279869" y="1609865"/>
                  <a:pt x="282973" y="1623317"/>
                </a:cubicBezTo>
                <a:cubicBezTo>
                  <a:pt x="285047" y="1632302"/>
                  <a:pt x="289822" y="1640441"/>
                  <a:pt x="293247" y="1649003"/>
                </a:cubicBezTo>
                <a:cubicBezTo>
                  <a:pt x="294959" y="1664414"/>
                  <a:pt x="294897" y="1680127"/>
                  <a:pt x="298384" y="1695236"/>
                </a:cubicBezTo>
                <a:cubicBezTo>
                  <a:pt x="300106" y="1702698"/>
                  <a:pt x="305641" y="1708746"/>
                  <a:pt x="308658" y="1715785"/>
                </a:cubicBezTo>
                <a:cubicBezTo>
                  <a:pt x="310791" y="1720762"/>
                  <a:pt x="312620" y="1725910"/>
                  <a:pt x="313795" y="1731196"/>
                </a:cubicBezTo>
                <a:cubicBezTo>
                  <a:pt x="316054" y="1741364"/>
                  <a:pt x="316673" y="1751850"/>
                  <a:pt x="318932" y="1762018"/>
                </a:cubicBezTo>
                <a:cubicBezTo>
                  <a:pt x="320107" y="1767304"/>
                  <a:pt x="322581" y="1772223"/>
                  <a:pt x="324069" y="1777430"/>
                </a:cubicBezTo>
                <a:cubicBezTo>
                  <a:pt x="326009" y="1784218"/>
                  <a:pt x="327177" y="1791216"/>
                  <a:pt x="329206" y="1797978"/>
                </a:cubicBezTo>
                <a:cubicBezTo>
                  <a:pt x="339325" y="1831709"/>
                  <a:pt x="332577" y="1821897"/>
                  <a:pt x="349755" y="1839075"/>
                </a:cubicBezTo>
                <a:cubicBezTo>
                  <a:pt x="364452" y="1883166"/>
                  <a:pt x="341949" y="1812985"/>
                  <a:pt x="360029" y="1885308"/>
                </a:cubicBezTo>
                <a:cubicBezTo>
                  <a:pt x="362656" y="1895815"/>
                  <a:pt x="366878" y="1905857"/>
                  <a:pt x="370303" y="1916131"/>
                </a:cubicBezTo>
                <a:cubicBezTo>
                  <a:pt x="372015" y="1921268"/>
                  <a:pt x="371611" y="1927713"/>
                  <a:pt x="375440" y="1931542"/>
                </a:cubicBezTo>
                <a:cubicBezTo>
                  <a:pt x="382289" y="1938391"/>
                  <a:pt x="389684" y="1944735"/>
                  <a:pt x="395988" y="1952090"/>
                </a:cubicBezTo>
                <a:cubicBezTo>
                  <a:pt x="400006" y="1956778"/>
                  <a:pt x="400901" y="1964439"/>
                  <a:pt x="406262" y="1967502"/>
                </a:cubicBezTo>
                <a:cubicBezTo>
                  <a:pt x="413843" y="1971834"/>
                  <a:pt x="423424" y="1970745"/>
                  <a:pt x="431948" y="1972639"/>
                </a:cubicBezTo>
                <a:cubicBezTo>
                  <a:pt x="438840" y="1974171"/>
                  <a:pt x="445449" y="1977349"/>
                  <a:pt x="452496" y="1977776"/>
                </a:cubicBezTo>
                <a:cubicBezTo>
                  <a:pt x="502093" y="1980782"/>
                  <a:pt x="551813" y="1981201"/>
                  <a:pt x="601471" y="1982913"/>
                </a:cubicBezTo>
                <a:cubicBezTo>
                  <a:pt x="610033" y="1984625"/>
                  <a:pt x="619892" y="1983207"/>
                  <a:pt x="627157" y="1988050"/>
                </a:cubicBezTo>
                <a:cubicBezTo>
                  <a:pt x="631662" y="1991054"/>
                  <a:pt x="632594" y="1998054"/>
                  <a:pt x="632294" y="2003461"/>
                </a:cubicBezTo>
                <a:cubicBezTo>
                  <a:pt x="627836" y="2083707"/>
                  <a:pt x="645238" y="2072778"/>
                  <a:pt x="606609" y="2085654"/>
                </a:cubicBezTo>
                <a:cubicBezTo>
                  <a:pt x="578349" y="2113912"/>
                  <a:pt x="619972" y="2075816"/>
                  <a:pt x="575786" y="2101066"/>
                </a:cubicBezTo>
                <a:cubicBezTo>
                  <a:pt x="552830" y="2114185"/>
                  <a:pt x="565870" y="2118103"/>
                  <a:pt x="550101" y="2137025"/>
                </a:cubicBezTo>
                <a:cubicBezTo>
                  <a:pt x="546148" y="2141768"/>
                  <a:pt x="539826" y="2143874"/>
                  <a:pt x="534689" y="2147299"/>
                </a:cubicBezTo>
                <a:cubicBezTo>
                  <a:pt x="508894" y="2185994"/>
                  <a:pt x="539183" y="2136814"/>
                  <a:pt x="519278" y="2183259"/>
                </a:cubicBezTo>
                <a:cubicBezTo>
                  <a:pt x="516846" y="2188934"/>
                  <a:pt x="512276" y="2193435"/>
                  <a:pt x="509004" y="2198670"/>
                </a:cubicBezTo>
                <a:cubicBezTo>
                  <a:pt x="503712" y="2207137"/>
                  <a:pt x="498730" y="2215793"/>
                  <a:pt x="493593" y="2224355"/>
                </a:cubicBezTo>
                <a:cubicBezTo>
                  <a:pt x="495097" y="2325099"/>
                  <a:pt x="498324" y="2628864"/>
                  <a:pt x="503867" y="2763749"/>
                </a:cubicBezTo>
                <a:cubicBezTo>
                  <a:pt x="503967" y="2766194"/>
                  <a:pt x="507843" y="2922330"/>
                  <a:pt x="519278" y="2979506"/>
                </a:cubicBezTo>
                <a:cubicBezTo>
                  <a:pt x="520340" y="2984816"/>
                  <a:pt x="522927" y="2989710"/>
                  <a:pt x="524415" y="2994917"/>
                </a:cubicBezTo>
                <a:cubicBezTo>
                  <a:pt x="532708" y="3023944"/>
                  <a:pt x="524185" y="3007416"/>
                  <a:pt x="539827" y="3030877"/>
                </a:cubicBezTo>
                <a:cubicBezTo>
                  <a:pt x="538114" y="3070261"/>
                  <a:pt x="539208" y="3109868"/>
                  <a:pt x="534689" y="3149030"/>
                </a:cubicBezTo>
                <a:cubicBezTo>
                  <a:pt x="533981" y="3155163"/>
                  <a:pt x="526039" y="3158485"/>
                  <a:pt x="524415" y="3164441"/>
                </a:cubicBezTo>
                <a:cubicBezTo>
                  <a:pt x="520783" y="3177760"/>
                  <a:pt x="521748" y="3191954"/>
                  <a:pt x="519278" y="3205537"/>
                </a:cubicBezTo>
                <a:cubicBezTo>
                  <a:pt x="515588" y="3225830"/>
                  <a:pt x="513269" y="3217557"/>
                  <a:pt x="503867" y="3236360"/>
                </a:cubicBezTo>
                <a:cubicBezTo>
                  <a:pt x="499743" y="3244608"/>
                  <a:pt x="494897" y="3252916"/>
                  <a:pt x="493593" y="3262045"/>
                </a:cubicBezTo>
                <a:cubicBezTo>
                  <a:pt x="491414" y="3277301"/>
                  <a:pt x="493593" y="3292868"/>
                  <a:pt x="493593" y="3308279"/>
                </a:cubicBezTo>
                <a:lnTo>
                  <a:pt x="493593" y="3308279"/>
                </a:lnTo>
              </a:path>
            </a:pathLst>
          </a:custGeom>
          <a:solidFill>
            <a:srgbClr val="B196D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9" name="Lightning Bolt 18">
            <a:extLst>
              <a:ext uri="{FF2B5EF4-FFF2-40B4-BE49-F238E27FC236}">
                <a16:creationId xmlns:a16="http://schemas.microsoft.com/office/drawing/2014/main" id="{F57E2AA3-9249-496B-A23C-DC14A5A2602B}"/>
              </a:ext>
            </a:extLst>
          </p:cNvPr>
          <p:cNvSpPr/>
          <p:nvPr/>
        </p:nvSpPr>
        <p:spPr bwMode="auto">
          <a:xfrm rot="3405234" flipV="1">
            <a:off x="2497328" y="2003779"/>
            <a:ext cx="1413970" cy="2180301"/>
          </a:xfrm>
          <a:prstGeom prst="lightningBolt">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aseline="-25000" dirty="0">
              <a:latin typeface="Times"/>
            </a:endParaRPr>
          </a:p>
        </p:txBody>
      </p:sp>
      <p:sp>
        <p:nvSpPr>
          <p:cNvPr id="20" name="Lightning Bolt 19">
            <a:extLst>
              <a:ext uri="{FF2B5EF4-FFF2-40B4-BE49-F238E27FC236}">
                <a16:creationId xmlns:a16="http://schemas.microsoft.com/office/drawing/2014/main" id="{F57E2AA3-9249-496B-A23C-DC14A5A2602B}"/>
              </a:ext>
            </a:extLst>
          </p:cNvPr>
          <p:cNvSpPr/>
          <p:nvPr/>
        </p:nvSpPr>
        <p:spPr bwMode="auto">
          <a:xfrm rot="3261981" flipV="1">
            <a:off x="2763613" y="3954841"/>
            <a:ext cx="1262248" cy="2198547"/>
          </a:xfrm>
          <a:prstGeom prst="lightningBolt">
            <a:avLst/>
          </a:prstGeom>
          <a:gradFill flip="none" rotWithShape="1">
            <a:gsLst>
              <a:gs pos="0">
                <a:srgbClr val="6A2D97">
                  <a:shade val="30000"/>
                  <a:satMod val="115000"/>
                </a:srgbClr>
              </a:gs>
              <a:gs pos="50000">
                <a:srgbClr val="6A2D97">
                  <a:shade val="67500"/>
                  <a:satMod val="115000"/>
                </a:srgbClr>
              </a:gs>
              <a:gs pos="100000">
                <a:srgbClr val="6A2D97">
                  <a:shade val="100000"/>
                  <a:satMod val="115000"/>
                </a:srgbClr>
              </a:gs>
            </a:gsLst>
            <a:lin ang="27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aseline="-25000" dirty="0">
              <a:latin typeface="Times"/>
            </a:endParaRPr>
          </a:p>
        </p:txBody>
      </p:sp>
      <p:sp>
        <p:nvSpPr>
          <p:cNvPr id="21" name="TextBox 20">
            <a:extLst>
              <a:ext uri="{FF2B5EF4-FFF2-40B4-BE49-F238E27FC236}">
                <a16:creationId xmlns:a16="http://schemas.microsoft.com/office/drawing/2014/main" id="{B8F863FF-7876-4498-A8C7-F7E1BE8F689B}"/>
              </a:ext>
            </a:extLst>
          </p:cNvPr>
          <p:cNvSpPr txBox="1"/>
          <p:nvPr/>
        </p:nvSpPr>
        <p:spPr>
          <a:xfrm rot="20852972">
            <a:off x="2984468" y="4869711"/>
            <a:ext cx="934871" cy="369332"/>
          </a:xfrm>
          <a:prstGeom prst="rect">
            <a:avLst/>
          </a:prstGeom>
          <a:noFill/>
        </p:spPr>
        <p:txBody>
          <a:bodyPr wrap="none" rtlCol="0">
            <a:spAutoFit/>
          </a:bodyPr>
          <a:lstStyle/>
          <a:p>
            <a:r>
              <a:rPr lang="en-US" b="1" dirty="0">
                <a:solidFill>
                  <a:schemeClr val="bg1">
                    <a:lumMod val="95000"/>
                  </a:schemeClr>
                </a:solidFill>
              </a:rPr>
              <a:t>Trauma</a:t>
            </a:r>
          </a:p>
        </p:txBody>
      </p:sp>
      <p:sp>
        <p:nvSpPr>
          <p:cNvPr id="22" name="TextBox 21">
            <a:extLst>
              <a:ext uri="{FF2B5EF4-FFF2-40B4-BE49-F238E27FC236}">
                <a16:creationId xmlns:a16="http://schemas.microsoft.com/office/drawing/2014/main" id="{B8F863FF-7876-4498-A8C7-F7E1BE8F689B}"/>
              </a:ext>
            </a:extLst>
          </p:cNvPr>
          <p:cNvSpPr txBox="1"/>
          <p:nvPr/>
        </p:nvSpPr>
        <p:spPr>
          <a:xfrm rot="20846914">
            <a:off x="2504759" y="2951982"/>
            <a:ext cx="934871" cy="369332"/>
          </a:xfrm>
          <a:prstGeom prst="rect">
            <a:avLst/>
          </a:prstGeom>
          <a:noFill/>
        </p:spPr>
        <p:txBody>
          <a:bodyPr wrap="none" rtlCol="0">
            <a:spAutoFit/>
          </a:bodyPr>
          <a:lstStyle/>
          <a:p>
            <a:r>
              <a:rPr lang="en-US" b="1" dirty="0">
                <a:solidFill>
                  <a:schemeClr val="bg1">
                    <a:lumMod val="95000"/>
                  </a:schemeClr>
                </a:solidFill>
              </a:rPr>
              <a:t>Trauma</a:t>
            </a:r>
          </a:p>
        </p:txBody>
      </p:sp>
      <p:sp>
        <p:nvSpPr>
          <p:cNvPr id="25" name="Arrow: Left 14">
            <a:extLst>
              <a:ext uri="{FF2B5EF4-FFF2-40B4-BE49-F238E27FC236}">
                <a16:creationId xmlns:a16="http://schemas.microsoft.com/office/drawing/2014/main" id="{6A819F0E-3AC9-4926-87D9-70C451699854}"/>
              </a:ext>
            </a:extLst>
          </p:cNvPr>
          <p:cNvSpPr/>
          <p:nvPr/>
        </p:nvSpPr>
        <p:spPr>
          <a:xfrm rot="966617">
            <a:off x="4573630" y="4933134"/>
            <a:ext cx="1927159" cy="301752"/>
          </a:xfrm>
          <a:prstGeom prst="leftArrow">
            <a:avLst/>
          </a:prstGeom>
          <a:solidFill>
            <a:srgbClr val="7030A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7" name="Arrow: Left 14">
            <a:extLst>
              <a:ext uri="{FF2B5EF4-FFF2-40B4-BE49-F238E27FC236}">
                <a16:creationId xmlns:a16="http://schemas.microsoft.com/office/drawing/2014/main" id="{6A819F0E-3AC9-4926-87D9-70C451699854}"/>
              </a:ext>
            </a:extLst>
          </p:cNvPr>
          <p:cNvSpPr/>
          <p:nvPr/>
        </p:nvSpPr>
        <p:spPr>
          <a:xfrm rot="21104322">
            <a:off x="5073505" y="2323564"/>
            <a:ext cx="2188320" cy="301752"/>
          </a:xfrm>
          <a:prstGeom prst="leftArrow">
            <a:avLst/>
          </a:prstGeom>
          <a:solidFill>
            <a:srgbClr val="A9D18E"/>
          </a:solidFill>
          <a:ln w="15875">
            <a:solidFill>
              <a:schemeClr val="dk1">
                <a:shade val="50000"/>
              </a:schemeClr>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6" name="Arrow: Left 14">
            <a:extLst>
              <a:ext uri="{FF2B5EF4-FFF2-40B4-BE49-F238E27FC236}">
                <a16:creationId xmlns:a16="http://schemas.microsoft.com/office/drawing/2014/main" id="{6A819F0E-3AC9-4926-87D9-70C451699854}"/>
              </a:ext>
            </a:extLst>
          </p:cNvPr>
          <p:cNvSpPr/>
          <p:nvPr/>
        </p:nvSpPr>
        <p:spPr>
          <a:xfrm rot="312977">
            <a:off x="5069783" y="3358479"/>
            <a:ext cx="1695670" cy="222500"/>
          </a:xfrm>
          <a:prstGeom prst="leftArrow">
            <a:avLst/>
          </a:prstGeom>
          <a:solidFill>
            <a:srgbClr val="FFC00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9" name="Title 28"/>
          <p:cNvSpPr>
            <a:spLocks noGrp="1"/>
          </p:cNvSpPr>
          <p:nvPr>
            <p:ph type="title"/>
          </p:nvPr>
        </p:nvSpPr>
        <p:spPr>
          <a:xfrm>
            <a:off x="1271608" y="9169"/>
            <a:ext cx="10920391" cy="1143000"/>
          </a:xfrm>
        </p:spPr>
        <p:txBody>
          <a:bodyPr>
            <a:normAutofit/>
          </a:bodyPr>
          <a:lstStyle/>
          <a:p>
            <a:r>
              <a:rPr lang="en-US" b="1" dirty="0"/>
              <a:t>Trauma’s Impact on the Child’s Brain</a:t>
            </a:r>
          </a:p>
        </p:txBody>
      </p:sp>
      <p:sp>
        <p:nvSpPr>
          <p:cNvPr id="12" name="TextBox 11">
            <a:extLst>
              <a:ext uri="{FF2B5EF4-FFF2-40B4-BE49-F238E27FC236}">
                <a16:creationId xmlns:a16="http://schemas.microsoft.com/office/drawing/2014/main" id="{FF899CAD-4B4D-40B7-94DE-33D5A82FE4BC}"/>
              </a:ext>
            </a:extLst>
          </p:cNvPr>
          <p:cNvSpPr txBox="1"/>
          <p:nvPr/>
        </p:nvSpPr>
        <p:spPr>
          <a:xfrm>
            <a:off x="6652906" y="3042304"/>
            <a:ext cx="3938894" cy="1384995"/>
          </a:xfrm>
          <a:prstGeom prst="rect">
            <a:avLst/>
          </a:prstGeom>
          <a:gradFill flip="none" rotWithShape="1">
            <a:gsLst>
              <a:gs pos="0">
                <a:srgbClr val="FFD966">
                  <a:tint val="66000"/>
                  <a:satMod val="160000"/>
                </a:srgbClr>
              </a:gs>
              <a:gs pos="50000">
                <a:srgbClr val="FFD966">
                  <a:tint val="44500"/>
                  <a:satMod val="160000"/>
                </a:srgbClr>
              </a:gs>
              <a:gs pos="100000">
                <a:srgbClr val="FFD966">
                  <a:tint val="23500"/>
                  <a:satMod val="160000"/>
                </a:srgbClr>
              </a:gs>
            </a:gsLst>
            <a:path path="circle">
              <a:fillToRect r="100000" b="100000"/>
            </a:path>
            <a:tileRect l="-100000" t="-100000"/>
          </a:gradFill>
          <a:ln w="12700">
            <a:solidFill>
              <a:srgbClr val="FFC000"/>
            </a:solidFill>
          </a:ln>
        </p:spPr>
        <p:txBody>
          <a:bodyPr wrap="square" rtlCol="0" anchor="ctr" anchorCtr="1">
            <a:spAutoFit/>
          </a:bodyPr>
          <a:lstStyle/>
          <a:p>
            <a:pPr algn="ctr"/>
            <a:r>
              <a:rPr lang="en-US" b="1" dirty="0">
                <a:solidFill>
                  <a:srgbClr val="EC8223"/>
                </a:solidFill>
              </a:rPr>
              <a:t>Emotional Brain</a:t>
            </a:r>
          </a:p>
          <a:p>
            <a:pPr algn="ctr"/>
            <a:r>
              <a:rPr lang="en-US" sz="1600" b="1" dirty="0"/>
              <a:t>Intense (or no) emotions</a:t>
            </a:r>
          </a:p>
          <a:p>
            <a:pPr algn="ctr"/>
            <a:r>
              <a:rPr lang="en-US" sz="1600" b="1" dirty="0"/>
              <a:t>Don’t trust relationships</a:t>
            </a:r>
          </a:p>
          <a:p>
            <a:pPr algn="ctr"/>
            <a:r>
              <a:rPr lang="en-US" sz="1600" b="1" dirty="0"/>
              <a:t>Over-sensitive to danger triggers</a:t>
            </a:r>
          </a:p>
          <a:p>
            <a:pPr algn="ctr"/>
            <a:endParaRPr lang="en-US" b="1" dirty="0"/>
          </a:p>
        </p:txBody>
      </p:sp>
      <p:sp>
        <p:nvSpPr>
          <p:cNvPr id="10" name="TextBox 9">
            <a:extLst>
              <a:ext uri="{FF2B5EF4-FFF2-40B4-BE49-F238E27FC236}">
                <a16:creationId xmlns:a16="http://schemas.microsoft.com/office/drawing/2014/main" id="{0AB7F06A-FA3E-4BDF-BE7C-C0797BBEBAEE}"/>
              </a:ext>
            </a:extLst>
          </p:cNvPr>
          <p:cNvSpPr txBox="1"/>
          <p:nvPr/>
        </p:nvSpPr>
        <p:spPr>
          <a:xfrm>
            <a:off x="6337911" y="4574406"/>
            <a:ext cx="4270344" cy="1384995"/>
          </a:xfrm>
          <a:prstGeom prst="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2700000" scaled="1"/>
            <a:tileRect/>
          </a:gradFill>
          <a:ln w="12700">
            <a:solidFill>
              <a:srgbClr val="7030A0"/>
            </a:solidFill>
          </a:ln>
        </p:spPr>
        <p:txBody>
          <a:bodyPr wrap="square" rtlCol="0">
            <a:spAutoFit/>
          </a:bodyPr>
          <a:lstStyle>
            <a:defPPr>
              <a:defRPr lang="en-US"/>
            </a:defPPr>
            <a:lvl1pPr algn="ctr">
              <a:defRPr b="1"/>
            </a:lvl1pPr>
          </a:lstStyle>
          <a:p>
            <a:r>
              <a:rPr lang="en-US" dirty="0">
                <a:solidFill>
                  <a:srgbClr val="7030A0"/>
                </a:solidFill>
              </a:rPr>
              <a:t>Primitive Brain</a:t>
            </a:r>
          </a:p>
          <a:p>
            <a:r>
              <a:rPr lang="en-US" sz="1600" dirty="0"/>
              <a:t>Don’t notice or understand </a:t>
            </a:r>
            <a:br>
              <a:rPr lang="en-US" sz="1600" dirty="0"/>
            </a:br>
            <a:r>
              <a:rPr lang="en-US" sz="1600" dirty="0"/>
              <a:t>body responses </a:t>
            </a:r>
          </a:p>
          <a:p>
            <a:r>
              <a:rPr lang="en-US" sz="1600" dirty="0"/>
              <a:t>Unable to regulate activation</a:t>
            </a:r>
          </a:p>
          <a:p>
            <a:endParaRPr lang="en-US" dirty="0"/>
          </a:p>
        </p:txBody>
      </p:sp>
      <p:sp>
        <p:nvSpPr>
          <p:cNvPr id="28" name="TextBox 27"/>
          <p:cNvSpPr txBox="1"/>
          <p:nvPr/>
        </p:nvSpPr>
        <p:spPr>
          <a:xfrm rot="21066819">
            <a:off x="4857218" y="1519657"/>
            <a:ext cx="2336562" cy="954107"/>
          </a:xfrm>
          <a:prstGeom prst="rect">
            <a:avLst/>
          </a:prstGeom>
          <a:noFill/>
        </p:spPr>
        <p:txBody>
          <a:bodyPr wrap="square" rtlCol="0">
            <a:spAutoFit/>
          </a:bodyPr>
          <a:lstStyle/>
          <a:p>
            <a:pPr algn="ctr"/>
            <a:r>
              <a:rPr lang="en-US" sz="2800" b="1" dirty="0"/>
              <a:t>Offline when stressed</a:t>
            </a:r>
          </a:p>
        </p:txBody>
      </p:sp>
      <p:sp>
        <p:nvSpPr>
          <p:cNvPr id="24" name="TextBox 23">
            <a:extLst>
              <a:ext uri="{FF2B5EF4-FFF2-40B4-BE49-F238E27FC236}">
                <a16:creationId xmlns:a16="http://schemas.microsoft.com/office/drawing/2014/main" id="{630F6096-3EEB-4579-B8E6-25341C45CE30}"/>
              </a:ext>
            </a:extLst>
          </p:cNvPr>
          <p:cNvSpPr txBox="1"/>
          <p:nvPr/>
        </p:nvSpPr>
        <p:spPr>
          <a:xfrm>
            <a:off x="1501615" y="1158191"/>
            <a:ext cx="2616422" cy="338554"/>
          </a:xfrm>
          <a:prstGeom prst="rect">
            <a:avLst/>
          </a:prstGeom>
          <a:noFill/>
        </p:spPr>
        <p:txBody>
          <a:bodyPr wrap="none" rtlCol="0">
            <a:spAutoFit/>
          </a:bodyPr>
          <a:lstStyle/>
          <a:p>
            <a:r>
              <a:rPr lang="en-US" sz="1600" dirty="0"/>
              <a:t>Adapted from Bruce Perry </a:t>
            </a:r>
          </a:p>
        </p:txBody>
      </p:sp>
      <p:sp>
        <p:nvSpPr>
          <p:cNvPr id="13" name="TextBox 12">
            <a:extLst>
              <a:ext uri="{FF2B5EF4-FFF2-40B4-BE49-F238E27FC236}">
                <a16:creationId xmlns:a16="http://schemas.microsoft.com/office/drawing/2014/main" id="{F232F449-BB15-4B09-BC32-15550A0F49A0}"/>
              </a:ext>
            </a:extLst>
          </p:cNvPr>
          <p:cNvSpPr txBox="1"/>
          <p:nvPr/>
        </p:nvSpPr>
        <p:spPr>
          <a:xfrm>
            <a:off x="7150306" y="1540980"/>
            <a:ext cx="3441494" cy="1354217"/>
          </a:xfrm>
          <a:prstGeom prst="rect">
            <a:avLst/>
          </a:prstGeom>
          <a:gradFill flip="none" rotWithShape="1">
            <a:gsLst>
              <a:gs pos="0">
                <a:srgbClr val="A9D18E">
                  <a:tint val="66000"/>
                  <a:satMod val="160000"/>
                </a:srgbClr>
              </a:gs>
              <a:gs pos="50000">
                <a:srgbClr val="A9D18E">
                  <a:tint val="44500"/>
                  <a:satMod val="160000"/>
                </a:srgbClr>
              </a:gs>
              <a:gs pos="100000">
                <a:srgbClr val="A9D18E">
                  <a:tint val="23500"/>
                  <a:satMod val="160000"/>
                </a:srgbClr>
              </a:gs>
            </a:gsLst>
            <a:lin ang="18900000" scaled="1"/>
            <a:tileRect/>
          </a:gradFill>
          <a:ln w="12700">
            <a:solidFill>
              <a:srgbClr val="92D050"/>
            </a:solidFill>
          </a:ln>
        </p:spPr>
        <p:txBody>
          <a:bodyPr wrap="square" rtlCol="0">
            <a:spAutoFit/>
          </a:bodyPr>
          <a:lstStyle/>
          <a:p>
            <a:pPr algn="ctr"/>
            <a:r>
              <a:rPr lang="en-US" b="1" dirty="0">
                <a:solidFill>
                  <a:schemeClr val="accent4"/>
                </a:solidFill>
              </a:rPr>
              <a:t>Thinking Brain</a:t>
            </a:r>
          </a:p>
          <a:p>
            <a:pPr algn="ctr"/>
            <a:r>
              <a:rPr lang="en-US" sz="1600" b="1" dirty="0"/>
              <a:t>Evaluate threat</a:t>
            </a:r>
          </a:p>
          <a:p>
            <a:pPr algn="ctr"/>
            <a:r>
              <a:rPr lang="en-US" sz="1600" b="1" dirty="0"/>
              <a:t>Taking action to calm emotions</a:t>
            </a:r>
          </a:p>
          <a:p>
            <a:pPr algn="ctr"/>
            <a:r>
              <a:rPr lang="en-US" sz="1600" b="1" dirty="0"/>
              <a:t>Pause before acting</a:t>
            </a:r>
          </a:p>
          <a:p>
            <a:pPr algn="ctr"/>
            <a:r>
              <a:rPr lang="en-US" sz="1600" b="1" dirty="0"/>
              <a:t>Talking to others</a:t>
            </a:r>
          </a:p>
        </p:txBody>
      </p:sp>
      <p:cxnSp>
        <p:nvCxnSpPr>
          <p:cNvPr id="23" name="Straight Connector 22"/>
          <p:cNvCxnSpPr/>
          <p:nvPr/>
        </p:nvCxnSpPr>
        <p:spPr bwMode="auto">
          <a:xfrm flipV="1">
            <a:off x="7032189" y="1437413"/>
            <a:ext cx="3165473" cy="1548436"/>
          </a:xfrm>
          <a:prstGeom prst="line">
            <a:avLst/>
          </a:prstGeom>
          <a:solidFill>
            <a:schemeClr val="accent1"/>
          </a:solidFill>
          <a:ln w="57150"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7092519" y="1396191"/>
            <a:ext cx="3169575" cy="1586155"/>
          </a:xfrm>
          <a:prstGeom prst="line">
            <a:avLst/>
          </a:prstGeom>
          <a:solidFill>
            <a:schemeClr val="accent1"/>
          </a:solidFill>
          <a:ln w="60325" cap="flat" cmpd="sng" algn="ctr">
            <a:solidFill>
              <a:schemeClr val="tx1"/>
            </a:solidFill>
            <a:prstDash val="solid"/>
            <a:round/>
            <a:headEnd type="none" w="med" len="med"/>
            <a:tailEnd type="none" w="med" len="med"/>
          </a:ln>
          <a:effectLst/>
        </p:spPr>
      </p:cxnSp>
    </p:spTree>
    <p:extLst>
      <p:ext uri="{BB962C8B-B14F-4D97-AF65-F5344CB8AC3E}">
        <p14:creationId xmlns:p14="http://schemas.microsoft.com/office/powerpoint/2010/main" val="2918252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par>
                          <p:cTn id="12" fill="hold">
                            <p:stCondLst>
                              <p:cond delay="0"/>
                            </p:stCondLst>
                            <p:childTnLst>
                              <p:par>
                                <p:cTn id="13" presetID="1"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7"/>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9" grpId="0" animBg="1"/>
      <p:bldP spid="20" grpId="0" animBg="1"/>
      <p:bldP spid="21" grpId="0"/>
      <p:bldP spid="22" grpId="0"/>
      <p:bldP spid="25" grpId="0" animBg="1"/>
      <p:bldP spid="27" grpId="0" animBg="1"/>
      <p:bldP spid="26" grpId="0" animBg="1"/>
      <p:bldP spid="12" grpId="0" animBg="1"/>
      <p:bldP spid="10" grpId="0" animBg="1"/>
      <p:bldP spid="28" grpId="0"/>
      <p:bldP spid="1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neuron.illinois.edu/sites/default/files/games/Brain/images/side/outline.png">
            <a:extLst>
              <a:ext uri="{FF2B5EF4-FFF2-40B4-BE49-F238E27FC236}">
                <a16:creationId xmlns:a16="http://schemas.microsoft.com/office/drawing/2014/main" id="{92126DB6-62E9-4D2D-85D5-D3FECEAFD628}"/>
              </a:ext>
            </a:extLst>
          </p:cNvPr>
          <p:cNvPicPr>
            <a:picLocks noChangeAspect="1" noChangeArrowheads="1"/>
          </p:cNvPicPr>
          <p:nvPr/>
        </p:nvPicPr>
        <p:blipFill>
          <a:blip r:embed="rId3" cstate="print"/>
          <a:srcRect/>
          <a:stretch>
            <a:fillRect/>
          </a:stretch>
        </p:blipFill>
        <p:spPr bwMode="auto">
          <a:xfrm>
            <a:off x="2765978" y="2022581"/>
            <a:ext cx="3281754" cy="3840480"/>
          </a:xfrm>
          <a:prstGeom prst="rect">
            <a:avLst/>
          </a:prstGeom>
          <a:noFill/>
          <a:ln w="9525">
            <a:noFill/>
            <a:miter lim="800000"/>
            <a:headEnd/>
            <a:tailEnd/>
          </a:ln>
        </p:spPr>
      </p:pic>
      <p:sp>
        <p:nvSpPr>
          <p:cNvPr id="3" name="Freeform: Shape 2">
            <a:extLst>
              <a:ext uri="{FF2B5EF4-FFF2-40B4-BE49-F238E27FC236}">
                <a16:creationId xmlns:a16="http://schemas.microsoft.com/office/drawing/2014/main" id="{9CABFF23-D848-4FA8-BB55-9D67BB09AB65}"/>
              </a:ext>
            </a:extLst>
          </p:cNvPr>
          <p:cNvSpPr/>
          <p:nvPr/>
        </p:nvSpPr>
        <p:spPr>
          <a:xfrm>
            <a:off x="3525026" y="2337741"/>
            <a:ext cx="2197662" cy="3525320"/>
          </a:xfrm>
          <a:custGeom>
            <a:avLst/>
            <a:gdLst>
              <a:gd name="connsiteX0" fmla="*/ 1371600 w 2930216"/>
              <a:gd name="connsiteY0" fmla="*/ 4649056 h 4700426"/>
              <a:gd name="connsiteX1" fmla="*/ 1371600 w 2930216"/>
              <a:gd name="connsiteY1" fmla="*/ 4649056 h 4700426"/>
              <a:gd name="connsiteX2" fmla="*/ 1351052 w 2930216"/>
              <a:gd name="connsiteY2" fmla="*/ 4551451 h 4700426"/>
              <a:gd name="connsiteX3" fmla="*/ 1340778 w 2930216"/>
              <a:gd name="connsiteY3" fmla="*/ 4469258 h 4700426"/>
              <a:gd name="connsiteX4" fmla="*/ 1330503 w 2930216"/>
              <a:gd name="connsiteY4" fmla="*/ 4402476 h 4700426"/>
              <a:gd name="connsiteX5" fmla="*/ 1325366 w 2930216"/>
              <a:gd name="connsiteY5" fmla="*/ 4381928 h 4700426"/>
              <a:gd name="connsiteX6" fmla="*/ 1320229 w 2930216"/>
              <a:gd name="connsiteY6" fmla="*/ 4356242 h 4700426"/>
              <a:gd name="connsiteX7" fmla="*/ 1304818 w 2930216"/>
              <a:gd name="connsiteY7" fmla="*/ 4310009 h 4700426"/>
              <a:gd name="connsiteX8" fmla="*/ 1294544 w 2930216"/>
              <a:gd name="connsiteY8" fmla="*/ 4279186 h 4700426"/>
              <a:gd name="connsiteX9" fmla="*/ 1289407 w 2930216"/>
              <a:gd name="connsiteY9" fmla="*/ 4263775 h 4700426"/>
              <a:gd name="connsiteX10" fmla="*/ 1279133 w 2930216"/>
              <a:gd name="connsiteY10" fmla="*/ 4217541 h 4700426"/>
              <a:gd name="connsiteX11" fmla="*/ 1273996 w 2930216"/>
              <a:gd name="connsiteY11" fmla="*/ 4202130 h 4700426"/>
              <a:gd name="connsiteX12" fmla="*/ 1263721 w 2930216"/>
              <a:gd name="connsiteY12" fmla="*/ 4186719 h 4700426"/>
              <a:gd name="connsiteX13" fmla="*/ 1248310 w 2930216"/>
              <a:gd name="connsiteY13" fmla="*/ 4145622 h 4700426"/>
              <a:gd name="connsiteX14" fmla="*/ 1222625 w 2930216"/>
              <a:gd name="connsiteY14" fmla="*/ 4104525 h 4700426"/>
              <a:gd name="connsiteX15" fmla="*/ 1196939 w 2930216"/>
              <a:gd name="connsiteY15" fmla="*/ 4042880 h 4700426"/>
              <a:gd name="connsiteX16" fmla="*/ 1176391 w 2930216"/>
              <a:gd name="connsiteY16" fmla="*/ 3996647 h 4700426"/>
              <a:gd name="connsiteX17" fmla="*/ 1150706 w 2930216"/>
              <a:gd name="connsiteY17" fmla="*/ 3950413 h 4700426"/>
              <a:gd name="connsiteX18" fmla="*/ 1140432 w 2930216"/>
              <a:gd name="connsiteY18" fmla="*/ 3919591 h 4700426"/>
              <a:gd name="connsiteX19" fmla="*/ 1130157 w 2930216"/>
              <a:gd name="connsiteY19" fmla="*/ 3878494 h 4700426"/>
              <a:gd name="connsiteX20" fmla="*/ 1125020 w 2930216"/>
              <a:gd name="connsiteY20" fmla="*/ 3863083 h 4700426"/>
              <a:gd name="connsiteX21" fmla="*/ 1109609 w 2930216"/>
              <a:gd name="connsiteY21" fmla="*/ 3847671 h 4700426"/>
              <a:gd name="connsiteX22" fmla="*/ 1094198 w 2930216"/>
              <a:gd name="connsiteY22" fmla="*/ 3811712 h 4700426"/>
              <a:gd name="connsiteX23" fmla="*/ 1073650 w 2930216"/>
              <a:gd name="connsiteY23" fmla="*/ 3765478 h 4700426"/>
              <a:gd name="connsiteX24" fmla="*/ 1063375 w 2930216"/>
              <a:gd name="connsiteY24" fmla="*/ 3755204 h 4700426"/>
              <a:gd name="connsiteX25" fmla="*/ 1053101 w 2930216"/>
              <a:gd name="connsiteY25" fmla="*/ 3724382 h 4700426"/>
              <a:gd name="connsiteX26" fmla="*/ 1032553 w 2930216"/>
              <a:gd name="connsiteY26" fmla="*/ 3698696 h 4700426"/>
              <a:gd name="connsiteX27" fmla="*/ 1022279 w 2930216"/>
              <a:gd name="connsiteY27" fmla="*/ 3667874 h 4700426"/>
              <a:gd name="connsiteX28" fmla="*/ 1017142 w 2930216"/>
              <a:gd name="connsiteY28" fmla="*/ 3652462 h 4700426"/>
              <a:gd name="connsiteX29" fmla="*/ 1006868 w 2930216"/>
              <a:gd name="connsiteY29" fmla="*/ 3637051 h 4700426"/>
              <a:gd name="connsiteX30" fmla="*/ 1001730 w 2930216"/>
              <a:gd name="connsiteY30" fmla="*/ 3621640 h 4700426"/>
              <a:gd name="connsiteX31" fmla="*/ 986319 w 2930216"/>
              <a:gd name="connsiteY31" fmla="*/ 3606229 h 4700426"/>
              <a:gd name="connsiteX32" fmla="*/ 976045 w 2930216"/>
              <a:gd name="connsiteY32" fmla="*/ 3570269 h 4700426"/>
              <a:gd name="connsiteX33" fmla="*/ 970908 w 2930216"/>
              <a:gd name="connsiteY33" fmla="*/ 3554858 h 4700426"/>
              <a:gd name="connsiteX34" fmla="*/ 955497 w 2930216"/>
              <a:gd name="connsiteY34" fmla="*/ 3534310 h 4700426"/>
              <a:gd name="connsiteX35" fmla="*/ 945223 w 2930216"/>
              <a:gd name="connsiteY35" fmla="*/ 3493213 h 4700426"/>
              <a:gd name="connsiteX36" fmla="*/ 929811 w 2930216"/>
              <a:gd name="connsiteY36" fmla="*/ 3452116 h 4700426"/>
              <a:gd name="connsiteX37" fmla="*/ 924674 w 2930216"/>
              <a:gd name="connsiteY37" fmla="*/ 3421294 h 4700426"/>
              <a:gd name="connsiteX38" fmla="*/ 919537 w 2930216"/>
              <a:gd name="connsiteY38" fmla="*/ 3405883 h 4700426"/>
              <a:gd name="connsiteX39" fmla="*/ 909263 w 2930216"/>
              <a:gd name="connsiteY39" fmla="*/ 3354512 h 4700426"/>
              <a:gd name="connsiteX40" fmla="*/ 898989 w 2930216"/>
              <a:gd name="connsiteY40" fmla="*/ 3323689 h 4700426"/>
              <a:gd name="connsiteX41" fmla="*/ 888715 w 2930216"/>
              <a:gd name="connsiteY41" fmla="*/ 3282593 h 4700426"/>
              <a:gd name="connsiteX42" fmla="*/ 873303 w 2930216"/>
              <a:gd name="connsiteY42" fmla="*/ 3220948 h 4700426"/>
              <a:gd name="connsiteX43" fmla="*/ 868166 w 2930216"/>
              <a:gd name="connsiteY43" fmla="*/ 3200400 h 4700426"/>
              <a:gd name="connsiteX44" fmla="*/ 847618 w 2930216"/>
              <a:gd name="connsiteY44" fmla="*/ 3149029 h 4700426"/>
              <a:gd name="connsiteX45" fmla="*/ 837344 w 2930216"/>
              <a:gd name="connsiteY45" fmla="*/ 3113069 h 4700426"/>
              <a:gd name="connsiteX46" fmla="*/ 791110 w 2930216"/>
              <a:gd name="connsiteY46" fmla="*/ 3036013 h 4700426"/>
              <a:gd name="connsiteX47" fmla="*/ 775699 w 2930216"/>
              <a:gd name="connsiteY47" fmla="*/ 3020602 h 4700426"/>
              <a:gd name="connsiteX48" fmla="*/ 755151 w 2930216"/>
              <a:gd name="connsiteY48" fmla="*/ 2984642 h 4700426"/>
              <a:gd name="connsiteX49" fmla="*/ 744877 w 2930216"/>
              <a:gd name="connsiteY49" fmla="*/ 2969231 h 4700426"/>
              <a:gd name="connsiteX50" fmla="*/ 729465 w 2930216"/>
              <a:gd name="connsiteY50" fmla="*/ 2953820 h 4700426"/>
              <a:gd name="connsiteX51" fmla="*/ 708917 w 2930216"/>
              <a:gd name="connsiteY51" fmla="*/ 2928134 h 4700426"/>
              <a:gd name="connsiteX52" fmla="*/ 698643 w 2930216"/>
              <a:gd name="connsiteY52" fmla="*/ 2912723 h 4700426"/>
              <a:gd name="connsiteX53" fmla="*/ 667820 w 2930216"/>
              <a:gd name="connsiteY53" fmla="*/ 2887038 h 4700426"/>
              <a:gd name="connsiteX54" fmla="*/ 657546 w 2930216"/>
              <a:gd name="connsiteY54" fmla="*/ 2866489 h 4700426"/>
              <a:gd name="connsiteX55" fmla="*/ 626724 w 2930216"/>
              <a:gd name="connsiteY55" fmla="*/ 2840804 h 4700426"/>
              <a:gd name="connsiteX56" fmla="*/ 611312 w 2930216"/>
              <a:gd name="connsiteY56" fmla="*/ 2809982 h 4700426"/>
              <a:gd name="connsiteX57" fmla="*/ 601038 w 2930216"/>
              <a:gd name="connsiteY57" fmla="*/ 2799707 h 4700426"/>
              <a:gd name="connsiteX58" fmla="*/ 575353 w 2930216"/>
              <a:gd name="connsiteY58" fmla="*/ 2748337 h 4700426"/>
              <a:gd name="connsiteX59" fmla="*/ 565079 w 2930216"/>
              <a:gd name="connsiteY59" fmla="*/ 2717514 h 4700426"/>
              <a:gd name="connsiteX60" fmla="*/ 559942 w 2930216"/>
              <a:gd name="connsiteY60" fmla="*/ 2702103 h 4700426"/>
              <a:gd name="connsiteX61" fmla="*/ 549668 w 2930216"/>
              <a:gd name="connsiteY61" fmla="*/ 2686692 h 4700426"/>
              <a:gd name="connsiteX62" fmla="*/ 544530 w 2930216"/>
              <a:gd name="connsiteY62" fmla="*/ 2666143 h 4700426"/>
              <a:gd name="connsiteX63" fmla="*/ 534256 w 2930216"/>
              <a:gd name="connsiteY63" fmla="*/ 2635321 h 4700426"/>
              <a:gd name="connsiteX64" fmla="*/ 523982 w 2930216"/>
              <a:gd name="connsiteY64" fmla="*/ 2599361 h 4700426"/>
              <a:gd name="connsiteX65" fmla="*/ 534256 w 2930216"/>
              <a:gd name="connsiteY65" fmla="*/ 2429838 h 4700426"/>
              <a:gd name="connsiteX66" fmla="*/ 539393 w 2930216"/>
              <a:gd name="connsiteY66" fmla="*/ 2404152 h 4700426"/>
              <a:gd name="connsiteX67" fmla="*/ 554805 w 2930216"/>
              <a:gd name="connsiteY67" fmla="*/ 2393878 h 4700426"/>
              <a:gd name="connsiteX68" fmla="*/ 570216 w 2930216"/>
              <a:gd name="connsiteY68" fmla="*/ 2342507 h 4700426"/>
              <a:gd name="connsiteX69" fmla="*/ 580490 w 2930216"/>
              <a:gd name="connsiteY69" fmla="*/ 2327096 h 4700426"/>
              <a:gd name="connsiteX70" fmla="*/ 595901 w 2930216"/>
              <a:gd name="connsiteY70" fmla="*/ 2311685 h 4700426"/>
              <a:gd name="connsiteX71" fmla="*/ 616450 w 2930216"/>
              <a:gd name="connsiteY71" fmla="*/ 2265451 h 4700426"/>
              <a:gd name="connsiteX72" fmla="*/ 631861 w 2930216"/>
              <a:gd name="connsiteY72" fmla="*/ 2198669 h 4700426"/>
              <a:gd name="connsiteX73" fmla="*/ 642135 w 2930216"/>
              <a:gd name="connsiteY73" fmla="*/ 2183258 h 4700426"/>
              <a:gd name="connsiteX74" fmla="*/ 636998 w 2930216"/>
              <a:gd name="connsiteY74" fmla="*/ 1982912 h 4700426"/>
              <a:gd name="connsiteX75" fmla="*/ 626724 w 2930216"/>
              <a:gd name="connsiteY75" fmla="*/ 1926404 h 4700426"/>
              <a:gd name="connsiteX76" fmla="*/ 621587 w 2930216"/>
              <a:gd name="connsiteY76" fmla="*/ 1900719 h 4700426"/>
              <a:gd name="connsiteX77" fmla="*/ 606175 w 2930216"/>
              <a:gd name="connsiteY77" fmla="*/ 1885307 h 4700426"/>
              <a:gd name="connsiteX78" fmla="*/ 570216 w 2930216"/>
              <a:gd name="connsiteY78" fmla="*/ 1839074 h 4700426"/>
              <a:gd name="connsiteX79" fmla="*/ 544530 w 2930216"/>
              <a:gd name="connsiteY79" fmla="*/ 1803114 h 4700426"/>
              <a:gd name="connsiteX80" fmla="*/ 513708 w 2930216"/>
              <a:gd name="connsiteY80" fmla="*/ 1762018 h 4700426"/>
              <a:gd name="connsiteX81" fmla="*/ 498297 w 2930216"/>
              <a:gd name="connsiteY81" fmla="*/ 1741469 h 4700426"/>
              <a:gd name="connsiteX82" fmla="*/ 462337 w 2930216"/>
              <a:gd name="connsiteY82" fmla="*/ 1705510 h 4700426"/>
              <a:gd name="connsiteX83" fmla="*/ 410966 w 2930216"/>
              <a:gd name="connsiteY83" fmla="*/ 1654139 h 4700426"/>
              <a:gd name="connsiteX84" fmla="*/ 380144 w 2930216"/>
              <a:gd name="connsiteY84" fmla="*/ 1618179 h 4700426"/>
              <a:gd name="connsiteX85" fmla="*/ 339047 w 2930216"/>
              <a:gd name="connsiteY85" fmla="*/ 1577083 h 4700426"/>
              <a:gd name="connsiteX86" fmla="*/ 313362 w 2930216"/>
              <a:gd name="connsiteY86" fmla="*/ 1546260 h 4700426"/>
              <a:gd name="connsiteX87" fmla="*/ 272265 w 2930216"/>
              <a:gd name="connsiteY87" fmla="*/ 1500026 h 4700426"/>
              <a:gd name="connsiteX88" fmla="*/ 261991 w 2930216"/>
              <a:gd name="connsiteY88" fmla="*/ 1479478 h 4700426"/>
              <a:gd name="connsiteX89" fmla="*/ 256854 w 2930216"/>
              <a:gd name="connsiteY89" fmla="*/ 1464067 h 4700426"/>
              <a:gd name="connsiteX90" fmla="*/ 241443 w 2930216"/>
              <a:gd name="connsiteY90" fmla="*/ 1453793 h 4700426"/>
              <a:gd name="connsiteX91" fmla="*/ 231169 w 2930216"/>
              <a:gd name="connsiteY91" fmla="*/ 1438382 h 4700426"/>
              <a:gd name="connsiteX92" fmla="*/ 220894 w 2930216"/>
              <a:gd name="connsiteY92" fmla="*/ 1428107 h 4700426"/>
              <a:gd name="connsiteX93" fmla="*/ 195209 w 2930216"/>
              <a:gd name="connsiteY93" fmla="*/ 1387011 h 4700426"/>
              <a:gd name="connsiteX94" fmla="*/ 174661 w 2930216"/>
              <a:gd name="connsiteY94" fmla="*/ 1366462 h 4700426"/>
              <a:gd name="connsiteX95" fmla="*/ 159250 w 2930216"/>
              <a:gd name="connsiteY95" fmla="*/ 1335640 h 4700426"/>
              <a:gd name="connsiteX96" fmla="*/ 143838 w 2930216"/>
              <a:gd name="connsiteY96" fmla="*/ 1330503 h 4700426"/>
              <a:gd name="connsiteX97" fmla="*/ 138701 w 2930216"/>
              <a:gd name="connsiteY97" fmla="*/ 1315092 h 4700426"/>
              <a:gd name="connsiteX98" fmla="*/ 102742 w 2930216"/>
              <a:gd name="connsiteY98" fmla="*/ 1268858 h 4700426"/>
              <a:gd name="connsiteX99" fmla="*/ 87330 w 2930216"/>
              <a:gd name="connsiteY99" fmla="*/ 1222624 h 4700426"/>
              <a:gd name="connsiteX100" fmla="*/ 82193 w 2930216"/>
              <a:gd name="connsiteY100" fmla="*/ 1207213 h 4700426"/>
              <a:gd name="connsiteX101" fmla="*/ 77056 w 2930216"/>
              <a:gd name="connsiteY101" fmla="*/ 1191802 h 4700426"/>
              <a:gd name="connsiteX102" fmla="*/ 71919 w 2930216"/>
              <a:gd name="connsiteY102" fmla="*/ 1171253 h 4700426"/>
              <a:gd name="connsiteX103" fmla="*/ 56508 w 2930216"/>
              <a:gd name="connsiteY103" fmla="*/ 1160979 h 4700426"/>
              <a:gd name="connsiteX104" fmla="*/ 46234 w 2930216"/>
              <a:gd name="connsiteY104" fmla="*/ 1130157 h 4700426"/>
              <a:gd name="connsiteX105" fmla="*/ 41097 w 2930216"/>
              <a:gd name="connsiteY105" fmla="*/ 1114746 h 4700426"/>
              <a:gd name="connsiteX106" fmla="*/ 35960 w 2930216"/>
              <a:gd name="connsiteY106" fmla="*/ 1089060 h 4700426"/>
              <a:gd name="connsiteX107" fmla="*/ 20548 w 2930216"/>
              <a:gd name="connsiteY107" fmla="*/ 1073649 h 4700426"/>
              <a:gd name="connsiteX108" fmla="*/ 15411 w 2930216"/>
              <a:gd name="connsiteY108" fmla="*/ 1047964 h 4700426"/>
              <a:gd name="connsiteX109" fmla="*/ 5137 w 2930216"/>
              <a:gd name="connsiteY109" fmla="*/ 1032552 h 4700426"/>
              <a:gd name="connsiteX110" fmla="*/ 0 w 2930216"/>
              <a:gd name="connsiteY110" fmla="*/ 950359 h 4700426"/>
              <a:gd name="connsiteX111" fmla="*/ 5137 w 2930216"/>
              <a:gd name="connsiteY111" fmla="*/ 539393 h 4700426"/>
              <a:gd name="connsiteX112" fmla="*/ 10274 w 2930216"/>
              <a:gd name="connsiteY112" fmla="*/ 518844 h 4700426"/>
              <a:gd name="connsiteX113" fmla="*/ 25685 w 2930216"/>
              <a:gd name="connsiteY113" fmla="*/ 472611 h 4700426"/>
              <a:gd name="connsiteX114" fmla="*/ 35960 w 2930216"/>
              <a:gd name="connsiteY114" fmla="*/ 436651 h 4700426"/>
              <a:gd name="connsiteX115" fmla="*/ 46234 w 2930216"/>
              <a:gd name="connsiteY115" fmla="*/ 400692 h 4700426"/>
              <a:gd name="connsiteX116" fmla="*/ 87330 w 2930216"/>
              <a:gd name="connsiteY116" fmla="*/ 359595 h 4700426"/>
              <a:gd name="connsiteX117" fmla="*/ 107879 w 2930216"/>
              <a:gd name="connsiteY117" fmla="*/ 333910 h 4700426"/>
              <a:gd name="connsiteX118" fmla="*/ 113016 w 2930216"/>
              <a:gd name="connsiteY118" fmla="*/ 318498 h 4700426"/>
              <a:gd name="connsiteX119" fmla="*/ 138701 w 2930216"/>
              <a:gd name="connsiteY119" fmla="*/ 277402 h 4700426"/>
              <a:gd name="connsiteX120" fmla="*/ 154112 w 2930216"/>
              <a:gd name="connsiteY120" fmla="*/ 267128 h 4700426"/>
              <a:gd name="connsiteX121" fmla="*/ 174661 w 2930216"/>
              <a:gd name="connsiteY121" fmla="*/ 241442 h 4700426"/>
              <a:gd name="connsiteX122" fmla="*/ 226032 w 2930216"/>
              <a:gd name="connsiteY122" fmla="*/ 195209 h 4700426"/>
              <a:gd name="connsiteX123" fmla="*/ 241443 w 2930216"/>
              <a:gd name="connsiteY123" fmla="*/ 184934 h 4700426"/>
              <a:gd name="connsiteX124" fmla="*/ 256854 w 2930216"/>
              <a:gd name="connsiteY124" fmla="*/ 179797 h 4700426"/>
              <a:gd name="connsiteX125" fmla="*/ 272265 w 2930216"/>
              <a:gd name="connsiteY125" fmla="*/ 159249 h 4700426"/>
              <a:gd name="connsiteX126" fmla="*/ 318499 w 2930216"/>
              <a:gd name="connsiteY126" fmla="*/ 143838 h 4700426"/>
              <a:gd name="connsiteX127" fmla="*/ 385281 w 2930216"/>
              <a:gd name="connsiteY127" fmla="*/ 118152 h 4700426"/>
              <a:gd name="connsiteX128" fmla="*/ 416103 w 2930216"/>
              <a:gd name="connsiteY128" fmla="*/ 107878 h 4700426"/>
              <a:gd name="connsiteX129" fmla="*/ 452063 w 2930216"/>
              <a:gd name="connsiteY129" fmla="*/ 102741 h 4700426"/>
              <a:gd name="connsiteX130" fmla="*/ 467474 w 2930216"/>
              <a:gd name="connsiteY130" fmla="*/ 97604 h 4700426"/>
              <a:gd name="connsiteX131" fmla="*/ 493160 w 2930216"/>
              <a:gd name="connsiteY131" fmla="*/ 92467 h 4700426"/>
              <a:gd name="connsiteX132" fmla="*/ 508571 w 2930216"/>
              <a:gd name="connsiteY132" fmla="*/ 82193 h 4700426"/>
              <a:gd name="connsiteX133" fmla="*/ 529119 w 2930216"/>
              <a:gd name="connsiteY133" fmla="*/ 77056 h 4700426"/>
              <a:gd name="connsiteX134" fmla="*/ 611312 w 2930216"/>
              <a:gd name="connsiteY134" fmla="*/ 61644 h 4700426"/>
              <a:gd name="connsiteX135" fmla="*/ 657546 w 2930216"/>
              <a:gd name="connsiteY135" fmla="*/ 46233 h 4700426"/>
              <a:gd name="connsiteX136" fmla="*/ 698643 w 2930216"/>
              <a:gd name="connsiteY136" fmla="*/ 30822 h 4700426"/>
              <a:gd name="connsiteX137" fmla="*/ 729465 w 2930216"/>
              <a:gd name="connsiteY137" fmla="*/ 25685 h 4700426"/>
              <a:gd name="connsiteX138" fmla="*/ 750014 w 2930216"/>
              <a:gd name="connsiteY138" fmla="*/ 15411 h 4700426"/>
              <a:gd name="connsiteX139" fmla="*/ 765425 w 2930216"/>
              <a:gd name="connsiteY139" fmla="*/ 5137 h 4700426"/>
              <a:gd name="connsiteX140" fmla="*/ 821933 w 2930216"/>
              <a:gd name="connsiteY140" fmla="*/ 0 h 4700426"/>
              <a:gd name="connsiteX141" fmla="*/ 1659277 w 2930216"/>
              <a:gd name="connsiteY141" fmla="*/ 10274 h 4700426"/>
              <a:gd name="connsiteX142" fmla="*/ 1679825 w 2930216"/>
              <a:gd name="connsiteY142" fmla="*/ 20548 h 4700426"/>
              <a:gd name="connsiteX143" fmla="*/ 1710647 w 2930216"/>
              <a:gd name="connsiteY143" fmla="*/ 30822 h 4700426"/>
              <a:gd name="connsiteX144" fmla="*/ 1741470 w 2930216"/>
              <a:gd name="connsiteY144" fmla="*/ 51370 h 4700426"/>
              <a:gd name="connsiteX145" fmla="*/ 1762018 w 2930216"/>
              <a:gd name="connsiteY145" fmla="*/ 66782 h 4700426"/>
              <a:gd name="connsiteX146" fmla="*/ 1792841 w 2930216"/>
              <a:gd name="connsiteY146" fmla="*/ 77056 h 4700426"/>
              <a:gd name="connsiteX147" fmla="*/ 1813389 w 2930216"/>
              <a:gd name="connsiteY147" fmla="*/ 87330 h 4700426"/>
              <a:gd name="connsiteX148" fmla="*/ 1839074 w 2930216"/>
              <a:gd name="connsiteY148" fmla="*/ 97604 h 4700426"/>
              <a:gd name="connsiteX149" fmla="*/ 1854485 w 2930216"/>
              <a:gd name="connsiteY149" fmla="*/ 113015 h 4700426"/>
              <a:gd name="connsiteX150" fmla="*/ 1875034 w 2930216"/>
              <a:gd name="connsiteY150" fmla="*/ 123289 h 4700426"/>
              <a:gd name="connsiteX151" fmla="*/ 1905856 w 2930216"/>
              <a:gd name="connsiteY151" fmla="*/ 143838 h 4700426"/>
              <a:gd name="connsiteX152" fmla="*/ 1921268 w 2930216"/>
              <a:gd name="connsiteY152" fmla="*/ 154112 h 4700426"/>
              <a:gd name="connsiteX153" fmla="*/ 1967501 w 2930216"/>
              <a:gd name="connsiteY153" fmla="*/ 190071 h 4700426"/>
              <a:gd name="connsiteX154" fmla="*/ 2039420 w 2930216"/>
              <a:gd name="connsiteY154" fmla="*/ 220894 h 4700426"/>
              <a:gd name="connsiteX155" fmla="*/ 2059969 w 2930216"/>
              <a:gd name="connsiteY155" fmla="*/ 226031 h 4700426"/>
              <a:gd name="connsiteX156" fmla="*/ 2095928 w 2930216"/>
              <a:gd name="connsiteY156" fmla="*/ 246579 h 4700426"/>
              <a:gd name="connsiteX157" fmla="*/ 2116477 w 2930216"/>
              <a:gd name="connsiteY157" fmla="*/ 256853 h 4700426"/>
              <a:gd name="connsiteX158" fmla="*/ 2142162 w 2930216"/>
              <a:gd name="connsiteY158" fmla="*/ 261991 h 4700426"/>
              <a:gd name="connsiteX159" fmla="*/ 2157573 w 2930216"/>
              <a:gd name="connsiteY159" fmla="*/ 267128 h 4700426"/>
              <a:gd name="connsiteX160" fmla="*/ 2183259 w 2930216"/>
              <a:gd name="connsiteY160" fmla="*/ 287676 h 4700426"/>
              <a:gd name="connsiteX161" fmla="*/ 2198670 w 2930216"/>
              <a:gd name="connsiteY161" fmla="*/ 292813 h 4700426"/>
              <a:gd name="connsiteX162" fmla="*/ 2224355 w 2930216"/>
              <a:gd name="connsiteY162" fmla="*/ 303087 h 4700426"/>
              <a:gd name="connsiteX163" fmla="*/ 2250041 w 2930216"/>
              <a:gd name="connsiteY163" fmla="*/ 328773 h 4700426"/>
              <a:gd name="connsiteX164" fmla="*/ 2270589 w 2930216"/>
              <a:gd name="connsiteY164" fmla="*/ 344184 h 4700426"/>
              <a:gd name="connsiteX165" fmla="*/ 2280863 w 2930216"/>
              <a:gd name="connsiteY165" fmla="*/ 359595 h 4700426"/>
              <a:gd name="connsiteX166" fmla="*/ 2296274 w 2930216"/>
              <a:gd name="connsiteY166" fmla="*/ 380143 h 4700426"/>
              <a:gd name="connsiteX167" fmla="*/ 2311685 w 2930216"/>
              <a:gd name="connsiteY167" fmla="*/ 390418 h 4700426"/>
              <a:gd name="connsiteX168" fmla="*/ 2327097 w 2930216"/>
              <a:gd name="connsiteY168" fmla="*/ 421240 h 4700426"/>
              <a:gd name="connsiteX169" fmla="*/ 2368193 w 2930216"/>
              <a:gd name="connsiteY169" fmla="*/ 462337 h 4700426"/>
              <a:gd name="connsiteX170" fmla="*/ 2388742 w 2930216"/>
              <a:gd name="connsiteY170" fmla="*/ 488022 h 4700426"/>
              <a:gd name="connsiteX171" fmla="*/ 2434975 w 2930216"/>
              <a:gd name="connsiteY171" fmla="*/ 534256 h 4700426"/>
              <a:gd name="connsiteX172" fmla="*/ 2470935 w 2930216"/>
              <a:gd name="connsiteY172" fmla="*/ 575352 h 4700426"/>
              <a:gd name="connsiteX173" fmla="*/ 2542854 w 2930216"/>
              <a:gd name="connsiteY173" fmla="*/ 657546 h 4700426"/>
              <a:gd name="connsiteX174" fmla="*/ 2563402 w 2930216"/>
              <a:gd name="connsiteY174" fmla="*/ 672957 h 4700426"/>
              <a:gd name="connsiteX175" fmla="*/ 2599362 w 2930216"/>
              <a:gd name="connsiteY175" fmla="*/ 708916 h 4700426"/>
              <a:gd name="connsiteX176" fmla="*/ 2630184 w 2930216"/>
              <a:gd name="connsiteY176" fmla="*/ 750013 h 4700426"/>
              <a:gd name="connsiteX177" fmla="*/ 2645596 w 2930216"/>
              <a:gd name="connsiteY177" fmla="*/ 775698 h 4700426"/>
              <a:gd name="connsiteX178" fmla="*/ 2661007 w 2930216"/>
              <a:gd name="connsiteY178" fmla="*/ 785973 h 4700426"/>
              <a:gd name="connsiteX179" fmla="*/ 2681555 w 2930216"/>
              <a:gd name="connsiteY179" fmla="*/ 811658 h 4700426"/>
              <a:gd name="connsiteX180" fmla="*/ 2696966 w 2930216"/>
              <a:gd name="connsiteY180" fmla="*/ 821932 h 4700426"/>
              <a:gd name="connsiteX181" fmla="*/ 2732926 w 2930216"/>
              <a:gd name="connsiteY181" fmla="*/ 863029 h 4700426"/>
              <a:gd name="connsiteX182" fmla="*/ 2743200 w 2930216"/>
              <a:gd name="connsiteY182" fmla="*/ 878440 h 4700426"/>
              <a:gd name="connsiteX183" fmla="*/ 2763748 w 2930216"/>
              <a:gd name="connsiteY183" fmla="*/ 919537 h 4700426"/>
              <a:gd name="connsiteX184" fmla="*/ 2794571 w 2930216"/>
              <a:gd name="connsiteY184" fmla="*/ 976044 h 4700426"/>
              <a:gd name="connsiteX185" fmla="*/ 2830530 w 2930216"/>
              <a:gd name="connsiteY185" fmla="*/ 1068512 h 4700426"/>
              <a:gd name="connsiteX186" fmla="*/ 2840805 w 2930216"/>
              <a:gd name="connsiteY186" fmla="*/ 1078786 h 4700426"/>
              <a:gd name="connsiteX187" fmla="*/ 2851079 w 2930216"/>
              <a:gd name="connsiteY187" fmla="*/ 1125020 h 4700426"/>
              <a:gd name="connsiteX188" fmla="*/ 2861353 w 2930216"/>
              <a:gd name="connsiteY188" fmla="*/ 1145568 h 4700426"/>
              <a:gd name="connsiteX189" fmla="*/ 2876764 w 2930216"/>
              <a:gd name="connsiteY189" fmla="*/ 1202076 h 4700426"/>
              <a:gd name="connsiteX190" fmla="*/ 2881901 w 2930216"/>
              <a:gd name="connsiteY190" fmla="*/ 1222624 h 4700426"/>
              <a:gd name="connsiteX191" fmla="*/ 2892175 w 2930216"/>
              <a:gd name="connsiteY191" fmla="*/ 1253447 h 4700426"/>
              <a:gd name="connsiteX192" fmla="*/ 2902450 w 2930216"/>
              <a:gd name="connsiteY192" fmla="*/ 1315092 h 4700426"/>
              <a:gd name="connsiteX193" fmla="*/ 2907587 w 2930216"/>
              <a:gd name="connsiteY193" fmla="*/ 1330503 h 4700426"/>
              <a:gd name="connsiteX194" fmla="*/ 2917861 w 2930216"/>
              <a:gd name="connsiteY194" fmla="*/ 1381874 h 4700426"/>
              <a:gd name="connsiteX195" fmla="*/ 2922998 w 2930216"/>
              <a:gd name="connsiteY195" fmla="*/ 1433244 h 4700426"/>
              <a:gd name="connsiteX196" fmla="*/ 2922998 w 2930216"/>
              <a:gd name="connsiteY196" fmla="*/ 2101065 h 4700426"/>
              <a:gd name="connsiteX197" fmla="*/ 2912724 w 2930216"/>
              <a:gd name="connsiteY197" fmla="*/ 2183258 h 4700426"/>
              <a:gd name="connsiteX198" fmla="*/ 2902450 w 2930216"/>
              <a:gd name="connsiteY198" fmla="*/ 2208943 h 4700426"/>
              <a:gd name="connsiteX199" fmla="*/ 2892175 w 2930216"/>
              <a:gd name="connsiteY199" fmla="*/ 2244903 h 4700426"/>
              <a:gd name="connsiteX200" fmla="*/ 2887038 w 2930216"/>
              <a:gd name="connsiteY200" fmla="*/ 2260314 h 4700426"/>
              <a:gd name="connsiteX201" fmla="*/ 2881901 w 2930216"/>
              <a:gd name="connsiteY201" fmla="*/ 2280862 h 4700426"/>
              <a:gd name="connsiteX202" fmla="*/ 2866490 w 2930216"/>
              <a:gd name="connsiteY202" fmla="*/ 2301411 h 4700426"/>
              <a:gd name="connsiteX203" fmla="*/ 2856216 w 2930216"/>
              <a:gd name="connsiteY203" fmla="*/ 2316822 h 4700426"/>
              <a:gd name="connsiteX204" fmla="*/ 2840805 w 2930216"/>
              <a:gd name="connsiteY204" fmla="*/ 2357919 h 4700426"/>
              <a:gd name="connsiteX205" fmla="*/ 2830530 w 2930216"/>
              <a:gd name="connsiteY205" fmla="*/ 2368193 h 4700426"/>
              <a:gd name="connsiteX206" fmla="*/ 2815119 w 2930216"/>
              <a:gd name="connsiteY206" fmla="*/ 2399015 h 4700426"/>
              <a:gd name="connsiteX207" fmla="*/ 2799708 w 2930216"/>
              <a:gd name="connsiteY207" fmla="*/ 2429838 h 4700426"/>
              <a:gd name="connsiteX208" fmla="*/ 2784297 w 2930216"/>
              <a:gd name="connsiteY208" fmla="*/ 2440112 h 4700426"/>
              <a:gd name="connsiteX209" fmla="*/ 2763748 w 2930216"/>
              <a:gd name="connsiteY209" fmla="*/ 2465797 h 4700426"/>
              <a:gd name="connsiteX210" fmla="*/ 2748337 w 2930216"/>
              <a:gd name="connsiteY210" fmla="*/ 2476071 h 4700426"/>
              <a:gd name="connsiteX211" fmla="*/ 2722652 w 2930216"/>
              <a:gd name="connsiteY211" fmla="*/ 2501757 h 4700426"/>
              <a:gd name="connsiteX212" fmla="*/ 2671281 w 2930216"/>
              <a:gd name="connsiteY212" fmla="*/ 2532579 h 4700426"/>
              <a:gd name="connsiteX213" fmla="*/ 2655870 w 2930216"/>
              <a:gd name="connsiteY213" fmla="*/ 2547991 h 4700426"/>
              <a:gd name="connsiteX214" fmla="*/ 2630184 w 2930216"/>
              <a:gd name="connsiteY214" fmla="*/ 2553128 h 4700426"/>
              <a:gd name="connsiteX215" fmla="*/ 2609636 w 2930216"/>
              <a:gd name="connsiteY215" fmla="*/ 2558265 h 4700426"/>
              <a:gd name="connsiteX216" fmla="*/ 2568539 w 2930216"/>
              <a:gd name="connsiteY216" fmla="*/ 2583950 h 4700426"/>
              <a:gd name="connsiteX217" fmla="*/ 2486346 w 2930216"/>
              <a:gd name="connsiteY217" fmla="*/ 2594224 h 4700426"/>
              <a:gd name="connsiteX218" fmla="*/ 2460661 w 2930216"/>
              <a:gd name="connsiteY218" fmla="*/ 2604498 h 4700426"/>
              <a:gd name="connsiteX219" fmla="*/ 2393879 w 2930216"/>
              <a:gd name="connsiteY219" fmla="*/ 2614773 h 4700426"/>
              <a:gd name="connsiteX220" fmla="*/ 2003461 w 2930216"/>
              <a:gd name="connsiteY220" fmla="*/ 2604498 h 4700426"/>
              <a:gd name="connsiteX221" fmla="*/ 1962364 w 2930216"/>
              <a:gd name="connsiteY221" fmla="*/ 2599361 h 4700426"/>
              <a:gd name="connsiteX222" fmla="*/ 1890445 w 2930216"/>
              <a:gd name="connsiteY222" fmla="*/ 2594224 h 4700426"/>
              <a:gd name="connsiteX223" fmla="*/ 1849348 w 2930216"/>
              <a:gd name="connsiteY223" fmla="*/ 2583950 h 4700426"/>
              <a:gd name="connsiteX224" fmla="*/ 1803115 w 2930216"/>
              <a:gd name="connsiteY224" fmla="*/ 2573676 h 4700426"/>
              <a:gd name="connsiteX225" fmla="*/ 1741470 w 2930216"/>
              <a:gd name="connsiteY225" fmla="*/ 2547991 h 4700426"/>
              <a:gd name="connsiteX226" fmla="*/ 1720921 w 2930216"/>
              <a:gd name="connsiteY226" fmla="*/ 2542853 h 4700426"/>
              <a:gd name="connsiteX227" fmla="*/ 1705510 w 2930216"/>
              <a:gd name="connsiteY227" fmla="*/ 2532579 h 4700426"/>
              <a:gd name="connsiteX228" fmla="*/ 1674688 w 2930216"/>
              <a:gd name="connsiteY228" fmla="*/ 2517168 h 4700426"/>
              <a:gd name="connsiteX229" fmla="*/ 1643865 w 2930216"/>
              <a:gd name="connsiteY229" fmla="*/ 2486346 h 4700426"/>
              <a:gd name="connsiteX230" fmla="*/ 1618180 w 2930216"/>
              <a:gd name="connsiteY230" fmla="*/ 2470934 h 4700426"/>
              <a:gd name="connsiteX231" fmla="*/ 1571946 w 2930216"/>
              <a:gd name="connsiteY231" fmla="*/ 2434975 h 4700426"/>
              <a:gd name="connsiteX232" fmla="*/ 1474342 w 2930216"/>
              <a:gd name="connsiteY232" fmla="*/ 2450386 h 4700426"/>
              <a:gd name="connsiteX233" fmla="*/ 1422971 w 2930216"/>
              <a:gd name="connsiteY233" fmla="*/ 2476071 h 4700426"/>
              <a:gd name="connsiteX234" fmla="*/ 1402423 w 2930216"/>
              <a:gd name="connsiteY234" fmla="*/ 2501757 h 4700426"/>
              <a:gd name="connsiteX235" fmla="*/ 1376737 w 2930216"/>
              <a:gd name="connsiteY235" fmla="*/ 2506894 h 4700426"/>
              <a:gd name="connsiteX236" fmla="*/ 1366463 w 2930216"/>
              <a:gd name="connsiteY236" fmla="*/ 2522305 h 4700426"/>
              <a:gd name="connsiteX237" fmla="*/ 1361326 w 2930216"/>
              <a:gd name="connsiteY237" fmla="*/ 2537716 h 4700426"/>
              <a:gd name="connsiteX238" fmla="*/ 1345915 w 2930216"/>
              <a:gd name="connsiteY238" fmla="*/ 2558265 h 4700426"/>
              <a:gd name="connsiteX239" fmla="*/ 1340778 w 2930216"/>
              <a:gd name="connsiteY239" fmla="*/ 2589087 h 4700426"/>
              <a:gd name="connsiteX240" fmla="*/ 1335641 w 2930216"/>
              <a:gd name="connsiteY240" fmla="*/ 2604498 h 4700426"/>
              <a:gd name="connsiteX241" fmla="*/ 1330503 w 2930216"/>
              <a:gd name="connsiteY241" fmla="*/ 2625047 h 4700426"/>
              <a:gd name="connsiteX242" fmla="*/ 1335641 w 2930216"/>
              <a:gd name="connsiteY242" fmla="*/ 2707240 h 4700426"/>
              <a:gd name="connsiteX243" fmla="*/ 1340778 w 2930216"/>
              <a:gd name="connsiteY243" fmla="*/ 2738062 h 4700426"/>
              <a:gd name="connsiteX244" fmla="*/ 1356189 w 2930216"/>
              <a:gd name="connsiteY244" fmla="*/ 2748337 h 4700426"/>
              <a:gd name="connsiteX245" fmla="*/ 1366463 w 2930216"/>
              <a:gd name="connsiteY245" fmla="*/ 2763748 h 4700426"/>
              <a:gd name="connsiteX246" fmla="*/ 1387011 w 2930216"/>
              <a:gd name="connsiteY246" fmla="*/ 2799707 h 4700426"/>
              <a:gd name="connsiteX247" fmla="*/ 1402423 w 2930216"/>
              <a:gd name="connsiteY247" fmla="*/ 2809982 h 4700426"/>
              <a:gd name="connsiteX248" fmla="*/ 1412697 w 2930216"/>
              <a:gd name="connsiteY248" fmla="*/ 2830530 h 4700426"/>
              <a:gd name="connsiteX249" fmla="*/ 1438382 w 2930216"/>
              <a:gd name="connsiteY249" fmla="*/ 2845941 h 4700426"/>
              <a:gd name="connsiteX250" fmla="*/ 1453793 w 2930216"/>
              <a:gd name="connsiteY250" fmla="*/ 2856215 h 4700426"/>
              <a:gd name="connsiteX251" fmla="*/ 1479479 w 2930216"/>
              <a:gd name="connsiteY251" fmla="*/ 2871626 h 4700426"/>
              <a:gd name="connsiteX252" fmla="*/ 1494890 w 2930216"/>
              <a:gd name="connsiteY252" fmla="*/ 2881901 h 4700426"/>
              <a:gd name="connsiteX253" fmla="*/ 1525712 w 2930216"/>
              <a:gd name="connsiteY253" fmla="*/ 2892175 h 4700426"/>
              <a:gd name="connsiteX254" fmla="*/ 1556535 w 2930216"/>
              <a:gd name="connsiteY254" fmla="*/ 2907586 h 4700426"/>
              <a:gd name="connsiteX255" fmla="*/ 1602769 w 2930216"/>
              <a:gd name="connsiteY255" fmla="*/ 2917860 h 4700426"/>
              <a:gd name="connsiteX256" fmla="*/ 1618180 w 2930216"/>
              <a:gd name="connsiteY256" fmla="*/ 2928134 h 4700426"/>
              <a:gd name="connsiteX257" fmla="*/ 1628454 w 2930216"/>
              <a:gd name="connsiteY257" fmla="*/ 2938409 h 4700426"/>
              <a:gd name="connsiteX258" fmla="*/ 1669551 w 2930216"/>
              <a:gd name="connsiteY258" fmla="*/ 2948683 h 4700426"/>
              <a:gd name="connsiteX259" fmla="*/ 1684962 w 2930216"/>
              <a:gd name="connsiteY259" fmla="*/ 2953820 h 4700426"/>
              <a:gd name="connsiteX260" fmla="*/ 1731196 w 2930216"/>
              <a:gd name="connsiteY260" fmla="*/ 2964094 h 4700426"/>
              <a:gd name="connsiteX261" fmla="*/ 1746607 w 2930216"/>
              <a:gd name="connsiteY261" fmla="*/ 2969231 h 4700426"/>
              <a:gd name="connsiteX262" fmla="*/ 1767155 w 2930216"/>
              <a:gd name="connsiteY262" fmla="*/ 2979505 h 4700426"/>
              <a:gd name="connsiteX263" fmla="*/ 1797978 w 2930216"/>
              <a:gd name="connsiteY263" fmla="*/ 2984642 h 4700426"/>
              <a:gd name="connsiteX264" fmla="*/ 1890445 w 2930216"/>
              <a:gd name="connsiteY264" fmla="*/ 2974368 h 4700426"/>
              <a:gd name="connsiteX265" fmla="*/ 1921268 w 2930216"/>
              <a:gd name="connsiteY265" fmla="*/ 2953820 h 4700426"/>
              <a:gd name="connsiteX266" fmla="*/ 1936679 w 2930216"/>
              <a:gd name="connsiteY266" fmla="*/ 2933271 h 4700426"/>
              <a:gd name="connsiteX267" fmla="*/ 1952090 w 2930216"/>
              <a:gd name="connsiteY267" fmla="*/ 2922997 h 4700426"/>
              <a:gd name="connsiteX268" fmla="*/ 1957227 w 2930216"/>
              <a:gd name="connsiteY268" fmla="*/ 2907586 h 4700426"/>
              <a:gd name="connsiteX269" fmla="*/ 1988050 w 2930216"/>
              <a:gd name="connsiteY269" fmla="*/ 2881901 h 4700426"/>
              <a:gd name="connsiteX270" fmla="*/ 2008598 w 2930216"/>
              <a:gd name="connsiteY270" fmla="*/ 2866489 h 4700426"/>
              <a:gd name="connsiteX271" fmla="*/ 2024009 w 2930216"/>
              <a:gd name="connsiteY271" fmla="*/ 2851078 h 4700426"/>
              <a:gd name="connsiteX272" fmla="*/ 2039420 w 2930216"/>
              <a:gd name="connsiteY272" fmla="*/ 2845941 h 4700426"/>
              <a:gd name="connsiteX273" fmla="*/ 2054832 w 2930216"/>
              <a:gd name="connsiteY273" fmla="*/ 2835667 h 4700426"/>
              <a:gd name="connsiteX274" fmla="*/ 2106202 w 2930216"/>
              <a:gd name="connsiteY274" fmla="*/ 2825393 h 4700426"/>
              <a:gd name="connsiteX275" fmla="*/ 2121614 w 2930216"/>
              <a:gd name="connsiteY275" fmla="*/ 2820256 h 4700426"/>
              <a:gd name="connsiteX276" fmla="*/ 2229492 w 2930216"/>
              <a:gd name="connsiteY276" fmla="*/ 2825393 h 4700426"/>
              <a:gd name="connsiteX277" fmla="*/ 2239766 w 2930216"/>
              <a:gd name="connsiteY277" fmla="*/ 2840804 h 4700426"/>
              <a:gd name="connsiteX278" fmla="*/ 2250041 w 2930216"/>
              <a:gd name="connsiteY278" fmla="*/ 2876764 h 4700426"/>
              <a:gd name="connsiteX279" fmla="*/ 2270589 w 2930216"/>
              <a:gd name="connsiteY279" fmla="*/ 2917860 h 4700426"/>
              <a:gd name="connsiteX280" fmla="*/ 2286000 w 2930216"/>
              <a:gd name="connsiteY280" fmla="*/ 3030876 h 4700426"/>
              <a:gd name="connsiteX281" fmla="*/ 2306548 w 2930216"/>
              <a:gd name="connsiteY281" fmla="*/ 3087384 h 4700426"/>
              <a:gd name="connsiteX282" fmla="*/ 2311685 w 2930216"/>
              <a:gd name="connsiteY282" fmla="*/ 3128480 h 4700426"/>
              <a:gd name="connsiteX283" fmla="*/ 2316823 w 2930216"/>
              <a:gd name="connsiteY283" fmla="*/ 3154166 h 4700426"/>
              <a:gd name="connsiteX284" fmla="*/ 2321960 w 2930216"/>
              <a:gd name="connsiteY284" fmla="*/ 3210674 h 4700426"/>
              <a:gd name="connsiteX285" fmla="*/ 2327097 w 2930216"/>
              <a:gd name="connsiteY285" fmla="*/ 3246633 h 4700426"/>
              <a:gd name="connsiteX286" fmla="*/ 2332234 w 2930216"/>
              <a:gd name="connsiteY286" fmla="*/ 3313415 h 4700426"/>
              <a:gd name="connsiteX287" fmla="*/ 2342508 w 2930216"/>
              <a:gd name="connsiteY287" fmla="*/ 3395609 h 4700426"/>
              <a:gd name="connsiteX288" fmla="*/ 2347645 w 2930216"/>
              <a:gd name="connsiteY288" fmla="*/ 3441842 h 4700426"/>
              <a:gd name="connsiteX289" fmla="*/ 2357919 w 2930216"/>
              <a:gd name="connsiteY289" fmla="*/ 3493213 h 4700426"/>
              <a:gd name="connsiteX290" fmla="*/ 2352782 w 2930216"/>
              <a:gd name="connsiteY290" fmla="*/ 3626777 h 4700426"/>
              <a:gd name="connsiteX291" fmla="*/ 2347645 w 2930216"/>
              <a:gd name="connsiteY291" fmla="*/ 3652462 h 4700426"/>
              <a:gd name="connsiteX292" fmla="*/ 2316823 w 2930216"/>
              <a:gd name="connsiteY292" fmla="*/ 3688422 h 4700426"/>
              <a:gd name="connsiteX293" fmla="*/ 2291137 w 2930216"/>
              <a:gd name="connsiteY293" fmla="*/ 3698696 h 4700426"/>
              <a:gd name="connsiteX294" fmla="*/ 2260315 w 2930216"/>
              <a:gd name="connsiteY294" fmla="*/ 3708970 h 4700426"/>
              <a:gd name="connsiteX295" fmla="*/ 2121614 w 2930216"/>
              <a:gd name="connsiteY295" fmla="*/ 3698696 h 4700426"/>
              <a:gd name="connsiteX296" fmla="*/ 2111339 w 2930216"/>
              <a:gd name="connsiteY296" fmla="*/ 3683285 h 4700426"/>
              <a:gd name="connsiteX297" fmla="*/ 2065106 w 2930216"/>
              <a:gd name="connsiteY297" fmla="*/ 3657600 h 4700426"/>
              <a:gd name="connsiteX298" fmla="*/ 2054832 w 2930216"/>
              <a:gd name="connsiteY298" fmla="*/ 3642188 h 4700426"/>
              <a:gd name="connsiteX299" fmla="*/ 2039420 w 2930216"/>
              <a:gd name="connsiteY299" fmla="*/ 3631914 h 4700426"/>
              <a:gd name="connsiteX300" fmla="*/ 2003461 w 2930216"/>
              <a:gd name="connsiteY300" fmla="*/ 3595955 h 4700426"/>
              <a:gd name="connsiteX301" fmla="*/ 1993187 w 2930216"/>
              <a:gd name="connsiteY301" fmla="*/ 3580543 h 4700426"/>
              <a:gd name="connsiteX302" fmla="*/ 1982912 w 2930216"/>
              <a:gd name="connsiteY302" fmla="*/ 3549721 h 4700426"/>
              <a:gd name="connsiteX303" fmla="*/ 1972638 w 2930216"/>
              <a:gd name="connsiteY303" fmla="*/ 3534310 h 4700426"/>
              <a:gd name="connsiteX304" fmla="*/ 1946953 w 2930216"/>
              <a:gd name="connsiteY304" fmla="*/ 3508624 h 4700426"/>
              <a:gd name="connsiteX305" fmla="*/ 1936679 w 2930216"/>
              <a:gd name="connsiteY305" fmla="*/ 3493213 h 4700426"/>
              <a:gd name="connsiteX306" fmla="*/ 1916130 w 2930216"/>
              <a:gd name="connsiteY306" fmla="*/ 3488076 h 4700426"/>
              <a:gd name="connsiteX307" fmla="*/ 1900719 w 2930216"/>
              <a:gd name="connsiteY307" fmla="*/ 3472665 h 4700426"/>
              <a:gd name="connsiteX308" fmla="*/ 1864760 w 2930216"/>
              <a:gd name="connsiteY308" fmla="*/ 3467528 h 4700426"/>
              <a:gd name="connsiteX309" fmla="*/ 1797978 w 2930216"/>
              <a:gd name="connsiteY309" fmla="*/ 3462391 h 4700426"/>
              <a:gd name="connsiteX310" fmla="*/ 1741470 w 2930216"/>
              <a:gd name="connsiteY310" fmla="*/ 3467528 h 4700426"/>
              <a:gd name="connsiteX311" fmla="*/ 1623317 w 2930216"/>
              <a:gd name="connsiteY311" fmla="*/ 3539447 h 4700426"/>
              <a:gd name="connsiteX312" fmla="*/ 1587357 w 2930216"/>
              <a:gd name="connsiteY312" fmla="*/ 3580543 h 4700426"/>
              <a:gd name="connsiteX313" fmla="*/ 1597632 w 2930216"/>
              <a:gd name="connsiteY313" fmla="*/ 3714107 h 4700426"/>
              <a:gd name="connsiteX314" fmla="*/ 1607906 w 2930216"/>
              <a:gd name="connsiteY314" fmla="*/ 3734656 h 4700426"/>
              <a:gd name="connsiteX315" fmla="*/ 1618180 w 2930216"/>
              <a:gd name="connsiteY315" fmla="*/ 3775752 h 4700426"/>
              <a:gd name="connsiteX316" fmla="*/ 1705510 w 2930216"/>
              <a:gd name="connsiteY316" fmla="*/ 3868220 h 4700426"/>
              <a:gd name="connsiteX317" fmla="*/ 1720921 w 2930216"/>
              <a:gd name="connsiteY317" fmla="*/ 3899042 h 4700426"/>
              <a:gd name="connsiteX318" fmla="*/ 1726059 w 2930216"/>
              <a:gd name="connsiteY318" fmla="*/ 3914453 h 4700426"/>
              <a:gd name="connsiteX319" fmla="*/ 1751744 w 2930216"/>
              <a:gd name="connsiteY319" fmla="*/ 3960687 h 4700426"/>
              <a:gd name="connsiteX320" fmla="*/ 1767155 w 2930216"/>
              <a:gd name="connsiteY320" fmla="*/ 3981235 h 4700426"/>
              <a:gd name="connsiteX321" fmla="*/ 1782566 w 2930216"/>
              <a:gd name="connsiteY321" fmla="*/ 4022332 h 4700426"/>
              <a:gd name="connsiteX322" fmla="*/ 1808252 w 2930216"/>
              <a:gd name="connsiteY322" fmla="*/ 4068566 h 4700426"/>
              <a:gd name="connsiteX323" fmla="*/ 1823663 w 2930216"/>
              <a:gd name="connsiteY323" fmla="*/ 4109662 h 4700426"/>
              <a:gd name="connsiteX324" fmla="*/ 1833937 w 2930216"/>
              <a:gd name="connsiteY324" fmla="*/ 4140485 h 4700426"/>
              <a:gd name="connsiteX325" fmla="*/ 1839074 w 2930216"/>
              <a:gd name="connsiteY325" fmla="*/ 4166170 h 4700426"/>
              <a:gd name="connsiteX326" fmla="*/ 1844211 w 2930216"/>
              <a:gd name="connsiteY326" fmla="*/ 4186719 h 4700426"/>
              <a:gd name="connsiteX327" fmla="*/ 1859623 w 2930216"/>
              <a:gd name="connsiteY327" fmla="*/ 4243226 h 4700426"/>
              <a:gd name="connsiteX328" fmla="*/ 1869897 w 2930216"/>
              <a:gd name="connsiteY328" fmla="*/ 4274049 h 4700426"/>
              <a:gd name="connsiteX329" fmla="*/ 1880171 w 2930216"/>
              <a:gd name="connsiteY329" fmla="*/ 4315146 h 4700426"/>
              <a:gd name="connsiteX330" fmla="*/ 1895582 w 2930216"/>
              <a:gd name="connsiteY330" fmla="*/ 4345968 h 4700426"/>
              <a:gd name="connsiteX331" fmla="*/ 1905856 w 2930216"/>
              <a:gd name="connsiteY331" fmla="*/ 4387065 h 4700426"/>
              <a:gd name="connsiteX332" fmla="*/ 1916130 w 2930216"/>
              <a:gd name="connsiteY332" fmla="*/ 4438435 h 4700426"/>
              <a:gd name="connsiteX333" fmla="*/ 1916130 w 2930216"/>
              <a:gd name="connsiteY333" fmla="*/ 4700426 h 4700426"/>
              <a:gd name="connsiteX334" fmla="*/ 1916130 w 2930216"/>
              <a:gd name="connsiteY334" fmla="*/ 4700426 h 470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2930216" h="4700426">
                <a:moveTo>
                  <a:pt x="1371600" y="4649056"/>
                </a:moveTo>
                <a:lnTo>
                  <a:pt x="1371600" y="4649056"/>
                </a:lnTo>
                <a:cubicBezTo>
                  <a:pt x="1367898" y="4632398"/>
                  <a:pt x="1352962" y="4566731"/>
                  <a:pt x="1351052" y="4551451"/>
                </a:cubicBezTo>
                <a:cubicBezTo>
                  <a:pt x="1347627" y="4524053"/>
                  <a:pt x="1344349" y="4496637"/>
                  <a:pt x="1340778" y="4469258"/>
                </a:cubicBezTo>
                <a:cubicBezTo>
                  <a:pt x="1338925" y="4455051"/>
                  <a:pt x="1333540" y="4417660"/>
                  <a:pt x="1330503" y="4402476"/>
                </a:cubicBezTo>
                <a:cubicBezTo>
                  <a:pt x="1329118" y="4395553"/>
                  <a:pt x="1326898" y="4388820"/>
                  <a:pt x="1325366" y="4381928"/>
                </a:cubicBezTo>
                <a:cubicBezTo>
                  <a:pt x="1323472" y="4373404"/>
                  <a:pt x="1322628" y="4364638"/>
                  <a:pt x="1320229" y="4356242"/>
                </a:cubicBezTo>
                <a:cubicBezTo>
                  <a:pt x="1315766" y="4340622"/>
                  <a:pt x="1309955" y="4325420"/>
                  <a:pt x="1304818" y="4310009"/>
                </a:cubicBezTo>
                <a:lnTo>
                  <a:pt x="1294544" y="4279186"/>
                </a:lnTo>
                <a:cubicBezTo>
                  <a:pt x="1292832" y="4274049"/>
                  <a:pt x="1290469" y="4269085"/>
                  <a:pt x="1289407" y="4263775"/>
                </a:cubicBezTo>
                <a:cubicBezTo>
                  <a:pt x="1285876" y="4246118"/>
                  <a:pt x="1283970" y="4234470"/>
                  <a:pt x="1279133" y="4217541"/>
                </a:cubicBezTo>
                <a:cubicBezTo>
                  <a:pt x="1277645" y="4212334"/>
                  <a:pt x="1276418" y="4206973"/>
                  <a:pt x="1273996" y="4202130"/>
                </a:cubicBezTo>
                <a:cubicBezTo>
                  <a:pt x="1271235" y="4196608"/>
                  <a:pt x="1267146" y="4191856"/>
                  <a:pt x="1263721" y="4186719"/>
                </a:cubicBezTo>
                <a:cubicBezTo>
                  <a:pt x="1251543" y="4125825"/>
                  <a:pt x="1267550" y="4188912"/>
                  <a:pt x="1248310" y="4145622"/>
                </a:cubicBezTo>
                <a:cubicBezTo>
                  <a:pt x="1230292" y="4105081"/>
                  <a:pt x="1250348" y="4123009"/>
                  <a:pt x="1222625" y="4104525"/>
                </a:cubicBezTo>
                <a:cubicBezTo>
                  <a:pt x="1195988" y="4024615"/>
                  <a:pt x="1230697" y="4123897"/>
                  <a:pt x="1196939" y="4042880"/>
                </a:cubicBezTo>
                <a:cubicBezTo>
                  <a:pt x="1176560" y="3993973"/>
                  <a:pt x="1197320" y="4028040"/>
                  <a:pt x="1176391" y="3996647"/>
                </a:cubicBezTo>
                <a:cubicBezTo>
                  <a:pt x="1163820" y="3958932"/>
                  <a:pt x="1173775" y="3973482"/>
                  <a:pt x="1150706" y="3950413"/>
                </a:cubicBezTo>
                <a:cubicBezTo>
                  <a:pt x="1147281" y="3940139"/>
                  <a:pt x="1143059" y="3930097"/>
                  <a:pt x="1140432" y="3919591"/>
                </a:cubicBezTo>
                <a:cubicBezTo>
                  <a:pt x="1137007" y="3905892"/>
                  <a:pt x="1134622" y="3891890"/>
                  <a:pt x="1130157" y="3878494"/>
                </a:cubicBezTo>
                <a:cubicBezTo>
                  <a:pt x="1128445" y="3873357"/>
                  <a:pt x="1128024" y="3867588"/>
                  <a:pt x="1125020" y="3863083"/>
                </a:cubicBezTo>
                <a:cubicBezTo>
                  <a:pt x="1120990" y="3857038"/>
                  <a:pt x="1114746" y="3852808"/>
                  <a:pt x="1109609" y="3847671"/>
                </a:cubicBezTo>
                <a:cubicBezTo>
                  <a:pt x="1093071" y="3798058"/>
                  <a:pt x="1119592" y="3875197"/>
                  <a:pt x="1094198" y="3811712"/>
                </a:cubicBezTo>
                <a:cubicBezTo>
                  <a:pt x="1082794" y="3783202"/>
                  <a:pt x="1089463" y="3785243"/>
                  <a:pt x="1073650" y="3765478"/>
                </a:cubicBezTo>
                <a:cubicBezTo>
                  <a:pt x="1070624" y="3761696"/>
                  <a:pt x="1066800" y="3758629"/>
                  <a:pt x="1063375" y="3755204"/>
                </a:cubicBezTo>
                <a:cubicBezTo>
                  <a:pt x="1059950" y="3744930"/>
                  <a:pt x="1060758" y="3732040"/>
                  <a:pt x="1053101" y="3724382"/>
                </a:cubicBezTo>
                <a:cubicBezTo>
                  <a:pt x="1044563" y="3715843"/>
                  <a:pt x="1037737" y="3710359"/>
                  <a:pt x="1032553" y="3698696"/>
                </a:cubicBezTo>
                <a:cubicBezTo>
                  <a:pt x="1028155" y="3688800"/>
                  <a:pt x="1025704" y="3678148"/>
                  <a:pt x="1022279" y="3667874"/>
                </a:cubicBezTo>
                <a:cubicBezTo>
                  <a:pt x="1020567" y="3662737"/>
                  <a:pt x="1020146" y="3656968"/>
                  <a:pt x="1017142" y="3652462"/>
                </a:cubicBezTo>
                <a:cubicBezTo>
                  <a:pt x="1013717" y="3647325"/>
                  <a:pt x="1009629" y="3642573"/>
                  <a:pt x="1006868" y="3637051"/>
                </a:cubicBezTo>
                <a:cubicBezTo>
                  <a:pt x="1004446" y="3632208"/>
                  <a:pt x="1004734" y="3626145"/>
                  <a:pt x="1001730" y="3621640"/>
                </a:cubicBezTo>
                <a:cubicBezTo>
                  <a:pt x="997700" y="3615595"/>
                  <a:pt x="991456" y="3611366"/>
                  <a:pt x="986319" y="3606229"/>
                </a:cubicBezTo>
                <a:cubicBezTo>
                  <a:pt x="974002" y="3569279"/>
                  <a:pt x="988945" y="3615422"/>
                  <a:pt x="976045" y="3570269"/>
                </a:cubicBezTo>
                <a:cubicBezTo>
                  <a:pt x="974557" y="3565062"/>
                  <a:pt x="973595" y="3559559"/>
                  <a:pt x="970908" y="3554858"/>
                </a:cubicBezTo>
                <a:cubicBezTo>
                  <a:pt x="966660" y="3547424"/>
                  <a:pt x="960634" y="3541159"/>
                  <a:pt x="955497" y="3534310"/>
                </a:cubicBezTo>
                <a:cubicBezTo>
                  <a:pt x="952072" y="3520611"/>
                  <a:pt x="949689" y="3506609"/>
                  <a:pt x="945223" y="3493213"/>
                </a:cubicBezTo>
                <a:cubicBezTo>
                  <a:pt x="937168" y="3469054"/>
                  <a:pt x="942096" y="3482830"/>
                  <a:pt x="929811" y="3452116"/>
                </a:cubicBezTo>
                <a:cubicBezTo>
                  <a:pt x="928099" y="3441842"/>
                  <a:pt x="926933" y="3431462"/>
                  <a:pt x="924674" y="3421294"/>
                </a:cubicBezTo>
                <a:cubicBezTo>
                  <a:pt x="923499" y="3416008"/>
                  <a:pt x="920712" y="3411169"/>
                  <a:pt x="919537" y="3405883"/>
                </a:cubicBezTo>
                <a:cubicBezTo>
                  <a:pt x="911602" y="3370174"/>
                  <a:pt x="918036" y="3383757"/>
                  <a:pt x="909263" y="3354512"/>
                </a:cubicBezTo>
                <a:cubicBezTo>
                  <a:pt x="906151" y="3344139"/>
                  <a:pt x="901839" y="3334137"/>
                  <a:pt x="898989" y="3323689"/>
                </a:cubicBezTo>
                <a:cubicBezTo>
                  <a:pt x="880394" y="3255506"/>
                  <a:pt x="904301" y="3329350"/>
                  <a:pt x="888715" y="3282593"/>
                </a:cubicBezTo>
                <a:cubicBezTo>
                  <a:pt x="880166" y="3231298"/>
                  <a:pt x="888568" y="3271829"/>
                  <a:pt x="873303" y="3220948"/>
                </a:cubicBezTo>
                <a:cubicBezTo>
                  <a:pt x="871274" y="3214186"/>
                  <a:pt x="870541" y="3207049"/>
                  <a:pt x="868166" y="3200400"/>
                </a:cubicBezTo>
                <a:cubicBezTo>
                  <a:pt x="861963" y="3183032"/>
                  <a:pt x="852091" y="3166921"/>
                  <a:pt x="847618" y="3149029"/>
                </a:cubicBezTo>
                <a:cubicBezTo>
                  <a:pt x="845286" y="3139699"/>
                  <a:pt x="841556" y="3122545"/>
                  <a:pt x="837344" y="3113069"/>
                </a:cubicBezTo>
                <a:cubicBezTo>
                  <a:pt x="827615" y="3091178"/>
                  <a:pt x="805786" y="3050689"/>
                  <a:pt x="791110" y="3036013"/>
                </a:cubicBezTo>
                <a:lnTo>
                  <a:pt x="775699" y="3020602"/>
                </a:lnTo>
                <a:cubicBezTo>
                  <a:pt x="767363" y="2995594"/>
                  <a:pt x="774588" y="3011855"/>
                  <a:pt x="755151" y="2984642"/>
                </a:cubicBezTo>
                <a:cubicBezTo>
                  <a:pt x="751563" y="2979618"/>
                  <a:pt x="748830" y="2973974"/>
                  <a:pt x="744877" y="2969231"/>
                </a:cubicBezTo>
                <a:cubicBezTo>
                  <a:pt x="740226" y="2963650"/>
                  <a:pt x="734249" y="2959287"/>
                  <a:pt x="729465" y="2953820"/>
                </a:cubicBezTo>
                <a:cubicBezTo>
                  <a:pt x="722245" y="2945568"/>
                  <a:pt x="715496" y="2936906"/>
                  <a:pt x="708917" y="2928134"/>
                </a:cubicBezTo>
                <a:cubicBezTo>
                  <a:pt x="705213" y="2923195"/>
                  <a:pt x="702595" y="2917466"/>
                  <a:pt x="698643" y="2912723"/>
                </a:cubicBezTo>
                <a:cubicBezTo>
                  <a:pt x="686282" y="2897890"/>
                  <a:pt x="682974" y="2897140"/>
                  <a:pt x="667820" y="2887038"/>
                </a:cubicBezTo>
                <a:cubicBezTo>
                  <a:pt x="664395" y="2880188"/>
                  <a:pt x="661997" y="2872721"/>
                  <a:pt x="657546" y="2866489"/>
                </a:cubicBezTo>
                <a:cubicBezTo>
                  <a:pt x="648557" y="2853904"/>
                  <a:pt x="639012" y="2848996"/>
                  <a:pt x="626724" y="2840804"/>
                </a:cubicBezTo>
                <a:cubicBezTo>
                  <a:pt x="621297" y="2824524"/>
                  <a:pt x="622695" y="2824210"/>
                  <a:pt x="611312" y="2809982"/>
                </a:cubicBezTo>
                <a:cubicBezTo>
                  <a:pt x="608286" y="2806200"/>
                  <a:pt x="603478" y="2803891"/>
                  <a:pt x="601038" y="2799707"/>
                </a:cubicBezTo>
                <a:cubicBezTo>
                  <a:pt x="591392" y="2783170"/>
                  <a:pt x="581407" y="2766499"/>
                  <a:pt x="575353" y="2748337"/>
                </a:cubicBezTo>
                <a:lnTo>
                  <a:pt x="565079" y="2717514"/>
                </a:lnTo>
                <a:cubicBezTo>
                  <a:pt x="563367" y="2712377"/>
                  <a:pt x="562946" y="2706608"/>
                  <a:pt x="559942" y="2702103"/>
                </a:cubicBezTo>
                <a:lnTo>
                  <a:pt x="549668" y="2686692"/>
                </a:lnTo>
                <a:cubicBezTo>
                  <a:pt x="547955" y="2679842"/>
                  <a:pt x="546559" y="2672906"/>
                  <a:pt x="544530" y="2666143"/>
                </a:cubicBezTo>
                <a:cubicBezTo>
                  <a:pt x="541418" y="2655770"/>
                  <a:pt x="536883" y="2645827"/>
                  <a:pt x="534256" y="2635321"/>
                </a:cubicBezTo>
                <a:cubicBezTo>
                  <a:pt x="527806" y="2609519"/>
                  <a:pt x="531351" y="2621471"/>
                  <a:pt x="523982" y="2599361"/>
                </a:cubicBezTo>
                <a:cubicBezTo>
                  <a:pt x="527480" y="2508408"/>
                  <a:pt x="523390" y="2495036"/>
                  <a:pt x="534256" y="2429838"/>
                </a:cubicBezTo>
                <a:cubicBezTo>
                  <a:pt x="535691" y="2421225"/>
                  <a:pt x="535061" y="2411733"/>
                  <a:pt x="539393" y="2404152"/>
                </a:cubicBezTo>
                <a:cubicBezTo>
                  <a:pt x="542456" y="2398791"/>
                  <a:pt x="549668" y="2397303"/>
                  <a:pt x="554805" y="2393878"/>
                </a:cubicBezTo>
                <a:cubicBezTo>
                  <a:pt x="557677" y="2382392"/>
                  <a:pt x="565214" y="2350010"/>
                  <a:pt x="570216" y="2342507"/>
                </a:cubicBezTo>
                <a:cubicBezTo>
                  <a:pt x="573641" y="2337370"/>
                  <a:pt x="576538" y="2331839"/>
                  <a:pt x="580490" y="2327096"/>
                </a:cubicBezTo>
                <a:cubicBezTo>
                  <a:pt x="585141" y="2321515"/>
                  <a:pt x="590764" y="2316822"/>
                  <a:pt x="595901" y="2311685"/>
                </a:cubicBezTo>
                <a:cubicBezTo>
                  <a:pt x="608127" y="2275005"/>
                  <a:pt x="600167" y="2289873"/>
                  <a:pt x="616450" y="2265451"/>
                </a:cubicBezTo>
                <a:cubicBezTo>
                  <a:pt x="618883" y="2253285"/>
                  <a:pt x="628321" y="2203979"/>
                  <a:pt x="631861" y="2198669"/>
                </a:cubicBezTo>
                <a:lnTo>
                  <a:pt x="642135" y="2183258"/>
                </a:lnTo>
                <a:cubicBezTo>
                  <a:pt x="658421" y="2101826"/>
                  <a:pt x="649711" y="2156658"/>
                  <a:pt x="636998" y="1982912"/>
                </a:cubicBezTo>
                <a:cubicBezTo>
                  <a:pt x="634569" y="1949720"/>
                  <a:pt x="632636" y="1953010"/>
                  <a:pt x="626724" y="1926404"/>
                </a:cubicBezTo>
                <a:cubicBezTo>
                  <a:pt x="624830" y="1917881"/>
                  <a:pt x="625492" y="1908528"/>
                  <a:pt x="621587" y="1900719"/>
                </a:cubicBezTo>
                <a:cubicBezTo>
                  <a:pt x="618338" y="1894221"/>
                  <a:pt x="610826" y="1890888"/>
                  <a:pt x="606175" y="1885307"/>
                </a:cubicBezTo>
                <a:cubicBezTo>
                  <a:pt x="593676" y="1870309"/>
                  <a:pt x="578947" y="1856537"/>
                  <a:pt x="570216" y="1839074"/>
                </a:cubicBezTo>
                <a:cubicBezTo>
                  <a:pt x="556693" y="1812027"/>
                  <a:pt x="565357" y="1823940"/>
                  <a:pt x="544530" y="1803114"/>
                </a:cubicBezTo>
                <a:cubicBezTo>
                  <a:pt x="526063" y="1756946"/>
                  <a:pt x="546288" y="1794599"/>
                  <a:pt x="513708" y="1762018"/>
                </a:cubicBezTo>
                <a:cubicBezTo>
                  <a:pt x="507654" y="1755964"/>
                  <a:pt x="504056" y="1747804"/>
                  <a:pt x="498297" y="1741469"/>
                </a:cubicBezTo>
                <a:cubicBezTo>
                  <a:pt x="486894" y="1728926"/>
                  <a:pt x="473189" y="1718533"/>
                  <a:pt x="462337" y="1705510"/>
                </a:cubicBezTo>
                <a:cubicBezTo>
                  <a:pt x="429633" y="1666264"/>
                  <a:pt x="447096" y="1683041"/>
                  <a:pt x="410966" y="1654139"/>
                </a:cubicBezTo>
                <a:cubicBezTo>
                  <a:pt x="390899" y="1614005"/>
                  <a:pt x="413486" y="1651522"/>
                  <a:pt x="380144" y="1618179"/>
                </a:cubicBezTo>
                <a:cubicBezTo>
                  <a:pt x="332729" y="1570763"/>
                  <a:pt x="373794" y="1600246"/>
                  <a:pt x="339047" y="1577083"/>
                </a:cubicBezTo>
                <a:cubicBezTo>
                  <a:pt x="302343" y="1522024"/>
                  <a:pt x="359496" y="1605575"/>
                  <a:pt x="313362" y="1546260"/>
                </a:cubicBezTo>
                <a:cubicBezTo>
                  <a:pt x="277945" y="1500724"/>
                  <a:pt x="309709" y="1528109"/>
                  <a:pt x="272265" y="1500026"/>
                </a:cubicBezTo>
                <a:cubicBezTo>
                  <a:pt x="268840" y="1493177"/>
                  <a:pt x="265008" y="1486517"/>
                  <a:pt x="261991" y="1479478"/>
                </a:cubicBezTo>
                <a:cubicBezTo>
                  <a:pt x="259858" y="1474501"/>
                  <a:pt x="260237" y="1468295"/>
                  <a:pt x="256854" y="1464067"/>
                </a:cubicBezTo>
                <a:cubicBezTo>
                  <a:pt x="252997" y="1459246"/>
                  <a:pt x="246580" y="1457218"/>
                  <a:pt x="241443" y="1453793"/>
                </a:cubicBezTo>
                <a:cubicBezTo>
                  <a:pt x="238018" y="1448656"/>
                  <a:pt x="235026" y="1443203"/>
                  <a:pt x="231169" y="1438382"/>
                </a:cubicBezTo>
                <a:cubicBezTo>
                  <a:pt x="228143" y="1434600"/>
                  <a:pt x="223709" y="1432048"/>
                  <a:pt x="220894" y="1428107"/>
                </a:cubicBezTo>
                <a:cubicBezTo>
                  <a:pt x="217594" y="1423487"/>
                  <a:pt x="201569" y="1394431"/>
                  <a:pt x="195209" y="1387011"/>
                </a:cubicBezTo>
                <a:cubicBezTo>
                  <a:pt x="188905" y="1379656"/>
                  <a:pt x="181510" y="1373312"/>
                  <a:pt x="174661" y="1366462"/>
                </a:cubicBezTo>
                <a:cubicBezTo>
                  <a:pt x="171277" y="1356310"/>
                  <a:pt x="168303" y="1342882"/>
                  <a:pt x="159250" y="1335640"/>
                </a:cubicBezTo>
                <a:cubicBezTo>
                  <a:pt x="155021" y="1332257"/>
                  <a:pt x="148975" y="1332215"/>
                  <a:pt x="143838" y="1330503"/>
                </a:cubicBezTo>
                <a:cubicBezTo>
                  <a:pt x="142126" y="1325366"/>
                  <a:pt x="141331" y="1319825"/>
                  <a:pt x="138701" y="1315092"/>
                </a:cubicBezTo>
                <a:cubicBezTo>
                  <a:pt x="123339" y="1287440"/>
                  <a:pt x="121462" y="1287578"/>
                  <a:pt x="102742" y="1268858"/>
                </a:cubicBezTo>
                <a:lnTo>
                  <a:pt x="87330" y="1222624"/>
                </a:lnTo>
                <a:lnTo>
                  <a:pt x="82193" y="1207213"/>
                </a:lnTo>
                <a:cubicBezTo>
                  <a:pt x="80481" y="1202076"/>
                  <a:pt x="78369" y="1197055"/>
                  <a:pt x="77056" y="1191802"/>
                </a:cubicBezTo>
                <a:cubicBezTo>
                  <a:pt x="75344" y="1184952"/>
                  <a:pt x="75835" y="1177128"/>
                  <a:pt x="71919" y="1171253"/>
                </a:cubicBezTo>
                <a:cubicBezTo>
                  <a:pt x="68494" y="1166116"/>
                  <a:pt x="61645" y="1164404"/>
                  <a:pt x="56508" y="1160979"/>
                </a:cubicBezTo>
                <a:lnTo>
                  <a:pt x="46234" y="1130157"/>
                </a:lnTo>
                <a:cubicBezTo>
                  <a:pt x="44522" y="1125020"/>
                  <a:pt x="42159" y="1120056"/>
                  <a:pt x="41097" y="1114746"/>
                </a:cubicBezTo>
                <a:cubicBezTo>
                  <a:pt x="39385" y="1106184"/>
                  <a:pt x="39865" y="1096870"/>
                  <a:pt x="35960" y="1089060"/>
                </a:cubicBezTo>
                <a:cubicBezTo>
                  <a:pt x="32711" y="1082562"/>
                  <a:pt x="25685" y="1078786"/>
                  <a:pt x="20548" y="1073649"/>
                </a:cubicBezTo>
                <a:cubicBezTo>
                  <a:pt x="18836" y="1065087"/>
                  <a:pt x="18477" y="1056139"/>
                  <a:pt x="15411" y="1047964"/>
                </a:cubicBezTo>
                <a:cubicBezTo>
                  <a:pt x="13243" y="1042183"/>
                  <a:pt x="6100" y="1038651"/>
                  <a:pt x="5137" y="1032552"/>
                </a:cubicBezTo>
                <a:cubicBezTo>
                  <a:pt x="856" y="1005437"/>
                  <a:pt x="1712" y="977757"/>
                  <a:pt x="0" y="950359"/>
                </a:cubicBezTo>
                <a:cubicBezTo>
                  <a:pt x="1712" y="813370"/>
                  <a:pt x="1876" y="676354"/>
                  <a:pt x="5137" y="539393"/>
                </a:cubicBezTo>
                <a:cubicBezTo>
                  <a:pt x="5305" y="532335"/>
                  <a:pt x="8198" y="525592"/>
                  <a:pt x="10274" y="518844"/>
                </a:cubicBezTo>
                <a:cubicBezTo>
                  <a:pt x="15051" y="503318"/>
                  <a:pt x="21745" y="488370"/>
                  <a:pt x="25685" y="472611"/>
                </a:cubicBezTo>
                <a:cubicBezTo>
                  <a:pt x="41757" y="408331"/>
                  <a:pt x="21212" y="488269"/>
                  <a:pt x="35960" y="436651"/>
                </a:cubicBezTo>
                <a:cubicBezTo>
                  <a:pt x="36327" y="435368"/>
                  <a:pt x="43530" y="403997"/>
                  <a:pt x="46234" y="400692"/>
                </a:cubicBezTo>
                <a:cubicBezTo>
                  <a:pt x="58502" y="385698"/>
                  <a:pt x="75227" y="374723"/>
                  <a:pt x="87330" y="359595"/>
                </a:cubicBezTo>
                <a:lnTo>
                  <a:pt x="107879" y="333910"/>
                </a:lnTo>
                <a:cubicBezTo>
                  <a:pt x="109591" y="328773"/>
                  <a:pt x="110883" y="323475"/>
                  <a:pt x="113016" y="318498"/>
                </a:cubicBezTo>
                <a:cubicBezTo>
                  <a:pt x="119119" y="304256"/>
                  <a:pt x="127639" y="288464"/>
                  <a:pt x="138701" y="277402"/>
                </a:cubicBezTo>
                <a:cubicBezTo>
                  <a:pt x="143067" y="273036"/>
                  <a:pt x="148975" y="270553"/>
                  <a:pt x="154112" y="267128"/>
                </a:cubicBezTo>
                <a:cubicBezTo>
                  <a:pt x="165314" y="233527"/>
                  <a:pt x="150057" y="268780"/>
                  <a:pt x="174661" y="241442"/>
                </a:cubicBezTo>
                <a:cubicBezTo>
                  <a:pt x="218766" y="192436"/>
                  <a:pt x="185140" y="205431"/>
                  <a:pt x="226032" y="195209"/>
                </a:cubicBezTo>
                <a:cubicBezTo>
                  <a:pt x="231169" y="191784"/>
                  <a:pt x="235921" y="187695"/>
                  <a:pt x="241443" y="184934"/>
                </a:cubicBezTo>
                <a:cubicBezTo>
                  <a:pt x="246286" y="182512"/>
                  <a:pt x="252694" y="183264"/>
                  <a:pt x="256854" y="179797"/>
                </a:cubicBezTo>
                <a:cubicBezTo>
                  <a:pt x="263431" y="174316"/>
                  <a:pt x="265764" y="164821"/>
                  <a:pt x="272265" y="159249"/>
                </a:cubicBezTo>
                <a:cubicBezTo>
                  <a:pt x="286916" y="146691"/>
                  <a:pt x="300933" y="148629"/>
                  <a:pt x="318499" y="143838"/>
                </a:cubicBezTo>
                <a:cubicBezTo>
                  <a:pt x="353278" y="134353"/>
                  <a:pt x="349500" y="131914"/>
                  <a:pt x="385281" y="118152"/>
                </a:cubicBezTo>
                <a:cubicBezTo>
                  <a:pt x="395389" y="114264"/>
                  <a:pt x="405382" y="109410"/>
                  <a:pt x="416103" y="107878"/>
                </a:cubicBezTo>
                <a:lnTo>
                  <a:pt x="452063" y="102741"/>
                </a:lnTo>
                <a:cubicBezTo>
                  <a:pt x="457200" y="101029"/>
                  <a:pt x="462221" y="98917"/>
                  <a:pt x="467474" y="97604"/>
                </a:cubicBezTo>
                <a:cubicBezTo>
                  <a:pt x="475945" y="95486"/>
                  <a:pt x="484984" y="95533"/>
                  <a:pt x="493160" y="92467"/>
                </a:cubicBezTo>
                <a:cubicBezTo>
                  <a:pt x="498941" y="90299"/>
                  <a:pt x="502896" y="84625"/>
                  <a:pt x="508571" y="82193"/>
                </a:cubicBezTo>
                <a:cubicBezTo>
                  <a:pt x="515060" y="79412"/>
                  <a:pt x="522216" y="78535"/>
                  <a:pt x="529119" y="77056"/>
                </a:cubicBezTo>
                <a:cubicBezTo>
                  <a:pt x="572213" y="67822"/>
                  <a:pt x="574294" y="67815"/>
                  <a:pt x="611312" y="61644"/>
                </a:cubicBezTo>
                <a:cubicBezTo>
                  <a:pt x="691709" y="29486"/>
                  <a:pt x="591183" y="68354"/>
                  <a:pt x="657546" y="46233"/>
                </a:cubicBezTo>
                <a:cubicBezTo>
                  <a:pt x="665541" y="43568"/>
                  <a:pt x="687824" y="33226"/>
                  <a:pt x="698643" y="30822"/>
                </a:cubicBezTo>
                <a:cubicBezTo>
                  <a:pt x="708811" y="28563"/>
                  <a:pt x="719191" y="27397"/>
                  <a:pt x="729465" y="25685"/>
                </a:cubicBezTo>
                <a:cubicBezTo>
                  <a:pt x="736315" y="22260"/>
                  <a:pt x="743365" y="19210"/>
                  <a:pt x="750014" y="15411"/>
                </a:cubicBezTo>
                <a:cubicBezTo>
                  <a:pt x="755374" y="12348"/>
                  <a:pt x="759388" y="6431"/>
                  <a:pt x="765425" y="5137"/>
                </a:cubicBezTo>
                <a:cubicBezTo>
                  <a:pt x="783919" y="1174"/>
                  <a:pt x="803097" y="1712"/>
                  <a:pt x="821933" y="0"/>
                </a:cubicBezTo>
                <a:lnTo>
                  <a:pt x="1659277" y="10274"/>
                </a:lnTo>
                <a:cubicBezTo>
                  <a:pt x="1666933" y="10457"/>
                  <a:pt x="1672715" y="17704"/>
                  <a:pt x="1679825" y="20548"/>
                </a:cubicBezTo>
                <a:cubicBezTo>
                  <a:pt x="1689880" y="24570"/>
                  <a:pt x="1701636" y="24815"/>
                  <a:pt x="1710647" y="30822"/>
                </a:cubicBezTo>
                <a:cubicBezTo>
                  <a:pt x="1720921" y="37671"/>
                  <a:pt x="1731592" y="43961"/>
                  <a:pt x="1741470" y="51370"/>
                </a:cubicBezTo>
                <a:cubicBezTo>
                  <a:pt x="1748319" y="56507"/>
                  <a:pt x="1754360" y="62953"/>
                  <a:pt x="1762018" y="66782"/>
                </a:cubicBezTo>
                <a:cubicBezTo>
                  <a:pt x="1771705" y="71625"/>
                  <a:pt x="1782786" y="73034"/>
                  <a:pt x="1792841" y="77056"/>
                </a:cubicBezTo>
                <a:cubicBezTo>
                  <a:pt x="1799951" y="79900"/>
                  <a:pt x="1806391" y="84220"/>
                  <a:pt x="1813389" y="87330"/>
                </a:cubicBezTo>
                <a:cubicBezTo>
                  <a:pt x="1821815" y="91075"/>
                  <a:pt x="1830512" y="94179"/>
                  <a:pt x="1839074" y="97604"/>
                </a:cubicBezTo>
                <a:cubicBezTo>
                  <a:pt x="1844211" y="102741"/>
                  <a:pt x="1848573" y="108792"/>
                  <a:pt x="1854485" y="113015"/>
                </a:cubicBezTo>
                <a:cubicBezTo>
                  <a:pt x="1860717" y="117466"/>
                  <a:pt x="1868467" y="119349"/>
                  <a:pt x="1875034" y="123289"/>
                </a:cubicBezTo>
                <a:cubicBezTo>
                  <a:pt x="1885622" y="129642"/>
                  <a:pt x="1895582" y="136989"/>
                  <a:pt x="1905856" y="143838"/>
                </a:cubicBezTo>
                <a:cubicBezTo>
                  <a:pt x="1910993" y="147263"/>
                  <a:pt x="1916394" y="150321"/>
                  <a:pt x="1921268" y="154112"/>
                </a:cubicBezTo>
                <a:cubicBezTo>
                  <a:pt x="1936679" y="166098"/>
                  <a:pt x="1948560" y="185335"/>
                  <a:pt x="1967501" y="190071"/>
                </a:cubicBezTo>
                <a:cubicBezTo>
                  <a:pt x="2015135" y="201981"/>
                  <a:pt x="1958653" y="186280"/>
                  <a:pt x="2039420" y="220894"/>
                </a:cubicBezTo>
                <a:cubicBezTo>
                  <a:pt x="2045910" y="223675"/>
                  <a:pt x="2053119" y="224319"/>
                  <a:pt x="2059969" y="226031"/>
                </a:cubicBezTo>
                <a:cubicBezTo>
                  <a:pt x="2095872" y="252958"/>
                  <a:pt x="2065423" y="233506"/>
                  <a:pt x="2095928" y="246579"/>
                </a:cubicBezTo>
                <a:cubicBezTo>
                  <a:pt x="2102967" y="249596"/>
                  <a:pt x="2109212" y="254431"/>
                  <a:pt x="2116477" y="256853"/>
                </a:cubicBezTo>
                <a:cubicBezTo>
                  <a:pt x="2124760" y="259614"/>
                  <a:pt x="2133691" y="259873"/>
                  <a:pt x="2142162" y="261991"/>
                </a:cubicBezTo>
                <a:cubicBezTo>
                  <a:pt x="2147415" y="263304"/>
                  <a:pt x="2152436" y="265416"/>
                  <a:pt x="2157573" y="267128"/>
                </a:cubicBezTo>
                <a:cubicBezTo>
                  <a:pt x="2166135" y="273977"/>
                  <a:pt x="2173961" y="281865"/>
                  <a:pt x="2183259" y="287676"/>
                </a:cubicBezTo>
                <a:cubicBezTo>
                  <a:pt x="2187851" y="290546"/>
                  <a:pt x="2193600" y="290912"/>
                  <a:pt x="2198670" y="292813"/>
                </a:cubicBezTo>
                <a:cubicBezTo>
                  <a:pt x="2207304" y="296051"/>
                  <a:pt x="2215793" y="299662"/>
                  <a:pt x="2224355" y="303087"/>
                </a:cubicBezTo>
                <a:cubicBezTo>
                  <a:pt x="2232917" y="311649"/>
                  <a:pt x="2240354" y="321508"/>
                  <a:pt x="2250041" y="328773"/>
                </a:cubicBezTo>
                <a:cubicBezTo>
                  <a:pt x="2256890" y="333910"/>
                  <a:pt x="2264535" y="338130"/>
                  <a:pt x="2270589" y="344184"/>
                </a:cubicBezTo>
                <a:cubicBezTo>
                  <a:pt x="2274955" y="348550"/>
                  <a:pt x="2277274" y="354571"/>
                  <a:pt x="2280863" y="359595"/>
                </a:cubicBezTo>
                <a:cubicBezTo>
                  <a:pt x="2285839" y="366562"/>
                  <a:pt x="2290220" y="374089"/>
                  <a:pt x="2296274" y="380143"/>
                </a:cubicBezTo>
                <a:cubicBezTo>
                  <a:pt x="2300640" y="384509"/>
                  <a:pt x="2306548" y="386993"/>
                  <a:pt x="2311685" y="390418"/>
                </a:cubicBezTo>
                <a:cubicBezTo>
                  <a:pt x="2316822" y="400692"/>
                  <a:pt x="2320000" y="412208"/>
                  <a:pt x="2327097" y="421240"/>
                </a:cubicBezTo>
                <a:cubicBezTo>
                  <a:pt x="2339066" y="436473"/>
                  <a:pt x="2356090" y="447209"/>
                  <a:pt x="2368193" y="462337"/>
                </a:cubicBezTo>
                <a:cubicBezTo>
                  <a:pt x="2375043" y="470899"/>
                  <a:pt x="2381281" y="479987"/>
                  <a:pt x="2388742" y="488022"/>
                </a:cubicBezTo>
                <a:cubicBezTo>
                  <a:pt x="2403572" y="503993"/>
                  <a:pt x="2422885" y="516122"/>
                  <a:pt x="2434975" y="534256"/>
                </a:cubicBezTo>
                <a:cubicBezTo>
                  <a:pt x="2458780" y="569960"/>
                  <a:pt x="2427523" y="525261"/>
                  <a:pt x="2470935" y="575352"/>
                </a:cubicBezTo>
                <a:cubicBezTo>
                  <a:pt x="2512565" y="623386"/>
                  <a:pt x="2502187" y="620945"/>
                  <a:pt x="2542854" y="657546"/>
                </a:cubicBezTo>
                <a:cubicBezTo>
                  <a:pt x="2549218" y="663274"/>
                  <a:pt x="2557348" y="666903"/>
                  <a:pt x="2563402" y="672957"/>
                </a:cubicBezTo>
                <a:cubicBezTo>
                  <a:pt x="2606111" y="715665"/>
                  <a:pt x="2564522" y="685689"/>
                  <a:pt x="2599362" y="708916"/>
                </a:cubicBezTo>
                <a:cubicBezTo>
                  <a:pt x="2622176" y="754546"/>
                  <a:pt x="2593839" y="703285"/>
                  <a:pt x="2630184" y="750013"/>
                </a:cubicBezTo>
                <a:cubicBezTo>
                  <a:pt x="2636314" y="757894"/>
                  <a:pt x="2639098" y="768117"/>
                  <a:pt x="2645596" y="775698"/>
                </a:cubicBezTo>
                <a:cubicBezTo>
                  <a:pt x="2649614" y="780386"/>
                  <a:pt x="2656641" y="781607"/>
                  <a:pt x="2661007" y="785973"/>
                </a:cubicBezTo>
                <a:cubicBezTo>
                  <a:pt x="2668760" y="793726"/>
                  <a:pt x="2673802" y="803905"/>
                  <a:pt x="2681555" y="811658"/>
                </a:cubicBezTo>
                <a:cubicBezTo>
                  <a:pt x="2685921" y="816024"/>
                  <a:pt x="2692223" y="817980"/>
                  <a:pt x="2696966" y="821932"/>
                </a:cubicBezTo>
                <a:cubicBezTo>
                  <a:pt x="2709643" y="832496"/>
                  <a:pt x="2723669" y="850686"/>
                  <a:pt x="2732926" y="863029"/>
                </a:cubicBezTo>
                <a:cubicBezTo>
                  <a:pt x="2736630" y="867968"/>
                  <a:pt x="2740244" y="873020"/>
                  <a:pt x="2743200" y="878440"/>
                </a:cubicBezTo>
                <a:cubicBezTo>
                  <a:pt x="2750534" y="891886"/>
                  <a:pt x="2755252" y="906794"/>
                  <a:pt x="2763748" y="919537"/>
                </a:cubicBezTo>
                <a:cubicBezTo>
                  <a:pt x="2776255" y="938296"/>
                  <a:pt x="2786800" y="952731"/>
                  <a:pt x="2794571" y="976044"/>
                </a:cubicBezTo>
                <a:cubicBezTo>
                  <a:pt x="2801718" y="997487"/>
                  <a:pt x="2821575" y="1059558"/>
                  <a:pt x="2830530" y="1068512"/>
                </a:cubicBezTo>
                <a:lnTo>
                  <a:pt x="2840805" y="1078786"/>
                </a:lnTo>
                <a:cubicBezTo>
                  <a:pt x="2842200" y="1085759"/>
                  <a:pt x="2847970" y="1116730"/>
                  <a:pt x="2851079" y="1125020"/>
                </a:cubicBezTo>
                <a:cubicBezTo>
                  <a:pt x="2853768" y="1132190"/>
                  <a:pt x="2857928" y="1138719"/>
                  <a:pt x="2861353" y="1145568"/>
                </a:cubicBezTo>
                <a:cubicBezTo>
                  <a:pt x="2870716" y="1192381"/>
                  <a:pt x="2861122" y="1149936"/>
                  <a:pt x="2876764" y="1202076"/>
                </a:cubicBezTo>
                <a:cubicBezTo>
                  <a:pt x="2878793" y="1208838"/>
                  <a:pt x="2879872" y="1215862"/>
                  <a:pt x="2881901" y="1222624"/>
                </a:cubicBezTo>
                <a:cubicBezTo>
                  <a:pt x="2885013" y="1232997"/>
                  <a:pt x="2889325" y="1242999"/>
                  <a:pt x="2892175" y="1253447"/>
                </a:cubicBezTo>
                <a:cubicBezTo>
                  <a:pt x="2899066" y="1278713"/>
                  <a:pt x="2896938" y="1287535"/>
                  <a:pt x="2902450" y="1315092"/>
                </a:cubicBezTo>
                <a:cubicBezTo>
                  <a:pt x="2903512" y="1320402"/>
                  <a:pt x="2906369" y="1325227"/>
                  <a:pt x="2907587" y="1330503"/>
                </a:cubicBezTo>
                <a:cubicBezTo>
                  <a:pt x="2911514" y="1347519"/>
                  <a:pt x="2915271" y="1364604"/>
                  <a:pt x="2917861" y="1381874"/>
                </a:cubicBezTo>
                <a:cubicBezTo>
                  <a:pt x="2920414" y="1398892"/>
                  <a:pt x="2921286" y="1416121"/>
                  <a:pt x="2922998" y="1433244"/>
                </a:cubicBezTo>
                <a:cubicBezTo>
                  <a:pt x="2933526" y="1728024"/>
                  <a:pt x="2931676" y="1615089"/>
                  <a:pt x="2922998" y="2101065"/>
                </a:cubicBezTo>
                <a:cubicBezTo>
                  <a:pt x="2922838" y="2110040"/>
                  <a:pt x="2917050" y="2167394"/>
                  <a:pt x="2912724" y="2183258"/>
                </a:cubicBezTo>
                <a:cubicBezTo>
                  <a:pt x="2910298" y="2192154"/>
                  <a:pt x="2905366" y="2200195"/>
                  <a:pt x="2902450" y="2208943"/>
                </a:cubicBezTo>
                <a:cubicBezTo>
                  <a:pt x="2898508" y="2220770"/>
                  <a:pt x="2895757" y="2232962"/>
                  <a:pt x="2892175" y="2244903"/>
                </a:cubicBezTo>
                <a:cubicBezTo>
                  <a:pt x="2890619" y="2250089"/>
                  <a:pt x="2888526" y="2255107"/>
                  <a:pt x="2887038" y="2260314"/>
                </a:cubicBezTo>
                <a:cubicBezTo>
                  <a:pt x="2885098" y="2267102"/>
                  <a:pt x="2885058" y="2274547"/>
                  <a:pt x="2881901" y="2280862"/>
                </a:cubicBezTo>
                <a:cubicBezTo>
                  <a:pt x="2878072" y="2288520"/>
                  <a:pt x="2871466" y="2294444"/>
                  <a:pt x="2866490" y="2301411"/>
                </a:cubicBezTo>
                <a:cubicBezTo>
                  <a:pt x="2862902" y="2306435"/>
                  <a:pt x="2859641" y="2311685"/>
                  <a:pt x="2856216" y="2316822"/>
                </a:cubicBezTo>
                <a:cubicBezTo>
                  <a:pt x="2851699" y="2334891"/>
                  <a:pt x="2851549" y="2341803"/>
                  <a:pt x="2840805" y="2357919"/>
                </a:cubicBezTo>
                <a:cubicBezTo>
                  <a:pt x="2838118" y="2361949"/>
                  <a:pt x="2833955" y="2364768"/>
                  <a:pt x="2830530" y="2368193"/>
                </a:cubicBezTo>
                <a:cubicBezTo>
                  <a:pt x="2820529" y="2398196"/>
                  <a:pt x="2831717" y="2369139"/>
                  <a:pt x="2815119" y="2399015"/>
                </a:cubicBezTo>
                <a:cubicBezTo>
                  <a:pt x="2809541" y="2409056"/>
                  <a:pt x="2806600" y="2420648"/>
                  <a:pt x="2799708" y="2429838"/>
                </a:cubicBezTo>
                <a:cubicBezTo>
                  <a:pt x="2796004" y="2434777"/>
                  <a:pt x="2788663" y="2435746"/>
                  <a:pt x="2784297" y="2440112"/>
                </a:cubicBezTo>
                <a:cubicBezTo>
                  <a:pt x="2776544" y="2447865"/>
                  <a:pt x="2771501" y="2458044"/>
                  <a:pt x="2763748" y="2465797"/>
                </a:cubicBezTo>
                <a:cubicBezTo>
                  <a:pt x="2759382" y="2470163"/>
                  <a:pt x="2752983" y="2472005"/>
                  <a:pt x="2748337" y="2476071"/>
                </a:cubicBezTo>
                <a:cubicBezTo>
                  <a:pt x="2739225" y="2484044"/>
                  <a:pt x="2733035" y="2495527"/>
                  <a:pt x="2722652" y="2501757"/>
                </a:cubicBezTo>
                <a:cubicBezTo>
                  <a:pt x="2705528" y="2512031"/>
                  <a:pt x="2685401" y="2518458"/>
                  <a:pt x="2671281" y="2532579"/>
                </a:cubicBezTo>
                <a:cubicBezTo>
                  <a:pt x="2666144" y="2537716"/>
                  <a:pt x="2662368" y="2544742"/>
                  <a:pt x="2655870" y="2547991"/>
                </a:cubicBezTo>
                <a:cubicBezTo>
                  <a:pt x="2648060" y="2551896"/>
                  <a:pt x="2638708" y="2551234"/>
                  <a:pt x="2630184" y="2553128"/>
                </a:cubicBezTo>
                <a:cubicBezTo>
                  <a:pt x="2623292" y="2554660"/>
                  <a:pt x="2616485" y="2556553"/>
                  <a:pt x="2609636" y="2558265"/>
                </a:cubicBezTo>
                <a:cubicBezTo>
                  <a:pt x="2602092" y="2563294"/>
                  <a:pt x="2573360" y="2582802"/>
                  <a:pt x="2568539" y="2583950"/>
                </a:cubicBezTo>
                <a:cubicBezTo>
                  <a:pt x="2541679" y="2590345"/>
                  <a:pt x="2486346" y="2594224"/>
                  <a:pt x="2486346" y="2594224"/>
                </a:cubicBezTo>
                <a:cubicBezTo>
                  <a:pt x="2477784" y="2597649"/>
                  <a:pt x="2469493" y="2601848"/>
                  <a:pt x="2460661" y="2604498"/>
                </a:cubicBezTo>
                <a:cubicBezTo>
                  <a:pt x="2443855" y="2609540"/>
                  <a:pt x="2408195" y="2612983"/>
                  <a:pt x="2393879" y="2614773"/>
                </a:cubicBezTo>
                <a:lnTo>
                  <a:pt x="2003461" y="2604498"/>
                </a:lnTo>
                <a:cubicBezTo>
                  <a:pt x="1989664" y="2604005"/>
                  <a:pt x="1976113" y="2600611"/>
                  <a:pt x="1962364" y="2599361"/>
                </a:cubicBezTo>
                <a:cubicBezTo>
                  <a:pt x="1938429" y="2597185"/>
                  <a:pt x="1914418" y="2595936"/>
                  <a:pt x="1890445" y="2594224"/>
                </a:cubicBezTo>
                <a:cubicBezTo>
                  <a:pt x="1876746" y="2590799"/>
                  <a:pt x="1863132" y="2587013"/>
                  <a:pt x="1849348" y="2583950"/>
                </a:cubicBezTo>
                <a:cubicBezTo>
                  <a:pt x="1833937" y="2580525"/>
                  <a:pt x="1818260" y="2578130"/>
                  <a:pt x="1803115" y="2573676"/>
                </a:cubicBezTo>
                <a:cubicBezTo>
                  <a:pt x="1703826" y="2544474"/>
                  <a:pt x="1801809" y="2570619"/>
                  <a:pt x="1741470" y="2547991"/>
                </a:cubicBezTo>
                <a:cubicBezTo>
                  <a:pt x="1734859" y="2545512"/>
                  <a:pt x="1727771" y="2544566"/>
                  <a:pt x="1720921" y="2542853"/>
                </a:cubicBezTo>
                <a:cubicBezTo>
                  <a:pt x="1715784" y="2539428"/>
                  <a:pt x="1711032" y="2535340"/>
                  <a:pt x="1705510" y="2532579"/>
                </a:cubicBezTo>
                <a:cubicBezTo>
                  <a:pt x="1685108" y="2522378"/>
                  <a:pt x="1693617" y="2533994"/>
                  <a:pt x="1674688" y="2517168"/>
                </a:cubicBezTo>
                <a:cubicBezTo>
                  <a:pt x="1663828" y="2507515"/>
                  <a:pt x="1655110" y="2495547"/>
                  <a:pt x="1643865" y="2486346"/>
                </a:cubicBezTo>
                <a:cubicBezTo>
                  <a:pt x="1636137" y="2480023"/>
                  <a:pt x="1625977" y="2477171"/>
                  <a:pt x="1618180" y="2470934"/>
                </a:cubicBezTo>
                <a:cubicBezTo>
                  <a:pt x="1566350" y="2429470"/>
                  <a:pt x="1616434" y="2457219"/>
                  <a:pt x="1571946" y="2434975"/>
                </a:cubicBezTo>
                <a:cubicBezTo>
                  <a:pt x="1484380" y="2445921"/>
                  <a:pt x="1515947" y="2436518"/>
                  <a:pt x="1474342" y="2450386"/>
                </a:cubicBezTo>
                <a:cubicBezTo>
                  <a:pt x="1453428" y="2481758"/>
                  <a:pt x="1476479" y="2454667"/>
                  <a:pt x="1422971" y="2476071"/>
                </a:cubicBezTo>
                <a:cubicBezTo>
                  <a:pt x="1404500" y="2483459"/>
                  <a:pt x="1420267" y="2491561"/>
                  <a:pt x="1402423" y="2501757"/>
                </a:cubicBezTo>
                <a:cubicBezTo>
                  <a:pt x="1394842" y="2506089"/>
                  <a:pt x="1385299" y="2505182"/>
                  <a:pt x="1376737" y="2506894"/>
                </a:cubicBezTo>
                <a:cubicBezTo>
                  <a:pt x="1373312" y="2512031"/>
                  <a:pt x="1369224" y="2516783"/>
                  <a:pt x="1366463" y="2522305"/>
                </a:cubicBezTo>
                <a:cubicBezTo>
                  <a:pt x="1364041" y="2527148"/>
                  <a:pt x="1364012" y="2533015"/>
                  <a:pt x="1361326" y="2537716"/>
                </a:cubicBezTo>
                <a:cubicBezTo>
                  <a:pt x="1357078" y="2545150"/>
                  <a:pt x="1351052" y="2551415"/>
                  <a:pt x="1345915" y="2558265"/>
                </a:cubicBezTo>
                <a:cubicBezTo>
                  <a:pt x="1344203" y="2568539"/>
                  <a:pt x="1343037" y="2578919"/>
                  <a:pt x="1340778" y="2589087"/>
                </a:cubicBezTo>
                <a:cubicBezTo>
                  <a:pt x="1339603" y="2594373"/>
                  <a:pt x="1337129" y="2599291"/>
                  <a:pt x="1335641" y="2604498"/>
                </a:cubicBezTo>
                <a:cubicBezTo>
                  <a:pt x="1333701" y="2611287"/>
                  <a:pt x="1332216" y="2618197"/>
                  <a:pt x="1330503" y="2625047"/>
                </a:cubicBezTo>
                <a:cubicBezTo>
                  <a:pt x="1332216" y="2652445"/>
                  <a:pt x="1333155" y="2679902"/>
                  <a:pt x="1335641" y="2707240"/>
                </a:cubicBezTo>
                <a:cubicBezTo>
                  <a:pt x="1336584" y="2717613"/>
                  <a:pt x="1336120" y="2728746"/>
                  <a:pt x="1340778" y="2738062"/>
                </a:cubicBezTo>
                <a:cubicBezTo>
                  <a:pt x="1343539" y="2743584"/>
                  <a:pt x="1351052" y="2744912"/>
                  <a:pt x="1356189" y="2748337"/>
                </a:cubicBezTo>
                <a:cubicBezTo>
                  <a:pt x="1359614" y="2753474"/>
                  <a:pt x="1363702" y="2758226"/>
                  <a:pt x="1366463" y="2763748"/>
                </a:cubicBezTo>
                <a:cubicBezTo>
                  <a:pt x="1378218" y="2787258"/>
                  <a:pt x="1362168" y="2774864"/>
                  <a:pt x="1387011" y="2799707"/>
                </a:cubicBezTo>
                <a:cubicBezTo>
                  <a:pt x="1391377" y="2804073"/>
                  <a:pt x="1397286" y="2806557"/>
                  <a:pt x="1402423" y="2809982"/>
                </a:cubicBezTo>
                <a:cubicBezTo>
                  <a:pt x="1405848" y="2816831"/>
                  <a:pt x="1407282" y="2825115"/>
                  <a:pt x="1412697" y="2830530"/>
                </a:cubicBezTo>
                <a:cubicBezTo>
                  <a:pt x="1419757" y="2837590"/>
                  <a:pt x="1429915" y="2840649"/>
                  <a:pt x="1438382" y="2845941"/>
                </a:cubicBezTo>
                <a:cubicBezTo>
                  <a:pt x="1443617" y="2849213"/>
                  <a:pt x="1448558" y="2852943"/>
                  <a:pt x="1453793" y="2856215"/>
                </a:cubicBezTo>
                <a:cubicBezTo>
                  <a:pt x="1462260" y="2861507"/>
                  <a:pt x="1471012" y="2866334"/>
                  <a:pt x="1479479" y="2871626"/>
                </a:cubicBezTo>
                <a:cubicBezTo>
                  <a:pt x="1484715" y="2874898"/>
                  <a:pt x="1489248" y="2879393"/>
                  <a:pt x="1494890" y="2881901"/>
                </a:cubicBezTo>
                <a:cubicBezTo>
                  <a:pt x="1504786" y="2886300"/>
                  <a:pt x="1515715" y="2888010"/>
                  <a:pt x="1525712" y="2892175"/>
                </a:cubicBezTo>
                <a:cubicBezTo>
                  <a:pt x="1536315" y="2896593"/>
                  <a:pt x="1545637" y="2903954"/>
                  <a:pt x="1556535" y="2907586"/>
                </a:cubicBezTo>
                <a:cubicBezTo>
                  <a:pt x="1571512" y="2912578"/>
                  <a:pt x="1587358" y="2914435"/>
                  <a:pt x="1602769" y="2917860"/>
                </a:cubicBezTo>
                <a:cubicBezTo>
                  <a:pt x="1607906" y="2921285"/>
                  <a:pt x="1613359" y="2924277"/>
                  <a:pt x="1618180" y="2928134"/>
                </a:cubicBezTo>
                <a:cubicBezTo>
                  <a:pt x="1621962" y="2931160"/>
                  <a:pt x="1623957" y="2936610"/>
                  <a:pt x="1628454" y="2938409"/>
                </a:cubicBezTo>
                <a:cubicBezTo>
                  <a:pt x="1641565" y="2943653"/>
                  <a:pt x="1656155" y="2944218"/>
                  <a:pt x="1669551" y="2948683"/>
                </a:cubicBezTo>
                <a:cubicBezTo>
                  <a:pt x="1674688" y="2950395"/>
                  <a:pt x="1679709" y="2952507"/>
                  <a:pt x="1684962" y="2953820"/>
                </a:cubicBezTo>
                <a:cubicBezTo>
                  <a:pt x="1727333" y="2964413"/>
                  <a:pt x="1694282" y="2953547"/>
                  <a:pt x="1731196" y="2964094"/>
                </a:cubicBezTo>
                <a:cubicBezTo>
                  <a:pt x="1736403" y="2965582"/>
                  <a:pt x="1741630" y="2967098"/>
                  <a:pt x="1746607" y="2969231"/>
                </a:cubicBezTo>
                <a:cubicBezTo>
                  <a:pt x="1753646" y="2972248"/>
                  <a:pt x="1759820" y="2977305"/>
                  <a:pt x="1767155" y="2979505"/>
                </a:cubicBezTo>
                <a:cubicBezTo>
                  <a:pt x="1777132" y="2982498"/>
                  <a:pt x="1787704" y="2982930"/>
                  <a:pt x="1797978" y="2984642"/>
                </a:cubicBezTo>
                <a:cubicBezTo>
                  <a:pt x="1828800" y="2981217"/>
                  <a:pt x="1860359" y="2981889"/>
                  <a:pt x="1890445" y="2974368"/>
                </a:cubicBezTo>
                <a:cubicBezTo>
                  <a:pt x="1902424" y="2971373"/>
                  <a:pt x="1921268" y="2953820"/>
                  <a:pt x="1921268" y="2953820"/>
                </a:cubicBezTo>
                <a:cubicBezTo>
                  <a:pt x="1926405" y="2946970"/>
                  <a:pt x="1930625" y="2939325"/>
                  <a:pt x="1936679" y="2933271"/>
                </a:cubicBezTo>
                <a:cubicBezTo>
                  <a:pt x="1941045" y="2928905"/>
                  <a:pt x="1948233" y="2927818"/>
                  <a:pt x="1952090" y="2922997"/>
                </a:cubicBezTo>
                <a:cubicBezTo>
                  <a:pt x="1955473" y="2918769"/>
                  <a:pt x="1954540" y="2912287"/>
                  <a:pt x="1957227" y="2907586"/>
                </a:cubicBezTo>
                <a:cubicBezTo>
                  <a:pt x="1970399" y="2884535"/>
                  <a:pt x="1967987" y="2888588"/>
                  <a:pt x="1988050" y="2881901"/>
                </a:cubicBezTo>
                <a:cubicBezTo>
                  <a:pt x="1994899" y="2876764"/>
                  <a:pt x="2002097" y="2872061"/>
                  <a:pt x="2008598" y="2866489"/>
                </a:cubicBezTo>
                <a:cubicBezTo>
                  <a:pt x="2014114" y="2861761"/>
                  <a:pt x="2017964" y="2855108"/>
                  <a:pt x="2024009" y="2851078"/>
                </a:cubicBezTo>
                <a:cubicBezTo>
                  <a:pt x="2028514" y="2848074"/>
                  <a:pt x="2034577" y="2848363"/>
                  <a:pt x="2039420" y="2845941"/>
                </a:cubicBezTo>
                <a:cubicBezTo>
                  <a:pt x="2044942" y="2843180"/>
                  <a:pt x="2048931" y="2837483"/>
                  <a:pt x="2054832" y="2835667"/>
                </a:cubicBezTo>
                <a:cubicBezTo>
                  <a:pt x="2071522" y="2830532"/>
                  <a:pt x="2089636" y="2830915"/>
                  <a:pt x="2106202" y="2825393"/>
                </a:cubicBezTo>
                <a:lnTo>
                  <a:pt x="2121614" y="2820256"/>
                </a:lnTo>
                <a:cubicBezTo>
                  <a:pt x="2157573" y="2821968"/>
                  <a:pt x="2194024" y="2819225"/>
                  <a:pt x="2229492" y="2825393"/>
                </a:cubicBezTo>
                <a:cubicBezTo>
                  <a:pt x="2235575" y="2826451"/>
                  <a:pt x="2237473" y="2835072"/>
                  <a:pt x="2239766" y="2840804"/>
                </a:cubicBezTo>
                <a:cubicBezTo>
                  <a:pt x="2244396" y="2852379"/>
                  <a:pt x="2245411" y="2865189"/>
                  <a:pt x="2250041" y="2876764"/>
                </a:cubicBezTo>
                <a:cubicBezTo>
                  <a:pt x="2255729" y="2890984"/>
                  <a:pt x="2270589" y="2917860"/>
                  <a:pt x="2270589" y="2917860"/>
                </a:cubicBezTo>
                <a:cubicBezTo>
                  <a:pt x="2288239" y="2988461"/>
                  <a:pt x="2277224" y="2934341"/>
                  <a:pt x="2286000" y="3030876"/>
                </a:cubicBezTo>
                <a:cubicBezTo>
                  <a:pt x="2290227" y="3077370"/>
                  <a:pt x="2282328" y="3063164"/>
                  <a:pt x="2306548" y="3087384"/>
                </a:cubicBezTo>
                <a:cubicBezTo>
                  <a:pt x="2308260" y="3101083"/>
                  <a:pt x="2309586" y="3114835"/>
                  <a:pt x="2311685" y="3128480"/>
                </a:cubicBezTo>
                <a:cubicBezTo>
                  <a:pt x="2313013" y="3137110"/>
                  <a:pt x="2315740" y="3145502"/>
                  <a:pt x="2316823" y="3154166"/>
                </a:cubicBezTo>
                <a:cubicBezTo>
                  <a:pt x="2319169" y="3172934"/>
                  <a:pt x="2319871" y="3191876"/>
                  <a:pt x="2321960" y="3210674"/>
                </a:cubicBezTo>
                <a:cubicBezTo>
                  <a:pt x="2323297" y="3222708"/>
                  <a:pt x="2325892" y="3234585"/>
                  <a:pt x="2327097" y="3246633"/>
                </a:cubicBezTo>
                <a:cubicBezTo>
                  <a:pt x="2329319" y="3268849"/>
                  <a:pt x="2329937" y="3291207"/>
                  <a:pt x="2332234" y="3313415"/>
                </a:cubicBezTo>
                <a:cubicBezTo>
                  <a:pt x="2335075" y="3340880"/>
                  <a:pt x="2339218" y="3368194"/>
                  <a:pt x="2342508" y="3395609"/>
                </a:cubicBezTo>
                <a:cubicBezTo>
                  <a:pt x="2344355" y="3411004"/>
                  <a:pt x="2345227" y="3426526"/>
                  <a:pt x="2347645" y="3441842"/>
                </a:cubicBezTo>
                <a:cubicBezTo>
                  <a:pt x="2350369" y="3459091"/>
                  <a:pt x="2357919" y="3493213"/>
                  <a:pt x="2357919" y="3493213"/>
                </a:cubicBezTo>
                <a:cubicBezTo>
                  <a:pt x="2356207" y="3537734"/>
                  <a:pt x="2355650" y="3582315"/>
                  <a:pt x="2352782" y="3626777"/>
                </a:cubicBezTo>
                <a:cubicBezTo>
                  <a:pt x="2352220" y="3635490"/>
                  <a:pt x="2350711" y="3644287"/>
                  <a:pt x="2347645" y="3652462"/>
                </a:cubicBezTo>
                <a:cubicBezTo>
                  <a:pt x="2343772" y="3662791"/>
                  <a:pt x="2323266" y="3684127"/>
                  <a:pt x="2316823" y="3688422"/>
                </a:cubicBezTo>
                <a:cubicBezTo>
                  <a:pt x="2309150" y="3693537"/>
                  <a:pt x="2299803" y="3695545"/>
                  <a:pt x="2291137" y="3698696"/>
                </a:cubicBezTo>
                <a:cubicBezTo>
                  <a:pt x="2280959" y="3702397"/>
                  <a:pt x="2260315" y="3708970"/>
                  <a:pt x="2260315" y="3708970"/>
                </a:cubicBezTo>
                <a:cubicBezTo>
                  <a:pt x="2214081" y="3705545"/>
                  <a:pt x="2167300" y="3706573"/>
                  <a:pt x="2121614" y="3698696"/>
                </a:cubicBezTo>
                <a:cubicBezTo>
                  <a:pt x="2115530" y="3697647"/>
                  <a:pt x="2115986" y="3687351"/>
                  <a:pt x="2111339" y="3683285"/>
                </a:cubicBezTo>
                <a:cubicBezTo>
                  <a:pt x="2089598" y="3664262"/>
                  <a:pt x="2086273" y="3664656"/>
                  <a:pt x="2065106" y="3657600"/>
                </a:cubicBezTo>
                <a:cubicBezTo>
                  <a:pt x="2061681" y="3652463"/>
                  <a:pt x="2059198" y="3646554"/>
                  <a:pt x="2054832" y="3642188"/>
                </a:cubicBezTo>
                <a:cubicBezTo>
                  <a:pt x="2050466" y="3637822"/>
                  <a:pt x="2043486" y="3636560"/>
                  <a:pt x="2039420" y="3631914"/>
                </a:cubicBezTo>
                <a:cubicBezTo>
                  <a:pt x="2005477" y="3593123"/>
                  <a:pt x="2035143" y="3606516"/>
                  <a:pt x="2003461" y="3595955"/>
                </a:cubicBezTo>
                <a:cubicBezTo>
                  <a:pt x="2000036" y="3590818"/>
                  <a:pt x="1995695" y="3586185"/>
                  <a:pt x="1993187" y="3580543"/>
                </a:cubicBezTo>
                <a:cubicBezTo>
                  <a:pt x="1988788" y="3570647"/>
                  <a:pt x="1988919" y="3558732"/>
                  <a:pt x="1982912" y="3549721"/>
                </a:cubicBezTo>
                <a:cubicBezTo>
                  <a:pt x="1979487" y="3544584"/>
                  <a:pt x="1976703" y="3538956"/>
                  <a:pt x="1972638" y="3534310"/>
                </a:cubicBezTo>
                <a:cubicBezTo>
                  <a:pt x="1964665" y="3525198"/>
                  <a:pt x="1953669" y="3518699"/>
                  <a:pt x="1946953" y="3508624"/>
                </a:cubicBezTo>
                <a:cubicBezTo>
                  <a:pt x="1943528" y="3503487"/>
                  <a:pt x="1941816" y="3496638"/>
                  <a:pt x="1936679" y="3493213"/>
                </a:cubicBezTo>
                <a:cubicBezTo>
                  <a:pt x="1930804" y="3489297"/>
                  <a:pt x="1922980" y="3489788"/>
                  <a:pt x="1916130" y="3488076"/>
                </a:cubicBezTo>
                <a:cubicBezTo>
                  <a:pt x="1910993" y="3482939"/>
                  <a:pt x="1907464" y="3475363"/>
                  <a:pt x="1900719" y="3472665"/>
                </a:cubicBezTo>
                <a:cubicBezTo>
                  <a:pt x="1889477" y="3468168"/>
                  <a:pt x="1876808" y="3468733"/>
                  <a:pt x="1864760" y="3467528"/>
                </a:cubicBezTo>
                <a:cubicBezTo>
                  <a:pt x="1842544" y="3465306"/>
                  <a:pt x="1820239" y="3464103"/>
                  <a:pt x="1797978" y="3462391"/>
                </a:cubicBezTo>
                <a:cubicBezTo>
                  <a:pt x="1779142" y="3464103"/>
                  <a:pt x="1759771" y="3462754"/>
                  <a:pt x="1741470" y="3467528"/>
                </a:cubicBezTo>
                <a:cubicBezTo>
                  <a:pt x="1705045" y="3477030"/>
                  <a:pt x="1644920" y="3507043"/>
                  <a:pt x="1623317" y="3539447"/>
                </a:cubicBezTo>
                <a:cubicBezTo>
                  <a:pt x="1599344" y="3575406"/>
                  <a:pt x="1613043" y="3563420"/>
                  <a:pt x="1587357" y="3580543"/>
                </a:cubicBezTo>
                <a:cubicBezTo>
                  <a:pt x="1573704" y="3635159"/>
                  <a:pt x="1577472" y="3609275"/>
                  <a:pt x="1597632" y="3714107"/>
                </a:cubicBezTo>
                <a:cubicBezTo>
                  <a:pt x="1599078" y="3721627"/>
                  <a:pt x="1605484" y="3727391"/>
                  <a:pt x="1607906" y="3734656"/>
                </a:cubicBezTo>
                <a:cubicBezTo>
                  <a:pt x="1612371" y="3748052"/>
                  <a:pt x="1608195" y="3765767"/>
                  <a:pt x="1618180" y="3775752"/>
                </a:cubicBezTo>
                <a:cubicBezTo>
                  <a:pt x="1678994" y="3836566"/>
                  <a:pt x="1649934" y="3805696"/>
                  <a:pt x="1705510" y="3868220"/>
                </a:cubicBezTo>
                <a:cubicBezTo>
                  <a:pt x="1718420" y="3906949"/>
                  <a:pt x="1701007" y="3859217"/>
                  <a:pt x="1720921" y="3899042"/>
                </a:cubicBezTo>
                <a:cubicBezTo>
                  <a:pt x="1723343" y="3903885"/>
                  <a:pt x="1723926" y="3909476"/>
                  <a:pt x="1726059" y="3914453"/>
                </a:cubicBezTo>
                <a:cubicBezTo>
                  <a:pt x="1731936" y="3928166"/>
                  <a:pt x="1743947" y="3948991"/>
                  <a:pt x="1751744" y="3960687"/>
                </a:cubicBezTo>
                <a:cubicBezTo>
                  <a:pt x="1756493" y="3967811"/>
                  <a:pt x="1762018" y="3974386"/>
                  <a:pt x="1767155" y="3981235"/>
                </a:cubicBezTo>
                <a:cubicBezTo>
                  <a:pt x="1772292" y="3994934"/>
                  <a:pt x="1776803" y="4008884"/>
                  <a:pt x="1782566" y="4022332"/>
                </a:cubicBezTo>
                <a:cubicBezTo>
                  <a:pt x="1803626" y="4071472"/>
                  <a:pt x="1790054" y="4036720"/>
                  <a:pt x="1808252" y="4068566"/>
                </a:cubicBezTo>
                <a:cubicBezTo>
                  <a:pt x="1822757" y="4093949"/>
                  <a:pt x="1815679" y="4083049"/>
                  <a:pt x="1823663" y="4109662"/>
                </a:cubicBezTo>
                <a:cubicBezTo>
                  <a:pt x="1826775" y="4120035"/>
                  <a:pt x="1831813" y="4129865"/>
                  <a:pt x="1833937" y="4140485"/>
                </a:cubicBezTo>
                <a:cubicBezTo>
                  <a:pt x="1835649" y="4149047"/>
                  <a:pt x="1837180" y="4157647"/>
                  <a:pt x="1839074" y="4166170"/>
                </a:cubicBezTo>
                <a:cubicBezTo>
                  <a:pt x="1840606" y="4173062"/>
                  <a:pt x="1843050" y="4179755"/>
                  <a:pt x="1844211" y="4186719"/>
                </a:cubicBezTo>
                <a:cubicBezTo>
                  <a:pt x="1852737" y="4237876"/>
                  <a:pt x="1840517" y="4214569"/>
                  <a:pt x="1859623" y="4243226"/>
                </a:cubicBezTo>
                <a:cubicBezTo>
                  <a:pt x="1863048" y="4253500"/>
                  <a:pt x="1867270" y="4263542"/>
                  <a:pt x="1869897" y="4274049"/>
                </a:cubicBezTo>
                <a:cubicBezTo>
                  <a:pt x="1873322" y="4287748"/>
                  <a:pt x="1875422" y="4301848"/>
                  <a:pt x="1880171" y="4315146"/>
                </a:cubicBezTo>
                <a:cubicBezTo>
                  <a:pt x="1884034" y="4325964"/>
                  <a:pt x="1891719" y="4335150"/>
                  <a:pt x="1895582" y="4345968"/>
                </a:cubicBezTo>
                <a:cubicBezTo>
                  <a:pt x="1900331" y="4359266"/>
                  <a:pt x="1902431" y="4373366"/>
                  <a:pt x="1905856" y="4387065"/>
                </a:cubicBezTo>
                <a:cubicBezTo>
                  <a:pt x="1909411" y="4401287"/>
                  <a:pt x="1915892" y="4424889"/>
                  <a:pt x="1916130" y="4438435"/>
                </a:cubicBezTo>
                <a:cubicBezTo>
                  <a:pt x="1917662" y="4525752"/>
                  <a:pt x="1916130" y="4613096"/>
                  <a:pt x="1916130" y="4700426"/>
                </a:cubicBezTo>
                <a:lnTo>
                  <a:pt x="1916130" y="4700426"/>
                </a:lnTo>
              </a:path>
            </a:pathLst>
          </a:cu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Freeform: Shape 7">
            <a:extLst>
              <a:ext uri="{FF2B5EF4-FFF2-40B4-BE49-F238E27FC236}">
                <a16:creationId xmlns:a16="http://schemas.microsoft.com/office/drawing/2014/main" id="{5D254D69-B243-499F-8771-54D493443AD0}"/>
              </a:ext>
            </a:extLst>
          </p:cNvPr>
          <p:cNvSpPr/>
          <p:nvPr/>
        </p:nvSpPr>
        <p:spPr>
          <a:xfrm>
            <a:off x="4048456" y="2854522"/>
            <a:ext cx="1229050" cy="2982074"/>
          </a:xfrm>
          <a:custGeom>
            <a:avLst/>
            <a:gdLst>
              <a:gd name="connsiteX0" fmla="*/ 744881 w 1638733"/>
              <a:gd name="connsiteY0" fmla="*/ 3863083 h 3976099"/>
              <a:gd name="connsiteX1" fmla="*/ 744881 w 1638733"/>
              <a:gd name="connsiteY1" fmla="*/ 3863083 h 3976099"/>
              <a:gd name="connsiteX2" fmla="*/ 724333 w 1638733"/>
              <a:gd name="connsiteY2" fmla="*/ 3816849 h 3976099"/>
              <a:gd name="connsiteX3" fmla="*/ 714059 w 1638733"/>
              <a:gd name="connsiteY3" fmla="*/ 3786027 h 3976099"/>
              <a:gd name="connsiteX4" fmla="*/ 708922 w 1638733"/>
              <a:gd name="connsiteY4" fmla="*/ 3714108 h 3976099"/>
              <a:gd name="connsiteX5" fmla="*/ 703785 w 1638733"/>
              <a:gd name="connsiteY5" fmla="*/ 3698696 h 3976099"/>
              <a:gd name="connsiteX6" fmla="*/ 698648 w 1638733"/>
              <a:gd name="connsiteY6" fmla="*/ 3565132 h 3976099"/>
              <a:gd name="connsiteX7" fmla="*/ 693511 w 1638733"/>
              <a:gd name="connsiteY7" fmla="*/ 3508625 h 3976099"/>
              <a:gd name="connsiteX8" fmla="*/ 683236 w 1638733"/>
              <a:gd name="connsiteY8" fmla="*/ 3488076 h 3976099"/>
              <a:gd name="connsiteX9" fmla="*/ 678099 w 1638733"/>
              <a:gd name="connsiteY9" fmla="*/ 3472665 h 3976099"/>
              <a:gd name="connsiteX10" fmla="*/ 672962 w 1638733"/>
              <a:gd name="connsiteY10" fmla="*/ 3436705 h 3976099"/>
              <a:gd name="connsiteX11" fmla="*/ 667825 w 1638733"/>
              <a:gd name="connsiteY11" fmla="*/ 3395609 h 3976099"/>
              <a:gd name="connsiteX12" fmla="*/ 657551 w 1638733"/>
              <a:gd name="connsiteY12" fmla="*/ 3375061 h 3976099"/>
              <a:gd name="connsiteX13" fmla="*/ 652414 w 1638733"/>
              <a:gd name="connsiteY13" fmla="*/ 3344238 h 3976099"/>
              <a:gd name="connsiteX14" fmla="*/ 642140 w 1638733"/>
              <a:gd name="connsiteY14" fmla="*/ 3313416 h 3976099"/>
              <a:gd name="connsiteX15" fmla="*/ 637003 w 1638733"/>
              <a:gd name="connsiteY15" fmla="*/ 3298004 h 3976099"/>
              <a:gd name="connsiteX16" fmla="*/ 621592 w 1638733"/>
              <a:gd name="connsiteY16" fmla="*/ 3256908 h 3976099"/>
              <a:gd name="connsiteX17" fmla="*/ 616454 w 1638733"/>
              <a:gd name="connsiteY17" fmla="*/ 3236359 h 3976099"/>
              <a:gd name="connsiteX18" fmla="*/ 611317 w 1638733"/>
              <a:gd name="connsiteY18" fmla="*/ 3210674 h 3976099"/>
              <a:gd name="connsiteX19" fmla="*/ 601043 w 1638733"/>
              <a:gd name="connsiteY19" fmla="*/ 3195263 h 3976099"/>
              <a:gd name="connsiteX20" fmla="*/ 590769 w 1638733"/>
              <a:gd name="connsiteY20" fmla="*/ 3159303 h 3976099"/>
              <a:gd name="connsiteX21" fmla="*/ 585632 w 1638733"/>
              <a:gd name="connsiteY21" fmla="*/ 3138755 h 3976099"/>
              <a:gd name="connsiteX22" fmla="*/ 575358 w 1638733"/>
              <a:gd name="connsiteY22" fmla="*/ 3118207 h 3976099"/>
              <a:gd name="connsiteX23" fmla="*/ 565084 w 1638733"/>
              <a:gd name="connsiteY23" fmla="*/ 3061699 h 3976099"/>
              <a:gd name="connsiteX24" fmla="*/ 554810 w 1638733"/>
              <a:gd name="connsiteY24" fmla="*/ 3036013 h 3976099"/>
              <a:gd name="connsiteX25" fmla="*/ 544535 w 1638733"/>
              <a:gd name="connsiteY25" fmla="*/ 2994917 h 3976099"/>
              <a:gd name="connsiteX26" fmla="*/ 534261 w 1638733"/>
              <a:gd name="connsiteY26" fmla="*/ 2964094 h 3976099"/>
              <a:gd name="connsiteX27" fmla="*/ 529124 w 1638733"/>
              <a:gd name="connsiteY27" fmla="*/ 2933272 h 3976099"/>
              <a:gd name="connsiteX28" fmla="*/ 523987 w 1638733"/>
              <a:gd name="connsiteY28" fmla="*/ 2907586 h 3976099"/>
              <a:gd name="connsiteX29" fmla="*/ 518850 w 1638733"/>
              <a:gd name="connsiteY29" fmla="*/ 2851079 h 3976099"/>
              <a:gd name="connsiteX30" fmla="*/ 508576 w 1638733"/>
              <a:gd name="connsiteY30" fmla="*/ 2835667 h 3976099"/>
              <a:gd name="connsiteX31" fmla="*/ 488028 w 1638733"/>
              <a:gd name="connsiteY31" fmla="*/ 2789434 h 3976099"/>
              <a:gd name="connsiteX32" fmla="*/ 472616 w 1638733"/>
              <a:gd name="connsiteY32" fmla="*/ 2732926 h 3976099"/>
              <a:gd name="connsiteX33" fmla="*/ 457205 w 1638733"/>
              <a:gd name="connsiteY33" fmla="*/ 2681555 h 3976099"/>
              <a:gd name="connsiteX34" fmla="*/ 452068 w 1638733"/>
              <a:gd name="connsiteY34" fmla="*/ 2655870 h 3976099"/>
              <a:gd name="connsiteX35" fmla="*/ 446931 w 1638733"/>
              <a:gd name="connsiteY35" fmla="*/ 2625047 h 3976099"/>
              <a:gd name="connsiteX36" fmla="*/ 431520 w 1638733"/>
              <a:gd name="connsiteY36" fmla="*/ 2609636 h 3976099"/>
              <a:gd name="connsiteX37" fmla="*/ 416108 w 1638733"/>
              <a:gd name="connsiteY37" fmla="*/ 2563402 h 3976099"/>
              <a:gd name="connsiteX38" fmla="*/ 400697 w 1638733"/>
              <a:gd name="connsiteY38" fmla="*/ 2537717 h 3976099"/>
              <a:gd name="connsiteX39" fmla="*/ 395560 w 1638733"/>
              <a:gd name="connsiteY39" fmla="*/ 2517168 h 3976099"/>
              <a:gd name="connsiteX40" fmla="*/ 369875 w 1638733"/>
              <a:gd name="connsiteY40" fmla="*/ 2470935 h 3976099"/>
              <a:gd name="connsiteX41" fmla="*/ 359601 w 1638733"/>
              <a:gd name="connsiteY41" fmla="*/ 2440112 h 3976099"/>
              <a:gd name="connsiteX42" fmla="*/ 354463 w 1638733"/>
              <a:gd name="connsiteY42" fmla="*/ 2424701 h 3976099"/>
              <a:gd name="connsiteX43" fmla="*/ 333915 w 1638733"/>
              <a:gd name="connsiteY43" fmla="*/ 2388741 h 3976099"/>
              <a:gd name="connsiteX44" fmla="*/ 313367 w 1638733"/>
              <a:gd name="connsiteY44" fmla="*/ 2347645 h 3976099"/>
              <a:gd name="connsiteX45" fmla="*/ 297956 w 1638733"/>
              <a:gd name="connsiteY45" fmla="*/ 2337371 h 3976099"/>
              <a:gd name="connsiteX46" fmla="*/ 272270 w 1638733"/>
              <a:gd name="connsiteY46" fmla="*/ 2286000 h 3976099"/>
              <a:gd name="connsiteX47" fmla="*/ 261996 w 1638733"/>
              <a:gd name="connsiteY47" fmla="*/ 2250040 h 3976099"/>
              <a:gd name="connsiteX48" fmla="*/ 246585 w 1638733"/>
              <a:gd name="connsiteY48" fmla="*/ 2229492 h 3976099"/>
              <a:gd name="connsiteX49" fmla="*/ 241448 w 1638733"/>
              <a:gd name="connsiteY49" fmla="*/ 2214081 h 3976099"/>
              <a:gd name="connsiteX50" fmla="*/ 236311 w 1638733"/>
              <a:gd name="connsiteY50" fmla="*/ 2193532 h 3976099"/>
              <a:gd name="connsiteX51" fmla="*/ 205488 w 1638733"/>
              <a:gd name="connsiteY51" fmla="*/ 2152436 h 3976099"/>
              <a:gd name="connsiteX52" fmla="*/ 190077 w 1638733"/>
              <a:gd name="connsiteY52" fmla="*/ 2116476 h 3976099"/>
              <a:gd name="connsiteX53" fmla="*/ 184940 w 1638733"/>
              <a:gd name="connsiteY53" fmla="*/ 2101065 h 3976099"/>
              <a:gd name="connsiteX54" fmla="*/ 164392 w 1638733"/>
              <a:gd name="connsiteY54" fmla="*/ 2065105 h 3976099"/>
              <a:gd name="connsiteX55" fmla="*/ 159254 w 1638733"/>
              <a:gd name="connsiteY55" fmla="*/ 2024009 h 3976099"/>
              <a:gd name="connsiteX56" fmla="*/ 138706 w 1638733"/>
              <a:gd name="connsiteY56" fmla="*/ 1998323 h 3976099"/>
              <a:gd name="connsiteX57" fmla="*/ 128432 w 1638733"/>
              <a:gd name="connsiteY57" fmla="*/ 1957227 h 3976099"/>
              <a:gd name="connsiteX58" fmla="*/ 118158 w 1638733"/>
              <a:gd name="connsiteY58" fmla="*/ 1941816 h 3976099"/>
              <a:gd name="connsiteX59" fmla="*/ 107884 w 1638733"/>
              <a:gd name="connsiteY59" fmla="*/ 1921267 h 3976099"/>
              <a:gd name="connsiteX60" fmla="*/ 77061 w 1638733"/>
              <a:gd name="connsiteY60" fmla="*/ 1875034 h 3976099"/>
              <a:gd name="connsiteX61" fmla="*/ 71924 w 1638733"/>
              <a:gd name="connsiteY61" fmla="*/ 1859622 h 3976099"/>
              <a:gd name="connsiteX62" fmla="*/ 56513 w 1638733"/>
              <a:gd name="connsiteY62" fmla="*/ 1844211 h 3976099"/>
              <a:gd name="connsiteX63" fmla="*/ 46239 w 1638733"/>
              <a:gd name="connsiteY63" fmla="*/ 1803114 h 3976099"/>
              <a:gd name="connsiteX64" fmla="*/ 30828 w 1638733"/>
              <a:gd name="connsiteY64" fmla="*/ 1669550 h 3976099"/>
              <a:gd name="connsiteX65" fmla="*/ 10279 w 1638733"/>
              <a:gd name="connsiteY65" fmla="*/ 1515438 h 3976099"/>
              <a:gd name="connsiteX66" fmla="*/ 5142 w 1638733"/>
              <a:gd name="connsiteY66" fmla="*/ 1453793 h 3976099"/>
              <a:gd name="connsiteX67" fmla="*/ 5 w 1638733"/>
              <a:gd name="connsiteY67" fmla="*/ 1417834 h 3976099"/>
              <a:gd name="connsiteX68" fmla="*/ 10279 w 1638733"/>
              <a:gd name="connsiteY68" fmla="*/ 1099335 h 3976099"/>
              <a:gd name="connsiteX69" fmla="*/ 15416 w 1638733"/>
              <a:gd name="connsiteY69" fmla="*/ 1058238 h 3976099"/>
              <a:gd name="connsiteX70" fmla="*/ 25690 w 1638733"/>
              <a:gd name="connsiteY70" fmla="*/ 1012004 h 3976099"/>
              <a:gd name="connsiteX71" fmla="*/ 30828 w 1638733"/>
              <a:gd name="connsiteY71" fmla="*/ 965771 h 3976099"/>
              <a:gd name="connsiteX72" fmla="*/ 51376 w 1638733"/>
              <a:gd name="connsiteY72" fmla="*/ 893852 h 3976099"/>
              <a:gd name="connsiteX73" fmla="*/ 77061 w 1638733"/>
              <a:gd name="connsiteY73" fmla="*/ 744876 h 3976099"/>
              <a:gd name="connsiteX74" fmla="*/ 82198 w 1638733"/>
              <a:gd name="connsiteY74" fmla="*/ 626723 h 3976099"/>
              <a:gd name="connsiteX75" fmla="*/ 102747 w 1638733"/>
              <a:gd name="connsiteY75" fmla="*/ 559941 h 3976099"/>
              <a:gd name="connsiteX76" fmla="*/ 118158 w 1638733"/>
              <a:gd name="connsiteY76" fmla="*/ 472611 h 3976099"/>
              <a:gd name="connsiteX77" fmla="*/ 123295 w 1638733"/>
              <a:gd name="connsiteY77" fmla="*/ 339047 h 3976099"/>
              <a:gd name="connsiteX78" fmla="*/ 148980 w 1638733"/>
              <a:gd name="connsiteY78" fmla="*/ 251717 h 3976099"/>
              <a:gd name="connsiteX79" fmla="*/ 154117 w 1638733"/>
              <a:gd name="connsiteY79" fmla="*/ 236305 h 3976099"/>
              <a:gd name="connsiteX80" fmla="*/ 169529 w 1638733"/>
              <a:gd name="connsiteY80" fmla="*/ 226031 h 3976099"/>
              <a:gd name="connsiteX81" fmla="*/ 215762 w 1638733"/>
              <a:gd name="connsiteY81" fmla="*/ 215757 h 3976099"/>
              <a:gd name="connsiteX82" fmla="*/ 231174 w 1638733"/>
              <a:gd name="connsiteY82" fmla="*/ 210620 h 3976099"/>
              <a:gd name="connsiteX83" fmla="*/ 246585 w 1638733"/>
              <a:gd name="connsiteY83" fmla="*/ 195209 h 3976099"/>
              <a:gd name="connsiteX84" fmla="*/ 261996 w 1638733"/>
              <a:gd name="connsiteY84" fmla="*/ 184935 h 3976099"/>
              <a:gd name="connsiteX85" fmla="*/ 303093 w 1638733"/>
              <a:gd name="connsiteY85" fmla="*/ 174661 h 3976099"/>
              <a:gd name="connsiteX86" fmla="*/ 318504 w 1638733"/>
              <a:gd name="connsiteY86" fmla="*/ 164386 h 3976099"/>
              <a:gd name="connsiteX87" fmla="*/ 339052 w 1638733"/>
              <a:gd name="connsiteY87" fmla="*/ 154112 h 3976099"/>
              <a:gd name="connsiteX88" fmla="*/ 380149 w 1638733"/>
              <a:gd name="connsiteY88" fmla="*/ 123290 h 3976099"/>
              <a:gd name="connsiteX89" fmla="*/ 400697 w 1638733"/>
              <a:gd name="connsiteY89" fmla="*/ 118153 h 3976099"/>
              <a:gd name="connsiteX90" fmla="*/ 549672 w 1638733"/>
              <a:gd name="connsiteY90" fmla="*/ 77056 h 3976099"/>
              <a:gd name="connsiteX91" fmla="*/ 606180 w 1638733"/>
              <a:gd name="connsiteY91" fmla="*/ 56508 h 3976099"/>
              <a:gd name="connsiteX92" fmla="*/ 647277 w 1638733"/>
              <a:gd name="connsiteY92" fmla="*/ 41096 h 3976099"/>
              <a:gd name="connsiteX93" fmla="*/ 672962 w 1638733"/>
              <a:gd name="connsiteY93" fmla="*/ 25685 h 3976099"/>
              <a:gd name="connsiteX94" fmla="*/ 708922 w 1638733"/>
              <a:gd name="connsiteY94" fmla="*/ 20548 h 3976099"/>
              <a:gd name="connsiteX95" fmla="*/ 744881 w 1638733"/>
              <a:gd name="connsiteY95" fmla="*/ 10274 h 3976099"/>
              <a:gd name="connsiteX96" fmla="*/ 760293 w 1638733"/>
              <a:gd name="connsiteY96" fmla="*/ 5137 h 3976099"/>
              <a:gd name="connsiteX97" fmla="*/ 780841 w 1638733"/>
              <a:gd name="connsiteY97" fmla="*/ 0 h 3976099"/>
              <a:gd name="connsiteX98" fmla="*/ 991461 w 1638733"/>
              <a:gd name="connsiteY98" fmla="*/ 10274 h 3976099"/>
              <a:gd name="connsiteX99" fmla="*/ 1032558 w 1638733"/>
              <a:gd name="connsiteY99" fmla="*/ 15411 h 3976099"/>
              <a:gd name="connsiteX100" fmla="*/ 1104477 w 1638733"/>
              <a:gd name="connsiteY100" fmla="*/ 20548 h 3976099"/>
              <a:gd name="connsiteX101" fmla="*/ 1207219 w 1638733"/>
              <a:gd name="connsiteY101" fmla="*/ 35959 h 3976099"/>
              <a:gd name="connsiteX102" fmla="*/ 1268863 w 1638733"/>
              <a:gd name="connsiteY102" fmla="*/ 61645 h 3976099"/>
              <a:gd name="connsiteX103" fmla="*/ 1294549 w 1638733"/>
              <a:gd name="connsiteY103" fmla="*/ 66782 h 3976099"/>
              <a:gd name="connsiteX104" fmla="*/ 1309960 w 1638733"/>
              <a:gd name="connsiteY104" fmla="*/ 77056 h 3976099"/>
              <a:gd name="connsiteX105" fmla="*/ 1335645 w 1638733"/>
              <a:gd name="connsiteY105" fmla="*/ 102741 h 3976099"/>
              <a:gd name="connsiteX106" fmla="*/ 1366468 w 1638733"/>
              <a:gd name="connsiteY106" fmla="*/ 118153 h 3976099"/>
              <a:gd name="connsiteX107" fmla="*/ 1402428 w 1638733"/>
              <a:gd name="connsiteY107" fmla="*/ 138701 h 3976099"/>
              <a:gd name="connsiteX108" fmla="*/ 1417839 w 1638733"/>
              <a:gd name="connsiteY108" fmla="*/ 148975 h 3976099"/>
              <a:gd name="connsiteX109" fmla="*/ 1453798 w 1638733"/>
              <a:gd name="connsiteY109" fmla="*/ 164386 h 3976099"/>
              <a:gd name="connsiteX110" fmla="*/ 1474347 w 1638733"/>
              <a:gd name="connsiteY110" fmla="*/ 174661 h 3976099"/>
              <a:gd name="connsiteX111" fmla="*/ 1484621 w 1638733"/>
              <a:gd name="connsiteY111" fmla="*/ 190072 h 3976099"/>
              <a:gd name="connsiteX112" fmla="*/ 1500032 w 1638733"/>
              <a:gd name="connsiteY112" fmla="*/ 205483 h 3976099"/>
              <a:gd name="connsiteX113" fmla="*/ 1515443 w 1638733"/>
              <a:gd name="connsiteY113" fmla="*/ 231168 h 3976099"/>
              <a:gd name="connsiteX114" fmla="*/ 1525717 w 1638733"/>
              <a:gd name="connsiteY114" fmla="*/ 256854 h 3976099"/>
              <a:gd name="connsiteX115" fmla="*/ 1546266 w 1638733"/>
              <a:gd name="connsiteY115" fmla="*/ 277402 h 3976099"/>
              <a:gd name="connsiteX116" fmla="*/ 1566814 w 1638733"/>
              <a:gd name="connsiteY116" fmla="*/ 318499 h 3976099"/>
              <a:gd name="connsiteX117" fmla="*/ 1602774 w 1638733"/>
              <a:gd name="connsiteY117" fmla="*/ 364732 h 3976099"/>
              <a:gd name="connsiteX118" fmla="*/ 1613048 w 1638733"/>
              <a:gd name="connsiteY118" fmla="*/ 390418 h 3976099"/>
              <a:gd name="connsiteX119" fmla="*/ 1623322 w 1638733"/>
              <a:gd name="connsiteY119" fmla="*/ 441789 h 3976099"/>
              <a:gd name="connsiteX120" fmla="*/ 1638733 w 1638733"/>
              <a:gd name="connsiteY120" fmla="*/ 467474 h 3976099"/>
              <a:gd name="connsiteX121" fmla="*/ 1633596 w 1638733"/>
              <a:gd name="connsiteY121" fmla="*/ 647272 h 3976099"/>
              <a:gd name="connsiteX122" fmla="*/ 1623322 w 1638733"/>
              <a:gd name="connsiteY122" fmla="*/ 801384 h 3976099"/>
              <a:gd name="connsiteX123" fmla="*/ 1602774 w 1638733"/>
              <a:gd name="connsiteY123" fmla="*/ 847618 h 3976099"/>
              <a:gd name="connsiteX124" fmla="*/ 1587362 w 1638733"/>
              <a:gd name="connsiteY124" fmla="*/ 857892 h 3976099"/>
              <a:gd name="connsiteX125" fmla="*/ 1577088 w 1638733"/>
              <a:gd name="connsiteY125" fmla="*/ 878440 h 3976099"/>
              <a:gd name="connsiteX126" fmla="*/ 1520580 w 1638733"/>
              <a:gd name="connsiteY126" fmla="*/ 898989 h 3976099"/>
              <a:gd name="connsiteX127" fmla="*/ 1510306 w 1638733"/>
              <a:gd name="connsiteY127" fmla="*/ 914400 h 3976099"/>
              <a:gd name="connsiteX128" fmla="*/ 1453798 w 1638733"/>
              <a:gd name="connsiteY128" fmla="*/ 934948 h 3976099"/>
              <a:gd name="connsiteX129" fmla="*/ 1422976 w 1638733"/>
              <a:gd name="connsiteY129" fmla="*/ 950359 h 3976099"/>
              <a:gd name="connsiteX130" fmla="*/ 1412702 w 1638733"/>
              <a:gd name="connsiteY130" fmla="*/ 960634 h 3976099"/>
              <a:gd name="connsiteX131" fmla="*/ 1397290 w 1638733"/>
              <a:gd name="connsiteY131" fmla="*/ 981182 h 3976099"/>
              <a:gd name="connsiteX132" fmla="*/ 1366468 w 1638733"/>
              <a:gd name="connsiteY132" fmla="*/ 986319 h 3976099"/>
              <a:gd name="connsiteX133" fmla="*/ 1345920 w 1638733"/>
              <a:gd name="connsiteY133" fmla="*/ 991456 h 3976099"/>
              <a:gd name="connsiteX134" fmla="*/ 1309960 w 1638733"/>
              <a:gd name="connsiteY134" fmla="*/ 1012004 h 3976099"/>
              <a:gd name="connsiteX135" fmla="*/ 1279138 w 1638733"/>
              <a:gd name="connsiteY135" fmla="*/ 1022279 h 3976099"/>
              <a:gd name="connsiteX136" fmla="*/ 1238041 w 1638733"/>
              <a:gd name="connsiteY136" fmla="*/ 1037690 h 3976099"/>
              <a:gd name="connsiteX137" fmla="*/ 1217493 w 1638733"/>
              <a:gd name="connsiteY137" fmla="*/ 1053101 h 3976099"/>
              <a:gd name="connsiteX138" fmla="*/ 1135299 w 1638733"/>
              <a:gd name="connsiteY138" fmla="*/ 1073649 h 3976099"/>
              <a:gd name="connsiteX139" fmla="*/ 1099340 w 1638733"/>
              <a:gd name="connsiteY139" fmla="*/ 1099335 h 3976099"/>
              <a:gd name="connsiteX140" fmla="*/ 1053106 w 1638733"/>
              <a:gd name="connsiteY140" fmla="*/ 1114746 h 3976099"/>
              <a:gd name="connsiteX141" fmla="*/ 1027421 w 1638733"/>
              <a:gd name="connsiteY141" fmla="*/ 1130157 h 3976099"/>
              <a:gd name="connsiteX142" fmla="*/ 1006872 w 1638733"/>
              <a:gd name="connsiteY142" fmla="*/ 1140431 h 3976099"/>
              <a:gd name="connsiteX143" fmla="*/ 991461 w 1638733"/>
              <a:gd name="connsiteY143" fmla="*/ 1150705 h 3976099"/>
              <a:gd name="connsiteX144" fmla="*/ 970913 w 1638733"/>
              <a:gd name="connsiteY144" fmla="*/ 1160980 h 3976099"/>
              <a:gd name="connsiteX145" fmla="*/ 955502 w 1638733"/>
              <a:gd name="connsiteY145" fmla="*/ 1171254 h 3976099"/>
              <a:gd name="connsiteX146" fmla="*/ 919542 w 1638733"/>
              <a:gd name="connsiteY146" fmla="*/ 1181528 h 3976099"/>
              <a:gd name="connsiteX147" fmla="*/ 827075 w 1638733"/>
              <a:gd name="connsiteY147" fmla="*/ 1248310 h 3976099"/>
              <a:gd name="connsiteX148" fmla="*/ 801389 w 1638733"/>
              <a:gd name="connsiteY148" fmla="*/ 1268858 h 3976099"/>
              <a:gd name="connsiteX149" fmla="*/ 780841 w 1638733"/>
              <a:gd name="connsiteY149" fmla="*/ 1294544 h 3976099"/>
              <a:gd name="connsiteX150" fmla="*/ 755156 w 1638733"/>
              <a:gd name="connsiteY150" fmla="*/ 1309955 h 3976099"/>
              <a:gd name="connsiteX151" fmla="*/ 739744 w 1638733"/>
              <a:gd name="connsiteY151" fmla="*/ 1325366 h 3976099"/>
              <a:gd name="connsiteX152" fmla="*/ 729470 w 1638733"/>
              <a:gd name="connsiteY152" fmla="*/ 1345914 h 3976099"/>
              <a:gd name="connsiteX153" fmla="*/ 714059 w 1638733"/>
              <a:gd name="connsiteY153" fmla="*/ 1371600 h 3976099"/>
              <a:gd name="connsiteX154" fmla="*/ 703785 w 1638733"/>
              <a:gd name="connsiteY154" fmla="*/ 1402422 h 3976099"/>
              <a:gd name="connsiteX155" fmla="*/ 688374 w 1638733"/>
              <a:gd name="connsiteY155" fmla="*/ 1417834 h 3976099"/>
              <a:gd name="connsiteX156" fmla="*/ 672962 w 1638733"/>
              <a:gd name="connsiteY156" fmla="*/ 1448656 h 3976099"/>
              <a:gd name="connsiteX157" fmla="*/ 662688 w 1638733"/>
              <a:gd name="connsiteY157" fmla="*/ 1464067 h 3976099"/>
              <a:gd name="connsiteX158" fmla="*/ 652414 w 1638733"/>
              <a:gd name="connsiteY158" fmla="*/ 1494890 h 3976099"/>
              <a:gd name="connsiteX159" fmla="*/ 642140 w 1638733"/>
              <a:gd name="connsiteY159" fmla="*/ 1510301 h 3976099"/>
              <a:gd name="connsiteX160" fmla="*/ 637003 w 1638733"/>
              <a:gd name="connsiteY160" fmla="*/ 1530849 h 3976099"/>
              <a:gd name="connsiteX161" fmla="*/ 631866 w 1638733"/>
              <a:gd name="connsiteY161" fmla="*/ 1546261 h 3976099"/>
              <a:gd name="connsiteX162" fmla="*/ 626729 w 1638733"/>
              <a:gd name="connsiteY162" fmla="*/ 1571946 h 3976099"/>
              <a:gd name="connsiteX163" fmla="*/ 606180 w 1638733"/>
              <a:gd name="connsiteY163" fmla="*/ 1602768 h 3976099"/>
              <a:gd name="connsiteX164" fmla="*/ 601043 w 1638733"/>
              <a:gd name="connsiteY164" fmla="*/ 1618180 h 3976099"/>
              <a:gd name="connsiteX165" fmla="*/ 590769 w 1638733"/>
              <a:gd name="connsiteY165" fmla="*/ 1638728 h 3976099"/>
              <a:gd name="connsiteX166" fmla="*/ 565084 w 1638733"/>
              <a:gd name="connsiteY166" fmla="*/ 1710647 h 3976099"/>
              <a:gd name="connsiteX167" fmla="*/ 570221 w 1638733"/>
              <a:gd name="connsiteY167" fmla="*/ 1869896 h 3976099"/>
              <a:gd name="connsiteX168" fmla="*/ 575358 w 1638733"/>
              <a:gd name="connsiteY168" fmla="*/ 1890445 h 3976099"/>
              <a:gd name="connsiteX169" fmla="*/ 585632 w 1638733"/>
              <a:gd name="connsiteY169" fmla="*/ 1946953 h 3976099"/>
              <a:gd name="connsiteX170" fmla="*/ 595906 w 1638733"/>
              <a:gd name="connsiteY170" fmla="*/ 2003461 h 3976099"/>
              <a:gd name="connsiteX171" fmla="*/ 601043 w 1638733"/>
              <a:gd name="connsiteY171" fmla="*/ 2029146 h 3976099"/>
              <a:gd name="connsiteX172" fmla="*/ 611317 w 1638733"/>
              <a:gd name="connsiteY172" fmla="*/ 2049694 h 3976099"/>
              <a:gd name="connsiteX173" fmla="*/ 616454 w 1638733"/>
              <a:gd name="connsiteY173" fmla="*/ 2090791 h 3976099"/>
              <a:gd name="connsiteX174" fmla="*/ 626729 w 1638733"/>
              <a:gd name="connsiteY174" fmla="*/ 2111339 h 3976099"/>
              <a:gd name="connsiteX175" fmla="*/ 637003 w 1638733"/>
              <a:gd name="connsiteY175" fmla="*/ 2137025 h 3976099"/>
              <a:gd name="connsiteX176" fmla="*/ 642140 w 1638733"/>
              <a:gd name="connsiteY176" fmla="*/ 2152436 h 3976099"/>
              <a:gd name="connsiteX177" fmla="*/ 662688 w 1638733"/>
              <a:gd name="connsiteY177" fmla="*/ 2167847 h 3976099"/>
              <a:gd name="connsiteX178" fmla="*/ 688374 w 1638733"/>
              <a:gd name="connsiteY178" fmla="*/ 2198670 h 3976099"/>
              <a:gd name="connsiteX179" fmla="*/ 698648 w 1638733"/>
              <a:gd name="connsiteY179" fmla="*/ 2219218 h 3976099"/>
              <a:gd name="connsiteX180" fmla="*/ 734607 w 1638733"/>
              <a:gd name="connsiteY180" fmla="*/ 2260314 h 3976099"/>
              <a:gd name="connsiteX181" fmla="*/ 770567 w 1638733"/>
              <a:gd name="connsiteY181" fmla="*/ 2291137 h 3976099"/>
              <a:gd name="connsiteX182" fmla="*/ 816801 w 1638733"/>
              <a:gd name="connsiteY182" fmla="*/ 2321959 h 3976099"/>
              <a:gd name="connsiteX183" fmla="*/ 827075 w 1638733"/>
              <a:gd name="connsiteY183" fmla="*/ 2332234 h 3976099"/>
              <a:gd name="connsiteX184" fmla="*/ 863034 w 1638733"/>
              <a:gd name="connsiteY184" fmla="*/ 2347645 h 3976099"/>
              <a:gd name="connsiteX185" fmla="*/ 878445 w 1638733"/>
              <a:gd name="connsiteY185" fmla="*/ 2357919 h 3976099"/>
              <a:gd name="connsiteX186" fmla="*/ 919542 w 1638733"/>
              <a:gd name="connsiteY186" fmla="*/ 2368193 h 3976099"/>
              <a:gd name="connsiteX187" fmla="*/ 1037695 w 1638733"/>
              <a:gd name="connsiteY187" fmla="*/ 2378467 h 3976099"/>
              <a:gd name="connsiteX188" fmla="*/ 1160985 w 1638733"/>
              <a:gd name="connsiteY188" fmla="*/ 2388741 h 3976099"/>
              <a:gd name="connsiteX189" fmla="*/ 1166122 w 1638733"/>
              <a:gd name="connsiteY189" fmla="*/ 2404153 h 3976099"/>
              <a:gd name="connsiteX190" fmla="*/ 1186670 w 1638733"/>
              <a:gd name="connsiteY190" fmla="*/ 2434975 h 3976099"/>
              <a:gd name="connsiteX191" fmla="*/ 1196944 w 1638733"/>
              <a:gd name="connsiteY191" fmla="*/ 2465798 h 3976099"/>
              <a:gd name="connsiteX192" fmla="*/ 1202081 w 1638733"/>
              <a:gd name="connsiteY192" fmla="*/ 2481209 h 3976099"/>
              <a:gd name="connsiteX193" fmla="*/ 1196944 w 1638733"/>
              <a:gd name="connsiteY193" fmla="*/ 2547991 h 3976099"/>
              <a:gd name="connsiteX194" fmla="*/ 1181533 w 1638733"/>
              <a:gd name="connsiteY194" fmla="*/ 2578813 h 3976099"/>
              <a:gd name="connsiteX195" fmla="*/ 1171259 w 1638733"/>
              <a:gd name="connsiteY195" fmla="*/ 2599362 h 3976099"/>
              <a:gd name="connsiteX196" fmla="*/ 1135299 w 1638733"/>
              <a:gd name="connsiteY196" fmla="*/ 2619910 h 3976099"/>
              <a:gd name="connsiteX197" fmla="*/ 1119888 w 1638733"/>
              <a:gd name="connsiteY197" fmla="*/ 2630184 h 3976099"/>
              <a:gd name="connsiteX198" fmla="*/ 919542 w 1638733"/>
              <a:gd name="connsiteY198" fmla="*/ 2635321 h 3976099"/>
              <a:gd name="connsiteX199" fmla="*/ 904131 w 1638733"/>
              <a:gd name="connsiteY199" fmla="*/ 2645595 h 3976099"/>
              <a:gd name="connsiteX200" fmla="*/ 883583 w 1638733"/>
              <a:gd name="connsiteY200" fmla="*/ 2650732 h 3976099"/>
              <a:gd name="connsiteX201" fmla="*/ 873308 w 1638733"/>
              <a:gd name="connsiteY201" fmla="*/ 2666144 h 3976099"/>
              <a:gd name="connsiteX202" fmla="*/ 857897 w 1638733"/>
              <a:gd name="connsiteY202" fmla="*/ 2686692 h 3976099"/>
              <a:gd name="connsiteX203" fmla="*/ 827075 w 1638733"/>
              <a:gd name="connsiteY203" fmla="*/ 2717514 h 3976099"/>
              <a:gd name="connsiteX204" fmla="*/ 816801 w 1638733"/>
              <a:gd name="connsiteY204" fmla="*/ 2738063 h 3976099"/>
              <a:gd name="connsiteX205" fmla="*/ 801389 w 1638733"/>
              <a:gd name="connsiteY205" fmla="*/ 2753474 h 3976099"/>
              <a:gd name="connsiteX206" fmla="*/ 806526 w 1638733"/>
              <a:gd name="connsiteY206" fmla="*/ 2897312 h 3976099"/>
              <a:gd name="connsiteX207" fmla="*/ 801389 w 1638733"/>
              <a:gd name="connsiteY207" fmla="*/ 2953820 h 3976099"/>
              <a:gd name="connsiteX208" fmla="*/ 811663 w 1638733"/>
              <a:gd name="connsiteY208" fmla="*/ 3015465 h 3976099"/>
              <a:gd name="connsiteX209" fmla="*/ 821938 w 1638733"/>
              <a:gd name="connsiteY209" fmla="*/ 3066836 h 3976099"/>
              <a:gd name="connsiteX210" fmla="*/ 827075 w 1638733"/>
              <a:gd name="connsiteY210" fmla="*/ 3087384 h 3976099"/>
              <a:gd name="connsiteX211" fmla="*/ 832212 w 1638733"/>
              <a:gd name="connsiteY211" fmla="*/ 3123344 h 3976099"/>
              <a:gd name="connsiteX212" fmla="*/ 837349 w 1638733"/>
              <a:gd name="connsiteY212" fmla="*/ 3138755 h 3976099"/>
              <a:gd name="connsiteX213" fmla="*/ 852760 w 1638733"/>
              <a:gd name="connsiteY213" fmla="*/ 3179852 h 3976099"/>
              <a:gd name="connsiteX214" fmla="*/ 863034 w 1638733"/>
              <a:gd name="connsiteY214" fmla="*/ 3215811 h 3976099"/>
              <a:gd name="connsiteX215" fmla="*/ 878445 w 1638733"/>
              <a:gd name="connsiteY215" fmla="*/ 3246634 h 3976099"/>
              <a:gd name="connsiteX216" fmla="*/ 888720 w 1638733"/>
              <a:gd name="connsiteY216" fmla="*/ 3308279 h 3976099"/>
              <a:gd name="connsiteX217" fmla="*/ 904131 w 1638733"/>
              <a:gd name="connsiteY217" fmla="*/ 3339101 h 3976099"/>
              <a:gd name="connsiteX218" fmla="*/ 914405 w 1638733"/>
              <a:gd name="connsiteY218" fmla="*/ 3375061 h 3976099"/>
              <a:gd name="connsiteX219" fmla="*/ 924679 w 1638733"/>
              <a:gd name="connsiteY219" fmla="*/ 3405883 h 3976099"/>
              <a:gd name="connsiteX220" fmla="*/ 940090 w 1638733"/>
              <a:gd name="connsiteY220" fmla="*/ 3436705 h 3976099"/>
              <a:gd name="connsiteX221" fmla="*/ 955502 w 1638733"/>
              <a:gd name="connsiteY221" fmla="*/ 3498350 h 3976099"/>
              <a:gd name="connsiteX222" fmla="*/ 981187 w 1638733"/>
              <a:gd name="connsiteY222" fmla="*/ 3565132 h 3976099"/>
              <a:gd name="connsiteX223" fmla="*/ 996598 w 1638733"/>
              <a:gd name="connsiteY223" fmla="*/ 3626777 h 3976099"/>
              <a:gd name="connsiteX224" fmla="*/ 1006872 w 1638733"/>
              <a:gd name="connsiteY224" fmla="*/ 3637052 h 3976099"/>
              <a:gd name="connsiteX225" fmla="*/ 1022284 w 1638733"/>
              <a:gd name="connsiteY225" fmla="*/ 3703834 h 3976099"/>
              <a:gd name="connsiteX226" fmla="*/ 1032558 w 1638733"/>
              <a:gd name="connsiteY226" fmla="*/ 3744930 h 3976099"/>
              <a:gd name="connsiteX227" fmla="*/ 1037695 w 1638733"/>
              <a:gd name="connsiteY227" fmla="*/ 3770616 h 3976099"/>
              <a:gd name="connsiteX228" fmla="*/ 1058243 w 1638733"/>
              <a:gd name="connsiteY228" fmla="*/ 3816849 h 3976099"/>
              <a:gd name="connsiteX229" fmla="*/ 1063380 w 1638733"/>
              <a:gd name="connsiteY229" fmla="*/ 3837398 h 3976099"/>
              <a:gd name="connsiteX230" fmla="*/ 1073654 w 1638733"/>
              <a:gd name="connsiteY230" fmla="*/ 3857946 h 3976099"/>
              <a:gd name="connsiteX231" fmla="*/ 1089066 w 1638733"/>
              <a:gd name="connsiteY231" fmla="*/ 3919591 h 3976099"/>
              <a:gd name="connsiteX232" fmla="*/ 1094203 w 1638733"/>
              <a:gd name="connsiteY232" fmla="*/ 3935002 h 3976099"/>
              <a:gd name="connsiteX233" fmla="*/ 1094203 w 1638733"/>
              <a:gd name="connsiteY233" fmla="*/ 3976099 h 3976099"/>
              <a:gd name="connsiteX234" fmla="*/ 1063380 w 1638733"/>
              <a:gd name="connsiteY234" fmla="*/ 3883631 h 397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Lst>
            <a:rect l="l" t="t" r="r" b="b"/>
            <a:pathLst>
              <a:path w="1638733" h="3976099">
                <a:moveTo>
                  <a:pt x="744881" y="3863083"/>
                </a:moveTo>
                <a:lnTo>
                  <a:pt x="744881" y="3863083"/>
                </a:lnTo>
                <a:cubicBezTo>
                  <a:pt x="738032" y="3847672"/>
                  <a:pt x="730596" y="3832508"/>
                  <a:pt x="724333" y="3816849"/>
                </a:cubicBezTo>
                <a:cubicBezTo>
                  <a:pt x="720311" y="3806794"/>
                  <a:pt x="714059" y="3786027"/>
                  <a:pt x="714059" y="3786027"/>
                </a:cubicBezTo>
                <a:cubicBezTo>
                  <a:pt x="712347" y="3762054"/>
                  <a:pt x="711730" y="3737977"/>
                  <a:pt x="708922" y="3714108"/>
                </a:cubicBezTo>
                <a:cubicBezTo>
                  <a:pt x="708289" y="3708730"/>
                  <a:pt x="704158" y="3704098"/>
                  <a:pt x="703785" y="3698696"/>
                </a:cubicBezTo>
                <a:cubicBezTo>
                  <a:pt x="700720" y="3654247"/>
                  <a:pt x="701053" y="3609621"/>
                  <a:pt x="698648" y="3565132"/>
                </a:cubicBezTo>
                <a:cubicBezTo>
                  <a:pt x="697627" y="3546246"/>
                  <a:pt x="697220" y="3527171"/>
                  <a:pt x="693511" y="3508625"/>
                </a:cubicBezTo>
                <a:cubicBezTo>
                  <a:pt x="692009" y="3501115"/>
                  <a:pt x="686253" y="3495115"/>
                  <a:pt x="683236" y="3488076"/>
                </a:cubicBezTo>
                <a:cubicBezTo>
                  <a:pt x="681103" y="3483099"/>
                  <a:pt x="679811" y="3477802"/>
                  <a:pt x="678099" y="3472665"/>
                </a:cubicBezTo>
                <a:cubicBezTo>
                  <a:pt x="676387" y="3460678"/>
                  <a:pt x="674562" y="3448707"/>
                  <a:pt x="672962" y="3436705"/>
                </a:cubicBezTo>
                <a:cubicBezTo>
                  <a:pt x="671137" y="3423021"/>
                  <a:pt x="671173" y="3409002"/>
                  <a:pt x="667825" y="3395609"/>
                </a:cubicBezTo>
                <a:cubicBezTo>
                  <a:pt x="665968" y="3388180"/>
                  <a:pt x="660976" y="3381910"/>
                  <a:pt x="657551" y="3375061"/>
                </a:cubicBezTo>
                <a:cubicBezTo>
                  <a:pt x="655839" y="3364787"/>
                  <a:pt x="654940" y="3354343"/>
                  <a:pt x="652414" y="3344238"/>
                </a:cubicBezTo>
                <a:cubicBezTo>
                  <a:pt x="649787" y="3333732"/>
                  <a:pt x="645565" y="3323690"/>
                  <a:pt x="642140" y="3313416"/>
                </a:cubicBezTo>
                <a:cubicBezTo>
                  <a:pt x="640428" y="3308279"/>
                  <a:pt x="638065" y="3303314"/>
                  <a:pt x="637003" y="3298004"/>
                </a:cubicBezTo>
                <a:cubicBezTo>
                  <a:pt x="630655" y="3266265"/>
                  <a:pt x="636709" y="3279584"/>
                  <a:pt x="621592" y="3256908"/>
                </a:cubicBezTo>
                <a:cubicBezTo>
                  <a:pt x="619879" y="3250058"/>
                  <a:pt x="617986" y="3243251"/>
                  <a:pt x="616454" y="3236359"/>
                </a:cubicBezTo>
                <a:cubicBezTo>
                  <a:pt x="614560" y="3227836"/>
                  <a:pt x="614383" y="3218849"/>
                  <a:pt x="611317" y="3210674"/>
                </a:cubicBezTo>
                <a:cubicBezTo>
                  <a:pt x="609149" y="3204893"/>
                  <a:pt x="604468" y="3200400"/>
                  <a:pt x="601043" y="3195263"/>
                </a:cubicBezTo>
                <a:cubicBezTo>
                  <a:pt x="597618" y="3183276"/>
                  <a:pt x="594049" y="3171330"/>
                  <a:pt x="590769" y="3159303"/>
                </a:cubicBezTo>
                <a:cubicBezTo>
                  <a:pt x="588911" y="3152492"/>
                  <a:pt x="588111" y="3145366"/>
                  <a:pt x="585632" y="3138755"/>
                </a:cubicBezTo>
                <a:cubicBezTo>
                  <a:pt x="582943" y="3131585"/>
                  <a:pt x="578783" y="3125056"/>
                  <a:pt x="575358" y="3118207"/>
                </a:cubicBezTo>
                <a:cubicBezTo>
                  <a:pt x="574138" y="3110889"/>
                  <a:pt x="567777" y="3070675"/>
                  <a:pt x="565084" y="3061699"/>
                </a:cubicBezTo>
                <a:cubicBezTo>
                  <a:pt x="562434" y="3052866"/>
                  <a:pt x="558048" y="3044647"/>
                  <a:pt x="554810" y="3036013"/>
                </a:cubicBezTo>
                <a:cubicBezTo>
                  <a:pt x="544415" y="3008293"/>
                  <a:pt x="554758" y="3032404"/>
                  <a:pt x="544535" y="2994917"/>
                </a:cubicBezTo>
                <a:cubicBezTo>
                  <a:pt x="541685" y="2984469"/>
                  <a:pt x="536888" y="2974601"/>
                  <a:pt x="534261" y="2964094"/>
                </a:cubicBezTo>
                <a:cubicBezTo>
                  <a:pt x="531735" y="2953989"/>
                  <a:pt x="530987" y="2943520"/>
                  <a:pt x="529124" y="2933272"/>
                </a:cubicBezTo>
                <a:cubicBezTo>
                  <a:pt x="527562" y="2924681"/>
                  <a:pt x="525699" y="2916148"/>
                  <a:pt x="523987" y="2907586"/>
                </a:cubicBezTo>
                <a:cubicBezTo>
                  <a:pt x="522275" y="2888750"/>
                  <a:pt x="522813" y="2869573"/>
                  <a:pt x="518850" y="2851079"/>
                </a:cubicBezTo>
                <a:cubicBezTo>
                  <a:pt x="517556" y="2845042"/>
                  <a:pt x="511008" y="2841342"/>
                  <a:pt x="508576" y="2835667"/>
                </a:cubicBezTo>
                <a:cubicBezTo>
                  <a:pt x="482123" y="2773943"/>
                  <a:pt x="533791" y="2865706"/>
                  <a:pt x="488028" y="2789434"/>
                </a:cubicBezTo>
                <a:cubicBezTo>
                  <a:pt x="473382" y="2701574"/>
                  <a:pt x="493833" y="2810724"/>
                  <a:pt x="472616" y="2732926"/>
                </a:cubicBezTo>
                <a:cubicBezTo>
                  <a:pt x="457266" y="2676641"/>
                  <a:pt x="478720" y="2724586"/>
                  <a:pt x="457205" y="2681555"/>
                </a:cubicBezTo>
                <a:cubicBezTo>
                  <a:pt x="455493" y="2672993"/>
                  <a:pt x="453630" y="2664460"/>
                  <a:pt x="452068" y="2655870"/>
                </a:cubicBezTo>
                <a:cubicBezTo>
                  <a:pt x="450205" y="2645622"/>
                  <a:pt x="451161" y="2634565"/>
                  <a:pt x="446931" y="2625047"/>
                </a:cubicBezTo>
                <a:cubicBezTo>
                  <a:pt x="443981" y="2618408"/>
                  <a:pt x="436657" y="2614773"/>
                  <a:pt x="431520" y="2609636"/>
                </a:cubicBezTo>
                <a:cubicBezTo>
                  <a:pt x="426614" y="2590012"/>
                  <a:pt x="425783" y="2582750"/>
                  <a:pt x="416108" y="2563402"/>
                </a:cubicBezTo>
                <a:cubicBezTo>
                  <a:pt x="411643" y="2554472"/>
                  <a:pt x="405834" y="2546279"/>
                  <a:pt x="400697" y="2537717"/>
                </a:cubicBezTo>
                <a:cubicBezTo>
                  <a:pt x="398985" y="2530867"/>
                  <a:pt x="398039" y="2523779"/>
                  <a:pt x="395560" y="2517168"/>
                </a:cubicBezTo>
                <a:cubicBezTo>
                  <a:pt x="384916" y="2488783"/>
                  <a:pt x="383887" y="2501761"/>
                  <a:pt x="369875" y="2470935"/>
                </a:cubicBezTo>
                <a:cubicBezTo>
                  <a:pt x="365394" y="2461076"/>
                  <a:pt x="363026" y="2450386"/>
                  <a:pt x="359601" y="2440112"/>
                </a:cubicBezTo>
                <a:cubicBezTo>
                  <a:pt x="357889" y="2434975"/>
                  <a:pt x="357467" y="2429207"/>
                  <a:pt x="354463" y="2424701"/>
                </a:cubicBezTo>
                <a:cubicBezTo>
                  <a:pt x="344144" y="2409222"/>
                  <a:pt x="341737" y="2406993"/>
                  <a:pt x="333915" y="2388741"/>
                </a:cubicBezTo>
                <a:cubicBezTo>
                  <a:pt x="325111" y="2368197"/>
                  <a:pt x="332504" y="2369971"/>
                  <a:pt x="313367" y="2347645"/>
                </a:cubicBezTo>
                <a:cubicBezTo>
                  <a:pt x="309349" y="2342957"/>
                  <a:pt x="303093" y="2340796"/>
                  <a:pt x="297956" y="2337371"/>
                </a:cubicBezTo>
                <a:cubicBezTo>
                  <a:pt x="286328" y="2290855"/>
                  <a:pt x="302851" y="2347160"/>
                  <a:pt x="272270" y="2286000"/>
                </a:cubicBezTo>
                <a:cubicBezTo>
                  <a:pt x="262259" y="2265978"/>
                  <a:pt x="272097" y="2267717"/>
                  <a:pt x="261996" y="2250040"/>
                </a:cubicBezTo>
                <a:cubicBezTo>
                  <a:pt x="257748" y="2242606"/>
                  <a:pt x="251722" y="2236341"/>
                  <a:pt x="246585" y="2229492"/>
                </a:cubicBezTo>
                <a:cubicBezTo>
                  <a:pt x="244873" y="2224355"/>
                  <a:pt x="242936" y="2219288"/>
                  <a:pt x="241448" y="2214081"/>
                </a:cubicBezTo>
                <a:cubicBezTo>
                  <a:pt x="239508" y="2207292"/>
                  <a:pt x="239179" y="2199984"/>
                  <a:pt x="236311" y="2193532"/>
                </a:cubicBezTo>
                <a:cubicBezTo>
                  <a:pt x="226099" y="2170555"/>
                  <a:pt x="221456" y="2168404"/>
                  <a:pt x="205488" y="2152436"/>
                </a:cubicBezTo>
                <a:cubicBezTo>
                  <a:pt x="200351" y="2140449"/>
                  <a:pt x="194920" y="2128584"/>
                  <a:pt x="190077" y="2116476"/>
                </a:cubicBezTo>
                <a:cubicBezTo>
                  <a:pt x="188066" y="2111448"/>
                  <a:pt x="187073" y="2106042"/>
                  <a:pt x="184940" y="2101065"/>
                </a:cubicBezTo>
                <a:cubicBezTo>
                  <a:pt x="177120" y="2082817"/>
                  <a:pt x="174709" y="2080582"/>
                  <a:pt x="164392" y="2065105"/>
                </a:cubicBezTo>
                <a:cubicBezTo>
                  <a:pt x="162679" y="2051406"/>
                  <a:pt x="162887" y="2037328"/>
                  <a:pt x="159254" y="2024009"/>
                </a:cubicBezTo>
                <a:cubicBezTo>
                  <a:pt x="156824" y="2015100"/>
                  <a:pt x="145084" y="2004702"/>
                  <a:pt x="138706" y="1998323"/>
                </a:cubicBezTo>
                <a:cubicBezTo>
                  <a:pt x="135281" y="1984624"/>
                  <a:pt x="136265" y="1968976"/>
                  <a:pt x="128432" y="1957227"/>
                </a:cubicBezTo>
                <a:cubicBezTo>
                  <a:pt x="125007" y="1952090"/>
                  <a:pt x="121221" y="1947176"/>
                  <a:pt x="118158" y="1941816"/>
                </a:cubicBezTo>
                <a:cubicBezTo>
                  <a:pt x="114359" y="1935167"/>
                  <a:pt x="111898" y="1927789"/>
                  <a:pt x="107884" y="1921267"/>
                </a:cubicBezTo>
                <a:cubicBezTo>
                  <a:pt x="98177" y="1905493"/>
                  <a:pt x="77061" y="1875034"/>
                  <a:pt x="77061" y="1875034"/>
                </a:cubicBezTo>
                <a:cubicBezTo>
                  <a:pt x="75349" y="1869897"/>
                  <a:pt x="74928" y="1864128"/>
                  <a:pt x="71924" y="1859622"/>
                </a:cubicBezTo>
                <a:cubicBezTo>
                  <a:pt x="67894" y="1853577"/>
                  <a:pt x="59519" y="1850825"/>
                  <a:pt x="56513" y="1844211"/>
                </a:cubicBezTo>
                <a:cubicBezTo>
                  <a:pt x="50670" y="1831356"/>
                  <a:pt x="46239" y="1803114"/>
                  <a:pt x="46239" y="1803114"/>
                </a:cubicBezTo>
                <a:cubicBezTo>
                  <a:pt x="34495" y="1626949"/>
                  <a:pt x="49674" y="1810887"/>
                  <a:pt x="30828" y="1669550"/>
                </a:cubicBezTo>
                <a:cubicBezTo>
                  <a:pt x="6271" y="1485375"/>
                  <a:pt x="33590" y="1643653"/>
                  <a:pt x="10279" y="1515438"/>
                </a:cubicBezTo>
                <a:cubicBezTo>
                  <a:pt x="8567" y="1494890"/>
                  <a:pt x="7301" y="1474299"/>
                  <a:pt x="5142" y="1453793"/>
                </a:cubicBezTo>
                <a:cubicBezTo>
                  <a:pt x="3874" y="1441752"/>
                  <a:pt x="-170" y="1429941"/>
                  <a:pt x="5" y="1417834"/>
                </a:cubicBezTo>
                <a:cubicBezTo>
                  <a:pt x="1544" y="1311624"/>
                  <a:pt x="5731" y="1205459"/>
                  <a:pt x="10279" y="1099335"/>
                </a:cubicBezTo>
                <a:cubicBezTo>
                  <a:pt x="10870" y="1085542"/>
                  <a:pt x="13017" y="1071834"/>
                  <a:pt x="15416" y="1058238"/>
                </a:cubicBezTo>
                <a:cubicBezTo>
                  <a:pt x="18160" y="1042691"/>
                  <a:pt x="23094" y="1027576"/>
                  <a:pt x="25690" y="1012004"/>
                </a:cubicBezTo>
                <a:cubicBezTo>
                  <a:pt x="28239" y="996709"/>
                  <a:pt x="27534" y="980923"/>
                  <a:pt x="30828" y="965771"/>
                </a:cubicBezTo>
                <a:cubicBezTo>
                  <a:pt x="36125" y="941408"/>
                  <a:pt x="44527" y="917825"/>
                  <a:pt x="51376" y="893852"/>
                </a:cubicBezTo>
                <a:cubicBezTo>
                  <a:pt x="69129" y="775497"/>
                  <a:pt x="59275" y="824916"/>
                  <a:pt x="77061" y="744876"/>
                </a:cubicBezTo>
                <a:cubicBezTo>
                  <a:pt x="78773" y="705492"/>
                  <a:pt x="76775" y="665770"/>
                  <a:pt x="82198" y="626723"/>
                </a:cubicBezTo>
                <a:cubicBezTo>
                  <a:pt x="85402" y="603654"/>
                  <a:pt x="97455" y="582622"/>
                  <a:pt x="102747" y="559941"/>
                </a:cubicBezTo>
                <a:cubicBezTo>
                  <a:pt x="109464" y="531154"/>
                  <a:pt x="113021" y="501721"/>
                  <a:pt x="118158" y="472611"/>
                </a:cubicBezTo>
                <a:cubicBezTo>
                  <a:pt x="119870" y="428090"/>
                  <a:pt x="118862" y="383380"/>
                  <a:pt x="123295" y="339047"/>
                </a:cubicBezTo>
                <a:cubicBezTo>
                  <a:pt x="129518" y="276813"/>
                  <a:pt x="127746" y="283568"/>
                  <a:pt x="148980" y="251717"/>
                </a:cubicBezTo>
                <a:cubicBezTo>
                  <a:pt x="150692" y="246580"/>
                  <a:pt x="150734" y="240534"/>
                  <a:pt x="154117" y="236305"/>
                </a:cubicBezTo>
                <a:cubicBezTo>
                  <a:pt x="157974" y="231484"/>
                  <a:pt x="164007" y="228792"/>
                  <a:pt x="169529" y="226031"/>
                </a:cubicBezTo>
                <a:cubicBezTo>
                  <a:pt x="183407" y="219092"/>
                  <a:pt x="201555" y="218914"/>
                  <a:pt x="215762" y="215757"/>
                </a:cubicBezTo>
                <a:cubicBezTo>
                  <a:pt x="221048" y="214582"/>
                  <a:pt x="226037" y="212332"/>
                  <a:pt x="231174" y="210620"/>
                </a:cubicBezTo>
                <a:cubicBezTo>
                  <a:pt x="236311" y="205483"/>
                  <a:pt x="241004" y="199860"/>
                  <a:pt x="246585" y="195209"/>
                </a:cubicBezTo>
                <a:cubicBezTo>
                  <a:pt x="251328" y="191257"/>
                  <a:pt x="256474" y="187696"/>
                  <a:pt x="261996" y="184935"/>
                </a:cubicBezTo>
                <a:cubicBezTo>
                  <a:pt x="272527" y="179669"/>
                  <a:pt x="293323" y="176615"/>
                  <a:pt x="303093" y="174661"/>
                </a:cubicBezTo>
                <a:cubicBezTo>
                  <a:pt x="308230" y="171236"/>
                  <a:pt x="313143" y="167449"/>
                  <a:pt x="318504" y="164386"/>
                </a:cubicBezTo>
                <a:cubicBezTo>
                  <a:pt x="325153" y="160587"/>
                  <a:pt x="332821" y="158563"/>
                  <a:pt x="339052" y="154112"/>
                </a:cubicBezTo>
                <a:cubicBezTo>
                  <a:pt x="371931" y="130627"/>
                  <a:pt x="333929" y="143832"/>
                  <a:pt x="380149" y="123290"/>
                </a:cubicBezTo>
                <a:cubicBezTo>
                  <a:pt x="386601" y="120423"/>
                  <a:pt x="393935" y="120182"/>
                  <a:pt x="400697" y="118153"/>
                </a:cubicBezTo>
                <a:cubicBezTo>
                  <a:pt x="523473" y="81319"/>
                  <a:pt x="439976" y="102370"/>
                  <a:pt x="549672" y="77056"/>
                </a:cubicBezTo>
                <a:cubicBezTo>
                  <a:pt x="585660" y="53066"/>
                  <a:pt x="538908" y="81736"/>
                  <a:pt x="606180" y="56508"/>
                </a:cubicBezTo>
                <a:cubicBezTo>
                  <a:pt x="619879" y="51371"/>
                  <a:pt x="633993" y="47227"/>
                  <a:pt x="647277" y="41096"/>
                </a:cubicBezTo>
                <a:cubicBezTo>
                  <a:pt x="656343" y="36912"/>
                  <a:pt x="663490" y="28842"/>
                  <a:pt x="672962" y="25685"/>
                </a:cubicBezTo>
                <a:cubicBezTo>
                  <a:pt x="684449" y="21856"/>
                  <a:pt x="696935" y="22260"/>
                  <a:pt x="708922" y="20548"/>
                </a:cubicBezTo>
                <a:lnTo>
                  <a:pt x="744881" y="10274"/>
                </a:lnTo>
                <a:cubicBezTo>
                  <a:pt x="750068" y="8718"/>
                  <a:pt x="755086" y="6625"/>
                  <a:pt x="760293" y="5137"/>
                </a:cubicBezTo>
                <a:cubicBezTo>
                  <a:pt x="767081" y="3197"/>
                  <a:pt x="773992" y="1712"/>
                  <a:pt x="780841" y="0"/>
                </a:cubicBezTo>
                <a:lnTo>
                  <a:pt x="991461" y="10274"/>
                </a:lnTo>
                <a:cubicBezTo>
                  <a:pt x="1005241" y="11118"/>
                  <a:pt x="1018809" y="14161"/>
                  <a:pt x="1032558" y="15411"/>
                </a:cubicBezTo>
                <a:cubicBezTo>
                  <a:pt x="1056493" y="17587"/>
                  <a:pt x="1080504" y="18836"/>
                  <a:pt x="1104477" y="20548"/>
                </a:cubicBezTo>
                <a:cubicBezTo>
                  <a:pt x="1138724" y="25685"/>
                  <a:pt x="1173168" y="29653"/>
                  <a:pt x="1207219" y="35959"/>
                </a:cubicBezTo>
                <a:cubicBezTo>
                  <a:pt x="1273738" y="48278"/>
                  <a:pt x="1215701" y="40381"/>
                  <a:pt x="1268863" y="61645"/>
                </a:cubicBezTo>
                <a:cubicBezTo>
                  <a:pt x="1276970" y="64888"/>
                  <a:pt x="1285987" y="65070"/>
                  <a:pt x="1294549" y="66782"/>
                </a:cubicBezTo>
                <a:cubicBezTo>
                  <a:pt x="1299686" y="70207"/>
                  <a:pt x="1305314" y="72990"/>
                  <a:pt x="1309960" y="77056"/>
                </a:cubicBezTo>
                <a:cubicBezTo>
                  <a:pt x="1319072" y="85029"/>
                  <a:pt x="1325853" y="95619"/>
                  <a:pt x="1335645" y="102741"/>
                </a:cubicBezTo>
                <a:cubicBezTo>
                  <a:pt x="1344935" y="109497"/>
                  <a:pt x="1356354" y="112707"/>
                  <a:pt x="1366468" y="118153"/>
                </a:cubicBezTo>
                <a:cubicBezTo>
                  <a:pt x="1378623" y="124698"/>
                  <a:pt x="1390590" y="131598"/>
                  <a:pt x="1402428" y="138701"/>
                </a:cubicBezTo>
                <a:cubicBezTo>
                  <a:pt x="1407722" y="141877"/>
                  <a:pt x="1412317" y="146214"/>
                  <a:pt x="1417839" y="148975"/>
                </a:cubicBezTo>
                <a:cubicBezTo>
                  <a:pt x="1429503" y="154807"/>
                  <a:pt x="1441926" y="158990"/>
                  <a:pt x="1453798" y="164386"/>
                </a:cubicBezTo>
                <a:cubicBezTo>
                  <a:pt x="1460770" y="167555"/>
                  <a:pt x="1467497" y="171236"/>
                  <a:pt x="1474347" y="174661"/>
                </a:cubicBezTo>
                <a:cubicBezTo>
                  <a:pt x="1477772" y="179798"/>
                  <a:pt x="1480669" y="185329"/>
                  <a:pt x="1484621" y="190072"/>
                </a:cubicBezTo>
                <a:cubicBezTo>
                  <a:pt x="1489272" y="195653"/>
                  <a:pt x="1495673" y="199671"/>
                  <a:pt x="1500032" y="205483"/>
                </a:cubicBezTo>
                <a:cubicBezTo>
                  <a:pt x="1506023" y="213471"/>
                  <a:pt x="1510978" y="222238"/>
                  <a:pt x="1515443" y="231168"/>
                </a:cubicBezTo>
                <a:cubicBezTo>
                  <a:pt x="1519567" y="239416"/>
                  <a:pt x="1520602" y="249181"/>
                  <a:pt x="1525717" y="256854"/>
                </a:cubicBezTo>
                <a:cubicBezTo>
                  <a:pt x="1531090" y="264914"/>
                  <a:pt x="1539416" y="270553"/>
                  <a:pt x="1546266" y="277402"/>
                </a:cubicBezTo>
                <a:cubicBezTo>
                  <a:pt x="1553115" y="291101"/>
                  <a:pt x="1555984" y="307669"/>
                  <a:pt x="1566814" y="318499"/>
                </a:cubicBezTo>
                <a:cubicBezTo>
                  <a:pt x="1587825" y="339510"/>
                  <a:pt x="1589178" y="337541"/>
                  <a:pt x="1602774" y="364732"/>
                </a:cubicBezTo>
                <a:cubicBezTo>
                  <a:pt x="1606898" y="372980"/>
                  <a:pt x="1610672" y="381508"/>
                  <a:pt x="1613048" y="390418"/>
                </a:cubicBezTo>
                <a:cubicBezTo>
                  <a:pt x="1617547" y="407291"/>
                  <a:pt x="1614337" y="426815"/>
                  <a:pt x="1623322" y="441789"/>
                </a:cubicBezTo>
                <a:lnTo>
                  <a:pt x="1638733" y="467474"/>
                </a:lnTo>
                <a:cubicBezTo>
                  <a:pt x="1637021" y="527407"/>
                  <a:pt x="1635561" y="587347"/>
                  <a:pt x="1633596" y="647272"/>
                </a:cubicBezTo>
                <a:cubicBezTo>
                  <a:pt x="1631552" y="709608"/>
                  <a:pt x="1638732" y="750017"/>
                  <a:pt x="1623322" y="801384"/>
                </a:cubicBezTo>
                <a:cubicBezTo>
                  <a:pt x="1618962" y="815916"/>
                  <a:pt x="1614571" y="835822"/>
                  <a:pt x="1602774" y="847618"/>
                </a:cubicBezTo>
                <a:cubicBezTo>
                  <a:pt x="1598408" y="851984"/>
                  <a:pt x="1592499" y="854467"/>
                  <a:pt x="1587362" y="857892"/>
                </a:cubicBezTo>
                <a:cubicBezTo>
                  <a:pt x="1583937" y="864741"/>
                  <a:pt x="1582503" y="873025"/>
                  <a:pt x="1577088" y="878440"/>
                </a:cubicBezTo>
                <a:cubicBezTo>
                  <a:pt x="1567579" y="887949"/>
                  <a:pt x="1527780" y="896932"/>
                  <a:pt x="1520580" y="898989"/>
                </a:cubicBezTo>
                <a:cubicBezTo>
                  <a:pt x="1517155" y="904126"/>
                  <a:pt x="1515049" y="910448"/>
                  <a:pt x="1510306" y="914400"/>
                </a:cubicBezTo>
                <a:cubicBezTo>
                  <a:pt x="1496289" y="926081"/>
                  <a:pt x="1468337" y="929356"/>
                  <a:pt x="1453798" y="934948"/>
                </a:cubicBezTo>
                <a:cubicBezTo>
                  <a:pt x="1443077" y="939071"/>
                  <a:pt x="1433250" y="945222"/>
                  <a:pt x="1422976" y="950359"/>
                </a:cubicBezTo>
                <a:cubicBezTo>
                  <a:pt x="1419551" y="953784"/>
                  <a:pt x="1415803" y="956913"/>
                  <a:pt x="1412702" y="960634"/>
                </a:cubicBezTo>
                <a:cubicBezTo>
                  <a:pt x="1407221" y="967211"/>
                  <a:pt x="1404774" y="977024"/>
                  <a:pt x="1397290" y="981182"/>
                </a:cubicBezTo>
                <a:cubicBezTo>
                  <a:pt x="1388185" y="986240"/>
                  <a:pt x="1376681" y="984276"/>
                  <a:pt x="1366468" y="986319"/>
                </a:cubicBezTo>
                <a:cubicBezTo>
                  <a:pt x="1359545" y="987704"/>
                  <a:pt x="1352769" y="989744"/>
                  <a:pt x="1345920" y="991456"/>
                </a:cubicBezTo>
                <a:cubicBezTo>
                  <a:pt x="1332019" y="1000723"/>
                  <a:pt x="1326254" y="1005486"/>
                  <a:pt x="1309960" y="1012004"/>
                </a:cubicBezTo>
                <a:cubicBezTo>
                  <a:pt x="1299905" y="1016026"/>
                  <a:pt x="1289316" y="1018578"/>
                  <a:pt x="1279138" y="1022279"/>
                </a:cubicBezTo>
                <a:cubicBezTo>
                  <a:pt x="1211609" y="1046836"/>
                  <a:pt x="1283818" y="1022431"/>
                  <a:pt x="1238041" y="1037690"/>
                </a:cubicBezTo>
                <a:cubicBezTo>
                  <a:pt x="1231192" y="1042827"/>
                  <a:pt x="1225267" y="1049513"/>
                  <a:pt x="1217493" y="1053101"/>
                </a:cubicBezTo>
                <a:cubicBezTo>
                  <a:pt x="1182993" y="1069024"/>
                  <a:pt x="1170032" y="1068687"/>
                  <a:pt x="1135299" y="1073649"/>
                </a:cubicBezTo>
                <a:cubicBezTo>
                  <a:pt x="1119284" y="1089665"/>
                  <a:pt x="1121315" y="1090883"/>
                  <a:pt x="1099340" y="1099335"/>
                </a:cubicBezTo>
                <a:cubicBezTo>
                  <a:pt x="1084178" y="1105167"/>
                  <a:pt x="1067036" y="1106388"/>
                  <a:pt x="1053106" y="1114746"/>
                </a:cubicBezTo>
                <a:cubicBezTo>
                  <a:pt x="1044544" y="1119883"/>
                  <a:pt x="1036149" y="1125308"/>
                  <a:pt x="1027421" y="1130157"/>
                </a:cubicBezTo>
                <a:cubicBezTo>
                  <a:pt x="1020727" y="1133876"/>
                  <a:pt x="1013521" y="1136632"/>
                  <a:pt x="1006872" y="1140431"/>
                </a:cubicBezTo>
                <a:cubicBezTo>
                  <a:pt x="1001512" y="1143494"/>
                  <a:pt x="996821" y="1147642"/>
                  <a:pt x="991461" y="1150705"/>
                </a:cubicBezTo>
                <a:cubicBezTo>
                  <a:pt x="984812" y="1154505"/>
                  <a:pt x="977562" y="1157180"/>
                  <a:pt x="970913" y="1160980"/>
                </a:cubicBezTo>
                <a:cubicBezTo>
                  <a:pt x="965553" y="1164043"/>
                  <a:pt x="961177" y="1168822"/>
                  <a:pt x="955502" y="1171254"/>
                </a:cubicBezTo>
                <a:cubicBezTo>
                  <a:pt x="946494" y="1175114"/>
                  <a:pt x="928771" y="1176145"/>
                  <a:pt x="919542" y="1181528"/>
                </a:cubicBezTo>
                <a:cubicBezTo>
                  <a:pt x="885045" y="1201651"/>
                  <a:pt x="858433" y="1223672"/>
                  <a:pt x="827075" y="1248310"/>
                </a:cubicBezTo>
                <a:cubicBezTo>
                  <a:pt x="818453" y="1255084"/>
                  <a:pt x="808238" y="1260296"/>
                  <a:pt x="801389" y="1268858"/>
                </a:cubicBezTo>
                <a:cubicBezTo>
                  <a:pt x="794540" y="1277420"/>
                  <a:pt x="789036" y="1287259"/>
                  <a:pt x="780841" y="1294544"/>
                </a:cubicBezTo>
                <a:cubicBezTo>
                  <a:pt x="773379" y="1301177"/>
                  <a:pt x="763144" y="1303964"/>
                  <a:pt x="755156" y="1309955"/>
                </a:cubicBezTo>
                <a:cubicBezTo>
                  <a:pt x="749344" y="1314314"/>
                  <a:pt x="744881" y="1320229"/>
                  <a:pt x="739744" y="1325366"/>
                </a:cubicBezTo>
                <a:cubicBezTo>
                  <a:pt x="736319" y="1332215"/>
                  <a:pt x="733189" y="1339220"/>
                  <a:pt x="729470" y="1345914"/>
                </a:cubicBezTo>
                <a:cubicBezTo>
                  <a:pt x="724621" y="1354642"/>
                  <a:pt x="718191" y="1362510"/>
                  <a:pt x="714059" y="1371600"/>
                </a:cubicBezTo>
                <a:cubicBezTo>
                  <a:pt x="709578" y="1381459"/>
                  <a:pt x="709044" y="1392955"/>
                  <a:pt x="703785" y="1402422"/>
                </a:cubicBezTo>
                <a:cubicBezTo>
                  <a:pt x="700257" y="1408773"/>
                  <a:pt x="692404" y="1411789"/>
                  <a:pt x="688374" y="1417834"/>
                </a:cubicBezTo>
                <a:cubicBezTo>
                  <a:pt x="682002" y="1427392"/>
                  <a:pt x="678541" y="1438615"/>
                  <a:pt x="672962" y="1448656"/>
                </a:cubicBezTo>
                <a:cubicBezTo>
                  <a:pt x="669964" y="1454053"/>
                  <a:pt x="666113" y="1458930"/>
                  <a:pt x="662688" y="1464067"/>
                </a:cubicBezTo>
                <a:cubicBezTo>
                  <a:pt x="659263" y="1474341"/>
                  <a:pt x="656812" y="1484993"/>
                  <a:pt x="652414" y="1494890"/>
                </a:cubicBezTo>
                <a:cubicBezTo>
                  <a:pt x="649907" y="1500532"/>
                  <a:pt x="644572" y="1504626"/>
                  <a:pt x="642140" y="1510301"/>
                </a:cubicBezTo>
                <a:cubicBezTo>
                  <a:pt x="639359" y="1516790"/>
                  <a:pt x="638943" y="1524061"/>
                  <a:pt x="637003" y="1530849"/>
                </a:cubicBezTo>
                <a:cubicBezTo>
                  <a:pt x="635515" y="1536056"/>
                  <a:pt x="633179" y="1541007"/>
                  <a:pt x="631866" y="1546261"/>
                </a:cubicBezTo>
                <a:cubicBezTo>
                  <a:pt x="629748" y="1554732"/>
                  <a:pt x="630342" y="1563997"/>
                  <a:pt x="626729" y="1571946"/>
                </a:cubicBezTo>
                <a:cubicBezTo>
                  <a:pt x="621619" y="1583187"/>
                  <a:pt x="613030" y="1592494"/>
                  <a:pt x="606180" y="1602768"/>
                </a:cubicBezTo>
                <a:cubicBezTo>
                  <a:pt x="604468" y="1607905"/>
                  <a:pt x="603176" y="1613203"/>
                  <a:pt x="601043" y="1618180"/>
                </a:cubicBezTo>
                <a:cubicBezTo>
                  <a:pt x="598027" y="1625219"/>
                  <a:pt x="593191" y="1631463"/>
                  <a:pt x="590769" y="1638728"/>
                </a:cubicBezTo>
                <a:cubicBezTo>
                  <a:pt x="564649" y="1717088"/>
                  <a:pt x="597434" y="1645948"/>
                  <a:pt x="565084" y="1710647"/>
                </a:cubicBezTo>
                <a:cubicBezTo>
                  <a:pt x="553374" y="1780909"/>
                  <a:pt x="557108" y="1743137"/>
                  <a:pt x="570221" y="1869896"/>
                </a:cubicBezTo>
                <a:cubicBezTo>
                  <a:pt x="570948" y="1876919"/>
                  <a:pt x="573826" y="1883553"/>
                  <a:pt x="575358" y="1890445"/>
                </a:cubicBezTo>
                <a:cubicBezTo>
                  <a:pt x="579366" y="1908482"/>
                  <a:pt x="582843" y="1928826"/>
                  <a:pt x="585632" y="1946953"/>
                </a:cubicBezTo>
                <a:cubicBezTo>
                  <a:pt x="596762" y="2019297"/>
                  <a:pt x="584920" y="1954024"/>
                  <a:pt x="595906" y="2003461"/>
                </a:cubicBezTo>
                <a:cubicBezTo>
                  <a:pt x="597800" y="2011984"/>
                  <a:pt x="598282" y="2020863"/>
                  <a:pt x="601043" y="2029146"/>
                </a:cubicBezTo>
                <a:cubicBezTo>
                  <a:pt x="603465" y="2036411"/>
                  <a:pt x="607892" y="2042845"/>
                  <a:pt x="611317" y="2049694"/>
                </a:cubicBezTo>
                <a:cubicBezTo>
                  <a:pt x="613029" y="2063393"/>
                  <a:pt x="613105" y="2077398"/>
                  <a:pt x="616454" y="2090791"/>
                </a:cubicBezTo>
                <a:cubicBezTo>
                  <a:pt x="618311" y="2098220"/>
                  <a:pt x="623619" y="2104341"/>
                  <a:pt x="626729" y="2111339"/>
                </a:cubicBezTo>
                <a:cubicBezTo>
                  <a:pt x="630474" y="2119766"/>
                  <a:pt x="633765" y="2128391"/>
                  <a:pt x="637003" y="2137025"/>
                </a:cubicBezTo>
                <a:cubicBezTo>
                  <a:pt x="638904" y="2142095"/>
                  <a:pt x="638673" y="2148276"/>
                  <a:pt x="642140" y="2152436"/>
                </a:cubicBezTo>
                <a:cubicBezTo>
                  <a:pt x="647621" y="2159013"/>
                  <a:pt x="656634" y="2161793"/>
                  <a:pt x="662688" y="2167847"/>
                </a:cubicBezTo>
                <a:cubicBezTo>
                  <a:pt x="672145" y="2177304"/>
                  <a:pt x="680704" y="2187713"/>
                  <a:pt x="688374" y="2198670"/>
                </a:cubicBezTo>
                <a:cubicBezTo>
                  <a:pt x="692765" y="2204943"/>
                  <a:pt x="694400" y="2212846"/>
                  <a:pt x="698648" y="2219218"/>
                </a:cubicBezTo>
                <a:cubicBezTo>
                  <a:pt x="711191" y="2238033"/>
                  <a:pt x="719754" y="2245461"/>
                  <a:pt x="734607" y="2260314"/>
                </a:cubicBezTo>
                <a:cubicBezTo>
                  <a:pt x="744838" y="2291010"/>
                  <a:pt x="731799" y="2264000"/>
                  <a:pt x="770567" y="2291137"/>
                </a:cubicBezTo>
                <a:cubicBezTo>
                  <a:pt x="824705" y="2329033"/>
                  <a:pt x="756351" y="2297780"/>
                  <a:pt x="816801" y="2321959"/>
                </a:cubicBezTo>
                <a:cubicBezTo>
                  <a:pt x="820226" y="2325384"/>
                  <a:pt x="823045" y="2329547"/>
                  <a:pt x="827075" y="2332234"/>
                </a:cubicBezTo>
                <a:cubicBezTo>
                  <a:pt x="859137" y="2353610"/>
                  <a:pt x="835641" y="2333949"/>
                  <a:pt x="863034" y="2347645"/>
                </a:cubicBezTo>
                <a:cubicBezTo>
                  <a:pt x="868556" y="2350406"/>
                  <a:pt x="872923" y="2355158"/>
                  <a:pt x="878445" y="2357919"/>
                </a:cubicBezTo>
                <a:cubicBezTo>
                  <a:pt x="889460" y="2363426"/>
                  <a:pt x="908992" y="2365849"/>
                  <a:pt x="919542" y="2368193"/>
                </a:cubicBezTo>
                <a:cubicBezTo>
                  <a:pt x="983749" y="2382461"/>
                  <a:pt x="877425" y="2367286"/>
                  <a:pt x="1037695" y="2378467"/>
                </a:cubicBezTo>
                <a:cubicBezTo>
                  <a:pt x="1078834" y="2381337"/>
                  <a:pt x="1119888" y="2385316"/>
                  <a:pt x="1160985" y="2388741"/>
                </a:cubicBezTo>
                <a:cubicBezTo>
                  <a:pt x="1162697" y="2393878"/>
                  <a:pt x="1163492" y="2399419"/>
                  <a:pt x="1166122" y="2404153"/>
                </a:cubicBezTo>
                <a:cubicBezTo>
                  <a:pt x="1172119" y="2414947"/>
                  <a:pt x="1182765" y="2423261"/>
                  <a:pt x="1186670" y="2434975"/>
                </a:cubicBezTo>
                <a:lnTo>
                  <a:pt x="1196944" y="2465798"/>
                </a:lnTo>
                <a:lnTo>
                  <a:pt x="1202081" y="2481209"/>
                </a:lnTo>
                <a:cubicBezTo>
                  <a:pt x="1200369" y="2503470"/>
                  <a:pt x="1199713" y="2525837"/>
                  <a:pt x="1196944" y="2547991"/>
                </a:cubicBezTo>
                <a:cubicBezTo>
                  <a:pt x="1195060" y="2563061"/>
                  <a:pt x="1188875" y="2565964"/>
                  <a:pt x="1181533" y="2578813"/>
                </a:cubicBezTo>
                <a:cubicBezTo>
                  <a:pt x="1177734" y="2585462"/>
                  <a:pt x="1176161" y="2593479"/>
                  <a:pt x="1171259" y="2599362"/>
                </a:cubicBezTo>
                <a:cubicBezTo>
                  <a:pt x="1165570" y="2606189"/>
                  <a:pt x="1141408" y="2616419"/>
                  <a:pt x="1135299" y="2619910"/>
                </a:cubicBezTo>
                <a:cubicBezTo>
                  <a:pt x="1129939" y="2622973"/>
                  <a:pt x="1126046" y="2629744"/>
                  <a:pt x="1119888" y="2630184"/>
                </a:cubicBezTo>
                <a:cubicBezTo>
                  <a:pt x="1053254" y="2634944"/>
                  <a:pt x="986324" y="2633609"/>
                  <a:pt x="919542" y="2635321"/>
                </a:cubicBezTo>
                <a:cubicBezTo>
                  <a:pt x="914405" y="2638746"/>
                  <a:pt x="909806" y="2643163"/>
                  <a:pt x="904131" y="2645595"/>
                </a:cubicBezTo>
                <a:cubicBezTo>
                  <a:pt x="897642" y="2648376"/>
                  <a:pt x="889457" y="2646816"/>
                  <a:pt x="883583" y="2650732"/>
                </a:cubicBezTo>
                <a:cubicBezTo>
                  <a:pt x="878446" y="2654157"/>
                  <a:pt x="876897" y="2661120"/>
                  <a:pt x="873308" y="2666144"/>
                </a:cubicBezTo>
                <a:cubicBezTo>
                  <a:pt x="868332" y="2673111"/>
                  <a:pt x="863624" y="2680328"/>
                  <a:pt x="857897" y="2686692"/>
                </a:cubicBezTo>
                <a:cubicBezTo>
                  <a:pt x="848177" y="2697492"/>
                  <a:pt x="827075" y="2717514"/>
                  <a:pt x="827075" y="2717514"/>
                </a:cubicBezTo>
                <a:cubicBezTo>
                  <a:pt x="823650" y="2724364"/>
                  <a:pt x="821252" y="2731831"/>
                  <a:pt x="816801" y="2738063"/>
                </a:cubicBezTo>
                <a:cubicBezTo>
                  <a:pt x="812578" y="2743975"/>
                  <a:pt x="801857" y="2746224"/>
                  <a:pt x="801389" y="2753474"/>
                </a:cubicBezTo>
                <a:cubicBezTo>
                  <a:pt x="798300" y="2801351"/>
                  <a:pt x="804814" y="2849366"/>
                  <a:pt x="806526" y="2897312"/>
                </a:cubicBezTo>
                <a:cubicBezTo>
                  <a:pt x="804814" y="2916148"/>
                  <a:pt x="801389" y="2934906"/>
                  <a:pt x="801389" y="2953820"/>
                </a:cubicBezTo>
                <a:cubicBezTo>
                  <a:pt x="801389" y="3018916"/>
                  <a:pt x="803625" y="2980636"/>
                  <a:pt x="811663" y="3015465"/>
                </a:cubicBezTo>
                <a:cubicBezTo>
                  <a:pt x="815590" y="3032481"/>
                  <a:pt x="817703" y="3049895"/>
                  <a:pt x="821938" y="3066836"/>
                </a:cubicBezTo>
                <a:cubicBezTo>
                  <a:pt x="823650" y="3073685"/>
                  <a:pt x="825812" y="3080438"/>
                  <a:pt x="827075" y="3087384"/>
                </a:cubicBezTo>
                <a:cubicBezTo>
                  <a:pt x="829241" y="3099297"/>
                  <a:pt x="829837" y="3111471"/>
                  <a:pt x="832212" y="3123344"/>
                </a:cubicBezTo>
                <a:cubicBezTo>
                  <a:pt x="833274" y="3128654"/>
                  <a:pt x="835499" y="3133666"/>
                  <a:pt x="837349" y="3138755"/>
                </a:cubicBezTo>
                <a:cubicBezTo>
                  <a:pt x="842349" y="3152505"/>
                  <a:pt x="848133" y="3165972"/>
                  <a:pt x="852760" y="3179852"/>
                </a:cubicBezTo>
                <a:cubicBezTo>
                  <a:pt x="858202" y="3196179"/>
                  <a:pt x="856438" y="3200969"/>
                  <a:pt x="863034" y="3215811"/>
                </a:cubicBezTo>
                <a:cubicBezTo>
                  <a:pt x="867699" y="3226308"/>
                  <a:pt x="873308" y="3236360"/>
                  <a:pt x="878445" y="3246634"/>
                </a:cubicBezTo>
                <a:cubicBezTo>
                  <a:pt x="879932" y="3258530"/>
                  <a:pt x="882550" y="3292853"/>
                  <a:pt x="888720" y="3308279"/>
                </a:cubicBezTo>
                <a:cubicBezTo>
                  <a:pt x="892986" y="3318944"/>
                  <a:pt x="899466" y="3328604"/>
                  <a:pt x="904131" y="3339101"/>
                </a:cubicBezTo>
                <a:cubicBezTo>
                  <a:pt x="909444" y="3351054"/>
                  <a:pt x="910637" y="3362501"/>
                  <a:pt x="914405" y="3375061"/>
                </a:cubicBezTo>
                <a:cubicBezTo>
                  <a:pt x="917517" y="3385434"/>
                  <a:pt x="920514" y="3395886"/>
                  <a:pt x="924679" y="3405883"/>
                </a:cubicBezTo>
                <a:cubicBezTo>
                  <a:pt x="929097" y="3416486"/>
                  <a:pt x="935966" y="3425984"/>
                  <a:pt x="940090" y="3436705"/>
                </a:cubicBezTo>
                <a:cubicBezTo>
                  <a:pt x="958134" y="3483617"/>
                  <a:pt x="944159" y="3458650"/>
                  <a:pt x="955502" y="3498350"/>
                </a:cubicBezTo>
                <a:cubicBezTo>
                  <a:pt x="967391" y="3539961"/>
                  <a:pt x="966450" y="3535658"/>
                  <a:pt x="981187" y="3565132"/>
                </a:cubicBezTo>
                <a:cubicBezTo>
                  <a:pt x="984842" y="3587064"/>
                  <a:pt x="986422" y="3606424"/>
                  <a:pt x="996598" y="3626777"/>
                </a:cubicBezTo>
                <a:cubicBezTo>
                  <a:pt x="998764" y="3631109"/>
                  <a:pt x="1003447" y="3633627"/>
                  <a:pt x="1006872" y="3637052"/>
                </a:cubicBezTo>
                <a:cubicBezTo>
                  <a:pt x="1018664" y="3743163"/>
                  <a:pt x="1002207" y="3643602"/>
                  <a:pt x="1022284" y="3703834"/>
                </a:cubicBezTo>
                <a:cubicBezTo>
                  <a:pt x="1026749" y="3717230"/>
                  <a:pt x="1029133" y="3731231"/>
                  <a:pt x="1032558" y="3744930"/>
                </a:cubicBezTo>
                <a:cubicBezTo>
                  <a:pt x="1034676" y="3753401"/>
                  <a:pt x="1035186" y="3762253"/>
                  <a:pt x="1037695" y="3770616"/>
                </a:cubicBezTo>
                <a:cubicBezTo>
                  <a:pt x="1042614" y="3787013"/>
                  <a:pt x="1050654" y="3801671"/>
                  <a:pt x="1058243" y="3816849"/>
                </a:cubicBezTo>
                <a:cubicBezTo>
                  <a:pt x="1059955" y="3823699"/>
                  <a:pt x="1060901" y="3830787"/>
                  <a:pt x="1063380" y="3837398"/>
                </a:cubicBezTo>
                <a:cubicBezTo>
                  <a:pt x="1066069" y="3844568"/>
                  <a:pt x="1071370" y="3850637"/>
                  <a:pt x="1073654" y="3857946"/>
                </a:cubicBezTo>
                <a:cubicBezTo>
                  <a:pt x="1079972" y="3878163"/>
                  <a:pt x="1082368" y="3899497"/>
                  <a:pt x="1089066" y="3919591"/>
                </a:cubicBezTo>
                <a:cubicBezTo>
                  <a:pt x="1090778" y="3924728"/>
                  <a:pt x="1093713" y="3929609"/>
                  <a:pt x="1094203" y="3935002"/>
                </a:cubicBezTo>
                <a:cubicBezTo>
                  <a:pt x="1095443" y="3948645"/>
                  <a:pt x="1094203" y="3962400"/>
                  <a:pt x="1094203" y="3976099"/>
                </a:cubicBezTo>
                <a:lnTo>
                  <a:pt x="1063380" y="3883631"/>
                </a:lnTo>
              </a:path>
            </a:pathLst>
          </a:cu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Freeform: Shape 8">
            <a:extLst>
              <a:ext uri="{FF2B5EF4-FFF2-40B4-BE49-F238E27FC236}">
                <a16:creationId xmlns:a16="http://schemas.microsoft.com/office/drawing/2014/main" id="{40C5C6C7-AEDA-457E-8F44-55123B3FC5CC}"/>
              </a:ext>
            </a:extLst>
          </p:cNvPr>
          <p:cNvSpPr/>
          <p:nvPr/>
        </p:nvSpPr>
        <p:spPr>
          <a:xfrm>
            <a:off x="4264313" y="3180448"/>
            <a:ext cx="682812" cy="2527443"/>
          </a:xfrm>
          <a:custGeom>
            <a:avLst/>
            <a:gdLst>
              <a:gd name="connsiteX0" fmla="*/ 550101 w 910416"/>
              <a:gd name="connsiteY0" fmla="*/ 3369924 h 3369924"/>
              <a:gd name="connsiteX1" fmla="*/ 550101 w 910416"/>
              <a:gd name="connsiteY1" fmla="*/ 3369924 h 3369924"/>
              <a:gd name="connsiteX2" fmla="*/ 529552 w 910416"/>
              <a:gd name="connsiteY2" fmla="*/ 3292868 h 3369924"/>
              <a:gd name="connsiteX3" fmla="*/ 519278 w 910416"/>
              <a:gd name="connsiteY3" fmla="*/ 3277457 h 3369924"/>
              <a:gd name="connsiteX4" fmla="*/ 503867 w 910416"/>
              <a:gd name="connsiteY4" fmla="*/ 3036014 h 3369924"/>
              <a:gd name="connsiteX5" fmla="*/ 498730 w 910416"/>
              <a:gd name="connsiteY5" fmla="*/ 2984643 h 3369924"/>
              <a:gd name="connsiteX6" fmla="*/ 493593 w 910416"/>
              <a:gd name="connsiteY6" fmla="*/ 2964095 h 3369924"/>
              <a:gd name="connsiteX7" fmla="*/ 488456 w 910416"/>
              <a:gd name="connsiteY7" fmla="*/ 2938409 h 3369924"/>
              <a:gd name="connsiteX8" fmla="*/ 483319 w 910416"/>
              <a:gd name="connsiteY8" fmla="*/ 2876764 h 3369924"/>
              <a:gd name="connsiteX9" fmla="*/ 467907 w 910416"/>
              <a:gd name="connsiteY9" fmla="*/ 2789434 h 3369924"/>
              <a:gd name="connsiteX10" fmla="*/ 457633 w 910416"/>
              <a:gd name="connsiteY10" fmla="*/ 2727789 h 3369924"/>
              <a:gd name="connsiteX11" fmla="*/ 452496 w 910416"/>
              <a:gd name="connsiteY11" fmla="*/ 2686693 h 3369924"/>
              <a:gd name="connsiteX12" fmla="*/ 442222 w 910416"/>
              <a:gd name="connsiteY12" fmla="*/ 2537717 h 3369924"/>
              <a:gd name="connsiteX13" fmla="*/ 431948 w 910416"/>
              <a:gd name="connsiteY13" fmla="*/ 2486346 h 3369924"/>
              <a:gd name="connsiteX14" fmla="*/ 426811 w 910416"/>
              <a:gd name="connsiteY14" fmla="*/ 2470935 h 3369924"/>
              <a:gd name="connsiteX15" fmla="*/ 421674 w 910416"/>
              <a:gd name="connsiteY15" fmla="*/ 2440113 h 3369924"/>
              <a:gd name="connsiteX16" fmla="*/ 416537 w 910416"/>
              <a:gd name="connsiteY16" fmla="*/ 2424702 h 3369924"/>
              <a:gd name="connsiteX17" fmla="*/ 411400 w 910416"/>
              <a:gd name="connsiteY17" fmla="*/ 2404153 h 3369924"/>
              <a:gd name="connsiteX18" fmla="*/ 395988 w 910416"/>
              <a:gd name="connsiteY18" fmla="*/ 2357920 h 3369924"/>
              <a:gd name="connsiteX19" fmla="*/ 390851 w 910416"/>
              <a:gd name="connsiteY19" fmla="*/ 2321960 h 3369924"/>
              <a:gd name="connsiteX20" fmla="*/ 385714 w 910416"/>
              <a:gd name="connsiteY20" fmla="*/ 2280863 h 3369924"/>
              <a:gd name="connsiteX21" fmla="*/ 375440 w 910416"/>
              <a:gd name="connsiteY21" fmla="*/ 2265452 h 3369924"/>
              <a:gd name="connsiteX22" fmla="*/ 370303 w 910416"/>
              <a:gd name="connsiteY22" fmla="*/ 2244904 h 3369924"/>
              <a:gd name="connsiteX23" fmla="*/ 360029 w 910416"/>
              <a:gd name="connsiteY23" fmla="*/ 2178122 h 3369924"/>
              <a:gd name="connsiteX24" fmla="*/ 354892 w 910416"/>
              <a:gd name="connsiteY24" fmla="*/ 2157573 h 3369924"/>
              <a:gd name="connsiteX25" fmla="*/ 349755 w 910416"/>
              <a:gd name="connsiteY25" fmla="*/ 2126751 h 3369924"/>
              <a:gd name="connsiteX26" fmla="*/ 339480 w 910416"/>
              <a:gd name="connsiteY26" fmla="*/ 2101066 h 3369924"/>
              <a:gd name="connsiteX27" fmla="*/ 324069 w 910416"/>
              <a:gd name="connsiteY27" fmla="*/ 2044558 h 3369924"/>
              <a:gd name="connsiteX28" fmla="*/ 308658 w 910416"/>
              <a:gd name="connsiteY28" fmla="*/ 2003461 h 3369924"/>
              <a:gd name="connsiteX29" fmla="*/ 298384 w 910416"/>
              <a:gd name="connsiteY29" fmla="*/ 1957227 h 3369924"/>
              <a:gd name="connsiteX30" fmla="*/ 293247 w 910416"/>
              <a:gd name="connsiteY30" fmla="*/ 1941816 h 3369924"/>
              <a:gd name="connsiteX31" fmla="*/ 272698 w 910416"/>
              <a:gd name="connsiteY31" fmla="*/ 1900720 h 3369924"/>
              <a:gd name="connsiteX32" fmla="*/ 262424 w 910416"/>
              <a:gd name="connsiteY32" fmla="*/ 1869897 h 3369924"/>
              <a:gd name="connsiteX33" fmla="*/ 257287 w 910416"/>
              <a:gd name="connsiteY33" fmla="*/ 1854486 h 3369924"/>
              <a:gd name="connsiteX34" fmla="*/ 241876 w 910416"/>
              <a:gd name="connsiteY34" fmla="*/ 1844212 h 3369924"/>
              <a:gd name="connsiteX35" fmla="*/ 226465 w 910416"/>
              <a:gd name="connsiteY35" fmla="*/ 1787704 h 3369924"/>
              <a:gd name="connsiteX36" fmla="*/ 211054 w 910416"/>
              <a:gd name="connsiteY36" fmla="*/ 1772293 h 3369924"/>
              <a:gd name="connsiteX37" fmla="*/ 205916 w 910416"/>
              <a:gd name="connsiteY37" fmla="*/ 1751744 h 3369924"/>
              <a:gd name="connsiteX38" fmla="*/ 200779 w 910416"/>
              <a:gd name="connsiteY38" fmla="*/ 1726059 h 3369924"/>
              <a:gd name="connsiteX39" fmla="*/ 185368 w 910416"/>
              <a:gd name="connsiteY39" fmla="*/ 1705511 h 3369924"/>
              <a:gd name="connsiteX40" fmla="*/ 180231 w 910416"/>
              <a:gd name="connsiteY40" fmla="*/ 1684962 h 3369924"/>
              <a:gd name="connsiteX41" fmla="*/ 169957 w 910416"/>
              <a:gd name="connsiteY41" fmla="*/ 1654140 h 3369924"/>
              <a:gd name="connsiteX42" fmla="*/ 149409 w 910416"/>
              <a:gd name="connsiteY42" fmla="*/ 1587358 h 3369924"/>
              <a:gd name="connsiteX43" fmla="*/ 139134 w 910416"/>
              <a:gd name="connsiteY43" fmla="*/ 1520576 h 3369924"/>
              <a:gd name="connsiteX44" fmla="*/ 133997 w 910416"/>
              <a:gd name="connsiteY44" fmla="*/ 1505164 h 3369924"/>
              <a:gd name="connsiteX45" fmla="*/ 128860 w 910416"/>
              <a:gd name="connsiteY45" fmla="*/ 1479479 h 3369924"/>
              <a:gd name="connsiteX46" fmla="*/ 118586 w 910416"/>
              <a:gd name="connsiteY46" fmla="*/ 1438382 h 3369924"/>
              <a:gd name="connsiteX47" fmla="*/ 108312 w 910416"/>
              <a:gd name="connsiteY47" fmla="*/ 1417834 h 3369924"/>
              <a:gd name="connsiteX48" fmla="*/ 98038 w 910416"/>
              <a:gd name="connsiteY48" fmla="*/ 1376737 h 3369924"/>
              <a:gd name="connsiteX49" fmla="*/ 87764 w 910416"/>
              <a:gd name="connsiteY49" fmla="*/ 1345915 h 3369924"/>
              <a:gd name="connsiteX50" fmla="*/ 77489 w 910416"/>
              <a:gd name="connsiteY50" fmla="*/ 1304818 h 3369924"/>
              <a:gd name="connsiteX51" fmla="*/ 62078 w 910416"/>
              <a:gd name="connsiteY51" fmla="*/ 1268859 h 3369924"/>
              <a:gd name="connsiteX52" fmla="*/ 51804 w 910416"/>
              <a:gd name="connsiteY52" fmla="*/ 1243173 h 3369924"/>
              <a:gd name="connsiteX53" fmla="*/ 41530 w 910416"/>
              <a:gd name="connsiteY53" fmla="*/ 1171254 h 3369924"/>
              <a:gd name="connsiteX54" fmla="*/ 31256 w 910416"/>
              <a:gd name="connsiteY54" fmla="*/ 1145569 h 3369924"/>
              <a:gd name="connsiteX55" fmla="*/ 26119 w 910416"/>
              <a:gd name="connsiteY55" fmla="*/ 1125021 h 3369924"/>
              <a:gd name="connsiteX56" fmla="*/ 20982 w 910416"/>
              <a:gd name="connsiteY56" fmla="*/ 1109609 h 3369924"/>
              <a:gd name="connsiteX57" fmla="*/ 10707 w 910416"/>
              <a:gd name="connsiteY57" fmla="*/ 1053102 h 3369924"/>
              <a:gd name="connsiteX58" fmla="*/ 10707 w 910416"/>
              <a:gd name="connsiteY58" fmla="*/ 441789 h 3369924"/>
              <a:gd name="connsiteX59" fmla="*/ 20982 w 910416"/>
              <a:gd name="connsiteY59" fmla="*/ 390418 h 3369924"/>
              <a:gd name="connsiteX60" fmla="*/ 31256 w 910416"/>
              <a:gd name="connsiteY60" fmla="*/ 359596 h 3369924"/>
              <a:gd name="connsiteX61" fmla="*/ 67215 w 910416"/>
              <a:gd name="connsiteY61" fmla="*/ 297951 h 3369924"/>
              <a:gd name="connsiteX62" fmla="*/ 82627 w 910416"/>
              <a:gd name="connsiteY62" fmla="*/ 251717 h 3369924"/>
              <a:gd name="connsiteX63" fmla="*/ 87764 w 910416"/>
              <a:gd name="connsiteY63" fmla="*/ 236306 h 3369924"/>
              <a:gd name="connsiteX64" fmla="*/ 103175 w 910416"/>
              <a:gd name="connsiteY64" fmla="*/ 231169 h 3369924"/>
              <a:gd name="connsiteX65" fmla="*/ 118586 w 910416"/>
              <a:gd name="connsiteY65" fmla="*/ 200346 h 3369924"/>
              <a:gd name="connsiteX66" fmla="*/ 144271 w 910416"/>
              <a:gd name="connsiteY66" fmla="*/ 169524 h 3369924"/>
              <a:gd name="connsiteX67" fmla="*/ 175094 w 910416"/>
              <a:gd name="connsiteY67" fmla="*/ 138702 h 3369924"/>
              <a:gd name="connsiteX68" fmla="*/ 216191 w 910416"/>
              <a:gd name="connsiteY68" fmla="*/ 92468 h 3369924"/>
              <a:gd name="connsiteX69" fmla="*/ 241876 w 910416"/>
              <a:gd name="connsiteY69" fmla="*/ 66782 h 3369924"/>
              <a:gd name="connsiteX70" fmla="*/ 267561 w 910416"/>
              <a:gd name="connsiteY70" fmla="*/ 35960 h 3369924"/>
              <a:gd name="connsiteX71" fmla="*/ 298384 w 910416"/>
              <a:gd name="connsiteY71" fmla="*/ 25686 h 3369924"/>
              <a:gd name="connsiteX72" fmla="*/ 324069 w 910416"/>
              <a:gd name="connsiteY72" fmla="*/ 15412 h 3369924"/>
              <a:gd name="connsiteX73" fmla="*/ 473045 w 910416"/>
              <a:gd name="connsiteY73" fmla="*/ 5137 h 3369924"/>
              <a:gd name="connsiteX74" fmla="*/ 534689 w 910416"/>
              <a:gd name="connsiteY74" fmla="*/ 0 h 3369924"/>
              <a:gd name="connsiteX75" fmla="*/ 688802 w 910416"/>
              <a:gd name="connsiteY75" fmla="*/ 15412 h 3369924"/>
              <a:gd name="connsiteX76" fmla="*/ 704213 w 910416"/>
              <a:gd name="connsiteY76" fmla="*/ 20549 h 3369924"/>
              <a:gd name="connsiteX77" fmla="*/ 724761 w 910416"/>
              <a:gd name="connsiteY77" fmla="*/ 25686 h 3369924"/>
              <a:gd name="connsiteX78" fmla="*/ 745310 w 910416"/>
              <a:gd name="connsiteY78" fmla="*/ 41097 h 3369924"/>
              <a:gd name="connsiteX79" fmla="*/ 770995 w 910416"/>
              <a:gd name="connsiteY79" fmla="*/ 51371 h 3369924"/>
              <a:gd name="connsiteX80" fmla="*/ 786406 w 910416"/>
              <a:gd name="connsiteY80" fmla="*/ 66782 h 3369924"/>
              <a:gd name="connsiteX81" fmla="*/ 806955 w 910416"/>
              <a:gd name="connsiteY81" fmla="*/ 77057 h 3369924"/>
              <a:gd name="connsiteX82" fmla="*/ 822366 w 910416"/>
              <a:gd name="connsiteY82" fmla="*/ 92468 h 3369924"/>
              <a:gd name="connsiteX83" fmla="*/ 837777 w 910416"/>
              <a:gd name="connsiteY83" fmla="*/ 102742 h 3369924"/>
              <a:gd name="connsiteX84" fmla="*/ 868600 w 910416"/>
              <a:gd name="connsiteY84" fmla="*/ 128427 h 3369924"/>
              <a:gd name="connsiteX85" fmla="*/ 878874 w 910416"/>
              <a:gd name="connsiteY85" fmla="*/ 143839 h 3369924"/>
              <a:gd name="connsiteX86" fmla="*/ 889148 w 910416"/>
              <a:gd name="connsiteY86" fmla="*/ 174661 h 3369924"/>
              <a:gd name="connsiteX87" fmla="*/ 899422 w 910416"/>
              <a:gd name="connsiteY87" fmla="*/ 205484 h 3369924"/>
              <a:gd name="connsiteX88" fmla="*/ 909696 w 910416"/>
              <a:gd name="connsiteY88" fmla="*/ 246580 h 3369924"/>
              <a:gd name="connsiteX89" fmla="*/ 894285 w 910416"/>
              <a:gd name="connsiteY89" fmla="*/ 395555 h 3369924"/>
              <a:gd name="connsiteX90" fmla="*/ 889148 w 910416"/>
              <a:gd name="connsiteY90" fmla="*/ 410967 h 3369924"/>
              <a:gd name="connsiteX91" fmla="*/ 873737 w 910416"/>
              <a:gd name="connsiteY91" fmla="*/ 416104 h 3369924"/>
              <a:gd name="connsiteX92" fmla="*/ 848051 w 910416"/>
              <a:gd name="connsiteY92" fmla="*/ 441789 h 3369924"/>
              <a:gd name="connsiteX93" fmla="*/ 827503 w 910416"/>
              <a:gd name="connsiteY93" fmla="*/ 446926 h 3369924"/>
              <a:gd name="connsiteX94" fmla="*/ 776132 w 910416"/>
              <a:gd name="connsiteY94" fmla="*/ 462337 h 3369924"/>
              <a:gd name="connsiteX95" fmla="*/ 570649 w 910416"/>
              <a:gd name="connsiteY95" fmla="*/ 477749 h 3369924"/>
              <a:gd name="connsiteX96" fmla="*/ 534689 w 910416"/>
              <a:gd name="connsiteY96" fmla="*/ 482886 h 3369924"/>
              <a:gd name="connsiteX97" fmla="*/ 498730 w 910416"/>
              <a:gd name="connsiteY97" fmla="*/ 493160 h 3369924"/>
              <a:gd name="connsiteX98" fmla="*/ 462770 w 910416"/>
              <a:gd name="connsiteY98" fmla="*/ 503434 h 3369924"/>
              <a:gd name="connsiteX99" fmla="*/ 431948 w 910416"/>
              <a:gd name="connsiteY99" fmla="*/ 523982 h 3369924"/>
              <a:gd name="connsiteX100" fmla="*/ 406262 w 910416"/>
              <a:gd name="connsiteY100" fmla="*/ 549668 h 3369924"/>
              <a:gd name="connsiteX101" fmla="*/ 385714 w 910416"/>
              <a:gd name="connsiteY101" fmla="*/ 575353 h 3369924"/>
              <a:gd name="connsiteX102" fmla="*/ 365166 w 910416"/>
              <a:gd name="connsiteY102" fmla="*/ 601039 h 3369924"/>
              <a:gd name="connsiteX103" fmla="*/ 344618 w 910416"/>
              <a:gd name="connsiteY103" fmla="*/ 606176 h 3369924"/>
              <a:gd name="connsiteX104" fmla="*/ 334343 w 910416"/>
              <a:gd name="connsiteY104" fmla="*/ 621587 h 3369924"/>
              <a:gd name="connsiteX105" fmla="*/ 318932 w 910416"/>
              <a:gd name="connsiteY105" fmla="*/ 631861 h 3369924"/>
              <a:gd name="connsiteX106" fmla="*/ 298384 w 910416"/>
              <a:gd name="connsiteY106" fmla="*/ 662684 h 3369924"/>
              <a:gd name="connsiteX107" fmla="*/ 282973 w 910416"/>
              <a:gd name="connsiteY107" fmla="*/ 672958 h 3369924"/>
              <a:gd name="connsiteX108" fmla="*/ 257287 w 910416"/>
              <a:gd name="connsiteY108" fmla="*/ 693506 h 3369924"/>
              <a:gd name="connsiteX109" fmla="*/ 247013 w 910416"/>
              <a:gd name="connsiteY109" fmla="*/ 708917 h 3369924"/>
              <a:gd name="connsiteX110" fmla="*/ 211054 w 910416"/>
              <a:gd name="connsiteY110" fmla="*/ 729466 h 3369924"/>
              <a:gd name="connsiteX111" fmla="*/ 195642 w 910416"/>
              <a:gd name="connsiteY111" fmla="*/ 770562 h 3369924"/>
              <a:gd name="connsiteX112" fmla="*/ 190505 w 910416"/>
              <a:gd name="connsiteY112" fmla="*/ 785973 h 3369924"/>
              <a:gd name="connsiteX113" fmla="*/ 180231 w 910416"/>
              <a:gd name="connsiteY113" fmla="*/ 801385 h 3369924"/>
              <a:gd name="connsiteX114" fmla="*/ 175094 w 910416"/>
              <a:gd name="connsiteY114" fmla="*/ 821933 h 3369924"/>
              <a:gd name="connsiteX115" fmla="*/ 169957 w 910416"/>
              <a:gd name="connsiteY115" fmla="*/ 837344 h 3369924"/>
              <a:gd name="connsiteX116" fmla="*/ 164820 w 910416"/>
              <a:gd name="connsiteY116" fmla="*/ 868167 h 3369924"/>
              <a:gd name="connsiteX117" fmla="*/ 164820 w 910416"/>
              <a:gd name="connsiteY117" fmla="*/ 1119884 h 3369924"/>
              <a:gd name="connsiteX118" fmla="*/ 169957 w 910416"/>
              <a:gd name="connsiteY118" fmla="*/ 1145569 h 3369924"/>
              <a:gd name="connsiteX119" fmla="*/ 190505 w 910416"/>
              <a:gd name="connsiteY119" fmla="*/ 1191803 h 3369924"/>
              <a:gd name="connsiteX120" fmla="*/ 195642 w 910416"/>
              <a:gd name="connsiteY120" fmla="*/ 1212351 h 3369924"/>
              <a:gd name="connsiteX121" fmla="*/ 200779 w 910416"/>
              <a:gd name="connsiteY121" fmla="*/ 1227762 h 3369924"/>
              <a:gd name="connsiteX122" fmla="*/ 205916 w 910416"/>
              <a:gd name="connsiteY122" fmla="*/ 1309955 h 3369924"/>
              <a:gd name="connsiteX123" fmla="*/ 226465 w 910416"/>
              <a:gd name="connsiteY123" fmla="*/ 1361326 h 3369924"/>
              <a:gd name="connsiteX124" fmla="*/ 231602 w 910416"/>
              <a:gd name="connsiteY124" fmla="*/ 1381875 h 3369924"/>
              <a:gd name="connsiteX125" fmla="*/ 241876 w 910416"/>
              <a:gd name="connsiteY125" fmla="*/ 1397286 h 3369924"/>
              <a:gd name="connsiteX126" fmla="*/ 252150 w 910416"/>
              <a:gd name="connsiteY126" fmla="*/ 1438382 h 3369924"/>
              <a:gd name="connsiteX127" fmla="*/ 257287 w 910416"/>
              <a:gd name="connsiteY127" fmla="*/ 1453794 h 3369924"/>
              <a:gd name="connsiteX128" fmla="*/ 267561 w 910416"/>
              <a:gd name="connsiteY128" fmla="*/ 1469205 h 3369924"/>
              <a:gd name="connsiteX129" fmla="*/ 277836 w 910416"/>
              <a:gd name="connsiteY129" fmla="*/ 1582221 h 3369924"/>
              <a:gd name="connsiteX130" fmla="*/ 282973 w 910416"/>
              <a:gd name="connsiteY130" fmla="*/ 1623317 h 3369924"/>
              <a:gd name="connsiteX131" fmla="*/ 293247 w 910416"/>
              <a:gd name="connsiteY131" fmla="*/ 1649003 h 3369924"/>
              <a:gd name="connsiteX132" fmla="*/ 298384 w 910416"/>
              <a:gd name="connsiteY132" fmla="*/ 1695236 h 3369924"/>
              <a:gd name="connsiteX133" fmla="*/ 308658 w 910416"/>
              <a:gd name="connsiteY133" fmla="*/ 1715785 h 3369924"/>
              <a:gd name="connsiteX134" fmla="*/ 313795 w 910416"/>
              <a:gd name="connsiteY134" fmla="*/ 1731196 h 3369924"/>
              <a:gd name="connsiteX135" fmla="*/ 318932 w 910416"/>
              <a:gd name="connsiteY135" fmla="*/ 1762018 h 3369924"/>
              <a:gd name="connsiteX136" fmla="*/ 324069 w 910416"/>
              <a:gd name="connsiteY136" fmla="*/ 1777430 h 3369924"/>
              <a:gd name="connsiteX137" fmla="*/ 329206 w 910416"/>
              <a:gd name="connsiteY137" fmla="*/ 1797978 h 3369924"/>
              <a:gd name="connsiteX138" fmla="*/ 349755 w 910416"/>
              <a:gd name="connsiteY138" fmla="*/ 1839075 h 3369924"/>
              <a:gd name="connsiteX139" fmla="*/ 360029 w 910416"/>
              <a:gd name="connsiteY139" fmla="*/ 1885308 h 3369924"/>
              <a:gd name="connsiteX140" fmla="*/ 370303 w 910416"/>
              <a:gd name="connsiteY140" fmla="*/ 1916131 h 3369924"/>
              <a:gd name="connsiteX141" fmla="*/ 375440 w 910416"/>
              <a:gd name="connsiteY141" fmla="*/ 1931542 h 3369924"/>
              <a:gd name="connsiteX142" fmla="*/ 395988 w 910416"/>
              <a:gd name="connsiteY142" fmla="*/ 1952090 h 3369924"/>
              <a:gd name="connsiteX143" fmla="*/ 406262 w 910416"/>
              <a:gd name="connsiteY143" fmla="*/ 1967502 h 3369924"/>
              <a:gd name="connsiteX144" fmla="*/ 431948 w 910416"/>
              <a:gd name="connsiteY144" fmla="*/ 1972639 h 3369924"/>
              <a:gd name="connsiteX145" fmla="*/ 452496 w 910416"/>
              <a:gd name="connsiteY145" fmla="*/ 1977776 h 3369924"/>
              <a:gd name="connsiteX146" fmla="*/ 601471 w 910416"/>
              <a:gd name="connsiteY146" fmla="*/ 1982913 h 3369924"/>
              <a:gd name="connsiteX147" fmla="*/ 627157 w 910416"/>
              <a:gd name="connsiteY147" fmla="*/ 1988050 h 3369924"/>
              <a:gd name="connsiteX148" fmla="*/ 632294 w 910416"/>
              <a:gd name="connsiteY148" fmla="*/ 2003461 h 3369924"/>
              <a:gd name="connsiteX149" fmla="*/ 606609 w 910416"/>
              <a:gd name="connsiteY149" fmla="*/ 2085654 h 3369924"/>
              <a:gd name="connsiteX150" fmla="*/ 575786 w 910416"/>
              <a:gd name="connsiteY150" fmla="*/ 2101066 h 3369924"/>
              <a:gd name="connsiteX151" fmla="*/ 550101 w 910416"/>
              <a:gd name="connsiteY151" fmla="*/ 2137025 h 3369924"/>
              <a:gd name="connsiteX152" fmla="*/ 534689 w 910416"/>
              <a:gd name="connsiteY152" fmla="*/ 2147299 h 3369924"/>
              <a:gd name="connsiteX153" fmla="*/ 519278 w 910416"/>
              <a:gd name="connsiteY153" fmla="*/ 2183259 h 3369924"/>
              <a:gd name="connsiteX154" fmla="*/ 509004 w 910416"/>
              <a:gd name="connsiteY154" fmla="*/ 2198670 h 3369924"/>
              <a:gd name="connsiteX155" fmla="*/ 493593 w 910416"/>
              <a:gd name="connsiteY155" fmla="*/ 2224355 h 3369924"/>
              <a:gd name="connsiteX156" fmla="*/ 503867 w 910416"/>
              <a:gd name="connsiteY156" fmla="*/ 2763749 h 3369924"/>
              <a:gd name="connsiteX157" fmla="*/ 519278 w 910416"/>
              <a:gd name="connsiteY157" fmla="*/ 2979506 h 3369924"/>
              <a:gd name="connsiteX158" fmla="*/ 524415 w 910416"/>
              <a:gd name="connsiteY158" fmla="*/ 2994917 h 3369924"/>
              <a:gd name="connsiteX159" fmla="*/ 539827 w 910416"/>
              <a:gd name="connsiteY159" fmla="*/ 3030877 h 3369924"/>
              <a:gd name="connsiteX160" fmla="*/ 534689 w 910416"/>
              <a:gd name="connsiteY160" fmla="*/ 3149030 h 3369924"/>
              <a:gd name="connsiteX161" fmla="*/ 524415 w 910416"/>
              <a:gd name="connsiteY161" fmla="*/ 3164441 h 3369924"/>
              <a:gd name="connsiteX162" fmla="*/ 519278 w 910416"/>
              <a:gd name="connsiteY162" fmla="*/ 3205537 h 3369924"/>
              <a:gd name="connsiteX163" fmla="*/ 503867 w 910416"/>
              <a:gd name="connsiteY163" fmla="*/ 3236360 h 3369924"/>
              <a:gd name="connsiteX164" fmla="*/ 493593 w 910416"/>
              <a:gd name="connsiteY164" fmla="*/ 3262045 h 3369924"/>
              <a:gd name="connsiteX165" fmla="*/ 493593 w 910416"/>
              <a:gd name="connsiteY165" fmla="*/ 3308279 h 3369924"/>
              <a:gd name="connsiteX166" fmla="*/ 493593 w 910416"/>
              <a:gd name="connsiteY166" fmla="*/ 3308279 h 33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910416" h="3369924">
                <a:moveTo>
                  <a:pt x="550101" y="3369924"/>
                </a:moveTo>
                <a:lnTo>
                  <a:pt x="550101" y="3369924"/>
                </a:lnTo>
                <a:cubicBezTo>
                  <a:pt x="548604" y="3363185"/>
                  <a:pt x="537188" y="3304321"/>
                  <a:pt x="529552" y="3292868"/>
                </a:cubicBezTo>
                <a:lnTo>
                  <a:pt x="519278" y="3277457"/>
                </a:lnTo>
                <a:cubicBezTo>
                  <a:pt x="514141" y="3196976"/>
                  <a:pt x="511891" y="3116259"/>
                  <a:pt x="503867" y="3036014"/>
                </a:cubicBezTo>
                <a:cubicBezTo>
                  <a:pt x="502155" y="3018890"/>
                  <a:pt x="501164" y="3001679"/>
                  <a:pt x="498730" y="2984643"/>
                </a:cubicBezTo>
                <a:cubicBezTo>
                  <a:pt x="497732" y="2977654"/>
                  <a:pt x="495125" y="2970987"/>
                  <a:pt x="493593" y="2964095"/>
                </a:cubicBezTo>
                <a:cubicBezTo>
                  <a:pt x="491699" y="2955571"/>
                  <a:pt x="490168" y="2946971"/>
                  <a:pt x="488456" y="2938409"/>
                </a:cubicBezTo>
                <a:cubicBezTo>
                  <a:pt x="486744" y="2917861"/>
                  <a:pt x="486136" y="2897190"/>
                  <a:pt x="483319" y="2876764"/>
                </a:cubicBezTo>
                <a:cubicBezTo>
                  <a:pt x="479280" y="2847481"/>
                  <a:pt x="472972" y="2818557"/>
                  <a:pt x="467907" y="2789434"/>
                </a:cubicBezTo>
                <a:cubicBezTo>
                  <a:pt x="467906" y="2789429"/>
                  <a:pt x="457634" y="2727793"/>
                  <a:pt x="457633" y="2727789"/>
                </a:cubicBezTo>
                <a:lnTo>
                  <a:pt x="452496" y="2686693"/>
                </a:lnTo>
                <a:cubicBezTo>
                  <a:pt x="450742" y="2653361"/>
                  <a:pt x="448336" y="2578479"/>
                  <a:pt x="442222" y="2537717"/>
                </a:cubicBezTo>
                <a:cubicBezTo>
                  <a:pt x="439632" y="2520447"/>
                  <a:pt x="435875" y="2503362"/>
                  <a:pt x="431948" y="2486346"/>
                </a:cubicBezTo>
                <a:cubicBezTo>
                  <a:pt x="430730" y="2481070"/>
                  <a:pt x="427986" y="2476221"/>
                  <a:pt x="426811" y="2470935"/>
                </a:cubicBezTo>
                <a:cubicBezTo>
                  <a:pt x="424552" y="2460767"/>
                  <a:pt x="423933" y="2450281"/>
                  <a:pt x="421674" y="2440113"/>
                </a:cubicBezTo>
                <a:cubicBezTo>
                  <a:pt x="420499" y="2434827"/>
                  <a:pt x="418025" y="2429909"/>
                  <a:pt x="416537" y="2424702"/>
                </a:cubicBezTo>
                <a:cubicBezTo>
                  <a:pt x="414597" y="2417913"/>
                  <a:pt x="413476" y="2410901"/>
                  <a:pt x="411400" y="2404153"/>
                </a:cubicBezTo>
                <a:cubicBezTo>
                  <a:pt x="406623" y="2388627"/>
                  <a:pt x="395988" y="2357920"/>
                  <a:pt x="395988" y="2357920"/>
                </a:cubicBezTo>
                <a:cubicBezTo>
                  <a:pt x="394276" y="2345933"/>
                  <a:pt x="392451" y="2333962"/>
                  <a:pt x="390851" y="2321960"/>
                </a:cubicBezTo>
                <a:cubicBezTo>
                  <a:pt x="389026" y="2308275"/>
                  <a:pt x="389346" y="2294182"/>
                  <a:pt x="385714" y="2280863"/>
                </a:cubicBezTo>
                <a:cubicBezTo>
                  <a:pt x="384090" y="2274907"/>
                  <a:pt x="378865" y="2270589"/>
                  <a:pt x="375440" y="2265452"/>
                </a:cubicBezTo>
                <a:cubicBezTo>
                  <a:pt x="373728" y="2258603"/>
                  <a:pt x="371688" y="2251827"/>
                  <a:pt x="370303" y="2244904"/>
                </a:cubicBezTo>
                <a:cubicBezTo>
                  <a:pt x="360374" y="2195258"/>
                  <a:pt x="369896" y="2232390"/>
                  <a:pt x="360029" y="2178122"/>
                </a:cubicBezTo>
                <a:cubicBezTo>
                  <a:pt x="358766" y="2171175"/>
                  <a:pt x="356277" y="2164496"/>
                  <a:pt x="354892" y="2157573"/>
                </a:cubicBezTo>
                <a:cubicBezTo>
                  <a:pt x="352849" y="2147360"/>
                  <a:pt x="352496" y="2136800"/>
                  <a:pt x="349755" y="2126751"/>
                </a:cubicBezTo>
                <a:cubicBezTo>
                  <a:pt x="347329" y="2117855"/>
                  <a:pt x="342905" y="2109628"/>
                  <a:pt x="339480" y="2101066"/>
                </a:cubicBezTo>
                <a:cubicBezTo>
                  <a:pt x="327835" y="2031192"/>
                  <a:pt x="342631" y="2106433"/>
                  <a:pt x="324069" y="2044558"/>
                </a:cubicBezTo>
                <a:cubicBezTo>
                  <a:pt x="311950" y="2004162"/>
                  <a:pt x="327856" y="2032258"/>
                  <a:pt x="308658" y="2003461"/>
                </a:cubicBezTo>
                <a:cubicBezTo>
                  <a:pt x="305128" y="1985809"/>
                  <a:pt x="303220" y="1974153"/>
                  <a:pt x="298384" y="1957227"/>
                </a:cubicBezTo>
                <a:cubicBezTo>
                  <a:pt x="296896" y="1952020"/>
                  <a:pt x="295488" y="1946745"/>
                  <a:pt x="293247" y="1941816"/>
                </a:cubicBezTo>
                <a:cubicBezTo>
                  <a:pt x="286909" y="1927873"/>
                  <a:pt x="277541" y="1915250"/>
                  <a:pt x="272698" y="1900720"/>
                </a:cubicBezTo>
                <a:lnTo>
                  <a:pt x="262424" y="1869897"/>
                </a:lnTo>
                <a:cubicBezTo>
                  <a:pt x="260712" y="1864760"/>
                  <a:pt x="261792" y="1857490"/>
                  <a:pt x="257287" y="1854486"/>
                </a:cubicBezTo>
                <a:lnTo>
                  <a:pt x="241876" y="1844212"/>
                </a:lnTo>
                <a:cubicBezTo>
                  <a:pt x="239870" y="1834180"/>
                  <a:pt x="232983" y="1794222"/>
                  <a:pt x="226465" y="1787704"/>
                </a:cubicBezTo>
                <a:lnTo>
                  <a:pt x="211054" y="1772293"/>
                </a:lnTo>
                <a:cubicBezTo>
                  <a:pt x="209341" y="1765443"/>
                  <a:pt x="207448" y="1758636"/>
                  <a:pt x="205916" y="1751744"/>
                </a:cubicBezTo>
                <a:cubicBezTo>
                  <a:pt x="204022" y="1743221"/>
                  <a:pt x="204325" y="1734038"/>
                  <a:pt x="200779" y="1726059"/>
                </a:cubicBezTo>
                <a:cubicBezTo>
                  <a:pt x="197302" y="1718235"/>
                  <a:pt x="190505" y="1712360"/>
                  <a:pt x="185368" y="1705511"/>
                </a:cubicBezTo>
                <a:cubicBezTo>
                  <a:pt x="183656" y="1698661"/>
                  <a:pt x="182260" y="1691725"/>
                  <a:pt x="180231" y="1684962"/>
                </a:cubicBezTo>
                <a:cubicBezTo>
                  <a:pt x="177119" y="1674589"/>
                  <a:pt x="172081" y="1664759"/>
                  <a:pt x="169957" y="1654140"/>
                </a:cubicBezTo>
                <a:cubicBezTo>
                  <a:pt x="158472" y="1596715"/>
                  <a:pt x="169370" y="1617299"/>
                  <a:pt x="149409" y="1587358"/>
                </a:cubicBezTo>
                <a:cubicBezTo>
                  <a:pt x="147772" y="1575897"/>
                  <a:pt x="141983" y="1533397"/>
                  <a:pt x="139134" y="1520576"/>
                </a:cubicBezTo>
                <a:cubicBezTo>
                  <a:pt x="137959" y="1515290"/>
                  <a:pt x="135310" y="1510418"/>
                  <a:pt x="133997" y="1505164"/>
                </a:cubicBezTo>
                <a:cubicBezTo>
                  <a:pt x="131879" y="1496693"/>
                  <a:pt x="130823" y="1487987"/>
                  <a:pt x="128860" y="1479479"/>
                </a:cubicBezTo>
                <a:cubicBezTo>
                  <a:pt x="125685" y="1465720"/>
                  <a:pt x="124901" y="1451012"/>
                  <a:pt x="118586" y="1438382"/>
                </a:cubicBezTo>
                <a:cubicBezTo>
                  <a:pt x="115161" y="1431533"/>
                  <a:pt x="110734" y="1425099"/>
                  <a:pt x="108312" y="1417834"/>
                </a:cubicBezTo>
                <a:cubicBezTo>
                  <a:pt x="103847" y="1404438"/>
                  <a:pt x="102503" y="1390133"/>
                  <a:pt x="98038" y="1376737"/>
                </a:cubicBezTo>
                <a:cubicBezTo>
                  <a:pt x="94613" y="1366463"/>
                  <a:pt x="90391" y="1356421"/>
                  <a:pt x="87764" y="1345915"/>
                </a:cubicBezTo>
                <a:cubicBezTo>
                  <a:pt x="84339" y="1332216"/>
                  <a:pt x="83804" y="1317448"/>
                  <a:pt x="77489" y="1304818"/>
                </a:cubicBezTo>
                <a:cubicBezTo>
                  <a:pt x="59450" y="1268740"/>
                  <a:pt x="73415" y="1299091"/>
                  <a:pt x="62078" y="1268859"/>
                </a:cubicBezTo>
                <a:cubicBezTo>
                  <a:pt x="58840" y="1260225"/>
                  <a:pt x="54454" y="1252006"/>
                  <a:pt x="51804" y="1243173"/>
                </a:cubicBezTo>
                <a:cubicBezTo>
                  <a:pt x="42683" y="1212768"/>
                  <a:pt x="49307" y="1207546"/>
                  <a:pt x="41530" y="1171254"/>
                </a:cubicBezTo>
                <a:cubicBezTo>
                  <a:pt x="39598" y="1162237"/>
                  <a:pt x="34172" y="1154317"/>
                  <a:pt x="31256" y="1145569"/>
                </a:cubicBezTo>
                <a:cubicBezTo>
                  <a:pt x="29023" y="1138871"/>
                  <a:pt x="28059" y="1131809"/>
                  <a:pt x="26119" y="1125021"/>
                </a:cubicBezTo>
                <a:cubicBezTo>
                  <a:pt x="24631" y="1119814"/>
                  <a:pt x="22295" y="1114863"/>
                  <a:pt x="20982" y="1109609"/>
                </a:cubicBezTo>
                <a:cubicBezTo>
                  <a:pt x="17394" y="1095257"/>
                  <a:pt x="12996" y="1066833"/>
                  <a:pt x="10707" y="1053102"/>
                </a:cubicBezTo>
                <a:cubicBezTo>
                  <a:pt x="-7875" y="811534"/>
                  <a:pt x="1484" y="958259"/>
                  <a:pt x="10707" y="441789"/>
                </a:cubicBezTo>
                <a:cubicBezTo>
                  <a:pt x="10883" y="431952"/>
                  <a:pt x="17470" y="402126"/>
                  <a:pt x="20982" y="390418"/>
                </a:cubicBezTo>
                <a:cubicBezTo>
                  <a:pt x="24094" y="380045"/>
                  <a:pt x="25799" y="368951"/>
                  <a:pt x="31256" y="359596"/>
                </a:cubicBezTo>
                <a:lnTo>
                  <a:pt x="67215" y="297951"/>
                </a:lnTo>
                <a:cubicBezTo>
                  <a:pt x="75875" y="254652"/>
                  <a:pt x="66675" y="288938"/>
                  <a:pt x="82627" y="251717"/>
                </a:cubicBezTo>
                <a:cubicBezTo>
                  <a:pt x="84760" y="246740"/>
                  <a:pt x="83935" y="240135"/>
                  <a:pt x="87764" y="236306"/>
                </a:cubicBezTo>
                <a:cubicBezTo>
                  <a:pt x="91593" y="232477"/>
                  <a:pt x="98038" y="232881"/>
                  <a:pt x="103175" y="231169"/>
                </a:cubicBezTo>
                <a:cubicBezTo>
                  <a:pt x="132618" y="187005"/>
                  <a:pt x="97318" y="242883"/>
                  <a:pt x="118586" y="200346"/>
                </a:cubicBezTo>
                <a:cubicBezTo>
                  <a:pt x="127668" y="182182"/>
                  <a:pt x="130639" y="185427"/>
                  <a:pt x="144271" y="169524"/>
                </a:cubicBezTo>
                <a:cubicBezTo>
                  <a:pt x="169758" y="139790"/>
                  <a:pt x="147965" y="156788"/>
                  <a:pt x="175094" y="138702"/>
                </a:cubicBezTo>
                <a:cubicBezTo>
                  <a:pt x="189000" y="96981"/>
                  <a:pt x="175681" y="112722"/>
                  <a:pt x="216191" y="92468"/>
                </a:cubicBezTo>
                <a:cubicBezTo>
                  <a:pt x="224753" y="83906"/>
                  <a:pt x="235160" y="76857"/>
                  <a:pt x="241876" y="66782"/>
                </a:cubicBezTo>
                <a:cubicBezTo>
                  <a:pt x="248271" y="57190"/>
                  <a:pt x="257091" y="41776"/>
                  <a:pt x="267561" y="35960"/>
                </a:cubicBezTo>
                <a:cubicBezTo>
                  <a:pt x="277028" y="30701"/>
                  <a:pt x="288329" y="29708"/>
                  <a:pt x="298384" y="25686"/>
                </a:cubicBezTo>
                <a:cubicBezTo>
                  <a:pt x="306946" y="22261"/>
                  <a:pt x="315123" y="17648"/>
                  <a:pt x="324069" y="15412"/>
                </a:cubicBezTo>
                <a:cubicBezTo>
                  <a:pt x="359092" y="6656"/>
                  <a:pt x="467120" y="5486"/>
                  <a:pt x="473045" y="5137"/>
                </a:cubicBezTo>
                <a:cubicBezTo>
                  <a:pt x="493629" y="3926"/>
                  <a:pt x="514141" y="1712"/>
                  <a:pt x="534689" y="0"/>
                </a:cubicBezTo>
                <a:cubicBezTo>
                  <a:pt x="586060" y="5137"/>
                  <a:pt x="637550" y="9199"/>
                  <a:pt x="688802" y="15412"/>
                </a:cubicBezTo>
                <a:cubicBezTo>
                  <a:pt x="694178" y="16064"/>
                  <a:pt x="699006" y="19061"/>
                  <a:pt x="704213" y="20549"/>
                </a:cubicBezTo>
                <a:cubicBezTo>
                  <a:pt x="711001" y="22489"/>
                  <a:pt x="717912" y="23974"/>
                  <a:pt x="724761" y="25686"/>
                </a:cubicBezTo>
                <a:cubicBezTo>
                  <a:pt x="731611" y="30823"/>
                  <a:pt x="737825" y="36939"/>
                  <a:pt x="745310" y="41097"/>
                </a:cubicBezTo>
                <a:cubicBezTo>
                  <a:pt x="753371" y="45575"/>
                  <a:pt x="763175" y="46484"/>
                  <a:pt x="770995" y="51371"/>
                </a:cubicBezTo>
                <a:cubicBezTo>
                  <a:pt x="777156" y="55221"/>
                  <a:pt x="780494" y="62559"/>
                  <a:pt x="786406" y="66782"/>
                </a:cubicBezTo>
                <a:cubicBezTo>
                  <a:pt x="792638" y="71233"/>
                  <a:pt x="800723" y="72606"/>
                  <a:pt x="806955" y="77057"/>
                </a:cubicBezTo>
                <a:cubicBezTo>
                  <a:pt x="812867" y="81280"/>
                  <a:pt x="816785" y="87817"/>
                  <a:pt x="822366" y="92468"/>
                </a:cubicBezTo>
                <a:cubicBezTo>
                  <a:pt x="827109" y="96420"/>
                  <a:pt x="833034" y="98790"/>
                  <a:pt x="837777" y="102742"/>
                </a:cubicBezTo>
                <a:cubicBezTo>
                  <a:pt x="877325" y="135699"/>
                  <a:pt x="830340" y="102922"/>
                  <a:pt x="868600" y="128427"/>
                </a:cubicBezTo>
                <a:cubicBezTo>
                  <a:pt x="872025" y="133564"/>
                  <a:pt x="876366" y="138197"/>
                  <a:pt x="878874" y="143839"/>
                </a:cubicBezTo>
                <a:cubicBezTo>
                  <a:pt x="883272" y="153735"/>
                  <a:pt x="885723" y="164387"/>
                  <a:pt x="889148" y="174661"/>
                </a:cubicBezTo>
                <a:cubicBezTo>
                  <a:pt x="889149" y="174665"/>
                  <a:pt x="899421" y="205481"/>
                  <a:pt x="899422" y="205484"/>
                </a:cubicBezTo>
                <a:cubicBezTo>
                  <a:pt x="905621" y="236479"/>
                  <a:pt x="901798" y="222886"/>
                  <a:pt x="909696" y="246580"/>
                </a:cubicBezTo>
                <a:cubicBezTo>
                  <a:pt x="901831" y="443213"/>
                  <a:pt x="924152" y="325863"/>
                  <a:pt x="894285" y="395555"/>
                </a:cubicBezTo>
                <a:cubicBezTo>
                  <a:pt x="892152" y="400532"/>
                  <a:pt x="892977" y="407138"/>
                  <a:pt x="889148" y="410967"/>
                </a:cubicBezTo>
                <a:cubicBezTo>
                  <a:pt x="885319" y="414796"/>
                  <a:pt x="878874" y="414392"/>
                  <a:pt x="873737" y="416104"/>
                </a:cubicBezTo>
                <a:cubicBezTo>
                  <a:pt x="865175" y="424666"/>
                  <a:pt x="859798" y="438852"/>
                  <a:pt x="848051" y="441789"/>
                </a:cubicBezTo>
                <a:cubicBezTo>
                  <a:pt x="841202" y="443501"/>
                  <a:pt x="834265" y="444897"/>
                  <a:pt x="827503" y="446926"/>
                </a:cubicBezTo>
                <a:cubicBezTo>
                  <a:pt x="810376" y="452064"/>
                  <a:pt x="793892" y="459377"/>
                  <a:pt x="776132" y="462337"/>
                </a:cubicBezTo>
                <a:cubicBezTo>
                  <a:pt x="681650" y="478085"/>
                  <a:pt x="688775" y="473206"/>
                  <a:pt x="570649" y="477749"/>
                </a:cubicBezTo>
                <a:cubicBezTo>
                  <a:pt x="558662" y="479461"/>
                  <a:pt x="546602" y="480720"/>
                  <a:pt x="534689" y="482886"/>
                </a:cubicBezTo>
                <a:cubicBezTo>
                  <a:pt x="512608" y="486901"/>
                  <a:pt x="517985" y="487659"/>
                  <a:pt x="498730" y="493160"/>
                </a:cubicBezTo>
                <a:cubicBezTo>
                  <a:pt x="453569" y="506063"/>
                  <a:pt x="499729" y="491115"/>
                  <a:pt x="462770" y="503434"/>
                </a:cubicBezTo>
                <a:cubicBezTo>
                  <a:pt x="452496" y="510283"/>
                  <a:pt x="438797" y="513708"/>
                  <a:pt x="431948" y="523982"/>
                </a:cubicBezTo>
                <a:cubicBezTo>
                  <a:pt x="418249" y="544531"/>
                  <a:pt x="426811" y="535969"/>
                  <a:pt x="406262" y="549668"/>
                </a:cubicBezTo>
                <a:cubicBezTo>
                  <a:pt x="396261" y="579670"/>
                  <a:pt x="408950" y="552117"/>
                  <a:pt x="385714" y="575353"/>
                </a:cubicBezTo>
                <a:cubicBezTo>
                  <a:pt x="378456" y="582611"/>
                  <a:pt x="375331" y="595956"/>
                  <a:pt x="365166" y="601039"/>
                </a:cubicBezTo>
                <a:cubicBezTo>
                  <a:pt x="358851" y="604197"/>
                  <a:pt x="351467" y="604464"/>
                  <a:pt x="344618" y="606176"/>
                </a:cubicBezTo>
                <a:cubicBezTo>
                  <a:pt x="341193" y="611313"/>
                  <a:pt x="338709" y="617221"/>
                  <a:pt x="334343" y="621587"/>
                </a:cubicBezTo>
                <a:cubicBezTo>
                  <a:pt x="329977" y="625953"/>
                  <a:pt x="322997" y="627215"/>
                  <a:pt x="318932" y="631861"/>
                </a:cubicBezTo>
                <a:cubicBezTo>
                  <a:pt x="310801" y="641154"/>
                  <a:pt x="308658" y="655835"/>
                  <a:pt x="298384" y="662684"/>
                </a:cubicBezTo>
                <a:cubicBezTo>
                  <a:pt x="293247" y="666109"/>
                  <a:pt x="287794" y="669101"/>
                  <a:pt x="282973" y="672958"/>
                </a:cubicBezTo>
                <a:cubicBezTo>
                  <a:pt x="246373" y="702237"/>
                  <a:pt x="304719" y="661885"/>
                  <a:pt x="257287" y="693506"/>
                </a:cubicBezTo>
                <a:cubicBezTo>
                  <a:pt x="253862" y="698643"/>
                  <a:pt x="252037" y="705328"/>
                  <a:pt x="247013" y="708917"/>
                </a:cubicBezTo>
                <a:cubicBezTo>
                  <a:pt x="183642" y="754182"/>
                  <a:pt x="245281" y="695236"/>
                  <a:pt x="211054" y="729466"/>
                </a:cubicBezTo>
                <a:cubicBezTo>
                  <a:pt x="199386" y="764463"/>
                  <a:pt x="214080" y="721393"/>
                  <a:pt x="195642" y="770562"/>
                </a:cubicBezTo>
                <a:cubicBezTo>
                  <a:pt x="193741" y="775632"/>
                  <a:pt x="192927" y="781130"/>
                  <a:pt x="190505" y="785973"/>
                </a:cubicBezTo>
                <a:cubicBezTo>
                  <a:pt x="187744" y="791495"/>
                  <a:pt x="183656" y="796248"/>
                  <a:pt x="180231" y="801385"/>
                </a:cubicBezTo>
                <a:cubicBezTo>
                  <a:pt x="178519" y="808234"/>
                  <a:pt x="177034" y="815145"/>
                  <a:pt x="175094" y="821933"/>
                </a:cubicBezTo>
                <a:cubicBezTo>
                  <a:pt x="173606" y="827140"/>
                  <a:pt x="171132" y="832058"/>
                  <a:pt x="169957" y="837344"/>
                </a:cubicBezTo>
                <a:cubicBezTo>
                  <a:pt x="167697" y="847512"/>
                  <a:pt x="166532" y="857893"/>
                  <a:pt x="164820" y="868167"/>
                </a:cubicBezTo>
                <a:cubicBezTo>
                  <a:pt x="157687" y="989428"/>
                  <a:pt x="156472" y="965449"/>
                  <a:pt x="164820" y="1119884"/>
                </a:cubicBezTo>
                <a:cubicBezTo>
                  <a:pt x="165291" y="1128602"/>
                  <a:pt x="167660" y="1137145"/>
                  <a:pt x="169957" y="1145569"/>
                </a:cubicBezTo>
                <a:cubicBezTo>
                  <a:pt x="178421" y="1176605"/>
                  <a:pt x="176369" y="1170597"/>
                  <a:pt x="190505" y="1191803"/>
                </a:cubicBezTo>
                <a:cubicBezTo>
                  <a:pt x="192217" y="1198652"/>
                  <a:pt x="193702" y="1205563"/>
                  <a:pt x="195642" y="1212351"/>
                </a:cubicBezTo>
                <a:cubicBezTo>
                  <a:pt x="197130" y="1217558"/>
                  <a:pt x="200212" y="1222377"/>
                  <a:pt x="200779" y="1227762"/>
                </a:cubicBezTo>
                <a:cubicBezTo>
                  <a:pt x="203653" y="1255062"/>
                  <a:pt x="202207" y="1282756"/>
                  <a:pt x="205916" y="1309955"/>
                </a:cubicBezTo>
                <a:cubicBezTo>
                  <a:pt x="208296" y="1327410"/>
                  <a:pt x="218642" y="1345680"/>
                  <a:pt x="226465" y="1361326"/>
                </a:cubicBezTo>
                <a:cubicBezTo>
                  <a:pt x="228177" y="1368176"/>
                  <a:pt x="228821" y="1375385"/>
                  <a:pt x="231602" y="1381875"/>
                </a:cubicBezTo>
                <a:cubicBezTo>
                  <a:pt x="234034" y="1387550"/>
                  <a:pt x="239766" y="1391484"/>
                  <a:pt x="241876" y="1397286"/>
                </a:cubicBezTo>
                <a:cubicBezTo>
                  <a:pt x="246702" y="1410556"/>
                  <a:pt x="247685" y="1424986"/>
                  <a:pt x="252150" y="1438382"/>
                </a:cubicBezTo>
                <a:cubicBezTo>
                  <a:pt x="253862" y="1443519"/>
                  <a:pt x="254865" y="1448950"/>
                  <a:pt x="257287" y="1453794"/>
                </a:cubicBezTo>
                <a:cubicBezTo>
                  <a:pt x="260048" y="1459316"/>
                  <a:pt x="264136" y="1464068"/>
                  <a:pt x="267561" y="1469205"/>
                </a:cubicBezTo>
                <a:cubicBezTo>
                  <a:pt x="270986" y="1506877"/>
                  <a:pt x="273144" y="1544686"/>
                  <a:pt x="277836" y="1582221"/>
                </a:cubicBezTo>
                <a:cubicBezTo>
                  <a:pt x="279548" y="1595920"/>
                  <a:pt x="279869" y="1609865"/>
                  <a:pt x="282973" y="1623317"/>
                </a:cubicBezTo>
                <a:cubicBezTo>
                  <a:pt x="285047" y="1632302"/>
                  <a:pt x="289822" y="1640441"/>
                  <a:pt x="293247" y="1649003"/>
                </a:cubicBezTo>
                <a:cubicBezTo>
                  <a:pt x="294959" y="1664414"/>
                  <a:pt x="294897" y="1680127"/>
                  <a:pt x="298384" y="1695236"/>
                </a:cubicBezTo>
                <a:cubicBezTo>
                  <a:pt x="300106" y="1702698"/>
                  <a:pt x="305641" y="1708746"/>
                  <a:pt x="308658" y="1715785"/>
                </a:cubicBezTo>
                <a:cubicBezTo>
                  <a:pt x="310791" y="1720762"/>
                  <a:pt x="312620" y="1725910"/>
                  <a:pt x="313795" y="1731196"/>
                </a:cubicBezTo>
                <a:cubicBezTo>
                  <a:pt x="316054" y="1741364"/>
                  <a:pt x="316673" y="1751850"/>
                  <a:pt x="318932" y="1762018"/>
                </a:cubicBezTo>
                <a:cubicBezTo>
                  <a:pt x="320107" y="1767304"/>
                  <a:pt x="322581" y="1772223"/>
                  <a:pt x="324069" y="1777430"/>
                </a:cubicBezTo>
                <a:cubicBezTo>
                  <a:pt x="326009" y="1784218"/>
                  <a:pt x="327177" y="1791216"/>
                  <a:pt x="329206" y="1797978"/>
                </a:cubicBezTo>
                <a:cubicBezTo>
                  <a:pt x="339325" y="1831709"/>
                  <a:pt x="332577" y="1821897"/>
                  <a:pt x="349755" y="1839075"/>
                </a:cubicBezTo>
                <a:cubicBezTo>
                  <a:pt x="364452" y="1883166"/>
                  <a:pt x="341949" y="1812985"/>
                  <a:pt x="360029" y="1885308"/>
                </a:cubicBezTo>
                <a:cubicBezTo>
                  <a:pt x="362656" y="1895815"/>
                  <a:pt x="366878" y="1905857"/>
                  <a:pt x="370303" y="1916131"/>
                </a:cubicBezTo>
                <a:cubicBezTo>
                  <a:pt x="372015" y="1921268"/>
                  <a:pt x="371611" y="1927713"/>
                  <a:pt x="375440" y="1931542"/>
                </a:cubicBezTo>
                <a:cubicBezTo>
                  <a:pt x="382289" y="1938391"/>
                  <a:pt x="389684" y="1944735"/>
                  <a:pt x="395988" y="1952090"/>
                </a:cubicBezTo>
                <a:cubicBezTo>
                  <a:pt x="400006" y="1956778"/>
                  <a:pt x="400901" y="1964439"/>
                  <a:pt x="406262" y="1967502"/>
                </a:cubicBezTo>
                <a:cubicBezTo>
                  <a:pt x="413843" y="1971834"/>
                  <a:pt x="423424" y="1970745"/>
                  <a:pt x="431948" y="1972639"/>
                </a:cubicBezTo>
                <a:cubicBezTo>
                  <a:pt x="438840" y="1974171"/>
                  <a:pt x="445449" y="1977349"/>
                  <a:pt x="452496" y="1977776"/>
                </a:cubicBezTo>
                <a:cubicBezTo>
                  <a:pt x="502093" y="1980782"/>
                  <a:pt x="551813" y="1981201"/>
                  <a:pt x="601471" y="1982913"/>
                </a:cubicBezTo>
                <a:cubicBezTo>
                  <a:pt x="610033" y="1984625"/>
                  <a:pt x="619892" y="1983207"/>
                  <a:pt x="627157" y="1988050"/>
                </a:cubicBezTo>
                <a:cubicBezTo>
                  <a:pt x="631662" y="1991054"/>
                  <a:pt x="632594" y="1998054"/>
                  <a:pt x="632294" y="2003461"/>
                </a:cubicBezTo>
                <a:cubicBezTo>
                  <a:pt x="627836" y="2083707"/>
                  <a:pt x="645238" y="2072778"/>
                  <a:pt x="606609" y="2085654"/>
                </a:cubicBezTo>
                <a:cubicBezTo>
                  <a:pt x="578349" y="2113912"/>
                  <a:pt x="619972" y="2075816"/>
                  <a:pt x="575786" y="2101066"/>
                </a:cubicBezTo>
                <a:cubicBezTo>
                  <a:pt x="552830" y="2114185"/>
                  <a:pt x="565870" y="2118103"/>
                  <a:pt x="550101" y="2137025"/>
                </a:cubicBezTo>
                <a:cubicBezTo>
                  <a:pt x="546148" y="2141768"/>
                  <a:pt x="539826" y="2143874"/>
                  <a:pt x="534689" y="2147299"/>
                </a:cubicBezTo>
                <a:cubicBezTo>
                  <a:pt x="508894" y="2185994"/>
                  <a:pt x="539183" y="2136814"/>
                  <a:pt x="519278" y="2183259"/>
                </a:cubicBezTo>
                <a:cubicBezTo>
                  <a:pt x="516846" y="2188934"/>
                  <a:pt x="512276" y="2193435"/>
                  <a:pt x="509004" y="2198670"/>
                </a:cubicBezTo>
                <a:cubicBezTo>
                  <a:pt x="503712" y="2207137"/>
                  <a:pt x="498730" y="2215793"/>
                  <a:pt x="493593" y="2224355"/>
                </a:cubicBezTo>
                <a:cubicBezTo>
                  <a:pt x="495097" y="2325099"/>
                  <a:pt x="498324" y="2628864"/>
                  <a:pt x="503867" y="2763749"/>
                </a:cubicBezTo>
                <a:cubicBezTo>
                  <a:pt x="503967" y="2766194"/>
                  <a:pt x="507843" y="2922330"/>
                  <a:pt x="519278" y="2979506"/>
                </a:cubicBezTo>
                <a:cubicBezTo>
                  <a:pt x="520340" y="2984816"/>
                  <a:pt x="522927" y="2989710"/>
                  <a:pt x="524415" y="2994917"/>
                </a:cubicBezTo>
                <a:cubicBezTo>
                  <a:pt x="532708" y="3023944"/>
                  <a:pt x="524185" y="3007416"/>
                  <a:pt x="539827" y="3030877"/>
                </a:cubicBezTo>
                <a:cubicBezTo>
                  <a:pt x="538114" y="3070261"/>
                  <a:pt x="539208" y="3109868"/>
                  <a:pt x="534689" y="3149030"/>
                </a:cubicBezTo>
                <a:cubicBezTo>
                  <a:pt x="533981" y="3155163"/>
                  <a:pt x="526039" y="3158485"/>
                  <a:pt x="524415" y="3164441"/>
                </a:cubicBezTo>
                <a:cubicBezTo>
                  <a:pt x="520783" y="3177760"/>
                  <a:pt x="521748" y="3191954"/>
                  <a:pt x="519278" y="3205537"/>
                </a:cubicBezTo>
                <a:cubicBezTo>
                  <a:pt x="515588" y="3225830"/>
                  <a:pt x="513269" y="3217557"/>
                  <a:pt x="503867" y="3236360"/>
                </a:cubicBezTo>
                <a:cubicBezTo>
                  <a:pt x="499743" y="3244608"/>
                  <a:pt x="494897" y="3252916"/>
                  <a:pt x="493593" y="3262045"/>
                </a:cubicBezTo>
                <a:cubicBezTo>
                  <a:pt x="491414" y="3277301"/>
                  <a:pt x="493593" y="3292868"/>
                  <a:pt x="493593" y="3308279"/>
                </a:cubicBezTo>
                <a:lnTo>
                  <a:pt x="493593" y="3308279"/>
                </a:lnTo>
              </a:path>
            </a:pathLst>
          </a:custGeom>
          <a:solidFill>
            <a:srgbClr val="B196D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19" name="Lightning Bolt 18">
            <a:extLst>
              <a:ext uri="{FF2B5EF4-FFF2-40B4-BE49-F238E27FC236}">
                <a16:creationId xmlns:a16="http://schemas.microsoft.com/office/drawing/2014/main" id="{F57E2AA3-9249-496B-A23C-DC14A5A2602B}"/>
              </a:ext>
            </a:extLst>
          </p:cNvPr>
          <p:cNvSpPr/>
          <p:nvPr/>
        </p:nvSpPr>
        <p:spPr bwMode="auto">
          <a:xfrm rot="3283516" flipV="1">
            <a:off x="2729815" y="2167406"/>
            <a:ext cx="1236262" cy="2018095"/>
          </a:xfrm>
          <a:prstGeom prst="lightningBolt">
            <a:avLst/>
          </a:prstGeom>
          <a:solidFill>
            <a:srgbClr val="FFC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aseline="-25000" dirty="0">
              <a:latin typeface="Times"/>
            </a:endParaRPr>
          </a:p>
        </p:txBody>
      </p:sp>
      <p:sp>
        <p:nvSpPr>
          <p:cNvPr id="20" name="Lightning Bolt 19">
            <a:extLst>
              <a:ext uri="{FF2B5EF4-FFF2-40B4-BE49-F238E27FC236}">
                <a16:creationId xmlns:a16="http://schemas.microsoft.com/office/drawing/2014/main" id="{F57E2AA3-9249-496B-A23C-DC14A5A2602B}"/>
              </a:ext>
            </a:extLst>
          </p:cNvPr>
          <p:cNvSpPr/>
          <p:nvPr/>
        </p:nvSpPr>
        <p:spPr bwMode="auto">
          <a:xfrm rot="3261981" flipV="1">
            <a:off x="2929876" y="4040228"/>
            <a:ext cx="1121446" cy="2063583"/>
          </a:xfrm>
          <a:prstGeom prst="lightningBolt">
            <a:avLst/>
          </a:prstGeom>
          <a:gradFill flip="none" rotWithShape="1">
            <a:gsLst>
              <a:gs pos="0">
                <a:srgbClr val="6A2D97">
                  <a:shade val="30000"/>
                  <a:satMod val="115000"/>
                </a:srgbClr>
              </a:gs>
              <a:gs pos="50000">
                <a:srgbClr val="6A2D97">
                  <a:shade val="67500"/>
                  <a:satMod val="115000"/>
                </a:srgbClr>
              </a:gs>
              <a:gs pos="100000">
                <a:srgbClr val="6A2D97">
                  <a:shade val="100000"/>
                  <a:satMod val="115000"/>
                </a:srgbClr>
              </a:gs>
            </a:gsLst>
            <a:lin ang="27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aseline="-25000" dirty="0">
              <a:latin typeface="Times"/>
            </a:endParaRPr>
          </a:p>
        </p:txBody>
      </p:sp>
      <p:sp>
        <p:nvSpPr>
          <p:cNvPr id="21" name="TextBox 20">
            <a:extLst>
              <a:ext uri="{FF2B5EF4-FFF2-40B4-BE49-F238E27FC236}">
                <a16:creationId xmlns:a16="http://schemas.microsoft.com/office/drawing/2014/main" id="{B8F863FF-7876-4498-A8C7-F7E1BE8F689B}"/>
              </a:ext>
            </a:extLst>
          </p:cNvPr>
          <p:cNvSpPr txBox="1"/>
          <p:nvPr/>
        </p:nvSpPr>
        <p:spPr>
          <a:xfrm rot="20852972">
            <a:off x="2790619" y="4946220"/>
            <a:ext cx="934871" cy="369332"/>
          </a:xfrm>
          <a:prstGeom prst="rect">
            <a:avLst/>
          </a:prstGeom>
          <a:noFill/>
        </p:spPr>
        <p:txBody>
          <a:bodyPr wrap="none" rtlCol="0">
            <a:spAutoFit/>
          </a:bodyPr>
          <a:lstStyle/>
          <a:p>
            <a:r>
              <a:rPr lang="en-US" b="1" dirty="0">
                <a:solidFill>
                  <a:schemeClr val="bg1">
                    <a:lumMod val="95000"/>
                  </a:schemeClr>
                </a:solidFill>
              </a:rPr>
              <a:t>Trauma</a:t>
            </a:r>
          </a:p>
        </p:txBody>
      </p:sp>
      <p:sp>
        <p:nvSpPr>
          <p:cNvPr id="22" name="TextBox 21">
            <a:extLst>
              <a:ext uri="{FF2B5EF4-FFF2-40B4-BE49-F238E27FC236}">
                <a16:creationId xmlns:a16="http://schemas.microsoft.com/office/drawing/2014/main" id="{B8F863FF-7876-4498-A8C7-F7E1BE8F689B}"/>
              </a:ext>
            </a:extLst>
          </p:cNvPr>
          <p:cNvSpPr txBox="1"/>
          <p:nvPr/>
        </p:nvSpPr>
        <p:spPr>
          <a:xfrm rot="20600300">
            <a:off x="2642652" y="3067387"/>
            <a:ext cx="934871" cy="369332"/>
          </a:xfrm>
          <a:prstGeom prst="rect">
            <a:avLst/>
          </a:prstGeom>
          <a:noFill/>
        </p:spPr>
        <p:txBody>
          <a:bodyPr wrap="none" rtlCol="0">
            <a:spAutoFit/>
          </a:bodyPr>
          <a:lstStyle/>
          <a:p>
            <a:r>
              <a:rPr lang="en-US" b="1" dirty="0">
                <a:solidFill>
                  <a:schemeClr val="bg1">
                    <a:lumMod val="95000"/>
                  </a:schemeClr>
                </a:solidFill>
              </a:rPr>
              <a:t>Trauma</a:t>
            </a:r>
          </a:p>
        </p:txBody>
      </p:sp>
      <p:sp>
        <p:nvSpPr>
          <p:cNvPr id="25" name="Arrow: Left 14">
            <a:extLst>
              <a:ext uri="{FF2B5EF4-FFF2-40B4-BE49-F238E27FC236}">
                <a16:creationId xmlns:a16="http://schemas.microsoft.com/office/drawing/2014/main" id="{6A819F0E-3AC9-4926-87D9-70C451699854}"/>
              </a:ext>
            </a:extLst>
          </p:cNvPr>
          <p:cNvSpPr/>
          <p:nvPr/>
        </p:nvSpPr>
        <p:spPr>
          <a:xfrm rot="802055">
            <a:off x="4682146" y="4921196"/>
            <a:ext cx="2207362" cy="301752"/>
          </a:xfrm>
          <a:prstGeom prst="leftArrow">
            <a:avLst/>
          </a:prstGeom>
          <a:solidFill>
            <a:srgbClr val="7030A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6" name="Arrow: Left 14">
            <a:extLst>
              <a:ext uri="{FF2B5EF4-FFF2-40B4-BE49-F238E27FC236}">
                <a16:creationId xmlns:a16="http://schemas.microsoft.com/office/drawing/2014/main" id="{6A819F0E-3AC9-4926-87D9-70C451699854}"/>
              </a:ext>
            </a:extLst>
          </p:cNvPr>
          <p:cNvSpPr/>
          <p:nvPr/>
        </p:nvSpPr>
        <p:spPr>
          <a:xfrm rot="596929">
            <a:off x="5156665" y="3415694"/>
            <a:ext cx="1983133" cy="300319"/>
          </a:xfrm>
          <a:prstGeom prst="leftArrow">
            <a:avLst/>
          </a:prstGeom>
          <a:solidFill>
            <a:srgbClr val="FFC00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7" name="Arrow: Left 14">
            <a:extLst>
              <a:ext uri="{FF2B5EF4-FFF2-40B4-BE49-F238E27FC236}">
                <a16:creationId xmlns:a16="http://schemas.microsoft.com/office/drawing/2014/main" id="{6A819F0E-3AC9-4926-87D9-70C451699854}"/>
              </a:ext>
            </a:extLst>
          </p:cNvPr>
          <p:cNvSpPr/>
          <p:nvPr/>
        </p:nvSpPr>
        <p:spPr>
          <a:xfrm rot="21104322">
            <a:off x="5113957" y="2443131"/>
            <a:ext cx="2378383" cy="301752"/>
          </a:xfrm>
          <a:prstGeom prst="leftArrow">
            <a:avLst/>
          </a:prstGeom>
          <a:solidFill>
            <a:srgbClr val="A9D18E"/>
          </a:solidFill>
          <a:ln w="15875">
            <a:solidFill>
              <a:schemeClr val="dk1">
                <a:shade val="50000"/>
              </a:schemeClr>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5" name="Title 4"/>
          <p:cNvSpPr>
            <a:spLocks noGrp="1"/>
          </p:cNvSpPr>
          <p:nvPr>
            <p:ph type="title"/>
          </p:nvPr>
        </p:nvSpPr>
        <p:spPr>
          <a:xfrm>
            <a:off x="1295400" y="60855"/>
            <a:ext cx="10896600" cy="1143000"/>
          </a:xfrm>
        </p:spPr>
        <p:txBody>
          <a:bodyPr>
            <a:noAutofit/>
          </a:bodyPr>
          <a:lstStyle/>
          <a:p>
            <a:r>
              <a:rPr lang="en-US" b="1" dirty="0" smtClean="0"/>
              <a:t>Trauma’s Impact on the Child’s Brain: Behavioral Implications</a:t>
            </a:r>
            <a:endParaRPr lang="en-US" b="1" dirty="0"/>
          </a:p>
        </p:txBody>
      </p:sp>
      <p:sp>
        <p:nvSpPr>
          <p:cNvPr id="13" name="TextBox 12">
            <a:extLst>
              <a:ext uri="{FF2B5EF4-FFF2-40B4-BE49-F238E27FC236}">
                <a16:creationId xmlns:a16="http://schemas.microsoft.com/office/drawing/2014/main" id="{F232F449-BB15-4B09-BC32-15550A0F49A0}"/>
              </a:ext>
            </a:extLst>
          </p:cNvPr>
          <p:cNvSpPr txBox="1"/>
          <p:nvPr/>
        </p:nvSpPr>
        <p:spPr>
          <a:xfrm>
            <a:off x="7302278" y="1572554"/>
            <a:ext cx="3636846" cy="1231106"/>
          </a:xfrm>
          <a:prstGeom prst="rect">
            <a:avLst/>
          </a:prstGeom>
          <a:gradFill flip="none" rotWithShape="1">
            <a:gsLst>
              <a:gs pos="0">
                <a:srgbClr val="A9D18E">
                  <a:tint val="66000"/>
                  <a:satMod val="160000"/>
                </a:srgbClr>
              </a:gs>
              <a:gs pos="50000">
                <a:srgbClr val="A9D18E">
                  <a:tint val="44500"/>
                  <a:satMod val="160000"/>
                </a:srgbClr>
              </a:gs>
              <a:gs pos="100000">
                <a:srgbClr val="A9D18E">
                  <a:tint val="23500"/>
                  <a:satMod val="160000"/>
                </a:srgbClr>
              </a:gs>
            </a:gsLst>
            <a:lin ang="18900000" scaled="1"/>
            <a:tileRect/>
          </a:gradFill>
          <a:ln w="12700">
            <a:solidFill>
              <a:schemeClr val="accent6">
                <a:lumMod val="75000"/>
              </a:schemeClr>
            </a:solidFill>
          </a:ln>
        </p:spPr>
        <p:txBody>
          <a:bodyPr wrap="square" rtlCol="0">
            <a:spAutoFit/>
          </a:bodyPr>
          <a:lstStyle/>
          <a:p>
            <a:pPr algn="ctr"/>
            <a:r>
              <a:rPr lang="en-US" b="1" dirty="0">
                <a:solidFill>
                  <a:schemeClr val="accent4"/>
                </a:solidFill>
              </a:rPr>
              <a:t>Thinking Brain</a:t>
            </a:r>
          </a:p>
          <a:p>
            <a:pPr marL="342900" indent="-342900">
              <a:buSzPct val="100000"/>
              <a:buFont typeface="Arial" panose="020B0604020202020204" pitchFamily="34" charset="0"/>
              <a:buChar char="•"/>
            </a:pPr>
            <a:r>
              <a:rPr lang="en-US" sz="1600" b="1" dirty="0"/>
              <a:t>Can’t think, problem solve, plan – especially in crisis</a:t>
            </a:r>
          </a:p>
          <a:p>
            <a:pPr marL="342900" indent="-342900">
              <a:lnSpc>
                <a:spcPct val="150000"/>
              </a:lnSpc>
              <a:buSzPct val="100000"/>
              <a:buFont typeface="Arial" panose="020B0604020202020204" pitchFamily="34" charset="0"/>
              <a:buChar char="•"/>
            </a:pPr>
            <a:r>
              <a:rPr lang="en-US" sz="1600" b="1" dirty="0"/>
              <a:t>Less access to </a:t>
            </a:r>
            <a:r>
              <a:rPr lang="en-US" sz="1600" b="1" dirty="0" smtClean="0"/>
              <a:t>language</a:t>
            </a:r>
            <a:endParaRPr lang="en-US" b="1" dirty="0"/>
          </a:p>
        </p:txBody>
      </p:sp>
      <p:sp>
        <p:nvSpPr>
          <p:cNvPr id="12" name="TextBox 11">
            <a:extLst>
              <a:ext uri="{FF2B5EF4-FFF2-40B4-BE49-F238E27FC236}">
                <a16:creationId xmlns:a16="http://schemas.microsoft.com/office/drawing/2014/main" id="{FF899CAD-4B4D-40B7-94DE-33D5A82FE4BC}"/>
              </a:ext>
            </a:extLst>
          </p:cNvPr>
          <p:cNvSpPr txBox="1"/>
          <p:nvPr/>
        </p:nvSpPr>
        <p:spPr>
          <a:xfrm>
            <a:off x="7086600" y="2931212"/>
            <a:ext cx="3852524" cy="1477328"/>
          </a:xfrm>
          <a:prstGeom prst="rect">
            <a:avLst/>
          </a:prstGeom>
          <a:gradFill flip="none" rotWithShape="1">
            <a:gsLst>
              <a:gs pos="0">
                <a:srgbClr val="FFD966">
                  <a:tint val="66000"/>
                  <a:satMod val="160000"/>
                </a:srgbClr>
              </a:gs>
              <a:gs pos="50000">
                <a:srgbClr val="FFD966">
                  <a:tint val="44500"/>
                  <a:satMod val="160000"/>
                </a:srgbClr>
              </a:gs>
              <a:gs pos="100000">
                <a:srgbClr val="FFD966">
                  <a:tint val="23500"/>
                  <a:satMod val="160000"/>
                </a:srgbClr>
              </a:gs>
            </a:gsLst>
            <a:path path="circle">
              <a:fillToRect r="100000" b="100000"/>
            </a:path>
            <a:tileRect l="-100000" t="-100000"/>
          </a:gradFill>
          <a:ln w="12700">
            <a:solidFill>
              <a:srgbClr val="FFC000"/>
            </a:solidFill>
          </a:ln>
        </p:spPr>
        <p:txBody>
          <a:bodyPr wrap="square" rtlCol="0" anchor="ctr" anchorCtr="0">
            <a:spAutoFit/>
          </a:bodyPr>
          <a:lstStyle/>
          <a:p>
            <a:pPr algn="ctr"/>
            <a:r>
              <a:rPr lang="en-US" b="1" dirty="0">
                <a:solidFill>
                  <a:srgbClr val="EC8223"/>
                </a:solidFill>
              </a:rPr>
              <a:t>Emotional Brain</a:t>
            </a:r>
          </a:p>
          <a:p>
            <a:pPr marL="342900" indent="-342900">
              <a:lnSpc>
                <a:spcPct val="150000"/>
              </a:lnSpc>
              <a:buSzPct val="100000"/>
              <a:buFont typeface="Arial" panose="020B0604020202020204" pitchFamily="34" charset="0"/>
              <a:buChar char="•"/>
            </a:pPr>
            <a:r>
              <a:rPr lang="en-US" sz="1600" b="1" dirty="0"/>
              <a:t>Intolerable feelings take over</a:t>
            </a:r>
          </a:p>
          <a:p>
            <a:pPr marL="342900" indent="-342900">
              <a:lnSpc>
                <a:spcPct val="150000"/>
              </a:lnSpc>
              <a:buSzPct val="100000"/>
              <a:buFont typeface="Arial" panose="020B0604020202020204" pitchFamily="34" charset="0"/>
              <a:buChar char="•"/>
            </a:pPr>
            <a:r>
              <a:rPr lang="en-US" sz="1600" b="1" dirty="0"/>
              <a:t>Don’t trust relationships</a:t>
            </a:r>
          </a:p>
          <a:p>
            <a:pPr marL="342900" indent="-342900">
              <a:lnSpc>
                <a:spcPct val="150000"/>
              </a:lnSpc>
              <a:buSzPct val="100000"/>
              <a:buFont typeface="Arial" panose="020B0604020202020204" pitchFamily="34" charset="0"/>
              <a:buChar char="•"/>
            </a:pPr>
            <a:r>
              <a:rPr lang="en-US" sz="1600" b="1" dirty="0"/>
              <a:t>Misread social cues and </a:t>
            </a:r>
            <a:r>
              <a:rPr lang="en-US" sz="1600" b="1" dirty="0" smtClean="0"/>
              <a:t>threat</a:t>
            </a:r>
            <a:endParaRPr lang="en-US" b="1" dirty="0"/>
          </a:p>
        </p:txBody>
      </p:sp>
      <p:sp>
        <p:nvSpPr>
          <p:cNvPr id="4" name="TextBox 3"/>
          <p:cNvSpPr txBox="1"/>
          <p:nvPr/>
        </p:nvSpPr>
        <p:spPr>
          <a:xfrm>
            <a:off x="6858000" y="4559556"/>
            <a:ext cx="4081124" cy="1384995"/>
          </a:xfrm>
          <a:prstGeom prst="rect">
            <a:avLst/>
          </a:prstGeom>
          <a:gradFill>
            <a:gsLst>
              <a:gs pos="50000">
                <a:srgbClr val="CFC7DD"/>
              </a:gs>
              <a:gs pos="0">
                <a:srgbClr val="B196D2"/>
              </a:gs>
              <a:gs pos="100000">
                <a:srgbClr val="A9D18E">
                  <a:tint val="23500"/>
                  <a:satMod val="160000"/>
                </a:srgbClr>
              </a:gs>
            </a:gsLst>
            <a:lin ang="18900000" scaled="1"/>
          </a:gradFill>
          <a:ln w="12700">
            <a:solidFill>
              <a:srgbClr val="6A2D97"/>
            </a:solidFill>
          </a:ln>
        </p:spPr>
        <p:txBody>
          <a:bodyPr wrap="square" rtlCol="0">
            <a:spAutoFit/>
          </a:bodyPr>
          <a:lstStyle/>
          <a:p>
            <a:pPr algn="ctr">
              <a:buSzPct val="100000"/>
            </a:pPr>
            <a:r>
              <a:rPr lang="en-US" b="1" dirty="0">
                <a:solidFill>
                  <a:srgbClr val="7030A0"/>
                </a:solidFill>
              </a:rPr>
              <a:t>Primitive Brain</a:t>
            </a:r>
          </a:p>
          <a:p>
            <a:pPr marL="285750" indent="-285750">
              <a:lnSpc>
                <a:spcPct val="150000"/>
              </a:lnSpc>
              <a:buSzPct val="100000"/>
              <a:buFont typeface="Arial" panose="020B0604020202020204" pitchFamily="34" charset="0"/>
              <a:buChar char="•"/>
            </a:pPr>
            <a:r>
              <a:rPr lang="en-US" sz="1600" b="1" dirty="0"/>
              <a:t>Body highly reactive to threat</a:t>
            </a:r>
          </a:p>
          <a:p>
            <a:pPr marL="285750" indent="-285750">
              <a:lnSpc>
                <a:spcPct val="150000"/>
              </a:lnSpc>
              <a:buSzPct val="100000"/>
              <a:buFont typeface="Arial" panose="020B0604020202020204" pitchFamily="34" charset="0"/>
              <a:buChar char="•"/>
            </a:pPr>
            <a:r>
              <a:rPr lang="en-US" sz="1600" b="1" dirty="0"/>
              <a:t>Can’t inhibit primitive responses</a:t>
            </a:r>
          </a:p>
          <a:p>
            <a:pPr marL="342900" indent="-342900">
              <a:buSzPct val="100000"/>
              <a:buFont typeface="Arial" panose="020B0604020202020204" pitchFamily="34" charset="0"/>
              <a:buChar char="•"/>
            </a:pPr>
            <a:endParaRPr lang="en-US" b="1" dirty="0"/>
          </a:p>
        </p:txBody>
      </p:sp>
      <p:sp>
        <p:nvSpPr>
          <p:cNvPr id="23" name="TextBox 22">
            <a:extLst>
              <a:ext uri="{FF2B5EF4-FFF2-40B4-BE49-F238E27FC236}">
                <a16:creationId xmlns:a16="http://schemas.microsoft.com/office/drawing/2014/main" id="{630F6096-3EEB-4579-B8E6-25341C45CE30}"/>
              </a:ext>
            </a:extLst>
          </p:cNvPr>
          <p:cNvSpPr txBox="1"/>
          <p:nvPr/>
        </p:nvSpPr>
        <p:spPr>
          <a:xfrm>
            <a:off x="1453587" y="1221765"/>
            <a:ext cx="2616422" cy="338554"/>
          </a:xfrm>
          <a:prstGeom prst="rect">
            <a:avLst/>
          </a:prstGeom>
          <a:noFill/>
        </p:spPr>
        <p:txBody>
          <a:bodyPr wrap="none" rtlCol="0">
            <a:spAutoFit/>
          </a:bodyPr>
          <a:lstStyle/>
          <a:p>
            <a:r>
              <a:rPr lang="en-US" sz="1600" dirty="0"/>
              <a:t>Adapted from Bruce Perry </a:t>
            </a:r>
          </a:p>
        </p:txBody>
      </p:sp>
    </p:spTree>
    <p:extLst>
      <p:ext uri="{BB962C8B-B14F-4D97-AF65-F5344CB8AC3E}">
        <p14:creationId xmlns:p14="http://schemas.microsoft.com/office/powerpoint/2010/main" val="134039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9" grpId="0" animBg="1"/>
      <p:bldP spid="20" grpId="0" animBg="1"/>
      <p:bldP spid="21" grpId="0"/>
      <p:bldP spid="25" grpId="0" animBg="1"/>
      <p:bldP spid="26" grpId="0" animBg="1"/>
      <p:bldP spid="27" grpId="0" animBg="1"/>
      <p:bldP spid="13" grpId="0" animBg="1"/>
      <p:bldP spid="12"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neuron.illinois.edu/sites/default/files/games/Brain/images/side/outline.png">
            <a:extLst>
              <a:ext uri="{FF2B5EF4-FFF2-40B4-BE49-F238E27FC236}">
                <a16:creationId xmlns:a16="http://schemas.microsoft.com/office/drawing/2014/main" id="{92126DB6-62E9-4D2D-85D5-D3FECEAFD628}"/>
              </a:ext>
            </a:extLst>
          </p:cNvPr>
          <p:cNvPicPr>
            <a:picLocks noChangeAspect="1" noChangeArrowheads="1"/>
          </p:cNvPicPr>
          <p:nvPr/>
        </p:nvPicPr>
        <p:blipFill>
          <a:blip r:embed="rId3" cstate="print"/>
          <a:srcRect/>
          <a:stretch>
            <a:fillRect/>
          </a:stretch>
        </p:blipFill>
        <p:spPr bwMode="auto">
          <a:xfrm>
            <a:off x="2765978" y="2022581"/>
            <a:ext cx="3281754" cy="3840480"/>
          </a:xfrm>
          <a:prstGeom prst="rect">
            <a:avLst/>
          </a:prstGeom>
          <a:noFill/>
          <a:ln w="9525">
            <a:noFill/>
            <a:miter lim="800000"/>
            <a:headEnd/>
            <a:tailEnd/>
          </a:ln>
        </p:spPr>
      </p:pic>
      <p:sp>
        <p:nvSpPr>
          <p:cNvPr id="3" name="Freeform: Shape 2">
            <a:extLst>
              <a:ext uri="{FF2B5EF4-FFF2-40B4-BE49-F238E27FC236}">
                <a16:creationId xmlns:a16="http://schemas.microsoft.com/office/drawing/2014/main" id="{9CABFF23-D848-4FA8-BB55-9D67BB09AB65}"/>
              </a:ext>
            </a:extLst>
          </p:cNvPr>
          <p:cNvSpPr/>
          <p:nvPr/>
        </p:nvSpPr>
        <p:spPr>
          <a:xfrm>
            <a:off x="3525026" y="2337741"/>
            <a:ext cx="2197662" cy="3525320"/>
          </a:xfrm>
          <a:custGeom>
            <a:avLst/>
            <a:gdLst>
              <a:gd name="connsiteX0" fmla="*/ 1371600 w 2930216"/>
              <a:gd name="connsiteY0" fmla="*/ 4649056 h 4700426"/>
              <a:gd name="connsiteX1" fmla="*/ 1371600 w 2930216"/>
              <a:gd name="connsiteY1" fmla="*/ 4649056 h 4700426"/>
              <a:gd name="connsiteX2" fmla="*/ 1351052 w 2930216"/>
              <a:gd name="connsiteY2" fmla="*/ 4551451 h 4700426"/>
              <a:gd name="connsiteX3" fmla="*/ 1340778 w 2930216"/>
              <a:gd name="connsiteY3" fmla="*/ 4469258 h 4700426"/>
              <a:gd name="connsiteX4" fmla="*/ 1330503 w 2930216"/>
              <a:gd name="connsiteY4" fmla="*/ 4402476 h 4700426"/>
              <a:gd name="connsiteX5" fmla="*/ 1325366 w 2930216"/>
              <a:gd name="connsiteY5" fmla="*/ 4381928 h 4700426"/>
              <a:gd name="connsiteX6" fmla="*/ 1320229 w 2930216"/>
              <a:gd name="connsiteY6" fmla="*/ 4356242 h 4700426"/>
              <a:gd name="connsiteX7" fmla="*/ 1304818 w 2930216"/>
              <a:gd name="connsiteY7" fmla="*/ 4310009 h 4700426"/>
              <a:gd name="connsiteX8" fmla="*/ 1294544 w 2930216"/>
              <a:gd name="connsiteY8" fmla="*/ 4279186 h 4700426"/>
              <a:gd name="connsiteX9" fmla="*/ 1289407 w 2930216"/>
              <a:gd name="connsiteY9" fmla="*/ 4263775 h 4700426"/>
              <a:gd name="connsiteX10" fmla="*/ 1279133 w 2930216"/>
              <a:gd name="connsiteY10" fmla="*/ 4217541 h 4700426"/>
              <a:gd name="connsiteX11" fmla="*/ 1273996 w 2930216"/>
              <a:gd name="connsiteY11" fmla="*/ 4202130 h 4700426"/>
              <a:gd name="connsiteX12" fmla="*/ 1263721 w 2930216"/>
              <a:gd name="connsiteY12" fmla="*/ 4186719 h 4700426"/>
              <a:gd name="connsiteX13" fmla="*/ 1248310 w 2930216"/>
              <a:gd name="connsiteY13" fmla="*/ 4145622 h 4700426"/>
              <a:gd name="connsiteX14" fmla="*/ 1222625 w 2930216"/>
              <a:gd name="connsiteY14" fmla="*/ 4104525 h 4700426"/>
              <a:gd name="connsiteX15" fmla="*/ 1196939 w 2930216"/>
              <a:gd name="connsiteY15" fmla="*/ 4042880 h 4700426"/>
              <a:gd name="connsiteX16" fmla="*/ 1176391 w 2930216"/>
              <a:gd name="connsiteY16" fmla="*/ 3996647 h 4700426"/>
              <a:gd name="connsiteX17" fmla="*/ 1150706 w 2930216"/>
              <a:gd name="connsiteY17" fmla="*/ 3950413 h 4700426"/>
              <a:gd name="connsiteX18" fmla="*/ 1140432 w 2930216"/>
              <a:gd name="connsiteY18" fmla="*/ 3919591 h 4700426"/>
              <a:gd name="connsiteX19" fmla="*/ 1130157 w 2930216"/>
              <a:gd name="connsiteY19" fmla="*/ 3878494 h 4700426"/>
              <a:gd name="connsiteX20" fmla="*/ 1125020 w 2930216"/>
              <a:gd name="connsiteY20" fmla="*/ 3863083 h 4700426"/>
              <a:gd name="connsiteX21" fmla="*/ 1109609 w 2930216"/>
              <a:gd name="connsiteY21" fmla="*/ 3847671 h 4700426"/>
              <a:gd name="connsiteX22" fmla="*/ 1094198 w 2930216"/>
              <a:gd name="connsiteY22" fmla="*/ 3811712 h 4700426"/>
              <a:gd name="connsiteX23" fmla="*/ 1073650 w 2930216"/>
              <a:gd name="connsiteY23" fmla="*/ 3765478 h 4700426"/>
              <a:gd name="connsiteX24" fmla="*/ 1063375 w 2930216"/>
              <a:gd name="connsiteY24" fmla="*/ 3755204 h 4700426"/>
              <a:gd name="connsiteX25" fmla="*/ 1053101 w 2930216"/>
              <a:gd name="connsiteY25" fmla="*/ 3724382 h 4700426"/>
              <a:gd name="connsiteX26" fmla="*/ 1032553 w 2930216"/>
              <a:gd name="connsiteY26" fmla="*/ 3698696 h 4700426"/>
              <a:gd name="connsiteX27" fmla="*/ 1022279 w 2930216"/>
              <a:gd name="connsiteY27" fmla="*/ 3667874 h 4700426"/>
              <a:gd name="connsiteX28" fmla="*/ 1017142 w 2930216"/>
              <a:gd name="connsiteY28" fmla="*/ 3652462 h 4700426"/>
              <a:gd name="connsiteX29" fmla="*/ 1006868 w 2930216"/>
              <a:gd name="connsiteY29" fmla="*/ 3637051 h 4700426"/>
              <a:gd name="connsiteX30" fmla="*/ 1001730 w 2930216"/>
              <a:gd name="connsiteY30" fmla="*/ 3621640 h 4700426"/>
              <a:gd name="connsiteX31" fmla="*/ 986319 w 2930216"/>
              <a:gd name="connsiteY31" fmla="*/ 3606229 h 4700426"/>
              <a:gd name="connsiteX32" fmla="*/ 976045 w 2930216"/>
              <a:gd name="connsiteY32" fmla="*/ 3570269 h 4700426"/>
              <a:gd name="connsiteX33" fmla="*/ 970908 w 2930216"/>
              <a:gd name="connsiteY33" fmla="*/ 3554858 h 4700426"/>
              <a:gd name="connsiteX34" fmla="*/ 955497 w 2930216"/>
              <a:gd name="connsiteY34" fmla="*/ 3534310 h 4700426"/>
              <a:gd name="connsiteX35" fmla="*/ 945223 w 2930216"/>
              <a:gd name="connsiteY35" fmla="*/ 3493213 h 4700426"/>
              <a:gd name="connsiteX36" fmla="*/ 929811 w 2930216"/>
              <a:gd name="connsiteY36" fmla="*/ 3452116 h 4700426"/>
              <a:gd name="connsiteX37" fmla="*/ 924674 w 2930216"/>
              <a:gd name="connsiteY37" fmla="*/ 3421294 h 4700426"/>
              <a:gd name="connsiteX38" fmla="*/ 919537 w 2930216"/>
              <a:gd name="connsiteY38" fmla="*/ 3405883 h 4700426"/>
              <a:gd name="connsiteX39" fmla="*/ 909263 w 2930216"/>
              <a:gd name="connsiteY39" fmla="*/ 3354512 h 4700426"/>
              <a:gd name="connsiteX40" fmla="*/ 898989 w 2930216"/>
              <a:gd name="connsiteY40" fmla="*/ 3323689 h 4700426"/>
              <a:gd name="connsiteX41" fmla="*/ 888715 w 2930216"/>
              <a:gd name="connsiteY41" fmla="*/ 3282593 h 4700426"/>
              <a:gd name="connsiteX42" fmla="*/ 873303 w 2930216"/>
              <a:gd name="connsiteY42" fmla="*/ 3220948 h 4700426"/>
              <a:gd name="connsiteX43" fmla="*/ 868166 w 2930216"/>
              <a:gd name="connsiteY43" fmla="*/ 3200400 h 4700426"/>
              <a:gd name="connsiteX44" fmla="*/ 847618 w 2930216"/>
              <a:gd name="connsiteY44" fmla="*/ 3149029 h 4700426"/>
              <a:gd name="connsiteX45" fmla="*/ 837344 w 2930216"/>
              <a:gd name="connsiteY45" fmla="*/ 3113069 h 4700426"/>
              <a:gd name="connsiteX46" fmla="*/ 791110 w 2930216"/>
              <a:gd name="connsiteY46" fmla="*/ 3036013 h 4700426"/>
              <a:gd name="connsiteX47" fmla="*/ 775699 w 2930216"/>
              <a:gd name="connsiteY47" fmla="*/ 3020602 h 4700426"/>
              <a:gd name="connsiteX48" fmla="*/ 755151 w 2930216"/>
              <a:gd name="connsiteY48" fmla="*/ 2984642 h 4700426"/>
              <a:gd name="connsiteX49" fmla="*/ 744877 w 2930216"/>
              <a:gd name="connsiteY49" fmla="*/ 2969231 h 4700426"/>
              <a:gd name="connsiteX50" fmla="*/ 729465 w 2930216"/>
              <a:gd name="connsiteY50" fmla="*/ 2953820 h 4700426"/>
              <a:gd name="connsiteX51" fmla="*/ 708917 w 2930216"/>
              <a:gd name="connsiteY51" fmla="*/ 2928134 h 4700426"/>
              <a:gd name="connsiteX52" fmla="*/ 698643 w 2930216"/>
              <a:gd name="connsiteY52" fmla="*/ 2912723 h 4700426"/>
              <a:gd name="connsiteX53" fmla="*/ 667820 w 2930216"/>
              <a:gd name="connsiteY53" fmla="*/ 2887038 h 4700426"/>
              <a:gd name="connsiteX54" fmla="*/ 657546 w 2930216"/>
              <a:gd name="connsiteY54" fmla="*/ 2866489 h 4700426"/>
              <a:gd name="connsiteX55" fmla="*/ 626724 w 2930216"/>
              <a:gd name="connsiteY55" fmla="*/ 2840804 h 4700426"/>
              <a:gd name="connsiteX56" fmla="*/ 611312 w 2930216"/>
              <a:gd name="connsiteY56" fmla="*/ 2809982 h 4700426"/>
              <a:gd name="connsiteX57" fmla="*/ 601038 w 2930216"/>
              <a:gd name="connsiteY57" fmla="*/ 2799707 h 4700426"/>
              <a:gd name="connsiteX58" fmla="*/ 575353 w 2930216"/>
              <a:gd name="connsiteY58" fmla="*/ 2748337 h 4700426"/>
              <a:gd name="connsiteX59" fmla="*/ 565079 w 2930216"/>
              <a:gd name="connsiteY59" fmla="*/ 2717514 h 4700426"/>
              <a:gd name="connsiteX60" fmla="*/ 559942 w 2930216"/>
              <a:gd name="connsiteY60" fmla="*/ 2702103 h 4700426"/>
              <a:gd name="connsiteX61" fmla="*/ 549668 w 2930216"/>
              <a:gd name="connsiteY61" fmla="*/ 2686692 h 4700426"/>
              <a:gd name="connsiteX62" fmla="*/ 544530 w 2930216"/>
              <a:gd name="connsiteY62" fmla="*/ 2666143 h 4700426"/>
              <a:gd name="connsiteX63" fmla="*/ 534256 w 2930216"/>
              <a:gd name="connsiteY63" fmla="*/ 2635321 h 4700426"/>
              <a:gd name="connsiteX64" fmla="*/ 523982 w 2930216"/>
              <a:gd name="connsiteY64" fmla="*/ 2599361 h 4700426"/>
              <a:gd name="connsiteX65" fmla="*/ 534256 w 2930216"/>
              <a:gd name="connsiteY65" fmla="*/ 2429838 h 4700426"/>
              <a:gd name="connsiteX66" fmla="*/ 539393 w 2930216"/>
              <a:gd name="connsiteY66" fmla="*/ 2404152 h 4700426"/>
              <a:gd name="connsiteX67" fmla="*/ 554805 w 2930216"/>
              <a:gd name="connsiteY67" fmla="*/ 2393878 h 4700426"/>
              <a:gd name="connsiteX68" fmla="*/ 570216 w 2930216"/>
              <a:gd name="connsiteY68" fmla="*/ 2342507 h 4700426"/>
              <a:gd name="connsiteX69" fmla="*/ 580490 w 2930216"/>
              <a:gd name="connsiteY69" fmla="*/ 2327096 h 4700426"/>
              <a:gd name="connsiteX70" fmla="*/ 595901 w 2930216"/>
              <a:gd name="connsiteY70" fmla="*/ 2311685 h 4700426"/>
              <a:gd name="connsiteX71" fmla="*/ 616450 w 2930216"/>
              <a:gd name="connsiteY71" fmla="*/ 2265451 h 4700426"/>
              <a:gd name="connsiteX72" fmla="*/ 631861 w 2930216"/>
              <a:gd name="connsiteY72" fmla="*/ 2198669 h 4700426"/>
              <a:gd name="connsiteX73" fmla="*/ 642135 w 2930216"/>
              <a:gd name="connsiteY73" fmla="*/ 2183258 h 4700426"/>
              <a:gd name="connsiteX74" fmla="*/ 636998 w 2930216"/>
              <a:gd name="connsiteY74" fmla="*/ 1982912 h 4700426"/>
              <a:gd name="connsiteX75" fmla="*/ 626724 w 2930216"/>
              <a:gd name="connsiteY75" fmla="*/ 1926404 h 4700426"/>
              <a:gd name="connsiteX76" fmla="*/ 621587 w 2930216"/>
              <a:gd name="connsiteY76" fmla="*/ 1900719 h 4700426"/>
              <a:gd name="connsiteX77" fmla="*/ 606175 w 2930216"/>
              <a:gd name="connsiteY77" fmla="*/ 1885307 h 4700426"/>
              <a:gd name="connsiteX78" fmla="*/ 570216 w 2930216"/>
              <a:gd name="connsiteY78" fmla="*/ 1839074 h 4700426"/>
              <a:gd name="connsiteX79" fmla="*/ 544530 w 2930216"/>
              <a:gd name="connsiteY79" fmla="*/ 1803114 h 4700426"/>
              <a:gd name="connsiteX80" fmla="*/ 513708 w 2930216"/>
              <a:gd name="connsiteY80" fmla="*/ 1762018 h 4700426"/>
              <a:gd name="connsiteX81" fmla="*/ 498297 w 2930216"/>
              <a:gd name="connsiteY81" fmla="*/ 1741469 h 4700426"/>
              <a:gd name="connsiteX82" fmla="*/ 462337 w 2930216"/>
              <a:gd name="connsiteY82" fmla="*/ 1705510 h 4700426"/>
              <a:gd name="connsiteX83" fmla="*/ 410966 w 2930216"/>
              <a:gd name="connsiteY83" fmla="*/ 1654139 h 4700426"/>
              <a:gd name="connsiteX84" fmla="*/ 380144 w 2930216"/>
              <a:gd name="connsiteY84" fmla="*/ 1618179 h 4700426"/>
              <a:gd name="connsiteX85" fmla="*/ 339047 w 2930216"/>
              <a:gd name="connsiteY85" fmla="*/ 1577083 h 4700426"/>
              <a:gd name="connsiteX86" fmla="*/ 313362 w 2930216"/>
              <a:gd name="connsiteY86" fmla="*/ 1546260 h 4700426"/>
              <a:gd name="connsiteX87" fmla="*/ 272265 w 2930216"/>
              <a:gd name="connsiteY87" fmla="*/ 1500026 h 4700426"/>
              <a:gd name="connsiteX88" fmla="*/ 261991 w 2930216"/>
              <a:gd name="connsiteY88" fmla="*/ 1479478 h 4700426"/>
              <a:gd name="connsiteX89" fmla="*/ 256854 w 2930216"/>
              <a:gd name="connsiteY89" fmla="*/ 1464067 h 4700426"/>
              <a:gd name="connsiteX90" fmla="*/ 241443 w 2930216"/>
              <a:gd name="connsiteY90" fmla="*/ 1453793 h 4700426"/>
              <a:gd name="connsiteX91" fmla="*/ 231169 w 2930216"/>
              <a:gd name="connsiteY91" fmla="*/ 1438382 h 4700426"/>
              <a:gd name="connsiteX92" fmla="*/ 220894 w 2930216"/>
              <a:gd name="connsiteY92" fmla="*/ 1428107 h 4700426"/>
              <a:gd name="connsiteX93" fmla="*/ 195209 w 2930216"/>
              <a:gd name="connsiteY93" fmla="*/ 1387011 h 4700426"/>
              <a:gd name="connsiteX94" fmla="*/ 174661 w 2930216"/>
              <a:gd name="connsiteY94" fmla="*/ 1366462 h 4700426"/>
              <a:gd name="connsiteX95" fmla="*/ 159250 w 2930216"/>
              <a:gd name="connsiteY95" fmla="*/ 1335640 h 4700426"/>
              <a:gd name="connsiteX96" fmla="*/ 143838 w 2930216"/>
              <a:gd name="connsiteY96" fmla="*/ 1330503 h 4700426"/>
              <a:gd name="connsiteX97" fmla="*/ 138701 w 2930216"/>
              <a:gd name="connsiteY97" fmla="*/ 1315092 h 4700426"/>
              <a:gd name="connsiteX98" fmla="*/ 102742 w 2930216"/>
              <a:gd name="connsiteY98" fmla="*/ 1268858 h 4700426"/>
              <a:gd name="connsiteX99" fmla="*/ 87330 w 2930216"/>
              <a:gd name="connsiteY99" fmla="*/ 1222624 h 4700426"/>
              <a:gd name="connsiteX100" fmla="*/ 82193 w 2930216"/>
              <a:gd name="connsiteY100" fmla="*/ 1207213 h 4700426"/>
              <a:gd name="connsiteX101" fmla="*/ 77056 w 2930216"/>
              <a:gd name="connsiteY101" fmla="*/ 1191802 h 4700426"/>
              <a:gd name="connsiteX102" fmla="*/ 71919 w 2930216"/>
              <a:gd name="connsiteY102" fmla="*/ 1171253 h 4700426"/>
              <a:gd name="connsiteX103" fmla="*/ 56508 w 2930216"/>
              <a:gd name="connsiteY103" fmla="*/ 1160979 h 4700426"/>
              <a:gd name="connsiteX104" fmla="*/ 46234 w 2930216"/>
              <a:gd name="connsiteY104" fmla="*/ 1130157 h 4700426"/>
              <a:gd name="connsiteX105" fmla="*/ 41097 w 2930216"/>
              <a:gd name="connsiteY105" fmla="*/ 1114746 h 4700426"/>
              <a:gd name="connsiteX106" fmla="*/ 35960 w 2930216"/>
              <a:gd name="connsiteY106" fmla="*/ 1089060 h 4700426"/>
              <a:gd name="connsiteX107" fmla="*/ 20548 w 2930216"/>
              <a:gd name="connsiteY107" fmla="*/ 1073649 h 4700426"/>
              <a:gd name="connsiteX108" fmla="*/ 15411 w 2930216"/>
              <a:gd name="connsiteY108" fmla="*/ 1047964 h 4700426"/>
              <a:gd name="connsiteX109" fmla="*/ 5137 w 2930216"/>
              <a:gd name="connsiteY109" fmla="*/ 1032552 h 4700426"/>
              <a:gd name="connsiteX110" fmla="*/ 0 w 2930216"/>
              <a:gd name="connsiteY110" fmla="*/ 950359 h 4700426"/>
              <a:gd name="connsiteX111" fmla="*/ 5137 w 2930216"/>
              <a:gd name="connsiteY111" fmla="*/ 539393 h 4700426"/>
              <a:gd name="connsiteX112" fmla="*/ 10274 w 2930216"/>
              <a:gd name="connsiteY112" fmla="*/ 518844 h 4700426"/>
              <a:gd name="connsiteX113" fmla="*/ 25685 w 2930216"/>
              <a:gd name="connsiteY113" fmla="*/ 472611 h 4700426"/>
              <a:gd name="connsiteX114" fmla="*/ 35960 w 2930216"/>
              <a:gd name="connsiteY114" fmla="*/ 436651 h 4700426"/>
              <a:gd name="connsiteX115" fmla="*/ 46234 w 2930216"/>
              <a:gd name="connsiteY115" fmla="*/ 400692 h 4700426"/>
              <a:gd name="connsiteX116" fmla="*/ 87330 w 2930216"/>
              <a:gd name="connsiteY116" fmla="*/ 359595 h 4700426"/>
              <a:gd name="connsiteX117" fmla="*/ 107879 w 2930216"/>
              <a:gd name="connsiteY117" fmla="*/ 333910 h 4700426"/>
              <a:gd name="connsiteX118" fmla="*/ 113016 w 2930216"/>
              <a:gd name="connsiteY118" fmla="*/ 318498 h 4700426"/>
              <a:gd name="connsiteX119" fmla="*/ 138701 w 2930216"/>
              <a:gd name="connsiteY119" fmla="*/ 277402 h 4700426"/>
              <a:gd name="connsiteX120" fmla="*/ 154112 w 2930216"/>
              <a:gd name="connsiteY120" fmla="*/ 267128 h 4700426"/>
              <a:gd name="connsiteX121" fmla="*/ 174661 w 2930216"/>
              <a:gd name="connsiteY121" fmla="*/ 241442 h 4700426"/>
              <a:gd name="connsiteX122" fmla="*/ 226032 w 2930216"/>
              <a:gd name="connsiteY122" fmla="*/ 195209 h 4700426"/>
              <a:gd name="connsiteX123" fmla="*/ 241443 w 2930216"/>
              <a:gd name="connsiteY123" fmla="*/ 184934 h 4700426"/>
              <a:gd name="connsiteX124" fmla="*/ 256854 w 2930216"/>
              <a:gd name="connsiteY124" fmla="*/ 179797 h 4700426"/>
              <a:gd name="connsiteX125" fmla="*/ 272265 w 2930216"/>
              <a:gd name="connsiteY125" fmla="*/ 159249 h 4700426"/>
              <a:gd name="connsiteX126" fmla="*/ 318499 w 2930216"/>
              <a:gd name="connsiteY126" fmla="*/ 143838 h 4700426"/>
              <a:gd name="connsiteX127" fmla="*/ 385281 w 2930216"/>
              <a:gd name="connsiteY127" fmla="*/ 118152 h 4700426"/>
              <a:gd name="connsiteX128" fmla="*/ 416103 w 2930216"/>
              <a:gd name="connsiteY128" fmla="*/ 107878 h 4700426"/>
              <a:gd name="connsiteX129" fmla="*/ 452063 w 2930216"/>
              <a:gd name="connsiteY129" fmla="*/ 102741 h 4700426"/>
              <a:gd name="connsiteX130" fmla="*/ 467474 w 2930216"/>
              <a:gd name="connsiteY130" fmla="*/ 97604 h 4700426"/>
              <a:gd name="connsiteX131" fmla="*/ 493160 w 2930216"/>
              <a:gd name="connsiteY131" fmla="*/ 92467 h 4700426"/>
              <a:gd name="connsiteX132" fmla="*/ 508571 w 2930216"/>
              <a:gd name="connsiteY132" fmla="*/ 82193 h 4700426"/>
              <a:gd name="connsiteX133" fmla="*/ 529119 w 2930216"/>
              <a:gd name="connsiteY133" fmla="*/ 77056 h 4700426"/>
              <a:gd name="connsiteX134" fmla="*/ 611312 w 2930216"/>
              <a:gd name="connsiteY134" fmla="*/ 61644 h 4700426"/>
              <a:gd name="connsiteX135" fmla="*/ 657546 w 2930216"/>
              <a:gd name="connsiteY135" fmla="*/ 46233 h 4700426"/>
              <a:gd name="connsiteX136" fmla="*/ 698643 w 2930216"/>
              <a:gd name="connsiteY136" fmla="*/ 30822 h 4700426"/>
              <a:gd name="connsiteX137" fmla="*/ 729465 w 2930216"/>
              <a:gd name="connsiteY137" fmla="*/ 25685 h 4700426"/>
              <a:gd name="connsiteX138" fmla="*/ 750014 w 2930216"/>
              <a:gd name="connsiteY138" fmla="*/ 15411 h 4700426"/>
              <a:gd name="connsiteX139" fmla="*/ 765425 w 2930216"/>
              <a:gd name="connsiteY139" fmla="*/ 5137 h 4700426"/>
              <a:gd name="connsiteX140" fmla="*/ 821933 w 2930216"/>
              <a:gd name="connsiteY140" fmla="*/ 0 h 4700426"/>
              <a:gd name="connsiteX141" fmla="*/ 1659277 w 2930216"/>
              <a:gd name="connsiteY141" fmla="*/ 10274 h 4700426"/>
              <a:gd name="connsiteX142" fmla="*/ 1679825 w 2930216"/>
              <a:gd name="connsiteY142" fmla="*/ 20548 h 4700426"/>
              <a:gd name="connsiteX143" fmla="*/ 1710647 w 2930216"/>
              <a:gd name="connsiteY143" fmla="*/ 30822 h 4700426"/>
              <a:gd name="connsiteX144" fmla="*/ 1741470 w 2930216"/>
              <a:gd name="connsiteY144" fmla="*/ 51370 h 4700426"/>
              <a:gd name="connsiteX145" fmla="*/ 1762018 w 2930216"/>
              <a:gd name="connsiteY145" fmla="*/ 66782 h 4700426"/>
              <a:gd name="connsiteX146" fmla="*/ 1792841 w 2930216"/>
              <a:gd name="connsiteY146" fmla="*/ 77056 h 4700426"/>
              <a:gd name="connsiteX147" fmla="*/ 1813389 w 2930216"/>
              <a:gd name="connsiteY147" fmla="*/ 87330 h 4700426"/>
              <a:gd name="connsiteX148" fmla="*/ 1839074 w 2930216"/>
              <a:gd name="connsiteY148" fmla="*/ 97604 h 4700426"/>
              <a:gd name="connsiteX149" fmla="*/ 1854485 w 2930216"/>
              <a:gd name="connsiteY149" fmla="*/ 113015 h 4700426"/>
              <a:gd name="connsiteX150" fmla="*/ 1875034 w 2930216"/>
              <a:gd name="connsiteY150" fmla="*/ 123289 h 4700426"/>
              <a:gd name="connsiteX151" fmla="*/ 1905856 w 2930216"/>
              <a:gd name="connsiteY151" fmla="*/ 143838 h 4700426"/>
              <a:gd name="connsiteX152" fmla="*/ 1921268 w 2930216"/>
              <a:gd name="connsiteY152" fmla="*/ 154112 h 4700426"/>
              <a:gd name="connsiteX153" fmla="*/ 1967501 w 2930216"/>
              <a:gd name="connsiteY153" fmla="*/ 190071 h 4700426"/>
              <a:gd name="connsiteX154" fmla="*/ 2039420 w 2930216"/>
              <a:gd name="connsiteY154" fmla="*/ 220894 h 4700426"/>
              <a:gd name="connsiteX155" fmla="*/ 2059969 w 2930216"/>
              <a:gd name="connsiteY155" fmla="*/ 226031 h 4700426"/>
              <a:gd name="connsiteX156" fmla="*/ 2095928 w 2930216"/>
              <a:gd name="connsiteY156" fmla="*/ 246579 h 4700426"/>
              <a:gd name="connsiteX157" fmla="*/ 2116477 w 2930216"/>
              <a:gd name="connsiteY157" fmla="*/ 256853 h 4700426"/>
              <a:gd name="connsiteX158" fmla="*/ 2142162 w 2930216"/>
              <a:gd name="connsiteY158" fmla="*/ 261991 h 4700426"/>
              <a:gd name="connsiteX159" fmla="*/ 2157573 w 2930216"/>
              <a:gd name="connsiteY159" fmla="*/ 267128 h 4700426"/>
              <a:gd name="connsiteX160" fmla="*/ 2183259 w 2930216"/>
              <a:gd name="connsiteY160" fmla="*/ 287676 h 4700426"/>
              <a:gd name="connsiteX161" fmla="*/ 2198670 w 2930216"/>
              <a:gd name="connsiteY161" fmla="*/ 292813 h 4700426"/>
              <a:gd name="connsiteX162" fmla="*/ 2224355 w 2930216"/>
              <a:gd name="connsiteY162" fmla="*/ 303087 h 4700426"/>
              <a:gd name="connsiteX163" fmla="*/ 2250041 w 2930216"/>
              <a:gd name="connsiteY163" fmla="*/ 328773 h 4700426"/>
              <a:gd name="connsiteX164" fmla="*/ 2270589 w 2930216"/>
              <a:gd name="connsiteY164" fmla="*/ 344184 h 4700426"/>
              <a:gd name="connsiteX165" fmla="*/ 2280863 w 2930216"/>
              <a:gd name="connsiteY165" fmla="*/ 359595 h 4700426"/>
              <a:gd name="connsiteX166" fmla="*/ 2296274 w 2930216"/>
              <a:gd name="connsiteY166" fmla="*/ 380143 h 4700426"/>
              <a:gd name="connsiteX167" fmla="*/ 2311685 w 2930216"/>
              <a:gd name="connsiteY167" fmla="*/ 390418 h 4700426"/>
              <a:gd name="connsiteX168" fmla="*/ 2327097 w 2930216"/>
              <a:gd name="connsiteY168" fmla="*/ 421240 h 4700426"/>
              <a:gd name="connsiteX169" fmla="*/ 2368193 w 2930216"/>
              <a:gd name="connsiteY169" fmla="*/ 462337 h 4700426"/>
              <a:gd name="connsiteX170" fmla="*/ 2388742 w 2930216"/>
              <a:gd name="connsiteY170" fmla="*/ 488022 h 4700426"/>
              <a:gd name="connsiteX171" fmla="*/ 2434975 w 2930216"/>
              <a:gd name="connsiteY171" fmla="*/ 534256 h 4700426"/>
              <a:gd name="connsiteX172" fmla="*/ 2470935 w 2930216"/>
              <a:gd name="connsiteY172" fmla="*/ 575352 h 4700426"/>
              <a:gd name="connsiteX173" fmla="*/ 2542854 w 2930216"/>
              <a:gd name="connsiteY173" fmla="*/ 657546 h 4700426"/>
              <a:gd name="connsiteX174" fmla="*/ 2563402 w 2930216"/>
              <a:gd name="connsiteY174" fmla="*/ 672957 h 4700426"/>
              <a:gd name="connsiteX175" fmla="*/ 2599362 w 2930216"/>
              <a:gd name="connsiteY175" fmla="*/ 708916 h 4700426"/>
              <a:gd name="connsiteX176" fmla="*/ 2630184 w 2930216"/>
              <a:gd name="connsiteY176" fmla="*/ 750013 h 4700426"/>
              <a:gd name="connsiteX177" fmla="*/ 2645596 w 2930216"/>
              <a:gd name="connsiteY177" fmla="*/ 775698 h 4700426"/>
              <a:gd name="connsiteX178" fmla="*/ 2661007 w 2930216"/>
              <a:gd name="connsiteY178" fmla="*/ 785973 h 4700426"/>
              <a:gd name="connsiteX179" fmla="*/ 2681555 w 2930216"/>
              <a:gd name="connsiteY179" fmla="*/ 811658 h 4700426"/>
              <a:gd name="connsiteX180" fmla="*/ 2696966 w 2930216"/>
              <a:gd name="connsiteY180" fmla="*/ 821932 h 4700426"/>
              <a:gd name="connsiteX181" fmla="*/ 2732926 w 2930216"/>
              <a:gd name="connsiteY181" fmla="*/ 863029 h 4700426"/>
              <a:gd name="connsiteX182" fmla="*/ 2743200 w 2930216"/>
              <a:gd name="connsiteY182" fmla="*/ 878440 h 4700426"/>
              <a:gd name="connsiteX183" fmla="*/ 2763748 w 2930216"/>
              <a:gd name="connsiteY183" fmla="*/ 919537 h 4700426"/>
              <a:gd name="connsiteX184" fmla="*/ 2794571 w 2930216"/>
              <a:gd name="connsiteY184" fmla="*/ 976044 h 4700426"/>
              <a:gd name="connsiteX185" fmla="*/ 2830530 w 2930216"/>
              <a:gd name="connsiteY185" fmla="*/ 1068512 h 4700426"/>
              <a:gd name="connsiteX186" fmla="*/ 2840805 w 2930216"/>
              <a:gd name="connsiteY186" fmla="*/ 1078786 h 4700426"/>
              <a:gd name="connsiteX187" fmla="*/ 2851079 w 2930216"/>
              <a:gd name="connsiteY187" fmla="*/ 1125020 h 4700426"/>
              <a:gd name="connsiteX188" fmla="*/ 2861353 w 2930216"/>
              <a:gd name="connsiteY188" fmla="*/ 1145568 h 4700426"/>
              <a:gd name="connsiteX189" fmla="*/ 2876764 w 2930216"/>
              <a:gd name="connsiteY189" fmla="*/ 1202076 h 4700426"/>
              <a:gd name="connsiteX190" fmla="*/ 2881901 w 2930216"/>
              <a:gd name="connsiteY190" fmla="*/ 1222624 h 4700426"/>
              <a:gd name="connsiteX191" fmla="*/ 2892175 w 2930216"/>
              <a:gd name="connsiteY191" fmla="*/ 1253447 h 4700426"/>
              <a:gd name="connsiteX192" fmla="*/ 2902450 w 2930216"/>
              <a:gd name="connsiteY192" fmla="*/ 1315092 h 4700426"/>
              <a:gd name="connsiteX193" fmla="*/ 2907587 w 2930216"/>
              <a:gd name="connsiteY193" fmla="*/ 1330503 h 4700426"/>
              <a:gd name="connsiteX194" fmla="*/ 2917861 w 2930216"/>
              <a:gd name="connsiteY194" fmla="*/ 1381874 h 4700426"/>
              <a:gd name="connsiteX195" fmla="*/ 2922998 w 2930216"/>
              <a:gd name="connsiteY195" fmla="*/ 1433244 h 4700426"/>
              <a:gd name="connsiteX196" fmla="*/ 2922998 w 2930216"/>
              <a:gd name="connsiteY196" fmla="*/ 2101065 h 4700426"/>
              <a:gd name="connsiteX197" fmla="*/ 2912724 w 2930216"/>
              <a:gd name="connsiteY197" fmla="*/ 2183258 h 4700426"/>
              <a:gd name="connsiteX198" fmla="*/ 2902450 w 2930216"/>
              <a:gd name="connsiteY198" fmla="*/ 2208943 h 4700426"/>
              <a:gd name="connsiteX199" fmla="*/ 2892175 w 2930216"/>
              <a:gd name="connsiteY199" fmla="*/ 2244903 h 4700426"/>
              <a:gd name="connsiteX200" fmla="*/ 2887038 w 2930216"/>
              <a:gd name="connsiteY200" fmla="*/ 2260314 h 4700426"/>
              <a:gd name="connsiteX201" fmla="*/ 2881901 w 2930216"/>
              <a:gd name="connsiteY201" fmla="*/ 2280862 h 4700426"/>
              <a:gd name="connsiteX202" fmla="*/ 2866490 w 2930216"/>
              <a:gd name="connsiteY202" fmla="*/ 2301411 h 4700426"/>
              <a:gd name="connsiteX203" fmla="*/ 2856216 w 2930216"/>
              <a:gd name="connsiteY203" fmla="*/ 2316822 h 4700426"/>
              <a:gd name="connsiteX204" fmla="*/ 2840805 w 2930216"/>
              <a:gd name="connsiteY204" fmla="*/ 2357919 h 4700426"/>
              <a:gd name="connsiteX205" fmla="*/ 2830530 w 2930216"/>
              <a:gd name="connsiteY205" fmla="*/ 2368193 h 4700426"/>
              <a:gd name="connsiteX206" fmla="*/ 2815119 w 2930216"/>
              <a:gd name="connsiteY206" fmla="*/ 2399015 h 4700426"/>
              <a:gd name="connsiteX207" fmla="*/ 2799708 w 2930216"/>
              <a:gd name="connsiteY207" fmla="*/ 2429838 h 4700426"/>
              <a:gd name="connsiteX208" fmla="*/ 2784297 w 2930216"/>
              <a:gd name="connsiteY208" fmla="*/ 2440112 h 4700426"/>
              <a:gd name="connsiteX209" fmla="*/ 2763748 w 2930216"/>
              <a:gd name="connsiteY209" fmla="*/ 2465797 h 4700426"/>
              <a:gd name="connsiteX210" fmla="*/ 2748337 w 2930216"/>
              <a:gd name="connsiteY210" fmla="*/ 2476071 h 4700426"/>
              <a:gd name="connsiteX211" fmla="*/ 2722652 w 2930216"/>
              <a:gd name="connsiteY211" fmla="*/ 2501757 h 4700426"/>
              <a:gd name="connsiteX212" fmla="*/ 2671281 w 2930216"/>
              <a:gd name="connsiteY212" fmla="*/ 2532579 h 4700426"/>
              <a:gd name="connsiteX213" fmla="*/ 2655870 w 2930216"/>
              <a:gd name="connsiteY213" fmla="*/ 2547991 h 4700426"/>
              <a:gd name="connsiteX214" fmla="*/ 2630184 w 2930216"/>
              <a:gd name="connsiteY214" fmla="*/ 2553128 h 4700426"/>
              <a:gd name="connsiteX215" fmla="*/ 2609636 w 2930216"/>
              <a:gd name="connsiteY215" fmla="*/ 2558265 h 4700426"/>
              <a:gd name="connsiteX216" fmla="*/ 2568539 w 2930216"/>
              <a:gd name="connsiteY216" fmla="*/ 2583950 h 4700426"/>
              <a:gd name="connsiteX217" fmla="*/ 2486346 w 2930216"/>
              <a:gd name="connsiteY217" fmla="*/ 2594224 h 4700426"/>
              <a:gd name="connsiteX218" fmla="*/ 2460661 w 2930216"/>
              <a:gd name="connsiteY218" fmla="*/ 2604498 h 4700426"/>
              <a:gd name="connsiteX219" fmla="*/ 2393879 w 2930216"/>
              <a:gd name="connsiteY219" fmla="*/ 2614773 h 4700426"/>
              <a:gd name="connsiteX220" fmla="*/ 2003461 w 2930216"/>
              <a:gd name="connsiteY220" fmla="*/ 2604498 h 4700426"/>
              <a:gd name="connsiteX221" fmla="*/ 1962364 w 2930216"/>
              <a:gd name="connsiteY221" fmla="*/ 2599361 h 4700426"/>
              <a:gd name="connsiteX222" fmla="*/ 1890445 w 2930216"/>
              <a:gd name="connsiteY222" fmla="*/ 2594224 h 4700426"/>
              <a:gd name="connsiteX223" fmla="*/ 1849348 w 2930216"/>
              <a:gd name="connsiteY223" fmla="*/ 2583950 h 4700426"/>
              <a:gd name="connsiteX224" fmla="*/ 1803115 w 2930216"/>
              <a:gd name="connsiteY224" fmla="*/ 2573676 h 4700426"/>
              <a:gd name="connsiteX225" fmla="*/ 1741470 w 2930216"/>
              <a:gd name="connsiteY225" fmla="*/ 2547991 h 4700426"/>
              <a:gd name="connsiteX226" fmla="*/ 1720921 w 2930216"/>
              <a:gd name="connsiteY226" fmla="*/ 2542853 h 4700426"/>
              <a:gd name="connsiteX227" fmla="*/ 1705510 w 2930216"/>
              <a:gd name="connsiteY227" fmla="*/ 2532579 h 4700426"/>
              <a:gd name="connsiteX228" fmla="*/ 1674688 w 2930216"/>
              <a:gd name="connsiteY228" fmla="*/ 2517168 h 4700426"/>
              <a:gd name="connsiteX229" fmla="*/ 1643865 w 2930216"/>
              <a:gd name="connsiteY229" fmla="*/ 2486346 h 4700426"/>
              <a:gd name="connsiteX230" fmla="*/ 1618180 w 2930216"/>
              <a:gd name="connsiteY230" fmla="*/ 2470934 h 4700426"/>
              <a:gd name="connsiteX231" fmla="*/ 1571946 w 2930216"/>
              <a:gd name="connsiteY231" fmla="*/ 2434975 h 4700426"/>
              <a:gd name="connsiteX232" fmla="*/ 1474342 w 2930216"/>
              <a:gd name="connsiteY232" fmla="*/ 2450386 h 4700426"/>
              <a:gd name="connsiteX233" fmla="*/ 1422971 w 2930216"/>
              <a:gd name="connsiteY233" fmla="*/ 2476071 h 4700426"/>
              <a:gd name="connsiteX234" fmla="*/ 1402423 w 2930216"/>
              <a:gd name="connsiteY234" fmla="*/ 2501757 h 4700426"/>
              <a:gd name="connsiteX235" fmla="*/ 1376737 w 2930216"/>
              <a:gd name="connsiteY235" fmla="*/ 2506894 h 4700426"/>
              <a:gd name="connsiteX236" fmla="*/ 1366463 w 2930216"/>
              <a:gd name="connsiteY236" fmla="*/ 2522305 h 4700426"/>
              <a:gd name="connsiteX237" fmla="*/ 1361326 w 2930216"/>
              <a:gd name="connsiteY237" fmla="*/ 2537716 h 4700426"/>
              <a:gd name="connsiteX238" fmla="*/ 1345915 w 2930216"/>
              <a:gd name="connsiteY238" fmla="*/ 2558265 h 4700426"/>
              <a:gd name="connsiteX239" fmla="*/ 1340778 w 2930216"/>
              <a:gd name="connsiteY239" fmla="*/ 2589087 h 4700426"/>
              <a:gd name="connsiteX240" fmla="*/ 1335641 w 2930216"/>
              <a:gd name="connsiteY240" fmla="*/ 2604498 h 4700426"/>
              <a:gd name="connsiteX241" fmla="*/ 1330503 w 2930216"/>
              <a:gd name="connsiteY241" fmla="*/ 2625047 h 4700426"/>
              <a:gd name="connsiteX242" fmla="*/ 1335641 w 2930216"/>
              <a:gd name="connsiteY242" fmla="*/ 2707240 h 4700426"/>
              <a:gd name="connsiteX243" fmla="*/ 1340778 w 2930216"/>
              <a:gd name="connsiteY243" fmla="*/ 2738062 h 4700426"/>
              <a:gd name="connsiteX244" fmla="*/ 1356189 w 2930216"/>
              <a:gd name="connsiteY244" fmla="*/ 2748337 h 4700426"/>
              <a:gd name="connsiteX245" fmla="*/ 1366463 w 2930216"/>
              <a:gd name="connsiteY245" fmla="*/ 2763748 h 4700426"/>
              <a:gd name="connsiteX246" fmla="*/ 1387011 w 2930216"/>
              <a:gd name="connsiteY246" fmla="*/ 2799707 h 4700426"/>
              <a:gd name="connsiteX247" fmla="*/ 1402423 w 2930216"/>
              <a:gd name="connsiteY247" fmla="*/ 2809982 h 4700426"/>
              <a:gd name="connsiteX248" fmla="*/ 1412697 w 2930216"/>
              <a:gd name="connsiteY248" fmla="*/ 2830530 h 4700426"/>
              <a:gd name="connsiteX249" fmla="*/ 1438382 w 2930216"/>
              <a:gd name="connsiteY249" fmla="*/ 2845941 h 4700426"/>
              <a:gd name="connsiteX250" fmla="*/ 1453793 w 2930216"/>
              <a:gd name="connsiteY250" fmla="*/ 2856215 h 4700426"/>
              <a:gd name="connsiteX251" fmla="*/ 1479479 w 2930216"/>
              <a:gd name="connsiteY251" fmla="*/ 2871626 h 4700426"/>
              <a:gd name="connsiteX252" fmla="*/ 1494890 w 2930216"/>
              <a:gd name="connsiteY252" fmla="*/ 2881901 h 4700426"/>
              <a:gd name="connsiteX253" fmla="*/ 1525712 w 2930216"/>
              <a:gd name="connsiteY253" fmla="*/ 2892175 h 4700426"/>
              <a:gd name="connsiteX254" fmla="*/ 1556535 w 2930216"/>
              <a:gd name="connsiteY254" fmla="*/ 2907586 h 4700426"/>
              <a:gd name="connsiteX255" fmla="*/ 1602769 w 2930216"/>
              <a:gd name="connsiteY255" fmla="*/ 2917860 h 4700426"/>
              <a:gd name="connsiteX256" fmla="*/ 1618180 w 2930216"/>
              <a:gd name="connsiteY256" fmla="*/ 2928134 h 4700426"/>
              <a:gd name="connsiteX257" fmla="*/ 1628454 w 2930216"/>
              <a:gd name="connsiteY257" fmla="*/ 2938409 h 4700426"/>
              <a:gd name="connsiteX258" fmla="*/ 1669551 w 2930216"/>
              <a:gd name="connsiteY258" fmla="*/ 2948683 h 4700426"/>
              <a:gd name="connsiteX259" fmla="*/ 1684962 w 2930216"/>
              <a:gd name="connsiteY259" fmla="*/ 2953820 h 4700426"/>
              <a:gd name="connsiteX260" fmla="*/ 1731196 w 2930216"/>
              <a:gd name="connsiteY260" fmla="*/ 2964094 h 4700426"/>
              <a:gd name="connsiteX261" fmla="*/ 1746607 w 2930216"/>
              <a:gd name="connsiteY261" fmla="*/ 2969231 h 4700426"/>
              <a:gd name="connsiteX262" fmla="*/ 1767155 w 2930216"/>
              <a:gd name="connsiteY262" fmla="*/ 2979505 h 4700426"/>
              <a:gd name="connsiteX263" fmla="*/ 1797978 w 2930216"/>
              <a:gd name="connsiteY263" fmla="*/ 2984642 h 4700426"/>
              <a:gd name="connsiteX264" fmla="*/ 1890445 w 2930216"/>
              <a:gd name="connsiteY264" fmla="*/ 2974368 h 4700426"/>
              <a:gd name="connsiteX265" fmla="*/ 1921268 w 2930216"/>
              <a:gd name="connsiteY265" fmla="*/ 2953820 h 4700426"/>
              <a:gd name="connsiteX266" fmla="*/ 1936679 w 2930216"/>
              <a:gd name="connsiteY266" fmla="*/ 2933271 h 4700426"/>
              <a:gd name="connsiteX267" fmla="*/ 1952090 w 2930216"/>
              <a:gd name="connsiteY267" fmla="*/ 2922997 h 4700426"/>
              <a:gd name="connsiteX268" fmla="*/ 1957227 w 2930216"/>
              <a:gd name="connsiteY268" fmla="*/ 2907586 h 4700426"/>
              <a:gd name="connsiteX269" fmla="*/ 1988050 w 2930216"/>
              <a:gd name="connsiteY269" fmla="*/ 2881901 h 4700426"/>
              <a:gd name="connsiteX270" fmla="*/ 2008598 w 2930216"/>
              <a:gd name="connsiteY270" fmla="*/ 2866489 h 4700426"/>
              <a:gd name="connsiteX271" fmla="*/ 2024009 w 2930216"/>
              <a:gd name="connsiteY271" fmla="*/ 2851078 h 4700426"/>
              <a:gd name="connsiteX272" fmla="*/ 2039420 w 2930216"/>
              <a:gd name="connsiteY272" fmla="*/ 2845941 h 4700426"/>
              <a:gd name="connsiteX273" fmla="*/ 2054832 w 2930216"/>
              <a:gd name="connsiteY273" fmla="*/ 2835667 h 4700426"/>
              <a:gd name="connsiteX274" fmla="*/ 2106202 w 2930216"/>
              <a:gd name="connsiteY274" fmla="*/ 2825393 h 4700426"/>
              <a:gd name="connsiteX275" fmla="*/ 2121614 w 2930216"/>
              <a:gd name="connsiteY275" fmla="*/ 2820256 h 4700426"/>
              <a:gd name="connsiteX276" fmla="*/ 2229492 w 2930216"/>
              <a:gd name="connsiteY276" fmla="*/ 2825393 h 4700426"/>
              <a:gd name="connsiteX277" fmla="*/ 2239766 w 2930216"/>
              <a:gd name="connsiteY277" fmla="*/ 2840804 h 4700426"/>
              <a:gd name="connsiteX278" fmla="*/ 2250041 w 2930216"/>
              <a:gd name="connsiteY278" fmla="*/ 2876764 h 4700426"/>
              <a:gd name="connsiteX279" fmla="*/ 2270589 w 2930216"/>
              <a:gd name="connsiteY279" fmla="*/ 2917860 h 4700426"/>
              <a:gd name="connsiteX280" fmla="*/ 2286000 w 2930216"/>
              <a:gd name="connsiteY280" fmla="*/ 3030876 h 4700426"/>
              <a:gd name="connsiteX281" fmla="*/ 2306548 w 2930216"/>
              <a:gd name="connsiteY281" fmla="*/ 3087384 h 4700426"/>
              <a:gd name="connsiteX282" fmla="*/ 2311685 w 2930216"/>
              <a:gd name="connsiteY282" fmla="*/ 3128480 h 4700426"/>
              <a:gd name="connsiteX283" fmla="*/ 2316823 w 2930216"/>
              <a:gd name="connsiteY283" fmla="*/ 3154166 h 4700426"/>
              <a:gd name="connsiteX284" fmla="*/ 2321960 w 2930216"/>
              <a:gd name="connsiteY284" fmla="*/ 3210674 h 4700426"/>
              <a:gd name="connsiteX285" fmla="*/ 2327097 w 2930216"/>
              <a:gd name="connsiteY285" fmla="*/ 3246633 h 4700426"/>
              <a:gd name="connsiteX286" fmla="*/ 2332234 w 2930216"/>
              <a:gd name="connsiteY286" fmla="*/ 3313415 h 4700426"/>
              <a:gd name="connsiteX287" fmla="*/ 2342508 w 2930216"/>
              <a:gd name="connsiteY287" fmla="*/ 3395609 h 4700426"/>
              <a:gd name="connsiteX288" fmla="*/ 2347645 w 2930216"/>
              <a:gd name="connsiteY288" fmla="*/ 3441842 h 4700426"/>
              <a:gd name="connsiteX289" fmla="*/ 2357919 w 2930216"/>
              <a:gd name="connsiteY289" fmla="*/ 3493213 h 4700426"/>
              <a:gd name="connsiteX290" fmla="*/ 2352782 w 2930216"/>
              <a:gd name="connsiteY290" fmla="*/ 3626777 h 4700426"/>
              <a:gd name="connsiteX291" fmla="*/ 2347645 w 2930216"/>
              <a:gd name="connsiteY291" fmla="*/ 3652462 h 4700426"/>
              <a:gd name="connsiteX292" fmla="*/ 2316823 w 2930216"/>
              <a:gd name="connsiteY292" fmla="*/ 3688422 h 4700426"/>
              <a:gd name="connsiteX293" fmla="*/ 2291137 w 2930216"/>
              <a:gd name="connsiteY293" fmla="*/ 3698696 h 4700426"/>
              <a:gd name="connsiteX294" fmla="*/ 2260315 w 2930216"/>
              <a:gd name="connsiteY294" fmla="*/ 3708970 h 4700426"/>
              <a:gd name="connsiteX295" fmla="*/ 2121614 w 2930216"/>
              <a:gd name="connsiteY295" fmla="*/ 3698696 h 4700426"/>
              <a:gd name="connsiteX296" fmla="*/ 2111339 w 2930216"/>
              <a:gd name="connsiteY296" fmla="*/ 3683285 h 4700426"/>
              <a:gd name="connsiteX297" fmla="*/ 2065106 w 2930216"/>
              <a:gd name="connsiteY297" fmla="*/ 3657600 h 4700426"/>
              <a:gd name="connsiteX298" fmla="*/ 2054832 w 2930216"/>
              <a:gd name="connsiteY298" fmla="*/ 3642188 h 4700426"/>
              <a:gd name="connsiteX299" fmla="*/ 2039420 w 2930216"/>
              <a:gd name="connsiteY299" fmla="*/ 3631914 h 4700426"/>
              <a:gd name="connsiteX300" fmla="*/ 2003461 w 2930216"/>
              <a:gd name="connsiteY300" fmla="*/ 3595955 h 4700426"/>
              <a:gd name="connsiteX301" fmla="*/ 1993187 w 2930216"/>
              <a:gd name="connsiteY301" fmla="*/ 3580543 h 4700426"/>
              <a:gd name="connsiteX302" fmla="*/ 1982912 w 2930216"/>
              <a:gd name="connsiteY302" fmla="*/ 3549721 h 4700426"/>
              <a:gd name="connsiteX303" fmla="*/ 1972638 w 2930216"/>
              <a:gd name="connsiteY303" fmla="*/ 3534310 h 4700426"/>
              <a:gd name="connsiteX304" fmla="*/ 1946953 w 2930216"/>
              <a:gd name="connsiteY304" fmla="*/ 3508624 h 4700426"/>
              <a:gd name="connsiteX305" fmla="*/ 1936679 w 2930216"/>
              <a:gd name="connsiteY305" fmla="*/ 3493213 h 4700426"/>
              <a:gd name="connsiteX306" fmla="*/ 1916130 w 2930216"/>
              <a:gd name="connsiteY306" fmla="*/ 3488076 h 4700426"/>
              <a:gd name="connsiteX307" fmla="*/ 1900719 w 2930216"/>
              <a:gd name="connsiteY307" fmla="*/ 3472665 h 4700426"/>
              <a:gd name="connsiteX308" fmla="*/ 1864760 w 2930216"/>
              <a:gd name="connsiteY308" fmla="*/ 3467528 h 4700426"/>
              <a:gd name="connsiteX309" fmla="*/ 1797978 w 2930216"/>
              <a:gd name="connsiteY309" fmla="*/ 3462391 h 4700426"/>
              <a:gd name="connsiteX310" fmla="*/ 1741470 w 2930216"/>
              <a:gd name="connsiteY310" fmla="*/ 3467528 h 4700426"/>
              <a:gd name="connsiteX311" fmla="*/ 1623317 w 2930216"/>
              <a:gd name="connsiteY311" fmla="*/ 3539447 h 4700426"/>
              <a:gd name="connsiteX312" fmla="*/ 1587357 w 2930216"/>
              <a:gd name="connsiteY312" fmla="*/ 3580543 h 4700426"/>
              <a:gd name="connsiteX313" fmla="*/ 1597632 w 2930216"/>
              <a:gd name="connsiteY313" fmla="*/ 3714107 h 4700426"/>
              <a:gd name="connsiteX314" fmla="*/ 1607906 w 2930216"/>
              <a:gd name="connsiteY314" fmla="*/ 3734656 h 4700426"/>
              <a:gd name="connsiteX315" fmla="*/ 1618180 w 2930216"/>
              <a:gd name="connsiteY315" fmla="*/ 3775752 h 4700426"/>
              <a:gd name="connsiteX316" fmla="*/ 1705510 w 2930216"/>
              <a:gd name="connsiteY316" fmla="*/ 3868220 h 4700426"/>
              <a:gd name="connsiteX317" fmla="*/ 1720921 w 2930216"/>
              <a:gd name="connsiteY317" fmla="*/ 3899042 h 4700426"/>
              <a:gd name="connsiteX318" fmla="*/ 1726059 w 2930216"/>
              <a:gd name="connsiteY318" fmla="*/ 3914453 h 4700426"/>
              <a:gd name="connsiteX319" fmla="*/ 1751744 w 2930216"/>
              <a:gd name="connsiteY319" fmla="*/ 3960687 h 4700426"/>
              <a:gd name="connsiteX320" fmla="*/ 1767155 w 2930216"/>
              <a:gd name="connsiteY320" fmla="*/ 3981235 h 4700426"/>
              <a:gd name="connsiteX321" fmla="*/ 1782566 w 2930216"/>
              <a:gd name="connsiteY321" fmla="*/ 4022332 h 4700426"/>
              <a:gd name="connsiteX322" fmla="*/ 1808252 w 2930216"/>
              <a:gd name="connsiteY322" fmla="*/ 4068566 h 4700426"/>
              <a:gd name="connsiteX323" fmla="*/ 1823663 w 2930216"/>
              <a:gd name="connsiteY323" fmla="*/ 4109662 h 4700426"/>
              <a:gd name="connsiteX324" fmla="*/ 1833937 w 2930216"/>
              <a:gd name="connsiteY324" fmla="*/ 4140485 h 4700426"/>
              <a:gd name="connsiteX325" fmla="*/ 1839074 w 2930216"/>
              <a:gd name="connsiteY325" fmla="*/ 4166170 h 4700426"/>
              <a:gd name="connsiteX326" fmla="*/ 1844211 w 2930216"/>
              <a:gd name="connsiteY326" fmla="*/ 4186719 h 4700426"/>
              <a:gd name="connsiteX327" fmla="*/ 1859623 w 2930216"/>
              <a:gd name="connsiteY327" fmla="*/ 4243226 h 4700426"/>
              <a:gd name="connsiteX328" fmla="*/ 1869897 w 2930216"/>
              <a:gd name="connsiteY328" fmla="*/ 4274049 h 4700426"/>
              <a:gd name="connsiteX329" fmla="*/ 1880171 w 2930216"/>
              <a:gd name="connsiteY329" fmla="*/ 4315146 h 4700426"/>
              <a:gd name="connsiteX330" fmla="*/ 1895582 w 2930216"/>
              <a:gd name="connsiteY330" fmla="*/ 4345968 h 4700426"/>
              <a:gd name="connsiteX331" fmla="*/ 1905856 w 2930216"/>
              <a:gd name="connsiteY331" fmla="*/ 4387065 h 4700426"/>
              <a:gd name="connsiteX332" fmla="*/ 1916130 w 2930216"/>
              <a:gd name="connsiteY332" fmla="*/ 4438435 h 4700426"/>
              <a:gd name="connsiteX333" fmla="*/ 1916130 w 2930216"/>
              <a:gd name="connsiteY333" fmla="*/ 4700426 h 4700426"/>
              <a:gd name="connsiteX334" fmla="*/ 1916130 w 2930216"/>
              <a:gd name="connsiteY334" fmla="*/ 4700426 h 470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2930216" h="4700426">
                <a:moveTo>
                  <a:pt x="1371600" y="4649056"/>
                </a:moveTo>
                <a:lnTo>
                  <a:pt x="1371600" y="4649056"/>
                </a:lnTo>
                <a:cubicBezTo>
                  <a:pt x="1367898" y="4632398"/>
                  <a:pt x="1352962" y="4566731"/>
                  <a:pt x="1351052" y="4551451"/>
                </a:cubicBezTo>
                <a:cubicBezTo>
                  <a:pt x="1347627" y="4524053"/>
                  <a:pt x="1344349" y="4496637"/>
                  <a:pt x="1340778" y="4469258"/>
                </a:cubicBezTo>
                <a:cubicBezTo>
                  <a:pt x="1338925" y="4455051"/>
                  <a:pt x="1333540" y="4417660"/>
                  <a:pt x="1330503" y="4402476"/>
                </a:cubicBezTo>
                <a:cubicBezTo>
                  <a:pt x="1329118" y="4395553"/>
                  <a:pt x="1326898" y="4388820"/>
                  <a:pt x="1325366" y="4381928"/>
                </a:cubicBezTo>
                <a:cubicBezTo>
                  <a:pt x="1323472" y="4373404"/>
                  <a:pt x="1322628" y="4364638"/>
                  <a:pt x="1320229" y="4356242"/>
                </a:cubicBezTo>
                <a:cubicBezTo>
                  <a:pt x="1315766" y="4340622"/>
                  <a:pt x="1309955" y="4325420"/>
                  <a:pt x="1304818" y="4310009"/>
                </a:cubicBezTo>
                <a:lnTo>
                  <a:pt x="1294544" y="4279186"/>
                </a:lnTo>
                <a:cubicBezTo>
                  <a:pt x="1292832" y="4274049"/>
                  <a:pt x="1290469" y="4269085"/>
                  <a:pt x="1289407" y="4263775"/>
                </a:cubicBezTo>
                <a:cubicBezTo>
                  <a:pt x="1285876" y="4246118"/>
                  <a:pt x="1283970" y="4234470"/>
                  <a:pt x="1279133" y="4217541"/>
                </a:cubicBezTo>
                <a:cubicBezTo>
                  <a:pt x="1277645" y="4212334"/>
                  <a:pt x="1276418" y="4206973"/>
                  <a:pt x="1273996" y="4202130"/>
                </a:cubicBezTo>
                <a:cubicBezTo>
                  <a:pt x="1271235" y="4196608"/>
                  <a:pt x="1267146" y="4191856"/>
                  <a:pt x="1263721" y="4186719"/>
                </a:cubicBezTo>
                <a:cubicBezTo>
                  <a:pt x="1251543" y="4125825"/>
                  <a:pt x="1267550" y="4188912"/>
                  <a:pt x="1248310" y="4145622"/>
                </a:cubicBezTo>
                <a:cubicBezTo>
                  <a:pt x="1230292" y="4105081"/>
                  <a:pt x="1250348" y="4123009"/>
                  <a:pt x="1222625" y="4104525"/>
                </a:cubicBezTo>
                <a:cubicBezTo>
                  <a:pt x="1195988" y="4024615"/>
                  <a:pt x="1230697" y="4123897"/>
                  <a:pt x="1196939" y="4042880"/>
                </a:cubicBezTo>
                <a:cubicBezTo>
                  <a:pt x="1176560" y="3993973"/>
                  <a:pt x="1197320" y="4028040"/>
                  <a:pt x="1176391" y="3996647"/>
                </a:cubicBezTo>
                <a:cubicBezTo>
                  <a:pt x="1163820" y="3958932"/>
                  <a:pt x="1173775" y="3973482"/>
                  <a:pt x="1150706" y="3950413"/>
                </a:cubicBezTo>
                <a:cubicBezTo>
                  <a:pt x="1147281" y="3940139"/>
                  <a:pt x="1143059" y="3930097"/>
                  <a:pt x="1140432" y="3919591"/>
                </a:cubicBezTo>
                <a:cubicBezTo>
                  <a:pt x="1137007" y="3905892"/>
                  <a:pt x="1134622" y="3891890"/>
                  <a:pt x="1130157" y="3878494"/>
                </a:cubicBezTo>
                <a:cubicBezTo>
                  <a:pt x="1128445" y="3873357"/>
                  <a:pt x="1128024" y="3867588"/>
                  <a:pt x="1125020" y="3863083"/>
                </a:cubicBezTo>
                <a:cubicBezTo>
                  <a:pt x="1120990" y="3857038"/>
                  <a:pt x="1114746" y="3852808"/>
                  <a:pt x="1109609" y="3847671"/>
                </a:cubicBezTo>
                <a:cubicBezTo>
                  <a:pt x="1093071" y="3798058"/>
                  <a:pt x="1119592" y="3875197"/>
                  <a:pt x="1094198" y="3811712"/>
                </a:cubicBezTo>
                <a:cubicBezTo>
                  <a:pt x="1082794" y="3783202"/>
                  <a:pt x="1089463" y="3785243"/>
                  <a:pt x="1073650" y="3765478"/>
                </a:cubicBezTo>
                <a:cubicBezTo>
                  <a:pt x="1070624" y="3761696"/>
                  <a:pt x="1066800" y="3758629"/>
                  <a:pt x="1063375" y="3755204"/>
                </a:cubicBezTo>
                <a:cubicBezTo>
                  <a:pt x="1059950" y="3744930"/>
                  <a:pt x="1060758" y="3732040"/>
                  <a:pt x="1053101" y="3724382"/>
                </a:cubicBezTo>
                <a:cubicBezTo>
                  <a:pt x="1044563" y="3715843"/>
                  <a:pt x="1037737" y="3710359"/>
                  <a:pt x="1032553" y="3698696"/>
                </a:cubicBezTo>
                <a:cubicBezTo>
                  <a:pt x="1028155" y="3688800"/>
                  <a:pt x="1025704" y="3678148"/>
                  <a:pt x="1022279" y="3667874"/>
                </a:cubicBezTo>
                <a:cubicBezTo>
                  <a:pt x="1020567" y="3662737"/>
                  <a:pt x="1020146" y="3656968"/>
                  <a:pt x="1017142" y="3652462"/>
                </a:cubicBezTo>
                <a:cubicBezTo>
                  <a:pt x="1013717" y="3647325"/>
                  <a:pt x="1009629" y="3642573"/>
                  <a:pt x="1006868" y="3637051"/>
                </a:cubicBezTo>
                <a:cubicBezTo>
                  <a:pt x="1004446" y="3632208"/>
                  <a:pt x="1004734" y="3626145"/>
                  <a:pt x="1001730" y="3621640"/>
                </a:cubicBezTo>
                <a:cubicBezTo>
                  <a:pt x="997700" y="3615595"/>
                  <a:pt x="991456" y="3611366"/>
                  <a:pt x="986319" y="3606229"/>
                </a:cubicBezTo>
                <a:cubicBezTo>
                  <a:pt x="974002" y="3569279"/>
                  <a:pt x="988945" y="3615422"/>
                  <a:pt x="976045" y="3570269"/>
                </a:cubicBezTo>
                <a:cubicBezTo>
                  <a:pt x="974557" y="3565062"/>
                  <a:pt x="973595" y="3559559"/>
                  <a:pt x="970908" y="3554858"/>
                </a:cubicBezTo>
                <a:cubicBezTo>
                  <a:pt x="966660" y="3547424"/>
                  <a:pt x="960634" y="3541159"/>
                  <a:pt x="955497" y="3534310"/>
                </a:cubicBezTo>
                <a:cubicBezTo>
                  <a:pt x="952072" y="3520611"/>
                  <a:pt x="949689" y="3506609"/>
                  <a:pt x="945223" y="3493213"/>
                </a:cubicBezTo>
                <a:cubicBezTo>
                  <a:pt x="937168" y="3469054"/>
                  <a:pt x="942096" y="3482830"/>
                  <a:pt x="929811" y="3452116"/>
                </a:cubicBezTo>
                <a:cubicBezTo>
                  <a:pt x="928099" y="3441842"/>
                  <a:pt x="926933" y="3431462"/>
                  <a:pt x="924674" y="3421294"/>
                </a:cubicBezTo>
                <a:cubicBezTo>
                  <a:pt x="923499" y="3416008"/>
                  <a:pt x="920712" y="3411169"/>
                  <a:pt x="919537" y="3405883"/>
                </a:cubicBezTo>
                <a:cubicBezTo>
                  <a:pt x="911602" y="3370174"/>
                  <a:pt x="918036" y="3383757"/>
                  <a:pt x="909263" y="3354512"/>
                </a:cubicBezTo>
                <a:cubicBezTo>
                  <a:pt x="906151" y="3344139"/>
                  <a:pt x="901839" y="3334137"/>
                  <a:pt x="898989" y="3323689"/>
                </a:cubicBezTo>
                <a:cubicBezTo>
                  <a:pt x="880394" y="3255506"/>
                  <a:pt x="904301" y="3329350"/>
                  <a:pt x="888715" y="3282593"/>
                </a:cubicBezTo>
                <a:cubicBezTo>
                  <a:pt x="880166" y="3231298"/>
                  <a:pt x="888568" y="3271829"/>
                  <a:pt x="873303" y="3220948"/>
                </a:cubicBezTo>
                <a:cubicBezTo>
                  <a:pt x="871274" y="3214186"/>
                  <a:pt x="870541" y="3207049"/>
                  <a:pt x="868166" y="3200400"/>
                </a:cubicBezTo>
                <a:cubicBezTo>
                  <a:pt x="861963" y="3183032"/>
                  <a:pt x="852091" y="3166921"/>
                  <a:pt x="847618" y="3149029"/>
                </a:cubicBezTo>
                <a:cubicBezTo>
                  <a:pt x="845286" y="3139699"/>
                  <a:pt x="841556" y="3122545"/>
                  <a:pt x="837344" y="3113069"/>
                </a:cubicBezTo>
                <a:cubicBezTo>
                  <a:pt x="827615" y="3091178"/>
                  <a:pt x="805786" y="3050689"/>
                  <a:pt x="791110" y="3036013"/>
                </a:cubicBezTo>
                <a:lnTo>
                  <a:pt x="775699" y="3020602"/>
                </a:lnTo>
                <a:cubicBezTo>
                  <a:pt x="767363" y="2995594"/>
                  <a:pt x="774588" y="3011855"/>
                  <a:pt x="755151" y="2984642"/>
                </a:cubicBezTo>
                <a:cubicBezTo>
                  <a:pt x="751563" y="2979618"/>
                  <a:pt x="748830" y="2973974"/>
                  <a:pt x="744877" y="2969231"/>
                </a:cubicBezTo>
                <a:cubicBezTo>
                  <a:pt x="740226" y="2963650"/>
                  <a:pt x="734249" y="2959287"/>
                  <a:pt x="729465" y="2953820"/>
                </a:cubicBezTo>
                <a:cubicBezTo>
                  <a:pt x="722245" y="2945568"/>
                  <a:pt x="715496" y="2936906"/>
                  <a:pt x="708917" y="2928134"/>
                </a:cubicBezTo>
                <a:cubicBezTo>
                  <a:pt x="705213" y="2923195"/>
                  <a:pt x="702595" y="2917466"/>
                  <a:pt x="698643" y="2912723"/>
                </a:cubicBezTo>
                <a:cubicBezTo>
                  <a:pt x="686282" y="2897890"/>
                  <a:pt x="682974" y="2897140"/>
                  <a:pt x="667820" y="2887038"/>
                </a:cubicBezTo>
                <a:cubicBezTo>
                  <a:pt x="664395" y="2880188"/>
                  <a:pt x="661997" y="2872721"/>
                  <a:pt x="657546" y="2866489"/>
                </a:cubicBezTo>
                <a:cubicBezTo>
                  <a:pt x="648557" y="2853904"/>
                  <a:pt x="639012" y="2848996"/>
                  <a:pt x="626724" y="2840804"/>
                </a:cubicBezTo>
                <a:cubicBezTo>
                  <a:pt x="621297" y="2824524"/>
                  <a:pt x="622695" y="2824210"/>
                  <a:pt x="611312" y="2809982"/>
                </a:cubicBezTo>
                <a:cubicBezTo>
                  <a:pt x="608286" y="2806200"/>
                  <a:pt x="603478" y="2803891"/>
                  <a:pt x="601038" y="2799707"/>
                </a:cubicBezTo>
                <a:cubicBezTo>
                  <a:pt x="591392" y="2783170"/>
                  <a:pt x="581407" y="2766499"/>
                  <a:pt x="575353" y="2748337"/>
                </a:cubicBezTo>
                <a:lnTo>
                  <a:pt x="565079" y="2717514"/>
                </a:lnTo>
                <a:cubicBezTo>
                  <a:pt x="563367" y="2712377"/>
                  <a:pt x="562946" y="2706608"/>
                  <a:pt x="559942" y="2702103"/>
                </a:cubicBezTo>
                <a:lnTo>
                  <a:pt x="549668" y="2686692"/>
                </a:lnTo>
                <a:cubicBezTo>
                  <a:pt x="547955" y="2679842"/>
                  <a:pt x="546559" y="2672906"/>
                  <a:pt x="544530" y="2666143"/>
                </a:cubicBezTo>
                <a:cubicBezTo>
                  <a:pt x="541418" y="2655770"/>
                  <a:pt x="536883" y="2645827"/>
                  <a:pt x="534256" y="2635321"/>
                </a:cubicBezTo>
                <a:cubicBezTo>
                  <a:pt x="527806" y="2609519"/>
                  <a:pt x="531351" y="2621471"/>
                  <a:pt x="523982" y="2599361"/>
                </a:cubicBezTo>
                <a:cubicBezTo>
                  <a:pt x="527480" y="2508408"/>
                  <a:pt x="523390" y="2495036"/>
                  <a:pt x="534256" y="2429838"/>
                </a:cubicBezTo>
                <a:cubicBezTo>
                  <a:pt x="535691" y="2421225"/>
                  <a:pt x="535061" y="2411733"/>
                  <a:pt x="539393" y="2404152"/>
                </a:cubicBezTo>
                <a:cubicBezTo>
                  <a:pt x="542456" y="2398791"/>
                  <a:pt x="549668" y="2397303"/>
                  <a:pt x="554805" y="2393878"/>
                </a:cubicBezTo>
                <a:cubicBezTo>
                  <a:pt x="557677" y="2382392"/>
                  <a:pt x="565214" y="2350010"/>
                  <a:pt x="570216" y="2342507"/>
                </a:cubicBezTo>
                <a:cubicBezTo>
                  <a:pt x="573641" y="2337370"/>
                  <a:pt x="576538" y="2331839"/>
                  <a:pt x="580490" y="2327096"/>
                </a:cubicBezTo>
                <a:cubicBezTo>
                  <a:pt x="585141" y="2321515"/>
                  <a:pt x="590764" y="2316822"/>
                  <a:pt x="595901" y="2311685"/>
                </a:cubicBezTo>
                <a:cubicBezTo>
                  <a:pt x="608127" y="2275005"/>
                  <a:pt x="600167" y="2289873"/>
                  <a:pt x="616450" y="2265451"/>
                </a:cubicBezTo>
                <a:cubicBezTo>
                  <a:pt x="618883" y="2253285"/>
                  <a:pt x="628321" y="2203979"/>
                  <a:pt x="631861" y="2198669"/>
                </a:cubicBezTo>
                <a:lnTo>
                  <a:pt x="642135" y="2183258"/>
                </a:lnTo>
                <a:cubicBezTo>
                  <a:pt x="658421" y="2101826"/>
                  <a:pt x="649711" y="2156658"/>
                  <a:pt x="636998" y="1982912"/>
                </a:cubicBezTo>
                <a:cubicBezTo>
                  <a:pt x="634569" y="1949720"/>
                  <a:pt x="632636" y="1953010"/>
                  <a:pt x="626724" y="1926404"/>
                </a:cubicBezTo>
                <a:cubicBezTo>
                  <a:pt x="624830" y="1917881"/>
                  <a:pt x="625492" y="1908528"/>
                  <a:pt x="621587" y="1900719"/>
                </a:cubicBezTo>
                <a:cubicBezTo>
                  <a:pt x="618338" y="1894221"/>
                  <a:pt x="610826" y="1890888"/>
                  <a:pt x="606175" y="1885307"/>
                </a:cubicBezTo>
                <a:cubicBezTo>
                  <a:pt x="593676" y="1870309"/>
                  <a:pt x="578947" y="1856537"/>
                  <a:pt x="570216" y="1839074"/>
                </a:cubicBezTo>
                <a:cubicBezTo>
                  <a:pt x="556693" y="1812027"/>
                  <a:pt x="565357" y="1823940"/>
                  <a:pt x="544530" y="1803114"/>
                </a:cubicBezTo>
                <a:cubicBezTo>
                  <a:pt x="526063" y="1756946"/>
                  <a:pt x="546288" y="1794599"/>
                  <a:pt x="513708" y="1762018"/>
                </a:cubicBezTo>
                <a:cubicBezTo>
                  <a:pt x="507654" y="1755964"/>
                  <a:pt x="504056" y="1747804"/>
                  <a:pt x="498297" y="1741469"/>
                </a:cubicBezTo>
                <a:cubicBezTo>
                  <a:pt x="486894" y="1728926"/>
                  <a:pt x="473189" y="1718533"/>
                  <a:pt x="462337" y="1705510"/>
                </a:cubicBezTo>
                <a:cubicBezTo>
                  <a:pt x="429633" y="1666264"/>
                  <a:pt x="447096" y="1683041"/>
                  <a:pt x="410966" y="1654139"/>
                </a:cubicBezTo>
                <a:cubicBezTo>
                  <a:pt x="390899" y="1614005"/>
                  <a:pt x="413486" y="1651522"/>
                  <a:pt x="380144" y="1618179"/>
                </a:cubicBezTo>
                <a:cubicBezTo>
                  <a:pt x="332729" y="1570763"/>
                  <a:pt x="373794" y="1600246"/>
                  <a:pt x="339047" y="1577083"/>
                </a:cubicBezTo>
                <a:cubicBezTo>
                  <a:pt x="302343" y="1522024"/>
                  <a:pt x="359496" y="1605575"/>
                  <a:pt x="313362" y="1546260"/>
                </a:cubicBezTo>
                <a:cubicBezTo>
                  <a:pt x="277945" y="1500724"/>
                  <a:pt x="309709" y="1528109"/>
                  <a:pt x="272265" y="1500026"/>
                </a:cubicBezTo>
                <a:cubicBezTo>
                  <a:pt x="268840" y="1493177"/>
                  <a:pt x="265008" y="1486517"/>
                  <a:pt x="261991" y="1479478"/>
                </a:cubicBezTo>
                <a:cubicBezTo>
                  <a:pt x="259858" y="1474501"/>
                  <a:pt x="260237" y="1468295"/>
                  <a:pt x="256854" y="1464067"/>
                </a:cubicBezTo>
                <a:cubicBezTo>
                  <a:pt x="252997" y="1459246"/>
                  <a:pt x="246580" y="1457218"/>
                  <a:pt x="241443" y="1453793"/>
                </a:cubicBezTo>
                <a:cubicBezTo>
                  <a:pt x="238018" y="1448656"/>
                  <a:pt x="235026" y="1443203"/>
                  <a:pt x="231169" y="1438382"/>
                </a:cubicBezTo>
                <a:cubicBezTo>
                  <a:pt x="228143" y="1434600"/>
                  <a:pt x="223709" y="1432048"/>
                  <a:pt x="220894" y="1428107"/>
                </a:cubicBezTo>
                <a:cubicBezTo>
                  <a:pt x="217594" y="1423487"/>
                  <a:pt x="201569" y="1394431"/>
                  <a:pt x="195209" y="1387011"/>
                </a:cubicBezTo>
                <a:cubicBezTo>
                  <a:pt x="188905" y="1379656"/>
                  <a:pt x="181510" y="1373312"/>
                  <a:pt x="174661" y="1366462"/>
                </a:cubicBezTo>
                <a:cubicBezTo>
                  <a:pt x="171277" y="1356310"/>
                  <a:pt x="168303" y="1342882"/>
                  <a:pt x="159250" y="1335640"/>
                </a:cubicBezTo>
                <a:cubicBezTo>
                  <a:pt x="155021" y="1332257"/>
                  <a:pt x="148975" y="1332215"/>
                  <a:pt x="143838" y="1330503"/>
                </a:cubicBezTo>
                <a:cubicBezTo>
                  <a:pt x="142126" y="1325366"/>
                  <a:pt x="141331" y="1319825"/>
                  <a:pt x="138701" y="1315092"/>
                </a:cubicBezTo>
                <a:cubicBezTo>
                  <a:pt x="123339" y="1287440"/>
                  <a:pt x="121462" y="1287578"/>
                  <a:pt x="102742" y="1268858"/>
                </a:cubicBezTo>
                <a:lnTo>
                  <a:pt x="87330" y="1222624"/>
                </a:lnTo>
                <a:lnTo>
                  <a:pt x="82193" y="1207213"/>
                </a:lnTo>
                <a:cubicBezTo>
                  <a:pt x="80481" y="1202076"/>
                  <a:pt x="78369" y="1197055"/>
                  <a:pt x="77056" y="1191802"/>
                </a:cubicBezTo>
                <a:cubicBezTo>
                  <a:pt x="75344" y="1184952"/>
                  <a:pt x="75835" y="1177128"/>
                  <a:pt x="71919" y="1171253"/>
                </a:cubicBezTo>
                <a:cubicBezTo>
                  <a:pt x="68494" y="1166116"/>
                  <a:pt x="61645" y="1164404"/>
                  <a:pt x="56508" y="1160979"/>
                </a:cubicBezTo>
                <a:lnTo>
                  <a:pt x="46234" y="1130157"/>
                </a:lnTo>
                <a:cubicBezTo>
                  <a:pt x="44522" y="1125020"/>
                  <a:pt x="42159" y="1120056"/>
                  <a:pt x="41097" y="1114746"/>
                </a:cubicBezTo>
                <a:cubicBezTo>
                  <a:pt x="39385" y="1106184"/>
                  <a:pt x="39865" y="1096870"/>
                  <a:pt x="35960" y="1089060"/>
                </a:cubicBezTo>
                <a:cubicBezTo>
                  <a:pt x="32711" y="1082562"/>
                  <a:pt x="25685" y="1078786"/>
                  <a:pt x="20548" y="1073649"/>
                </a:cubicBezTo>
                <a:cubicBezTo>
                  <a:pt x="18836" y="1065087"/>
                  <a:pt x="18477" y="1056139"/>
                  <a:pt x="15411" y="1047964"/>
                </a:cubicBezTo>
                <a:cubicBezTo>
                  <a:pt x="13243" y="1042183"/>
                  <a:pt x="6100" y="1038651"/>
                  <a:pt x="5137" y="1032552"/>
                </a:cubicBezTo>
                <a:cubicBezTo>
                  <a:pt x="856" y="1005437"/>
                  <a:pt x="1712" y="977757"/>
                  <a:pt x="0" y="950359"/>
                </a:cubicBezTo>
                <a:cubicBezTo>
                  <a:pt x="1712" y="813370"/>
                  <a:pt x="1876" y="676354"/>
                  <a:pt x="5137" y="539393"/>
                </a:cubicBezTo>
                <a:cubicBezTo>
                  <a:pt x="5305" y="532335"/>
                  <a:pt x="8198" y="525592"/>
                  <a:pt x="10274" y="518844"/>
                </a:cubicBezTo>
                <a:cubicBezTo>
                  <a:pt x="15051" y="503318"/>
                  <a:pt x="21745" y="488370"/>
                  <a:pt x="25685" y="472611"/>
                </a:cubicBezTo>
                <a:cubicBezTo>
                  <a:pt x="41757" y="408331"/>
                  <a:pt x="21212" y="488269"/>
                  <a:pt x="35960" y="436651"/>
                </a:cubicBezTo>
                <a:cubicBezTo>
                  <a:pt x="36327" y="435368"/>
                  <a:pt x="43530" y="403997"/>
                  <a:pt x="46234" y="400692"/>
                </a:cubicBezTo>
                <a:cubicBezTo>
                  <a:pt x="58502" y="385698"/>
                  <a:pt x="75227" y="374723"/>
                  <a:pt x="87330" y="359595"/>
                </a:cubicBezTo>
                <a:lnTo>
                  <a:pt x="107879" y="333910"/>
                </a:lnTo>
                <a:cubicBezTo>
                  <a:pt x="109591" y="328773"/>
                  <a:pt x="110883" y="323475"/>
                  <a:pt x="113016" y="318498"/>
                </a:cubicBezTo>
                <a:cubicBezTo>
                  <a:pt x="119119" y="304256"/>
                  <a:pt x="127639" y="288464"/>
                  <a:pt x="138701" y="277402"/>
                </a:cubicBezTo>
                <a:cubicBezTo>
                  <a:pt x="143067" y="273036"/>
                  <a:pt x="148975" y="270553"/>
                  <a:pt x="154112" y="267128"/>
                </a:cubicBezTo>
                <a:cubicBezTo>
                  <a:pt x="165314" y="233527"/>
                  <a:pt x="150057" y="268780"/>
                  <a:pt x="174661" y="241442"/>
                </a:cubicBezTo>
                <a:cubicBezTo>
                  <a:pt x="218766" y="192436"/>
                  <a:pt x="185140" y="205431"/>
                  <a:pt x="226032" y="195209"/>
                </a:cubicBezTo>
                <a:cubicBezTo>
                  <a:pt x="231169" y="191784"/>
                  <a:pt x="235921" y="187695"/>
                  <a:pt x="241443" y="184934"/>
                </a:cubicBezTo>
                <a:cubicBezTo>
                  <a:pt x="246286" y="182512"/>
                  <a:pt x="252694" y="183264"/>
                  <a:pt x="256854" y="179797"/>
                </a:cubicBezTo>
                <a:cubicBezTo>
                  <a:pt x="263431" y="174316"/>
                  <a:pt x="265764" y="164821"/>
                  <a:pt x="272265" y="159249"/>
                </a:cubicBezTo>
                <a:cubicBezTo>
                  <a:pt x="286916" y="146691"/>
                  <a:pt x="300933" y="148629"/>
                  <a:pt x="318499" y="143838"/>
                </a:cubicBezTo>
                <a:cubicBezTo>
                  <a:pt x="353278" y="134353"/>
                  <a:pt x="349500" y="131914"/>
                  <a:pt x="385281" y="118152"/>
                </a:cubicBezTo>
                <a:cubicBezTo>
                  <a:pt x="395389" y="114264"/>
                  <a:pt x="405382" y="109410"/>
                  <a:pt x="416103" y="107878"/>
                </a:cubicBezTo>
                <a:lnTo>
                  <a:pt x="452063" y="102741"/>
                </a:lnTo>
                <a:cubicBezTo>
                  <a:pt x="457200" y="101029"/>
                  <a:pt x="462221" y="98917"/>
                  <a:pt x="467474" y="97604"/>
                </a:cubicBezTo>
                <a:cubicBezTo>
                  <a:pt x="475945" y="95486"/>
                  <a:pt x="484984" y="95533"/>
                  <a:pt x="493160" y="92467"/>
                </a:cubicBezTo>
                <a:cubicBezTo>
                  <a:pt x="498941" y="90299"/>
                  <a:pt x="502896" y="84625"/>
                  <a:pt x="508571" y="82193"/>
                </a:cubicBezTo>
                <a:cubicBezTo>
                  <a:pt x="515060" y="79412"/>
                  <a:pt x="522216" y="78535"/>
                  <a:pt x="529119" y="77056"/>
                </a:cubicBezTo>
                <a:cubicBezTo>
                  <a:pt x="572213" y="67822"/>
                  <a:pt x="574294" y="67815"/>
                  <a:pt x="611312" y="61644"/>
                </a:cubicBezTo>
                <a:cubicBezTo>
                  <a:pt x="691709" y="29486"/>
                  <a:pt x="591183" y="68354"/>
                  <a:pt x="657546" y="46233"/>
                </a:cubicBezTo>
                <a:cubicBezTo>
                  <a:pt x="665541" y="43568"/>
                  <a:pt x="687824" y="33226"/>
                  <a:pt x="698643" y="30822"/>
                </a:cubicBezTo>
                <a:cubicBezTo>
                  <a:pt x="708811" y="28563"/>
                  <a:pt x="719191" y="27397"/>
                  <a:pt x="729465" y="25685"/>
                </a:cubicBezTo>
                <a:cubicBezTo>
                  <a:pt x="736315" y="22260"/>
                  <a:pt x="743365" y="19210"/>
                  <a:pt x="750014" y="15411"/>
                </a:cubicBezTo>
                <a:cubicBezTo>
                  <a:pt x="755374" y="12348"/>
                  <a:pt x="759388" y="6431"/>
                  <a:pt x="765425" y="5137"/>
                </a:cubicBezTo>
                <a:cubicBezTo>
                  <a:pt x="783919" y="1174"/>
                  <a:pt x="803097" y="1712"/>
                  <a:pt x="821933" y="0"/>
                </a:cubicBezTo>
                <a:lnTo>
                  <a:pt x="1659277" y="10274"/>
                </a:lnTo>
                <a:cubicBezTo>
                  <a:pt x="1666933" y="10457"/>
                  <a:pt x="1672715" y="17704"/>
                  <a:pt x="1679825" y="20548"/>
                </a:cubicBezTo>
                <a:cubicBezTo>
                  <a:pt x="1689880" y="24570"/>
                  <a:pt x="1701636" y="24815"/>
                  <a:pt x="1710647" y="30822"/>
                </a:cubicBezTo>
                <a:cubicBezTo>
                  <a:pt x="1720921" y="37671"/>
                  <a:pt x="1731592" y="43961"/>
                  <a:pt x="1741470" y="51370"/>
                </a:cubicBezTo>
                <a:cubicBezTo>
                  <a:pt x="1748319" y="56507"/>
                  <a:pt x="1754360" y="62953"/>
                  <a:pt x="1762018" y="66782"/>
                </a:cubicBezTo>
                <a:cubicBezTo>
                  <a:pt x="1771705" y="71625"/>
                  <a:pt x="1782786" y="73034"/>
                  <a:pt x="1792841" y="77056"/>
                </a:cubicBezTo>
                <a:cubicBezTo>
                  <a:pt x="1799951" y="79900"/>
                  <a:pt x="1806391" y="84220"/>
                  <a:pt x="1813389" y="87330"/>
                </a:cubicBezTo>
                <a:cubicBezTo>
                  <a:pt x="1821815" y="91075"/>
                  <a:pt x="1830512" y="94179"/>
                  <a:pt x="1839074" y="97604"/>
                </a:cubicBezTo>
                <a:cubicBezTo>
                  <a:pt x="1844211" y="102741"/>
                  <a:pt x="1848573" y="108792"/>
                  <a:pt x="1854485" y="113015"/>
                </a:cubicBezTo>
                <a:cubicBezTo>
                  <a:pt x="1860717" y="117466"/>
                  <a:pt x="1868467" y="119349"/>
                  <a:pt x="1875034" y="123289"/>
                </a:cubicBezTo>
                <a:cubicBezTo>
                  <a:pt x="1885622" y="129642"/>
                  <a:pt x="1895582" y="136989"/>
                  <a:pt x="1905856" y="143838"/>
                </a:cubicBezTo>
                <a:cubicBezTo>
                  <a:pt x="1910993" y="147263"/>
                  <a:pt x="1916394" y="150321"/>
                  <a:pt x="1921268" y="154112"/>
                </a:cubicBezTo>
                <a:cubicBezTo>
                  <a:pt x="1936679" y="166098"/>
                  <a:pt x="1948560" y="185335"/>
                  <a:pt x="1967501" y="190071"/>
                </a:cubicBezTo>
                <a:cubicBezTo>
                  <a:pt x="2015135" y="201981"/>
                  <a:pt x="1958653" y="186280"/>
                  <a:pt x="2039420" y="220894"/>
                </a:cubicBezTo>
                <a:cubicBezTo>
                  <a:pt x="2045910" y="223675"/>
                  <a:pt x="2053119" y="224319"/>
                  <a:pt x="2059969" y="226031"/>
                </a:cubicBezTo>
                <a:cubicBezTo>
                  <a:pt x="2095872" y="252958"/>
                  <a:pt x="2065423" y="233506"/>
                  <a:pt x="2095928" y="246579"/>
                </a:cubicBezTo>
                <a:cubicBezTo>
                  <a:pt x="2102967" y="249596"/>
                  <a:pt x="2109212" y="254431"/>
                  <a:pt x="2116477" y="256853"/>
                </a:cubicBezTo>
                <a:cubicBezTo>
                  <a:pt x="2124760" y="259614"/>
                  <a:pt x="2133691" y="259873"/>
                  <a:pt x="2142162" y="261991"/>
                </a:cubicBezTo>
                <a:cubicBezTo>
                  <a:pt x="2147415" y="263304"/>
                  <a:pt x="2152436" y="265416"/>
                  <a:pt x="2157573" y="267128"/>
                </a:cubicBezTo>
                <a:cubicBezTo>
                  <a:pt x="2166135" y="273977"/>
                  <a:pt x="2173961" y="281865"/>
                  <a:pt x="2183259" y="287676"/>
                </a:cubicBezTo>
                <a:cubicBezTo>
                  <a:pt x="2187851" y="290546"/>
                  <a:pt x="2193600" y="290912"/>
                  <a:pt x="2198670" y="292813"/>
                </a:cubicBezTo>
                <a:cubicBezTo>
                  <a:pt x="2207304" y="296051"/>
                  <a:pt x="2215793" y="299662"/>
                  <a:pt x="2224355" y="303087"/>
                </a:cubicBezTo>
                <a:cubicBezTo>
                  <a:pt x="2232917" y="311649"/>
                  <a:pt x="2240354" y="321508"/>
                  <a:pt x="2250041" y="328773"/>
                </a:cubicBezTo>
                <a:cubicBezTo>
                  <a:pt x="2256890" y="333910"/>
                  <a:pt x="2264535" y="338130"/>
                  <a:pt x="2270589" y="344184"/>
                </a:cubicBezTo>
                <a:cubicBezTo>
                  <a:pt x="2274955" y="348550"/>
                  <a:pt x="2277274" y="354571"/>
                  <a:pt x="2280863" y="359595"/>
                </a:cubicBezTo>
                <a:cubicBezTo>
                  <a:pt x="2285839" y="366562"/>
                  <a:pt x="2290220" y="374089"/>
                  <a:pt x="2296274" y="380143"/>
                </a:cubicBezTo>
                <a:cubicBezTo>
                  <a:pt x="2300640" y="384509"/>
                  <a:pt x="2306548" y="386993"/>
                  <a:pt x="2311685" y="390418"/>
                </a:cubicBezTo>
                <a:cubicBezTo>
                  <a:pt x="2316822" y="400692"/>
                  <a:pt x="2320000" y="412208"/>
                  <a:pt x="2327097" y="421240"/>
                </a:cubicBezTo>
                <a:cubicBezTo>
                  <a:pt x="2339066" y="436473"/>
                  <a:pt x="2356090" y="447209"/>
                  <a:pt x="2368193" y="462337"/>
                </a:cubicBezTo>
                <a:cubicBezTo>
                  <a:pt x="2375043" y="470899"/>
                  <a:pt x="2381281" y="479987"/>
                  <a:pt x="2388742" y="488022"/>
                </a:cubicBezTo>
                <a:cubicBezTo>
                  <a:pt x="2403572" y="503993"/>
                  <a:pt x="2422885" y="516122"/>
                  <a:pt x="2434975" y="534256"/>
                </a:cubicBezTo>
                <a:cubicBezTo>
                  <a:pt x="2458780" y="569960"/>
                  <a:pt x="2427523" y="525261"/>
                  <a:pt x="2470935" y="575352"/>
                </a:cubicBezTo>
                <a:cubicBezTo>
                  <a:pt x="2512565" y="623386"/>
                  <a:pt x="2502187" y="620945"/>
                  <a:pt x="2542854" y="657546"/>
                </a:cubicBezTo>
                <a:cubicBezTo>
                  <a:pt x="2549218" y="663274"/>
                  <a:pt x="2557348" y="666903"/>
                  <a:pt x="2563402" y="672957"/>
                </a:cubicBezTo>
                <a:cubicBezTo>
                  <a:pt x="2606111" y="715665"/>
                  <a:pt x="2564522" y="685689"/>
                  <a:pt x="2599362" y="708916"/>
                </a:cubicBezTo>
                <a:cubicBezTo>
                  <a:pt x="2622176" y="754546"/>
                  <a:pt x="2593839" y="703285"/>
                  <a:pt x="2630184" y="750013"/>
                </a:cubicBezTo>
                <a:cubicBezTo>
                  <a:pt x="2636314" y="757894"/>
                  <a:pt x="2639098" y="768117"/>
                  <a:pt x="2645596" y="775698"/>
                </a:cubicBezTo>
                <a:cubicBezTo>
                  <a:pt x="2649614" y="780386"/>
                  <a:pt x="2656641" y="781607"/>
                  <a:pt x="2661007" y="785973"/>
                </a:cubicBezTo>
                <a:cubicBezTo>
                  <a:pt x="2668760" y="793726"/>
                  <a:pt x="2673802" y="803905"/>
                  <a:pt x="2681555" y="811658"/>
                </a:cubicBezTo>
                <a:cubicBezTo>
                  <a:pt x="2685921" y="816024"/>
                  <a:pt x="2692223" y="817980"/>
                  <a:pt x="2696966" y="821932"/>
                </a:cubicBezTo>
                <a:cubicBezTo>
                  <a:pt x="2709643" y="832496"/>
                  <a:pt x="2723669" y="850686"/>
                  <a:pt x="2732926" y="863029"/>
                </a:cubicBezTo>
                <a:cubicBezTo>
                  <a:pt x="2736630" y="867968"/>
                  <a:pt x="2740244" y="873020"/>
                  <a:pt x="2743200" y="878440"/>
                </a:cubicBezTo>
                <a:cubicBezTo>
                  <a:pt x="2750534" y="891886"/>
                  <a:pt x="2755252" y="906794"/>
                  <a:pt x="2763748" y="919537"/>
                </a:cubicBezTo>
                <a:cubicBezTo>
                  <a:pt x="2776255" y="938296"/>
                  <a:pt x="2786800" y="952731"/>
                  <a:pt x="2794571" y="976044"/>
                </a:cubicBezTo>
                <a:cubicBezTo>
                  <a:pt x="2801718" y="997487"/>
                  <a:pt x="2821575" y="1059558"/>
                  <a:pt x="2830530" y="1068512"/>
                </a:cubicBezTo>
                <a:lnTo>
                  <a:pt x="2840805" y="1078786"/>
                </a:lnTo>
                <a:cubicBezTo>
                  <a:pt x="2842200" y="1085759"/>
                  <a:pt x="2847970" y="1116730"/>
                  <a:pt x="2851079" y="1125020"/>
                </a:cubicBezTo>
                <a:cubicBezTo>
                  <a:pt x="2853768" y="1132190"/>
                  <a:pt x="2857928" y="1138719"/>
                  <a:pt x="2861353" y="1145568"/>
                </a:cubicBezTo>
                <a:cubicBezTo>
                  <a:pt x="2870716" y="1192381"/>
                  <a:pt x="2861122" y="1149936"/>
                  <a:pt x="2876764" y="1202076"/>
                </a:cubicBezTo>
                <a:cubicBezTo>
                  <a:pt x="2878793" y="1208838"/>
                  <a:pt x="2879872" y="1215862"/>
                  <a:pt x="2881901" y="1222624"/>
                </a:cubicBezTo>
                <a:cubicBezTo>
                  <a:pt x="2885013" y="1232997"/>
                  <a:pt x="2889325" y="1242999"/>
                  <a:pt x="2892175" y="1253447"/>
                </a:cubicBezTo>
                <a:cubicBezTo>
                  <a:pt x="2899066" y="1278713"/>
                  <a:pt x="2896938" y="1287535"/>
                  <a:pt x="2902450" y="1315092"/>
                </a:cubicBezTo>
                <a:cubicBezTo>
                  <a:pt x="2903512" y="1320402"/>
                  <a:pt x="2906369" y="1325227"/>
                  <a:pt x="2907587" y="1330503"/>
                </a:cubicBezTo>
                <a:cubicBezTo>
                  <a:pt x="2911514" y="1347519"/>
                  <a:pt x="2915271" y="1364604"/>
                  <a:pt x="2917861" y="1381874"/>
                </a:cubicBezTo>
                <a:cubicBezTo>
                  <a:pt x="2920414" y="1398892"/>
                  <a:pt x="2921286" y="1416121"/>
                  <a:pt x="2922998" y="1433244"/>
                </a:cubicBezTo>
                <a:cubicBezTo>
                  <a:pt x="2933526" y="1728024"/>
                  <a:pt x="2931676" y="1615089"/>
                  <a:pt x="2922998" y="2101065"/>
                </a:cubicBezTo>
                <a:cubicBezTo>
                  <a:pt x="2922838" y="2110040"/>
                  <a:pt x="2917050" y="2167394"/>
                  <a:pt x="2912724" y="2183258"/>
                </a:cubicBezTo>
                <a:cubicBezTo>
                  <a:pt x="2910298" y="2192154"/>
                  <a:pt x="2905366" y="2200195"/>
                  <a:pt x="2902450" y="2208943"/>
                </a:cubicBezTo>
                <a:cubicBezTo>
                  <a:pt x="2898508" y="2220770"/>
                  <a:pt x="2895757" y="2232962"/>
                  <a:pt x="2892175" y="2244903"/>
                </a:cubicBezTo>
                <a:cubicBezTo>
                  <a:pt x="2890619" y="2250089"/>
                  <a:pt x="2888526" y="2255107"/>
                  <a:pt x="2887038" y="2260314"/>
                </a:cubicBezTo>
                <a:cubicBezTo>
                  <a:pt x="2885098" y="2267102"/>
                  <a:pt x="2885058" y="2274547"/>
                  <a:pt x="2881901" y="2280862"/>
                </a:cubicBezTo>
                <a:cubicBezTo>
                  <a:pt x="2878072" y="2288520"/>
                  <a:pt x="2871466" y="2294444"/>
                  <a:pt x="2866490" y="2301411"/>
                </a:cubicBezTo>
                <a:cubicBezTo>
                  <a:pt x="2862902" y="2306435"/>
                  <a:pt x="2859641" y="2311685"/>
                  <a:pt x="2856216" y="2316822"/>
                </a:cubicBezTo>
                <a:cubicBezTo>
                  <a:pt x="2851699" y="2334891"/>
                  <a:pt x="2851549" y="2341803"/>
                  <a:pt x="2840805" y="2357919"/>
                </a:cubicBezTo>
                <a:cubicBezTo>
                  <a:pt x="2838118" y="2361949"/>
                  <a:pt x="2833955" y="2364768"/>
                  <a:pt x="2830530" y="2368193"/>
                </a:cubicBezTo>
                <a:cubicBezTo>
                  <a:pt x="2820529" y="2398196"/>
                  <a:pt x="2831717" y="2369139"/>
                  <a:pt x="2815119" y="2399015"/>
                </a:cubicBezTo>
                <a:cubicBezTo>
                  <a:pt x="2809541" y="2409056"/>
                  <a:pt x="2806600" y="2420648"/>
                  <a:pt x="2799708" y="2429838"/>
                </a:cubicBezTo>
                <a:cubicBezTo>
                  <a:pt x="2796004" y="2434777"/>
                  <a:pt x="2788663" y="2435746"/>
                  <a:pt x="2784297" y="2440112"/>
                </a:cubicBezTo>
                <a:cubicBezTo>
                  <a:pt x="2776544" y="2447865"/>
                  <a:pt x="2771501" y="2458044"/>
                  <a:pt x="2763748" y="2465797"/>
                </a:cubicBezTo>
                <a:cubicBezTo>
                  <a:pt x="2759382" y="2470163"/>
                  <a:pt x="2752983" y="2472005"/>
                  <a:pt x="2748337" y="2476071"/>
                </a:cubicBezTo>
                <a:cubicBezTo>
                  <a:pt x="2739225" y="2484044"/>
                  <a:pt x="2733035" y="2495527"/>
                  <a:pt x="2722652" y="2501757"/>
                </a:cubicBezTo>
                <a:cubicBezTo>
                  <a:pt x="2705528" y="2512031"/>
                  <a:pt x="2685401" y="2518458"/>
                  <a:pt x="2671281" y="2532579"/>
                </a:cubicBezTo>
                <a:cubicBezTo>
                  <a:pt x="2666144" y="2537716"/>
                  <a:pt x="2662368" y="2544742"/>
                  <a:pt x="2655870" y="2547991"/>
                </a:cubicBezTo>
                <a:cubicBezTo>
                  <a:pt x="2648060" y="2551896"/>
                  <a:pt x="2638708" y="2551234"/>
                  <a:pt x="2630184" y="2553128"/>
                </a:cubicBezTo>
                <a:cubicBezTo>
                  <a:pt x="2623292" y="2554660"/>
                  <a:pt x="2616485" y="2556553"/>
                  <a:pt x="2609636" y="2558265"/>
                </a:cubicBezTo>
                <a:cubicBezTo>
                  <a:pt x="2602092" y="2563294"/>
                  <a:pt x="2573360" y="2582802"/>
                  <a:pt x="2568539" y="2583950"/>
                </a:cubicBezTo>
                <a:cubicBezTo>
                  <a:pt x="2541679" y="2590345"/>
                  <a:pt x="2486346" y="2594224"/>
                  <a:pt x="2486346" y="2594224"/>
                </a:cubicBezTo>
                <a:cubicBezTo>
                  <a:pt x="2477784" y="2597649"/>
                  <a:pt x="2469493" y="2601848"/>
                  <a:pt x="2460661" y="2604498"/>
                </a:cubicBezTo>
                <a:cubicBezTo>
                  <a:pt x="2443855" y="2609540"/>
                  <a:pt x="2408195" y="2612983"/>
                  <a:pt x="2393879" y="2614773"/>
                </a:cubicBezTo>
                <a:lnTo>
                  <a:pt x="2003461" y="2604498"/>
                </a:lnTo>
                <a:cubicBezTo>
                  <a:pt x="1989664" y="2604005"/>
                  <a:pt x="1976113" y="2600611"/>
                  <a:pt x="1962364" y="2599361"/>
                </a:cubicBezTo>
                <a:cubicBezTo>
                  <a:pt x="1938429" y="2597185"/>
                  <a:pt x="1914418" y="2595936"/>
                  <a:pt x="1890445" y="2594224"/>
                </a:cubicBezTo>
                <a:cubicBezTo>
                  <a:pt x="1876746" y="2590799"/>
                  <a:pt x="1863132" y="2587013"/>
                  <a:pt x="1849348" y="2583950"/>
                </a:cubicBezTo>
                <a:cubicBezTo>
                  <a:pt x="1833937" y="2580525"/>
                  <a:pt x="1818260" y="2578130"/>
                  <a:pt x="1803115" y="2573676"/>
                </a:cubicBezTo>
                <a:cubicBezTo>
                  <a:pt x="1703826" y="2544474"/>
                  <a:pt x="1801809" y="2570619"/>
                  <a:pt x="1741470" y="2547991"/>
                </a:cubicBezTo>
                <a:cubicBezTo>
                  <a:pt x="1734859" y="2545512"/>
                  <a:pt x="1727771" y="2544566"/>
                  <a:pt x="1720921" y="2542853"/>
                </a:cubicBezTo>
                <a:cubicBezTo>
                  <a:pt x="1715784" y="2539428"/>
                  <a:pt x="1711032" y="2535340"/>
                  <a:pt x="1705510" y="2532579"/>
                </a:cubicBezTo>
                <a:cubicBezTo>
                  <a:pt x="1685108" y="2522378"/>
                  <a:pt x="1693617" y="2533994"/>
                  <a:pt x="1674688" y="2517168"/>
                </a:cubicBezTo>
                <a:cubicBezTo>
                  <a:pt x="1663828" y="2507515"/>
                  <a:pt x="1655110" y="2495547"/>
                  <a:pt x="1643865" y="2486346"/>
                </a:cubicBezTo>
                <a:cubicBezTo>
                  <a:pt x="1636137" y="2480023"/>
                  <a:pt x="1625977" y="2477171"/>
                  <a:pt x="1618180" y="2470934"/>
                </a:cubicBezTo>
                <a:cubicBezTo>
                  <a:pt x="1566350" y="2429470"/>
                  <a:pt x="1616434" y="2457219"/>
                  <a:pt x="1571946" y="2434975"/>
                </a:cubicBezTo>
                <a:cubicBezTo>
                  <a:pt x="1484380" y="2445921"/>
                  <a:pt x="1515947" y="2436518"/>
                  <a:pt x="1474342" y="2450386"/>
                </a:cubicBezTo>
                <a:cubicBezTo>
                  <a:pt x="1453428" y="2481758"/>
                  <a:pt x="1476479" y="2454667"/>
                  <a:pt x="1422971" y="2476071"/>
                </a:cubicBezTo>
                <a:cubicBezTo>
                  <a:pt x="1404500" y="2483459"/>
                  <a:pt x="1420267" y="2491561"/>
                  <a:pt x="1402423" y="2501757"/>
                </a:cubicBezTo>
                <a:cubicBezTo>
                  <a:pt x="1394842" y="2506089"/>
                  <a:pt x="1385299" y="2505182"/>
                  <a:pt x="1376737" y="2506894"/>
                </a:cubicBezTo>
                <a:cubicBezTo>
                  <a:pt x="1373312" y="2512031"/>
                  <a:pt x="1369224" y="2516783"/>
                  <a:pt x="1366463" y="2522305"/>
                </a:cubicBezTo>
                <a:cubicBezTo>
                  <a:pt x="1364041" y="2527148"/>
                  <a:pt x="1364012" y="2533015"/>
                  <a:pt x="1361326" y="2537716"/>
                </a:cubicBezTo>
                <a:cubicBezTo>
                  <a:pt x="1357078" y="2545150"/>
                  <a:pt x="1351052" y="2551415"/>
                  <a:pt x="1345915" y="2558265"/>
                </a:cubicBezTo>
                <a:cubicBezTo>
                  <a:pt x="1344203" y="2568539"/>
                  <a:pt x="1343037" y="2578919"/>
                  <a:pt x="1340778" y="2589087"/>
                </a:cubicBezTo>
                <a:cubicBezTo>
                  <a:pt x="1339603" y="2594373"/>
                  <a:pt x="1337129" y="2599291"/>
                  <a:pt x="1335641" y="2604498"/>
                </a:cubicBezTo>
                <a:cubicBezTo>
                  <a:pt x="1333701" y="2611287"/>
                  <a:pt x="1332216" y="2618197"/>
                  <a:pt x="1330503" y="2625047"/>
                </a:cubicBezTo>
                <a:cubicBezTo>
                  <a:pt x="1332216" y="2652445"/>
                  <a:pt x="1333155" y="2679902"/>
                  <a:pt x="1335641" y="2707240"/>
                </a:cubicBezTo>
                <a:cubicBezTo>
                  <a:pt x="1336584" y="2717613"/>
                  <a:pt x="1336120" y="2728746"/>
                  <a:pt x="1340778" y="2738062"/>
                </a:cubicBezTo>
                <a:cubicBezTo>
                  <a:pt x="1343539" y="2743584"/>
                  <a:pt x="1351052" y="2744912"/>
                  <a:pt x="1356189" y="2748337"/>
                </a:cubicBezTo>
                <a:cubicBezTo>
                  <a:pt x="1359614" y="2753474"/>
                  <a:pt x="1363702" y="2758226"/>
                  <a:pt x="1366463" y="2763748"/>
                </a:cubicBezTo>
                <a:cubicBezTo>
                  <a:pt x="1378218" y="2787258"/>
                  <a:pt x="1362168" y="2774864"/>
                  <a:pt x="1387011" y="2799707"/>
                </a:cubicBezTo>
                <a:cubicBezTo>
                  <a:pt x="1391377" y="2804073"/>
                  <a:pt x="1397286" y="2806557"/>
                  <a:pt x="1402423" y="2809982"/>
                </a:cubicBezTo>
                <a:cubicBezTo>
                  <a:pt x="1405848" y="2816831"/>
                  <a:pt x="1407282" y="2825115"/>
                  <a:pt x="1412697" y="2830530"/>
                </a:cubicBezTo>
                <a:cubicBezTo>
                  <a:pt x="1419757" y="2837590"/>
                  <a:pt x="1429915" y="2840649"/>
                  <a:pt x="1438382" y="2845941"/>
                </a:cubicBezTo>
                <a:cubicBezTo>
                  <a:pt x="1443617" y="2849213"/>
                  <a:pt x="1448558" y="2852943"/>
                  <a:pt x="1453793" y="2856215"/>
                </a:cubicBezTo>
                <a:cubicBezTo>
                  <a:pt x="1462260" y="2861507"/>
                  <a:pt x="1471012" y="2866334"/>
                  <a:pt x="1479479" y="2871626"/>
                </a:cubicBezTo>
                <a:cubicBezTo>
                  <a:pt x="1484715" y="2874898"/>
                  <a:pt x="1489248" y="2879393"/>
                  <a:pt x="1494890" y="2881901"/>
                </a:cubicBezTo>
                <a:cubicBezTo>
                  <a:pt x="1504786" y="2886300"/>
                  <a:pt x="1515715" y="2888010"/>
                  <a:pt x="1525712" y="2892175"/>
                </a:cubicBezTo>
                <a:cubicBezTo>
                  <a:pt x="1536315" y="2896593"/>
                  <a:pt x="1545637" y="2903954"/>
                  <a:pt x="1556535" y="2907586"/>
                </a:cubicBezTo>
                <a:cubicBezTo>
                  <a:pt x="1571512" y="2912578"/>
                  <a:pt x="1587358" y="2914435"/>
                  <a:pt x="1602769" y="2917860"/>
                </a:cubicBezTo>
                <a:cubicBezTo>
                  <a:pt x="1607906" y="2921285"/>
                  <a:pt x="1613359" y="2924277"/>
                  <a:pt x="1618180" y="2928134"/>
                </a:cubicBezTo>
                <a:cubicBezTo>
                  <a:pt x="1621962" y="2931160"/>
                  <a:pt x="1623957" y="2936610"/>
                  <a:pt x="1628454" y="2938409"/>
                </a:cubicBezTo>
                <a:cubicBezTo>
                  <a:pt x="1641565" y="2943653"/>
                  <a:pt x="1656155" y="2944218"/>
                  <a:pt x="1669551" y="2948683"/>
                </a:cubicBezTo>
                <a:cubicBezTo>
                  <a:pt x="1674688" y="2950395"/>
                  <a:pt x="1679709" y="2952507"/>
                  <a:pt x="1684962" y="2953820"/>
                </a:cubicBezTo>
                <a:cubicBezTo>
                  <a:pt x="1727333" y="2964413"/>
                  <a:pt x="1694282" y="2953547"/>
                  <a:pt x="1731196" y="2964094"/>
                </a:cubicBezTo>
                <a:cubicBezTo>
                  <a:pt x="1736403" y="2965582"/>
                  <a:pt x="1741630" y="2967098"/>
                  <a:pt x="1746607" y="2969231"/>
                </a:cubicBezTo>
                <a:cubicBezTo>
                  <a:pt x="1753646" y="2972248"/>
                  <a:pt x="1759820" y="2977305"/>
                  <a:pt x="1767155" y="2979505"/>
                </a:cubicBezTo>
                <a:cubicBezTo>
                  <a:pt x="1777132" y="2982498"/>
                  <a:pt x="1787704" y="2982930"/>
                  <a:pt x="1797978" y="2984642"/>
                </a:cubicBezTo>
                <a:cubicBezTo>
                  <a:pt x="1828800" y="2981217"/>
                  <a:pt x="1860359" y="2981889"/>
                  <a:pt x="1890445" y="2974368"/>
                </a:cubicBezTo>
                <a:cubicBezTo>
                  <a:pt x="1902424" y="2971373"/>
                  <a:pt x="1921268" y="2953820"/>
                  <a:pt x="1921268" y="2953820"/>
                </a:cubicBezTo>
                <a:cubicBezTo>
                  <a:pt x="1926405" y="2946970"/>
                  <a:pt x="1930625" y="2939325"/>
                  <a:pt x="1936679" y="2933271"/>
                </a:cubicBezTo>
                <a:cubicBezTo>
                  <a:pt x="1941045" y="2928905"/>
                  <a:pt x="1948233" y="2927818"/>
                  <a:pt x="1952090" y="2922997"/>
                </a:cubicBezTo>
                <a:cubicBezTo>
                  <a:pt x="1955473" y="2918769"/>
                  <a:pt x="1954540" y="2912287"/>
                  <a:pt x="1957227" y="2907586"/>
                </a:cubicBezTo>
                <a:cubicBezTo>
                  <a:pt x="1970399" y="2884535"/>
                  <a:pt x="1967987" y="2888588"/>
                  <a:pt x="1988050" y="2881901"/>
                </a:cubicBezTo>
                <a:cubicBezTo>
                  <a:pt x="1994899" y="2876764"/>
                  <a:pt x="2002097" y="2872061"/>
                  <a:pt x="2008598" y="2866489"/>
                </a:cubicBezTo>
                <a:cubicBezTo>
                  <a:pt x="2014114" y="2861761"/>
                  <a:pt x="2017964" y="2855108"/>
                  <a:pt x="2024009" y="2851078"/>
                </a:cubicBezTo>
                <a:cubicBezTo>
                  <a:pt x="2028514" y="2848074"/>
                  <a:pt x="2034577" y="2848363"/>
                  <a:pt x="2039420" y="2845941"/>
                </a:cubicBezTo>
                <a:cubicBezTo>
                  <a:pt x="2044942" y="2843180"/>
                  <a:pt x="2048931" y="2837483"/>
                  <a:pt x="2054832" y="2835667"/>
                </a:cubicBezTo>
                <a:cubicBezTo>
                  <a:pt x="2071522" y="2830532"/>
                  <a:pt x="2089636" y="2830915"/>
                  <a:pt x="2106202" y="2825393"/>
                </a:cubicBezTo>
                <a:lnTo>
                  <a:pt x="2121614" y="2820256"/>
                </a:lnTo>
                <a:cubicBezTo>
                  <a:pt x="2157573" y="2821968"/>
                  <a:pt x="2194024" y="2819225"/>
                  <a:pt x="2229492" y="2825393"/>
                </a:cubicBezTo>
                <a:cubicBezTo>
                  <a:pt x="2235575" y="2826451"/>
                  <a:pt x="2237473" y="2835072"/>
                  <a:pt x="2239766" y="2840804"/>
                </a:cubicBezTo>
                <a:cubicBezTo>
                  <a:pt x="2244396" y="2852379"/>
                  <a:pt x="2245411" y="2865189"/>
                  <a:pt x="2250041" y="2876764"/>
                </a:cubicBezTo>
                <a:cubicBezTo>
                  <a:pt x="2255729" y="2890984"/>
                  <a:pt x="2270589" y="2917860"/>
                  <a:pt x="2270589" y="2917860"/>
                </a:cubicBezTo>
                <a:cubicBezTo>
                  <a:pt x="2288239" y="2988461"/>
                  <a:pt x="2277224" y="2934341"/>
                  <a:pt x="2286000" y="3030876"/>
                </a:cubicBezTo>
                <a:cubicBezTo>
                  <a:pt x="2290227" y="3077370"/>
                  <a:pt x="2282328" y="3063164"/>
                  <a:pt x="2306548" y="3087384"/>
                </a:cubicBezTo>
                <a:cubicBezTo>
                  <a:pt x="2308260" y="3101083"/>
                  <a:pt x="2309586" y="3114835"/>
                  <a:pt x="2311685" y="3128480"/>
                </a:cubicBezTo>
                <a:cubicBezTo>
                  <a:pt x="2313013" y="3137110"/>
                  <a:pt x="2315740" y="3145502"/>
                  <a:pt x="2316823" y="3154166"/>
                </a:cubicBezTo>
                <a:cubicBezTo>
                  <a:pt x="2319169" y="3172934"/>
                  <a:pt x="2319871" y="3191876"/>
                  <a:pt x="2321960" y="3210674"/>
                </a:cubicBezTo>
                <a:cubicBezTo>
                  <a:pt x="2323297" y="3222708"/>
                  <a:pt x="2325892" y="3234585"/>
                  <a:pt x="2327097" y="3246633"/>
                </a:cubicBezTo>
                <a:cubicBezTo>
                  <a:pt x="2329319" y="3268849"/>
                  <a:pt x="2329937" y="3291207"/>
                  <a:pt x="2332234" y="3313415"/>
                </a:cubicBezTo>
                <a:cubicBezTo>
                  <a:pt x="2335075" y="3340880"/>
                  <a:pt x="2339218" y="3368194"/>
                  <a:pt x="2342508" y="3395609"/>
                </a:cubicBezTo>
                <a:cubicBezTo>
                  <a:pt x="2344355" y="3411004"/>
                  <a:pt x="2345227" y="3426526"/>
                  <a:pt x="2347645" y="3441842"/>
                </a:cubicBezTo>
                <a:cubicBezTo>
                  <a:pt x="2350369" y="3459091"/>
                  <a:pt x="2357919" y="3493213"/>
                  <a:pt x="2357919" y="3493213"/>
                </a:cubicBezTo>
                <a:cubicBezTo>
                  <a:pt x="2356207" y="3537734"/>
                  <a:pt x="2355650" y="3582315"/>
                  <a:pt x="2352782" y="3626777"/>
                </a:cubicBezTo>
                <a:cubicBezTo>
                  <a:pt x="2352220" y="3635490"/>
                  <a:pt x="2350711" y="3644287"/>
                  <a:pt x="2347645" y="3652462"/>
                </a:cubicBezTo>
                <a:cubicBezTo>
                  <a:pt x="2343772" y="3662791"/>
                  <a:pt x="2323266" y="3684127"/>
                  <a:pt x="2316823" y="3688422"/>
                </a:cubicBezTo>
                <a:cubicBezTo>
                  <a:pt x="2309150" y="3693537"/>
                  <a:pt x="2299803" y="3695545"/>
                  <a:pt x="2291137" y="3698696"/>
                </a:cubicBezTo>
                <a:cubicBezTo>
                  <a:pt x="2280959" y="3702397"/>
                  <a:pt x="2260315" y="3708970"/>
                  <a:pt x="2260315" y="3708970"/>
                </a:cubicBezTo>
                <a:cubicBezTo>
                  <a:pt x="2214081" y="3705545"/>
                  <a:pt x="2167300" y="3706573"/>
                  <a:pt x="2121614" y="3698696"/>
                </a:cubicBezTo>
                <a:cubicBezTo>
                  <a:pt x="2115530" y="3697647"/>
                  <a:pt x="2115986" y="3687351"/>
                  <a:pt x="2111339" y="3683285"/>
                </a:cubicBezTo>
                <a:cubicBezTo>
                  <a:pt x="2089598" y="3664262"/>
                  <a:pt x="2086273" y="3664656"/>
                  <a:pt x="2065106" y="3657600"/>
                </a:cubicBezTo>
                <a:cubicBezTo>
                  <a:pt x="2061681" y="3652463"/>
                  <a:pt x="2059198" y="3646554"/>
                  <a:pt x="2054832" y="3642188"/>
                </a:cubicBezTo>
                <a:cubicBezTo>
                  <a:pt x="2050466" y="3637822"/>
                  <a:pt x="2043486" y="3636560"/>
                  <a:pt x="2039420" y="3631914"/>
                </a:cubicBezTo>
                <a:cubicBezTo>
                  <a:pt x="2005477" y="3593123"/>
                  <a:pt x="2035143" y="3606516"/>
                  <a:pt x="2003461" y="3595955"/>
                </a:cubicBezTo>
                <a:cubicBezTo>
                  <a:pt x="2000036" y="3590818"/>
                  <a:pt x="1995695" y="3586185"/>
                  <a:pt x="1993187" y="3580543"/>
                </a:cubicBezTo>
                <a:cubicBezTo>
                  <a:pt x="1988788" y="3570647"/>
                  <a:pt x="1988919" y="3558732"/>
                  <a:pt x="1982912" y="3549721"/>
                </a:cubicBezTo>
                <a:cubicBezTo>
                  <a:pt x="1979487" y="3544584"/>
                  <a:pt x="1976703" y="3538956"/>
                  <a:pt x="1972638" y="3534310"/>
                </a:cubicBezTo>
                <a:cubicBezTo>
                  <a:pt x="1964665" y="3525198"/>
                  <a:pt x="1953669" y="3518699"/>
                  <a:pt x="1946953" y="3508624"/>
                </a:cubicBezTo>
                <a:cubicBezTo>
                  <a:pt x="1943528" y="3503487"/>
                  <a:pt x="1941816" y="3496638"/>
                  <a:pt x="1936679" y="3493213"/>
                </a:cubicBezTo>
                <a:cubicBezTo>
                  <a:pt x="1930804" y="3489297"/>
                  <a:pt x="1922980" y="3489788"/>
                  <a:pt x="1916130" y="3488076"/>
                </a:cubicBezTo>
                <a:cubicBezTo>
                  <a:pt x="1910993" y="3482939"/>
                  <a:pt x="1907464" y="3475363"/>
                  <a:pt x="1900719" y="3472665"/>
                </a:cubicBezTo>
                <a:cubicBezTo>
                  <a:pt x="1889477" y="3468168"/>
                  <a:pt x="1876808" y="3468733"/>
                  <a:pt x="1864760" y="3467528"/>
                </a:cubicBezTo>
                <a:cubicBezTo>
                  <a:pt x="1842544" y="3465306"/>
                  <a:pt x="1820239" y="3464103"/>
                  <a:pt x="1797978" y="3462391"/>
                </a:cubicBezTo>
                <a:cubicBezTo>
                  <a:pt x="1779142" y="3464103"/>
                  <a:pt x="1759771" y="3462754"/>
                  <a:pt x="1741470" y="3467528"/>
                </a:cubicBezTo>
                <a:cubicBezTo>
                  <a:pt x="1705045" y="3477030"/>
                  <a:pt x="1644920" y="3507043"/>
                  <a:pt x="1623317" y="3539447"/>
                </a:cubicBezTo>
                <a:cubicBezTo>
                  <a:pt x="1599344" y="3575406"/>
                  <a:pt x="1613043" y="3563420"/>
                  <a:pt x="1587357" y="3580543"/>
                </a:cubicBezTo>
                <a:cubicBezTo>
                  <a:pt x="1573704" y="3635159"/>
                  <a:pt x="1577472" y="3609275"/>
                  <a:pt x="1597632" y="3714107"/>
                </a:cubicBezTo>
                <a:cubicBezTo>
                  <a:pt x="1599078" y="3721627"/>
                  <a:pt x="1605484" y="3727391"/>
                  <a:pt x="1607906" y="3734656"/>
                </a:cubicBezTo>
                <a:cubicBezTo>
                  <a:pt x="1612371" y="3748052"/>
                  <a:pt x="1608195" y="3765767"/>
                  <a:pt x="1618180" y="3775752"/>
                </a:cubicBezTo>
                <a:cubicBezTo>
                  <a:pt x="1678994" y="3836566"/>
                  <a:pt x="1649934" y="3805696"/>
                  <a:pt x="1705510" y="3868220"/>
                </a:cubicBezTo>
                <a:cubicBezTo>
                  <a:pt x="1718420" y="3906949"/>
                  <a:pt x="1701007" y="3859217"/>
                  <a:pt x="1720921" y="3899042"/>
                </a:cubicBezTo>
                <a:cubicBezTo>
                  <a:pt x="1723343" y="3903885"/>
                  <a:pt x="1723926" y="3909476"/>
                  <a:pt x="1726059" y="3914453"/>
                </a:cubicBezTo>
                <a:cubicBezTo>
                  <a:pt x="1731936" y="3928166"/>
                  <a:pt x="1743947" y="3948991"/>
                  <a:pt x="1751744" y="3960687"/>
                </a:cubicBezTo>
                <a:cubicBezTo>
                  <a:pt x="1756493" y="3967811"/>
                  <a:pt x="1762018" y="3974386"/>
                  <a:pt x="1767155" y="3981235"/>
                </a:cubicBezTo>
                <a:cubicBezTo>
                  <a:pt x="1772292" y="3994934"/>
                  <a:pt x="1776803" y="4008884"/>
                  <a:pt x="1782566" y="4022332"/>
                </a:cubicBezTo>
                <a:cubicBezTo>
                  <a:pt x="1803626" y="4071472"/>
                  <a:pt x="1790054" y="4036720"/>
                  <a:pt x="1808252" y="4068566"/>
                </a:cubicBezTo>
                <a:cubicBezTo>
                  <a:pt x="1822757" y="4093949"/>
                  <a:pt x="1815679" y="4083049"/>
                  <a:pt x="1823663" y="4109662"/>
                </a:cubicBezTo>
                <a:cubicBezTo>
                  <a:pt x="1826775" y="4120035"/>
                  <a:pt x="1831813" y="4129865"/>
                  <a:pt x="1833937" y="4140485"/>
                </a:cubicBezTo>
                <a:cubicBezTo>
                  <a:pt x="1835649" y="4149047"/>
                  <a:pt x="1837180" y="4157647"/>
                  <a:pt x="1839074" y="4166170"/>
                </a:cubicBezTo>
                <a:cubicBezTo>
                  <a:pt x="1840606" y="4173062"/>
                  <a:pt x="1843050" y="4179755"/>
                  <a:pt x="1844211" y="4186719"/>
                </a:cubicBezTo>
                <a:cubicBezTo>
                  <a:pt x="1852737" y="4237876"/>
                  <a:pt x="1840517" y="4214569"/>
                  <a:pt x="1859623" y="4243226"/>
                </a:cubicBezTo>
                <a:cubicBezTo>
                  <a:pt x="1863048" y="4253500"/>
                  <a:pt x="1867270" y="4263542"/>
                  <a:pt x="1869897" y="4274049"/>
                </a:cubicBezTo>
                <a:cubicBezTo>
                  <a:pt x="1873322" y="4287748"/>
                  <a:pt x="1875422" y="4301848"/>
                  <a:pt x="1880171" y="4315146"/>
                </a:cubicBezTo>
                <a:cubicBezTo>
                  <a:pt x="1884034" y="4325964"/>
                  <a:pt x="1891719" y="4335150"/>
                  <a:pt x="1895582" y="4345968"/>
                </a:cubicBezTo>
                <a:cubicBezTo>
                  <a:pt x="1900331" y="4359266"/>
                  <a:pt x="1902431" y="4373366"/>
                  <a:pt x="1905856" y="4387065"/>
                </a:cubicBezTo>
                <a:cubicBezTo>
                  <a:pt x="1909411" y="4401287"/>
                  <a:pt x="1915892" y="4424889"/>
                  <a:pt x="1916130" y="4438435"/>
                </a:cubicBezTo>
                <a:cubicBezTo>
                  <a:pt x="1917662" y="4525752"/>
                  <a:pt x="1916130" y="4613096"/>
                  <a:pt x="1916130" y="4700426"/>
                </a:cubicBezTo>
                <a:lnTo>
                  <a:pt x="1916130" y="4700426"/>
                </a:lnTo>
              </a:path>
            </a:pathLst>
          </a:cu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Freeform: Shape 7">
            <a:extLst>
              <a:ext uri="{FF2B5EF4-FFF2-40B4-BE49-F238E27FC236}">
                <a16:creationId xmlns:a16="http://schemas.microsoft.com/office/drawing/2014/main" id="{5D254D69-B243-499F-8771-54D493443AD0}"/>
              </a:ext>
            </a:extLst>
          </p:cNvPr>
          <p:cNvSpPr/>
          <p:nvPr/>
        </p:nvSpPr>
        <p:spPr>
          <a:xfrm>
            <a:off x="4048456" y="2854522"/>
            <a:ext cx="1229050" cy="2982074"/>
          </a:xfrm>
          <a:custGeom>
            <a:avLst/>
            <a:gdLst>
              <a:gd name="connsiteX0" fmla="*/ 744881 w 1638733"/>
              <a:gd name="connsiteY0" fmla="*/ 3863083 h 3976099"/>
              <a:gd name="connsiteX1" fmla="*/ 744881 w 1638733"/>
              <a:gd name="connsiteY1" fmla="*/ 3863083 h 3976099"/>
              <a:gd name="connsiteX2" fmla="*/ 724333 w 1638733"/>
              <a:gd name="connsiteY2" fmla="*/ 3816849 h 3976099"/>
              <a:gd name="connsiteX3" fmla="*/ 714059 w 1638733"/>
              <a:gd name="connsiteY3" fmla="*/ 3786027 h 3976099"/>
              <a:gd name="connsiteX4" fmla="*/ 708922 w 1638733"/>
              <a:gd name="connsiteY4" fmla="*/ 3714108 h 3976099"/>
              <a:gd name="connsiteX5" fmla="*/ 703785 w 1638733"/>
              <a:gd name="connsiteY5" fmla="*/ 3698696 h 3976099"/>
              <a:gd name="connsiteX6" fmla="*/ 698648 w 1638733"/>
              <a:gd name="connsiteY6" fmla="*/ 3565132 h 3976099"/>
              <a:gd name="connsiteX7" fmla="*/ 693511 w 1638733"/>
              <a:gd name="connsiteY7" fmla="*/ 3508625 h 3976099"/>
              <a:gd name="connsiteX8" fmla="*/ 683236 w 1638733"/>
              <a:gd name="connsiteY8" fmla="*/ 3488076 h 3976099"/>
              <a:gd name="connsiteX9" fmla="*/ 678099 w 1638733"/>
              <a:gd name="connsiteY9" fmla="*/ 3472665 h 3976099"/>
              <a:gd name="connsiteX10" fmla="*/ 672962 w 1638733"/>
              <a:gd name="connsiteY10" fmla="*/ 3436705 h 3976099"/>
              <a:gd name="connsiteX11" fmla="*/ 667825 w 1638733"/>
              <a:gd name="connsiteY11" fmla="*/ 3395609 h 3976099"/>
              <a:gd name="connsiteX12" fmla="*/ 657551 w 1638733"/>
              <a:gd name="connsiteY12" fmla="*/ 3375061 h 3976099"/>
              <a:gd name="connsiteX13" fmla="*/ 652414 w 1638733"/>
              <a:gd name="connsiteY13" fmla="*/ 3344238 h 3976099"/>
              <a:gd name="connsiteX14" fmla="*/ 642140 w 1638733"/>
              <a:gd name="connsiteY14" fmla="*/ 3313416 h 3976099"/>
              <a:gd name="connsiteX15" fmla="*/ 637003 w 1638733"/>
              <a:gd name="connsiteY15" fmla="*/ 3298004 h 3976099"/>
              <a:gd name="connsiteX16" fmla="*/ 621592 w 1638733"/>
              <a:gd name="connsiteY16" fmla="*/ 3256908 h 3976099"/>
              <a:gd name="connsiteX17" fmla="*/ 616454 w 1638733"/>
              <a:gd name="connsiteY17" fmla="*/ 3236359 h 3976099"/>
              <a:gd name="connsiteX18" fmla="*/ 611317 w 1638733"/>
              <a:gd name="connsiteY18" fmla="*/ 3210674 h 3976099"/>
              <a:gd name="connsiteX19" fmla="*/ 601043 w 1638733"/>
              <a:gd name="connsiteY19" fmla="*/ 3195263 h 3976099"/>
              <a:gd name="connsiteX20" fmla="*/ 590769 w 1638733"/>
              <a:gd name="connsiteY20" fmla="*/ 3159303 h 3976099"/>
              <a:gd name="connsiteX21" fmla="*/ 585632 w 1638733"/>
              <a:gd name="connsiteY21" fmla="*/ 3138755 h 3976099"/>
              <a:gd name="connsiteX22" fmla="*/ 575358 w 1638733"/>
              <a:gd name="connsiteY22" fmla="*/ 3118207 h 3976099"/>
              <a:gd name="connsiteX23" fmla="*/ 565084 w 1638733"/>
              <a:gd name="connsiteY23" fmla="*/ 3061699 h 3976099"/>
              <a:gd name="connsiteX24" fmla="*/ 554810 w 1638733"/>
              <a:gd name="connsiteY24" fmla="*/ 3036013 h 3976099"/>
              <a:gd name="connsiteX25" fmla="*/ 544535 w 1638733"/>
              <a:gd name="connsiteY25" fmla="*/ 2994917 h 3976099"/>
              <a:gd name="connsiteX26" fmla="*/ 534261 w 1638733"/>
              <a:gd name="connsiteY26" fmla="*/ 2964094 h 3976099"/>
              <a:gd name="connsiteX27" fmla="*/ 529124 w 1638733"/>
              <a:gd name="connsiteY27" fmla="*/ 2933272 h 3976099"/>
              <a:gd name="connsiteX28" fmla="*/ 523987 w 1638733"/>
              <a:gd name="connsiteY28" fmla="*/ 2907586 h 3976099"/>
              <a:gd name="connsiteX29" fmla="*/ 518850 w 1638733"/>
              <a:gd name="connsiteY29" fmla="*/ 2851079 h 3976099"/>
              <a:gd name="connsiteX30" fmla="*/ 508576 w 1638733"/>
              <a:gd name="connsiteY30" fmla="*/ 2835667 h 3976099"/>
              <a:gd name="connsiteX31" fmla="*/ 488028 w 1638733"/>
              <a:gd name="connsiteY31" fmla="*/ 2789434 h 3976099"/>
              <a:gd name="connsiteX32" fmla="*/ 472616 w 1638733"/>
              <a:gd name="connsiteY32" fmla="*/ 2732926 h 3976099"/>
              <a:gd name="connsiteX33" fmla="*/ 457205 w 1638733"/>
              <a:gd name="connsiteY33" fmla="*/ 2681555 h 3976099"/>
              <a:gd name="connsiteX34" fmla="*/ 452068 w 1638733"/>
              <a:gd name="connsiteY34" fmla="*/ 2655870 h 3976099"/>
              <a:gd name="connsiteX35" fmla="*/ 446931 w 1638733"/>
              <a:gd name="connsiteY35" fmla="*/ 2625047 h 3976099"/>
              <a:gd name="connsiteX36" fmla="*/ 431520 w 1638733"/>
              <a:gd name="connsiteY36" fmla="*/ 2609636 h 3976099"/>
              <a:gd name="connsiteX37" fmla="*/ 416108 w 1638733"/>
              <a:gd name="connsiteY37" fmla="*/ 2563402 h 3976099"/>
              <a:gd name="connsiteX38" fmla="*/ 400697 w 1638733"/>
              <a:gd name="connsiteY38" fmla="*/ 2537717 h 3976099"/>
              <a:gd name="connsiteX39" fmla="*/ 395560 w 1638733"/>
              <a:gd name="connsiteY39" fmla="*/ 2517168 h 3976099"/>
              <a:gd name="connsiteX40" fmla="*/ 369875 w 1638733"/>
              <a:gd name="connsiteY40" fmla="*/ 2470935 h 3976099"/>
              <a:gd name="connsiteX41" fmla="*/ 359601 w 1638733"/>
              <a:gd name="connsiteY41" fmla="*/ 2440112 h 3976099"/>
              <a:gd name="connsiteX42" fmla="*/ 354463 w 1638733"/>
              <a:gd name="connsiteY42" fmla="*/ 2424701 h 3976099"/>
              <a:gd name="connsiteX43" fmla="*/ 333915 w 1638733"/>
              <a:gd name="connsiteY43" fmla="*/ 2388741 h 3976099"/>
              <a:gd name="connsiteX44" fmla="*/ 313367 w 1638733"/>
              <a:gd name="connsiteY44" fmla="*/ 2347645 h 3976099"/>
              <a:gd name="connsiteX45" fmla="*/ 297956 w 1638733"/>
              <a:gd name="connsiteY45" fmla="*/ 2337371 h 3976099"/>
              <a:gd name="connsiteX46" fmla="*/ 272270 w 1638733"/>
              <a:gd name="connsiteY46" fmla="*/ 2286000 h 3976099"/>
              <a:gd name="connsiteX47" fmla="*/ 261996 w 1638733"/>
              <a:gd name="connsiteY47" fmla="*/ 2250040 h 3976099"/>
              <a:gd name="connsiteX48" fmla="*/ 246585 w 1638733"/>
              <a:gd name="connsiteY48" fmla="*/ 2229492 h 3976099"/>
              <a:gd name="connsiteX49" fmla="*/ 241448 w 1638733"/>
              <a:gd name="connsiteY49" fmla="*/ 2214081 h 3976099"/>
              <a:gd name="connsiteX50" fmla="*/ 236311 w 1638733"/>
              <a:gd name="connsiteY50" fmla="*/ 2193532 h 3976099"/>
              <a:gd name="connsiteX51" fmla="*/ 205488 w 1638733"/>
              <a:gd name="connsiteY51" fmla="*/ 2152436 h 3976099"/>
              <a:gd name="connsiteX52" fmla="*/ 190077 w 1638733"/>
              <a:gd name="connsiteY52" fmla="*/ 2116476 h 3976099"/>
              <a:gd name="connsiteX53" fmla="*/ 184940 w 1638733"/>
              <a:gd name="connsiteY53" fmla="*/ 2101065 h 3976099"/>
              <a:gd name="connsiteX54" fmla="*/ 164392 w 1638733"/>
              <a:gd name="connsiteY54" fmla="*/ 2065105 h 3976099"/>
              <a:gd name="connsiteX55" fmla="*/ 159254 w 1638733"/>
              <a:gd name="connsiteY55" fmla="*/ 2024009 h 3976099"/>
              <a:gd name="connsiteX56" fmla="*/ 138706 w 1638733"/>
              <a:gd name="connsiteY56" fmla="*/ 1998323 h 3976099"/>
              <a:gd name="connsiteX57" fmla="*/ 128432 w 1638733"/>
              <a:gd name="connsiteY57" fmla="*/ 1957227 h 3976099"/>
              <a:gd name="connsiteX58" fmla="*/ 118158 w 1638733"/>
              <a:gd name="connsiteY58" fmla="*/ 1941816 h 3976099"/>
              <a:gd name="connsiteX59" fmla="*/ 107884 w 1638733"/>
              <a:gd name="connsiteY59" fmla="*/ 1921267 h 3976099"/>
              <a:gd name="connsiteX60" fmla="*/ 77061 w 1638733"/>
              <a:gd name="connsiteY60" fmla="*/ 1875034 h 3976099"/>
              <a:gd name="connsiteX61" fmla="*/ 71924 w 1638733"/>
              <a:gd name="connsiteY61" fmla="*/ 1859622 h 3976099"/>
              <a:gd name="connsiteX62" fmla="*/ 56513 w 1638733"/>
              <a:gd name="connsiteY62" fmla="*/ 1844211 h 3976099"/>
              <a:gd name="connsiteX63" fmla="*/ 46239 w 1638733"/>
              <a:gd name="connsiteY63" fmla="*/ 1803114 h 3976099"/>
              <a:gd name="connsiteX64" fmla="*/ 30828 w 1638733"/>
              <a:gd name="connsiteY64" fmla="*/ 1669550 h 3976099"/>
              <a:gd name="connsiteX65" fmla="*/ 10279 w 1638733"/>
              <a:gd name="connsiteY65" fmla="*/ 1515438 h 3976099"/>
              <a:gd name="connsiteX66" fmla="*/ 5142 w 1638733"/>
              <a:gd name="connsiteY66" fmla="*/ 1453793 h 3976099"/>
              <a:gd name="connsiteX67" fmla="*/ 5 w 1638733"/>
              <a:gd name="connsiteY67" fmla="*/ 1417834 h 3976099"/>
              <a:gd name="connsiteX68" fmla="*/ 10279 w 1638733"/>
              <a:gd name="connsiteY68" fmla="*/ 1099335 h 3976099"/>
              <a:gd name="connsiteX69" fmla="*/ 15416 w 1638733"/>
              <a:gd name="connsiteY69" fmla="*/ 1058238 h 3976099"/>
              <a:gd name="connsiteX70" fmla="*/ 25690 w 1638733"/>
              <a:gd name="connsiteY70" fmla="*/ 1012004 h 3976099"/>
              <a:gd name="connsiteX71" fmla="*/ 30828 w 1638733"/>
              <a:gd name="connsiteY71" fmla="*/ 965771 h 3976099"/>
              <a:gd name="connsiteX72" fmla="*/ 51376 w 1638733"/>
              <a:gd name="connsiteY72" fmla="*/ 893852 h 3976099"/>
              <a:gd name="connsiteX73" fmla="*/ 77061 w 1638733"/>
              <a:gd name="connsiteY73" fmla="*/ 744876 h 3976099"/>
              <a:gd name="connsiteX74" fmla="*/ 82198 w 1638733"/>
              <a:gd name="connsiteY74" fmla="*/ 626723 h 3976099"/>
              <a:gd name="connsiteX75" fmla="*/ 102747 w 1638733"/>
              <a:gd name="connsiteY75" fmla="*/ 559941 h 3976099"/>
              <a:gd name="connsiteX76" fmla="*/ 118158 w 1638733"/>
              <a:gd name="connsiteY76" fmla="*/ 472611 h 3976099"/>
              <a:gd name="connsiteX77" fmla="*/ 123295 w 1638733"/>
              <a:gd name="connsiteY77" fmla="*/ 339047 h 3976099"/>
              <a:gd name="connsiteX78" fmla="*/ 148980 w 1638733"/>
              <a:gd name="connsiteY78" fmla="*/ 251717 h 3976099"/>
              <a:gd name="connsiteX79" fmla="*/ 154117 w 1638733"/>
              <a:gd name="connsiteY79" fmla="*/ 236305 h 3976099"/>
              <a:gd name="connsiteX80" fmla="*/ 169529 w 1638733"/>
              <a:gd name="connsiteY80" fmla="*/ 226031 h 3976099"/>
              <a:gd name="connsiteX81" fmla="*/ 215762 w 1638733"/>
              <a:gd name="connsiteY81" fmla="*/ 215757 h 3976099"/>
              <a:gd name="connsiteX82" fmla="*/ 231174 w 1638733"/>
              <a:gd name="connsiteY82" fmla="*/ 210620 h 3976099"/>
              <a:gd name="connsiteX83" fmla="*/ 246585 w 1638733"/>
              <a:gd name="connsiteY83" fmla="*/ 195209 h 3976099"/>
              <a:gd name="connsiteX84" fmla="*/ 261996 w 1638733"/>
              <a:gd name="connsiteY84" fmla="*/ 184935 h 3976099"/>
              <a:gd name="connsiteX85" fmla="*/ 303093 w 1638733"/>
              <a:gd name="connsiteY85" fmla="*/ 174661 h 3976099"/>
              <a:gd name="connsiteX86" fmla="*/ 318504 w 1638733"/>
              <a:gd name="connsiteY86" fmla="*/ 164386 h 3976099"/>
              <a:gd name="connsiteX87" fmla="*/ 339052 w 1638733"/>
              <a:gd name="connsiteY87" fmla="*/ 154112 h 3976099"/>
              <a:gd name="connsiteX88" fmla="*/ 380149 w 1638733"/>
              <a:gd name="connsiteY88" fmla="*/ 123290 h 3976099"/>
              <a:gd name="connsiteX89" fmla="*/ 400697 w 1638733"/>
              <a:gd name="connsiteY89" fmla="*/ 118153 h 3976099"/>
              <a:gd name="connsiteX90" fmla="*/ 549672 w 1638733"/>
              <a:gd name="connsiteY90" fmla="*/ 77056 h 3976099"/>
              <a:gd name="connsiteX91" fmla="*/ 606180 w 1638733"/>
              <a:gd name="connsiteY91" fmla="*/ 56508 h 3976099"/>
              <a:gd name="connsiteX92" fmla="*/ 647277 w 1638733"/>
              <a:gd name="connsiteY92" fmla="*/ 41096 h 3976099"/>
              <a:gd name="connsiteX93" fmla="*/ 672962 w 1638733"/>
              <a:gd name="connsiteY93" fmla="*/ 25685 h 3976099"/>
              <a:gd name="connsiteX94" fmla="*/ 708922 w 1638733"/>
              <a:gd name="connsiteY94" fmla="*/ 20548 h 3976099"/>
              <a:gd name="connsiteX95" fmla="*/ 744881 w 1638733"/>
              <a:gd name="connsiteY95" fmla="*/ 10274 h 3976099"/>
              <a:gd name="connsiteX96" fmla="*/ 760293 w 1638733"/>
              <a:gd name="connsiteY96" fmla="*/ 5137 h 3976099"/>
              <a:gd name="connsiteX97" fmla="*/ 780841 w 1638733"/>
              <a:gd name="connsiteY97" fmla="*/ 0 h 3976099"/>
              <a:gd name="connsiteX98" fmla="*/ 991461 w 1638733"/>
              <a:gd name="connsiteY98" fmla="*/ 10274 h 3976099"/>
              <a:gd name="connsiteX99" fmla="*/ 1032558 w 1638733"/>
              <a:gd name="connsiteY99" fmla="*/ 15411 h 3976099"/>
              <a:gd name="connsiteX100" fmla="*/ 1104477 w 1638733"/>
              <a:gd name="connsiteY100" fmla="*/ 20548 h 3976099"/>
              <a:gd name="connsiteX101" fmla="*/ 1207219 w 1638733"/>
              <a:gd name="connsiteY101" fmla="*/ 35959 h 3976099"/>
              <a:gd name="connsiteX102" fmla="*/ 1268863 w 1638733"/>
              <a:gd name="connsiteY102" fmla="*/ 61645 h 3976099"/>
              <a:gd name="connsiteX103" fmla="*/ 1294549 w 1638733"/>
              <a:gd name="connsiteY103" fmla="*/ 66782 h 3976099"/>
              <a:gd name="connsiteX104" fmla="*/ 1309960 w 1638733"/>
              <a:gd name="connsiteY104" fmla="*/ 77056 h 3976099"/>
              <a:gd name="connsiteX105" fmla="*/ 1335645 w 1638733"/>
              <a:gd name="connsiteY105" fmla="*/ 102741 h 3976099"/>
              <a:gd name="connsiteX106" fmla="*/ 1366468 w 1638733"/>
              <a:gd name="connsiteY106" fmla="*/ 118153 h 3976099"/>
              <a:gd name="connsiteX107" fmla="*/ 1402428 w 1638733"/>
              <a:gd name="connsiteY107" fmla="*/ 138701 h 3976099"/>
              <a:gd name="connsiteX108" fmla="*/ 1417839 w 1638733"/>
              <a:gd name="connsiteY108" fmla="*/ 148975 h 3976099"/>
              <a:gd name="connsiteX109" fmla="*/ 1453798 w 1638733"/>
              <a:gd name="connsiteY109" fmla="*/ 164386 h 3976099"/>
              <a:gd name="connsiteX110" fmla="*/ 1474347 w 1638733"/>
              <a:gd name="connsiteY110" fmla="*/ 174661 h 3976099"/>
              <a:gd name="connsiteX111" fmla="*/ 1484621 w 1638733"/>
              <a:gd name="connsiteY111" fmla="*/ 190072 h 3976099"/>
              <a:gd name="connsiteX112" fmla="*/ 1500032 w 1638733"/>
              <a:gd name="connsiteY112" fmla="*/ 205483 h 3976099"/>
              <a:gd name="connsiteX113" fmla="*/ 1515443 w 1638733"/>
              <a:gd name="connsiteY113" fmla="*/ 231168 h 3976099"/>
              <a:gd name="connsiteX114" fmla="*/ 1525717 w 1638733"/>
              <a:gd name="connsiteY114" fmla="*/ 256854 h 3976099"/>
              <a:gd name="connsiteX115" fmla="*/ 1546266 w 1638733"/>
              <a:gd name="connsiteY115" fmla="*/ 277402 h 3976099"/>
              <a:gd name="connsiteX116" fmla="*/ 1566814 w 1638733"/>
              <a:gd name="connsiteY116" fmla="*/ 318499 h 3976099"/>
              <a:gd name="connsiteX117" fmla="*/ 1602774 w 1638733"/>
              <a:gd name="connsiteY117" fmla="*/ 364732 h 3976099"/>
              <a:gd name="connsiteX118" fmla="*/ 1613048 w 1638733"/>
              <a:gd name="connsiteY118" fmla="*/ 390418 h 3976099"/>
              <a:gd name="connsiteX119" fmla="*/ 1623322 w 1638733"/>
              <a:gd name="connsiteY119" fmla="*/ 441789 h 3976099"/>
              <a:gd name="connsiteX120" fmla="*/ 1638733 w 1638733"/>
              <a:gd name="connsiteY120" fmla="*/ 467474 h 3976099"/>
              <a:gd name="connsiteX121" fmla="*/ 1633596 w 1638733"/>
              <a:gd name="connsiteY121" fmla="*/ 647272 h 3976099"/>
              <a:gd name="connsiteX122" fmla="*/ 1623322 w 1638733"/>
              <a:gd name="connsiteY122" fmla="*/ 801384 h 3976099"/>
              <a:gd name="connsiteX123" fmla="*/ 1602774 w 1638733"/>
              <a:gd name="connsiteY123" fmla="*/ 847618 h 3976099"/>
              <a:gd name="connsiteX124" fmla="*/ 1587362 w 1638733"/>
              <a:gd name="connsiteY124" fmla="*/ 857892 h 3976099"/>
              <a:gd name="connsiteX125" fmla="*/ 1577088 w 1638733"/>
              <a:gd name="connsiteY125" fmla="*/ 878440 h 3976099"/>
              <a:gd name="connsiteX126" fmla="*/ 1520580 w 1638733"/>
              <a:gd name="connsiteY126" fmla="*/ 898989 h 3976099"/>
              <a:gd name="connsiteX127" fmla="*/ 1510306 w 1638733"/>
              <a:gd name="connsiteY127" fmla="*/ 914400 h 3976099"/>
              <a:gd name="connsiteX128" fmla="*/ 1453798 w 1638733"/>
              <a:gd name="connsiteY128" fmla="*/ 934948 h 3976099"/>
              <a:gd name="connsiteX129" fmla="*/ 1422976 w 1638733"/>
              <a:gd name="connsiteY129" fmla="*/ 950359 h 3976099"/>
              <a:gd name="connsiteX130" fmla="*/ 1412702 w 1638733"/>
              <a:gd name="connsiteY130" fmla="*/ 960634 h 3976099"/>
              <a:gd name="connsiteX131" fmla="*/ 1397290 w 1638733"/>
              <a:gd name="connsiteY131" fmla="*/ 981182 h 3976099"/>
              <a:gd name="connsiteX132" fmla="*/ 1366468 w 1638733"/>
              <a:gd name="connsiteY132" fmla="*/ 986319 h 3976099"/>
              <a:gd name="connsiteX133" fmla="*/ 1345920 w 1638733"/>
              <a:gd name="connsiteY133" fmla="*/ 991456 h 3976099"/>
              <a:gd name="connsiteX134" fmla="*/ 1309960 w 1638733"/>
              <a:gd name="connsiteY134" fmla="*/ 1012004 h 3976099"/>
              <a:gd name="connsiteX135" fmla="*/ 1279138 w 1638733"/>
              <a:gd name="connsiteY135" fmla="*/ 1022279 h 3976099"/>
              <a:gd name="connsiteX136" fmla="*/ 1238041 w 1638733"/>
              <a:gd name="connsiteY136" fmla="*/ 1037690 h 3976099"/>
              <a:gd name="connsiteX137" fmla="*/ 1217493 w 1638733"/>
              <a:gd name="connsiteY137" fmla="*/ 1053101 h 3976099"/>
              <a:gd name="connsiteX138" fmla="*/ 1135299 w 1638733"/>
              <a:gd name="connsiteY138" fmla="*/ 1073649 h 3976099"/>
              <a:gd name="connsiteX139" fmla="*/ 1099340 w 1638733"/>
              <a:gd name="connsiteY139" fmla="*/ 1099335 h 3976099"/>
              <a:gd name="connsiteX140" fmla="*/ 1053106 w 1638733"/>
              <a:gd name="connsiteY140" fmla="*/ 1114746 h 3976099"/>
              <a:gd name="connsiteX141" fmla="*/ 1027421 w 1638733"/>
              <a:gd name="connsiteY141" fmla="*/ 1130157 h 3976099"/>
              <a:gd name="connsiteX142" fmla="*/ 1006872 w 1638733"/>
              <a:gd name="connsiteY142" fmla="*/ 1140431 h 3976099"/>
              <a:gd name="connsiteX143" fmla="*/ 991461 w 1638733"/>
              <a:gd name="connsiteY143" fmla="*/ 1150705 h 3976099"/>
              <a:gd name="connsiteX144" fmla="*/ 970913 w 1638733"/>
              <a:gd name="connsiteY144" fmla="*/ 1160980 h 3976099"/>
              <a:gd name="connsiteX145" fmla="*/ 955502 w 1638733"/>
              <a:gd name="connsiteY145" fmla="*/ 1171254 h 3976099"/>
              <a:gd name="connsiteX146" fmla="*/ 919542 w 1638733"/>
              <a:gd name="connsiteY146" fmla="*/ 1181528 h 3976099"/>
              <a:gd name="connsiteX147" fmla="*/ 827075 w 1638733"/>
              <a:gd name="connsiteY147" fmla="*/ 1248310 h 3976099"/>
              <a:gd name="connsiteX148" fmla="*/ 801389 w 1638733"/>
              <a:gd name="connsiteY148" fmla="*/ 1268858 h 3976099"/>
              <a:gd name="connsiteX149" fmla="*/ 780841 w 1638733"/>
              <a:gd name="connsiteY149" fmla="*/ 1294544 h 3976099"/>
              <a:gd name="connsiteX150" fmla="*/ 755156 w 1638733"/>
              <a:gd name="connsiteY150" fmla="*/ 1309955 h 3976099"/>
              <a:gd name="connsiteX151" fmla="*/ 739744 w 1638733"/>
              <a:gd name="connsiteY151" fmla="*/ 1325366 h 3976099"/>
              <a:gd name="connsiteX152" fmla="*/ 729470 w 1638733"/>
              <a:gd name="connsiteY152" fmla="*/ 1345914 h 3976099"/>
              <a:gd name="connsiteX153" fmla="*/ 714059 w 1638733"/>
              <a:gd name="connsiteY153" fmla="*/ 1371600 h 3976099"/>
              <a:gd name="connsiteX154" fmla="*/ 703785 w 1638733"/>
              <a:gd name="connsiteY154" fmla="*/ 1402422 h 3976099"/>
              <a:gd name="connsiteX155" fmla="*/ 688374 w 1638733"/>
              <a:gd name="connsiteY155" fmla="*/ 1417834 h 3976099"/>
              <a:gd name="connsiteX156" fmla="*/ 672962 w 1638733"/>
              <a:gd name="connsiteY156" fmla="*/ 1448656 h 3976099"/>
              <a:gd name="connsiteX157" fmla="*/ 662688 w 1638733"/>
              <a:gd name="connsiteY157" fmla="*/ 1464067 h 3976099"/>
              <a:gd name="connsiteX158" fmla="*/ 652414 w 1638733"/>
              <a:gd name="connsiteY158" fmla="*/ 1494890 h 3976099"/>
              <a:gd name="connsiteX159" fmla="*/ 642140 w 1638733"/>
              <a:gd name="connsiteY159" fmla="*/ 1510301 h 3976099"/>
              <a:gd name="connsiteX160" fmla="*/ 637003 w 1638733"/>
              <a:gd name="connsiteY160" fmla="*/ 1530849 h 3976099"/>
              <a:gd name="connsiteX161" fmla="*/ 631866 w 1638733"/>
              <a:gd name="connsiteY161" fmla="*/ 1546261 h 3976099"/>
              <a:gd name="connsiteX162" fmla="*/ 626729 w 1638733"/>
              <a:gd name="connsiteY162" fmla="*/ 1571946 h 3976099"/>
              <a:gd name="connsiteX163" fmla="*/ 606180 w 1638733"/>
              <a:gd name="connsiteY163" fmla="*/ 1602768 h 3976099"/>
              <a:gd name="connsiteX164" fmla="*/ 601043 w 1638733"/>
              <a:gd name="connsiteY164" fmla="*/ 1618180 h 3976099"/>
              <a:gd name="connsiteX165" fmla="*/ 590769 w 1638733"/>
              <a:gd name="connsiteY165" fmla="*/ 1638728 h 3976099"/>
              <a:gd name="connsiteX166" fmla="*/ 565084 w 1638733"/>
              <a:gd name="connsiteY166" fmla="*/ 1710647 h 3976099"/>
              <a:gd name="connsiteX167" fmla="*/ 570221 w 1638733"/>
              <a:gd name="connsiteY167" fmla="*/ 1869896 h 3976099"/>
              <a:gd name="connsiteX168" fmla="*/ 575358 w 1638733"/>
              <a:gd name="connsiteY168" fmla="*/ 1890445 h 3976099"/>
              <a:gd name="connsiteX169" fmla="*/ 585632 w 1638733"/>
              <a:gd name="connsiteY169" fmla="*/ 1946953 h 3976099"/>
              <a:gd name="connsiteX170" fmla="*/ 595906 w 1638733"/>
              <a:gd name="connsiteY170" fmla="*/ 2003461 h 3976099"/>
              <a:gd name="connsiteX171" fmla="*/ 601043 w 1638733"/>
              <a:gd name="connsiteY171" fmla="*/ 2029146 h 3976099"/>
              <a:gd name="connsiteX172" fmla="*/ 611317 w 1638733"/>
              <a:gd name="connsiteY172" fmla="*/ 2049694 h 3976099"/>
              <a:gd name="connsiteX173" fmla="*/ 616454 w 1638733"/>
              <a:gd name="connsiteY173" fmla="*/ 2090791 h 3976099"/>
              <a:gd name="connsiteX174" fmla="*/ 626729 w 1638733"/>
              <a:gd name="connsiteY174" fmla="*/ 2111339 h 3976099"/>
              <a:gd name="connsiteX175" fmla="*/ 637003 w 1638733"/>
              <a:gd name="connsiteY175" fmla="*/ 2137025 h 3976099"/>
              <a:gd name="connsiteX176" fmla="*/ 642140 w 1638733"/>
              <a:gd name="connsiteY176" fmla="*/ 2152436 h 3976099"/>
              <a:gd name="connsiteX177" fmla="*/ 662688 w 1638733"/>
              <a:gd name="connsiteY177" fmla="*/ 2167847 h 3976099"/>
              <a:gd name="connsiteX178" fmla="*/ 688374 w 1638733"/>
              <a:gd name="connsiteY178" fmla="*/ 2198670 h 3976099"/>
              <a:gd name="connsiteX179" fmla="*/ 698648 w 1638733"/>
              <a:gd name="connsiteY179" fmla="*/ 2219218 h 3976099"/>
              <a:gd name="connsiteX180" fmla="*/ 734607 w 1638733"/>
              <a:gd name="connsiteY180" fmla="*/ 2260314 h 3976099"/>
              <a:gd name="connsiteX181" fmla="*/ 770567 w 1638733"/>
              <a:gd name="connsiteY181" fmla="*/ 2291137 h 3976099"/>
              <a:gd name="connsiteX182" fmla="*/ 816801 w 1638733"/>
              <a:gd name="connsiteY182" fmla="*/ 2321959 h 3976099"/>
              <a:gd name="connsiteX183" fmla="*/ 827075 w 1638733"/>
              <a:gd name="connsiteY183" fmla="*/ 2332234 h 3976099"/>
              <a:gd name="connsiteX184" fmla="*/ 863034 w 1638733"/>
              <a:gd name="connsiteY184" fmla="*/ 2347645 h 3976099"/>
              <a:gd name="connsiteX185" fmla="*/ 878445 w 1638733"/>
              <a:gd name="connsiteY185" fmla="*/ 2357919 h 3976099"/>
              <a:gd name="connsiteX186" fmla="*/ 919542 w 1638733"/>
              <a:gd name="connsiteY186" fmla="*/ 2368193 h 3976099"/>
              <a:gd name="connsiteX187" fmla="*/ 1037695 w 1638733"/>
              <a:gd name="connsiteY187" fmla="*/ 2378467 h 3976099"/>
              <a:gd name="connsiteX188" fmla="*/ 1160985 w 1638733"/>
              <a:gd name="connsiteY188" fmla="*/ 2388741 h 3976099"/>
              <a:gd name="connsiteX189" fmla="*/ 1166122 w 1638733"/>
              <a:gd name="connsiteY189" fmla="*/ 2404153 h 3976099"/>
              <a:gd name="connsiteX190" fmla="*/ 1186670 w 1638733"/>
              <a:gd name="connsiteY190" fmla="*/ 2434975 h 3976099"/>
              <a:gd name="connsiteX191" fmla="*/ 1196944 w 1638733"/>
              <a:gd name="connsiteY191" fmla="*/ 2465798 h 3976099"/>
              <a:gd name="connsiteX192" fmla="*/ 1202081 w 1638733"/>
              <a:gd name="connsiteY192" fmla="*/ 2481209 h 3976099"/>
              <a:gd name="connsiteX193" fmla="*/ 1196944 w 1638733"/>
              <a:gd name="connsiteY193" fmla="*/ 2547991 h 3976099"/>
              <a:gd name="connsiteX194" fmla="*/ 1181533 w 1638733"/>
              <a:gd name="connsiteY194" fmla="*/ 2578813 h 3976099"/>
              <a:gd name="connsiteX195" fmla="*/ 1171259 w 1638733"/>
              <a:gd name="connsiteY195" fmla="*/ 2599362 h 3976099"/>
              <a:gd name="connsiteX196" fmla="*/ 1135299 w 1638733"/>
              <a:gd name="connsiteY196" fmla="*/ 2619910 h 3976099"/>
              <a:gd name="connsiteX197" fmla="*/ 1119888 w 1638733"/>
              <a:gd name="connsiteY197" fmla="*/ 2630184 h 3976099"/>
              <a:gd name="connsiteX198" fmla="*/ 919542 w 1638733"/>
              <a:gd name="connsiteY198" fmla="*/ 2635321 h 3976099"/>
              <a:gd name="connsiteX199" fmla="*/ 904131 w 1638733"/>
              <a:gd name="connsiteY199" fmla="*/ 2645595 h 3976099"/>
              <a:gd name="connsiteX200" fmla="*/ 883583 w 1638733"/>
              <a:gd name="connsiteY200" fmla="*/ 2650732 h 3976099"/>
              <a:gd name="connsiteX201" fmla="*/ 873308 w 1638733"/>
              <a:gd name="connsiteY201" fmla="*/ 2666144 h 3976099"/>
              <a:gd name="connsiteX202" fmla="*/ 857897 w 1638733"/>
              <a:gd name="connsiteY202" fmla="*/ 2686692 h 3976099"/>
              <a:gd name="connsiteX203" fmla="*/ 827075 w 1638733"/>
              <a:gd name="connsiteY203" fmla="*/ 2717514 h 3976099"/>
              <a:gd name="connsiteX204" fmla="*/ 816801 w 1638733"/>
              <a:gd name="connsiteY204" fmla="*/ 2738063 h 3976099"/>
              <a:gd name="connsiteX205" fmla="*/ 801389 w 1638733"/>
              <a:gd name="connsiteY205" fmla="*/ 2753474 h 3976099"/>
              <a:gd name="connsiteX206" fmla="*/ 806526 w 1638733"/>
              <a:gd name="connsiteY206" fmla="*/ 2897312 h 3976099"/>
              <a:gd name="connsiteX207" fmla="*/ 801389 w 1638733"/>
              <a:gd name="connsiteY207" fmla="*/ 2953820 h 3976099"/>
              <a:gd name="connsiteX208" fmla="*/ 811663 w 1638733"/>
              <a:gd name="connsiteY208" fmla="*/ 3015465 h 3976099"/>
              <a:gd name="connsiteX209" fmla="*/ 821938 w 1638733"/>
              <a:gd name="connsiteY209" fmla="*/ 3066836 h 3976099"/>
              <a:gd name="connsiteX210" fmla="*/ 827075 w 1638733"/>
              <a:gd name="connsiteY210" fmla="*/ 3087384 h 3976099"/>
              <a:gd name="connsiteX211" fmla="*/ 832212 w 1638733"/>
              <a:gd name="connsiteY211" fmla="*/ 3123344 h 3976099"/>
              <a:gd name="connsiteX212" fmla="*/ 837349 w 1638733"/>
              <a:gd name="connsiteY212" fmla="*/ 3138755 h 3976099"/>
              <a:gd name="connsiteX213" fmla="*/ 852760 w 1638733"/>
              <a:gd name="connsiteY213" fmla="*/ 3179852 h 3976099"/>
              <a:gd name="connsiteX214" fmla="*/ 863034 w 1638733"/>
              <a:gd name="connsiteY214" fmla="*/ 3215811 h 3976099"/>
              <a:gd name="connsiteX215" fmla="*/ 878445 w 1638733"/>
              <a:gd name="connsiteY215" fmla="*/ 3246634 h 3976099"/>
              <a:gd name="connsiteX216" fmla="*/ 888720 w 1638733"/>
              <a:gd name="connsiteY216" fmla="*/ 3308279 h 3976099"/>
              <a:gd name="connsiteX217" fmla="*/ 904131 w 1638733"/>
              <a:gd name="connsiteY217" fmla="*/ 3339101 h 3976099"/>
              <a:gd name="connsiteX218" fmla="*/ 914405 w 1638733"/>
              <a:gd name="connsiteY218" fmla="*/ 3375061 h 3976099"/>
              <a:gd name="connsiteX219" fmla="*/ 924679 w 1638733"/>
              <a:gd name="connsiteY219" fmla="*/ 3405883 h 3976099"/>
              <a:gd name="connsiteX220" fmla="*/ 940090 w 1638733"/>
              <a:gd name="connsiteY220" fmla="*/ 3436705 h 3976099"/>
              <a:gd name="connsiteX221" fmla="*/ 955502 w 1638733"/>
              <a:gd name="connsiteY221" fmla="*/ 3498350 h 3976099"/>
              <a:gd name="connsiteX222" fmla="*/ 981187 w 1638733"/>
              <a:gd name="connsiteY222" fmla="*/ 3565132 h 3976099"/>
              <a:gd name="connsiteX223" fmla="*/ 996598 w 1638733"/>
              <a:gd name="connsiteY223" fmla="*/ 3626777 h 3976099"/>
              <a:gd name="connsiteX224" fmla="*/ 1006872 w 1638733"/>
              <a:gd name="connsiteY224" fmla="*/ 3637052 h 3976099"/>
              <a:gd name="connsiteX225" fmla="*/ 1022284 w 1638733"/>
              <a:gd name="connsiteY225" fmla="*/ 3703834 h 3976099"/>
              <a:gd name="connsiteX226" fmla="*/ 1032558 w 1638733"/>
              <a:gd name="connsiteY226" fmla="*/ 3744930 h 3976099"/>
              <a:gd name="connsiteX227" fmla="*/ 1037695 w 1638733"/>
              <a:gd name="connsiteY227" fmla="*/ 3770616 h 3976099"/>
              <a:gd name="connsiteX228" fmla="*/ 1058243 w 1638733"/>
              <a:gd name="connsiteY228" fmla="*/ 3816849 h 3976099"/>
              <a:gd name="connsiteX229" fmla="*/ 1063380 w 1638733"/>
              <a:gd name="connsiteY229" fmla="*/ 3837398 h 3976099"/>
              <a:gd name="connsiteX230" fmla="*/ 1073654 w 1638733"/>
              <a:gd name="connsiteY230" fmla="*/ 3857946 h 3976099"/>
              <a:gd name="connsiteX231" fmla="*/ 1089066 w 1638733"/>
              <a:gd name="connsiteY231" fmla="*/ 3919591 h 3976099"/>
              <a:gd name="connsiteX232" fmla="*/ 1094203 w 1638733"/>
              <a:gd name="connsiteY232" fmla="*/ 3935002 h 3976099"/>
              <a:gd name="connsiteX233" fmla="*/ 1094203 w 1638733"/>
              <a:gd name="connsiteY233" fmla="*/ 3976099 h 3976099"/>
              <a:gd name="connsiteX234" fmla="*/ 1063380 w 1638733"/>
              <a:gd name="connsiteY234" fmla="*/ 3883631 h 397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Lst>
            <a:rect l="l" t="t" r="r" b="b"/>
            <a:pathLst>
              <a:path w="1638733" h="3976099">
                <a:moveTo>
                  <a:pt x="744881" y="3863083"/>
                </a:moveTo>
                <a:lnTo>
                  <a:pt x="744881" y="3863083"/>
                </a:lnTo>
                <a:cubicBezTo>
                  <a:pt x="738032" y="3847672"/>
                  <a:pt x="730596" y="3832508"/>
                  <a:pt x="724333" y="3816849"/>
                </a:cubicBezTo>
                <a:cubicBezTo>
                  <a:pt x="720311" y="3806794"/>
                  <a:pt x="714059" y="3786027"/>
                  <a:pt x="714059" y="3786027"/>
                </a:cubicBezTo>
                <a:cubicBezTo>
                  <a:pt x="712347" y="3762054"/>
                  <a:pt x="711730" y="3737977"/>
                  <a:pt x="708922" y="3714108"/>
                </a:cubicBezTo>
                <a:cubicBezTo>
                  <a:pt x="708289" y="3708730"/>
                  <a:pt x="704158" y="3704098"/>
                  <a:pt x="703785" y="3698696"/>
                </a:cubicBezTo>
                <a:cubicBezTo>
                  <a:pt x="700720" y="3654247"/>
                  <a:pt x="701053" y="3609621"/>
                  <a:pt x="698648" y="3565132"/>
                </a:cubicBezTo>
                <a:cubicBezTo>
                  <a:pt x="697627" y="3546246"/>
                  <a:pt x="697220" y="3527171"/>
                  <a:pt x="693511" y="3508625"/>
                </a:cubicBezTo>
                <a:cubicBezTo>
                  <a:pt x="692009" y="3501115"/>
                  <a:pt x="686253" y="3495115"/>
                  <a:pt x="683236" y="3488076"/>
                </a:cubicBezTo>
                <a:cubicBezTo>
                  <a:pt x="681103" y="3483099"/>
                  <a:pt x="679811" y="3477802"/>
                  <a:pt x="678099" y="3472665"/>
                </a:cubicBezTo>
                <a:cubicBezTo>
                  <a:pt x="676387" y="3460678"/>
                  <a:pt x="674562" y="3448707"/>
                  <a:pt x="672962" y="3436705"/>
                </a:cubicBezTo>
                <a:cubicBezTo>
                  <a:pt x="671137" y="3423021"/>
                  <a:pt x="671173" y="3409002"/>
                  <a:pt x="667825" y="3395609"/>
                </a:cubicBezTo>
                <a:cubicBezTo>
                  <a:pt x="665968" y="3388180"/>
                  <a:pt x="660976" y="3381910"/>
                  <a:pt x="657551" y="3375061"/>
                </a:cubicBezTo>
                <a:cubicBezTo>
                  <a:pt x="655839" y="3364787"/>
                  <a:pt x="654940" y="3354343"/>
                  <a:pt x="652414" y="3344238"/>
                </a:cubicBezTo>
                <a:cubicBezTo>
                  <a:pt x="649787" y="3333732"/>
                  <a:pt x="645565" y="3323690"/>
                  <a:pt x="642140" y="3313416"/>
                </a:cubicBezTo>
                <a:cubicBezTo>
                  <a:pt x="640428" y="3308279"/>
                  <a:pt x="638065" y="3303314"/>
                  <a:pt x="637003" y="3298004"/>
                </a:cubicBezTo>
                <a:cubicBezTo>
                  <a:pt x="630655" y="3266265"/>
                  <a:pt x="636709" y="3279584"/>
                  <a:pt x="621592" y="3256908"/>
                </a:cubicBezTo>
                <a:cubicBezTo>
                  <a:pt x="619879" y="3250058"/>
                  <a:pt x="617986" y="3243251"/>
                  <a:pt x="616454" y="3236359"/>
                </a:cubicBezTo>
                <a:cubicBezTo>
                  <a:pt x="614560" y="3227836"/>
                  <a:pt x="614383" y="3218849"/>
                  <a:pt x="611317" y="3210674"/>
                </a:cubicBezTo>
                <a:cubicBezTo>
                  <a:pt x="609149" y="3204893"/>
                  <a:pt x="604468" y="3200400"/>
                  <a:pt x="601043" y="3195263"/>
                </a:cubicBezTo>
                <a:cubicBezTo>
                  <a:pt x="597618" y="3183276"/>
                  <a:pt x="594049" y="3171330"/>
                  <a:pt x="590769" y="3159303"/>
                </a:cubicBezTo>
                <a:cubicBezTo>
                  <a:pt x="588911" y="3152492"/>
                  <a:pt x="588111" y="3145366"/>
                  <a:pt x="585632" y="3138755"/>
                </a:cubicBezTo>
                <a:cubicBezTo>
                  <a:pt x="582943" y="3131585"/>
                  <a:pt x="578783" y="3125056"/>
                  <a:pt x="575358" y="3118207"/>
                </a:cubicBezTo>
                <a:cubicBezTo>
                  <a:pt x="574138" y="3110889"/>
                  <a:pt x="567777" y="3070675"/>
                  <a:pt x="565084" y="3061699"/>
                </a:cubicBezTo>
                <a:cubicBezTo>
                  <a:pt x="562434" y="3052866"/>
                  <a:pt x="558048" y="3044647"/>
                  <a:pt x="554810" y="3036013"/>
                </a:cubicBezTo>
                <a:cubicBezTo>
                  <a:pt x="544415" y="3008293"/>
                  <a:pt x="554758" y="3032404"/>
                  <a:pt x="544535" y="2994917"/>
                </a:cubicBezTo>
                <a:cubicBezTo>
                  <a:pt x="541685" y="2984469"/>
                  <a:pt x="536888" y="2974601"/>
                  <a:pt x="534261" y="2964094"/>
                </a:cubicBezTo>
                <a:cubicBezTo>
                  <a:pt x="531735" y="2953989"/>
                  <a:pt x="530987" y="2943520"/>
                  <a:pt x="529124" y="2933272"/>
                </a:cubicBezTo>
                <a:cubicBezTo>
                  <a:pt x="527562" y="2924681"/>
                  <a:pt x="525699" y="2916148"/>
                  <a:pt x="523987" y="2907586"/>
                </a:cubicBezTo>
                <a:cubicBezTo>
                  <a:pt x="522275" y="2888750"/>
                  <a:pt x="522813" y="2869573"/>
                  <a:pt x="518850" y="2851079"/>
                </a:cubicBezTo>
                <a:cubicBezTo>
                  <a:pt x="517556" y="2845042"/>
                  <a:pt x="511008" y="2841342"/>
                  <a:pt x="508576" y="2835667"/>
                </a:cubicBezTo>
                <a:cubicBezTo>
                  <a:pt x="482123" y="2773943"/>
                  <a:pt x="533791" y="2865706"/>
                  <a:pt x="488028" y="2789434"/>
                </a:cubicBezTo>
                <a:cubicBezTo>
                  <a:pt x="473382" y="2701574"/>
                  <a:pt x="493833" y="2810724"/>
                  <a:pt x="472616" y="2732926"/>
                </a:cubicBezTo>
                <a:cubicBezTo>
                  <a:pt x="457266" y="2676641"/>
                  <a:pt x="478720" y="2724586"/>
                  <a:pt x="457205" y="2681555"/>
                </a:cubicBezTo>
                <a:cubicBezTo>
                  <a:pt x="455493" y="2672993"/>
                  <a:pt x="453630" y="2664460"/>
                  <a:pt x="452068" y="2655870"/>
                </a:cubicBezTo>
                <a:cubicBezTo>
                  <a:pt x="450205" y="2645622"/>
                  <a:pt x="451161" y="2634565"/>
                  <a:pt x="446931" y="2625047"/>
                </a:cubicBezTo>
                <a:cubicBezTo>
                  <a:pt x="443981" y="2618408"/>
                  <a:pt x="436657" y="2614773"/>
                  <a:pt x="431520" y="2609636"/>
                </a:cubicBezTo>
                <a:cubicBezTo>
                  <a:pt x="426614" y="2590012"/>
                  <a:pt x="425783" y="2582750"/>
                  <a:pt x="416108" y="2563402"/>
                </a:cubicBezTo>
                <a:cubicBezTo>
                  <a:pt x="411643" y="2554472"/>
                  <a:pt x="405834" y="2546279"/>
                  <a:pt x="400697" y="2537717"/>
                </a:cubicBezTo>
                <a:cubicBezTo>
                  <a:pt x="398985" y="2530867"/>
                  <a:pt x="398039" y="2523779"/>
                  <a:pt x="395560" y="2517168"/>
                </a:cubicBezTo>
                <a:cubicBezTo>
                  <a:pt x="384916" y="2488783"/>
                  <a:pt x="383887" y="2501761"/>
                  <a:pt x="369875" y="2470935"/>
                </a:cubicBezTo>
                <a:cubicBezTo>
                  <a:pt x="365394" y="2461076"/>
                  <a:pt x="363026" y="2450386"/>
                  <a:pt x="359601" y="2440112"/>
                </a:cubicBezTo>
                <a:cubicBezTo>
                  <a:pt x="357889" y="2434975"/>
                  <a:pt x="357467" y="2429207"/>
                  <a:pt x="354463" y="2424701"/>
                </a:cubicBezTo>
                <a:cubicBezTo>
                  <a:pt x="344144" y="2409222"/>
                  <a:pt x="341737" y="2406993"/>
                  <a:pt x="333915" y="2388741"/>
                </a:cubicBezTo>
                <a:cubicBezTo>
                  <a:pt x="325111" y="2368197"/>
                  <a:pt x="332504" y="2369971"/>
                  <a:pt x="313367" y="2347645"/>
                </a:cubicBezTo>
                <a:cubicBezTo>
                  <a:pt x="309349" y="2342957"/>
                  <a:pt x="303093" y="2340796"/>
                  <a:pt x="297956" y="2337371"/>
                </a:cubicBezTo>
                <a:cubicBezTo>
                  <a:pt x="286328" y="2290855"/>
                  <a:pt x="302851" y="2347160"/>
                  <a:pt x="272270" y="2286000"/>
                </a:cubicBezTo>
                <a:cubicBezTo>
                  <a:pt x="262259" y="2265978"/>
                  <a:pt x="272097" y="2267717"/>
                  <a:pt x="261996" y="2250040"/>
                </a:cubicBezTo>
                <a:cubicBezTo>
                  <a:pt x="257748" y="2242606"/>
                  <a:pt x="251722" y="2236341"/>
                  <a:pt x="246585" y="2229492"/>
                </a:cubicBezTo>
                <a:cubicBezTo>
                  <a:pt x="244873" y="2224355"/>
                  <a:pt x="242936" y="2219288"/>
                  <a:pt x="241448" y="2214081"/>
                </a:cubicBezTo>
                <a:cubicBezTo>
                  <a:pt x="239508" y="2207292"/>
                  <a:pt x="239179" y="2199984"/>
                  <a:pt x="236311" y="2193532"/>
                </a:cubicBezTo>
                <a:cubicBezTo>
                  <a:pt x="226099" y="2170555"/>
                  <a:pt x="221456" y="2168404"/>
                  <a:pt x="205488" y="2152436"/>
                </a:cubicBezTo>
                <a:cubicBezTo>
                  <a:pt x="200351" y="2140449"/>
                  <a:pt x="194920" y="2128584"/>
                  <a:pt x="190077" y="2116476"/>
                </a:cubicBezTo>
                <a:cubicBezTo>
                  <a:pt x="188066" y="2111448"/>
                  <a:pt x="187073" y="2106042"/>
                  <a:pt x="184940" y="2101065"/>
                </a:cubicBezTo>
                <a:cubicBezTo>
                  <a:pt x="177120" y="2082817"/>
                  <a:pt x="174709" y="2080582"/>
                  <a:pt x="164392" y="2065105"/>
                </a:cubicBezTo>
                <a:cubicBezTo>
                  <a:pt x="162679" y="2051406"/>
                  <a:pt x="162887" y="2037328"/>
                  <a:pt x="159254" y="2024009"/>
                </a:cubicBezTo>
                <a:cubicBezTo>
                  <a:pt x="156824" y="2015100"/>
                  <a:pt x="145084" y="2004702"/>
                  <a:pt x="138706" y="1998323"/>
                </a:cubicBezTo>
                <a:cubicBezTo>
                  <a:pt x="135281" y="1984624"/>
                  <a:pt x="136265" y="1968976"/>
                  <a:pt x="128432" y="1957227"/>
                </a:cubicBezTo>
                <a:cubicBezTo>
                  <a:pt x="125007" y="1952090"/>
                  <a:pt x="121221" y="1947176"/>
                  <a:pt x="118158" y="1941816"/>
                </a:cubicBezTo>
                <a:cubicBezTo>
                  <a:pt x="114359" y="1935167"/>
                  <a:pt x="111898" y="1927789"/>
                  <a:pt x="107884" y="1921267"/>
                </a:cubicBezTo>
                <a:cubicBezTo>
                  <a:pt x="98177" y="1905493"/>
                  <a:pt x="77061" y="1875034"/>
                  <a:pt x="77061" y="1875034"/>
                </a:cubicBezTo>
                <a:cubicBezTo>
                  <a:pt x="75349" y="1869897"/>
                  <a:pt x="74928" y="1864128"/>
                  <a:pt x="71924" y="1859622"/>
                </a:cubicBezTo>
                <a:cubicBezTo>
                  <a:pt x="67894" y="1853577"/>
                  <a:pt x="59519" y="1850825"/>
                  <a:pt x="56513" y="1844211"/>
                </a:cubicBezTo>
                <a:cubicBezTo>
                  <a:pt x="50670" y="1831356"/>
                  <a:pt x="46239" y="1803114"/>
                  <a:pt x="46239" y="1803114"/>
                </a:cubicBezTo>
                <a:cubicBezTo>
                  <a:pt x="34495" y="1626949"/>
                  <a:pt x="49674" y="1810887"/>
                  <a:pt x="30828" y="1669550"/>
                </a:cubicBezTo>
                <a:cubicBezTo>
                  <a:pt x="6271" y="1485375"/>
                  <a:pt x="33590" y="1643653"/>
                  <a:pt x="10279" y="1515438"/>
                </a:cubicBezTo>
                <a:cubicBezTo>
                  <a:pt x="8567" y="1494890"/>
                  <a:pt x="7301" y="1474299"/>
                  <a:pt x="5142" y="1453793"/>
                </a:cubicBezTo>
                <a:cubicBezTo>
                  <a:pt x="3874" y="1441752"/>
                  <a:pt x="-170" y="1429941"/>
                  <a:pt x="5" y="1417834"/>
                </a:cubicBezTo>
                <a:cubicBezTo>
                  <a:pt x="1544" y="1311624"/>
                  <a:pt x="5731" y="1205459"/>
                  <a:pt x="10279" y="1099335"/>
                </a:cubicBezTo>
                <a:cubicBezTo>
                  <a:pt x="10870" y="1085542"/>
                  <a:pt x="13017" y="1071834"/>
                  <a:pt x="15416" y="1058238"/>
                </a:cubicBezTo>
                <a:cubicBezTo>
                  <a:pt x="18160" y="1042691"/>
                  <a:pt x="23094" y="1027576"/>
                  <a:pt x="25690" y="1012004"/>
                </a:cubicBezTo>
                <a:cubicBezTo>
                  <a:pt x="28239" y="996709"/>
                  <a:pt x="27534" y="980923"/>
                  <a:pt x="30828" y="965771"/>
                </a:cubicBezTo>
                <a:cubicBezTo>
                  <a:pt x="36125" y="941408"/>
                  <a:pt x="44527" y="917825"/>
                  <a:pt x="51376" y="893852"/>
                </a:cubicBezTo>
                <a:cubicBezTo>
                  <a:pt x="69129" y="775497"/>
                  <a:pt x="59275" y="824916"/>
                  <a:pt x="77061" y="744876"/>
                </a:cubicBezTo>
                <a:cubicBezTo>
                  <a:pt x="78773" y="705492"/>
                  <a:pt x="76775" y="665770"/>
                  <a:pt x="82198" y="626723"/>
                </a:cubicBezTo>
                <a:cubicBezTo>
                  <a:pt x="85402" y="603654"/>
                  <a:pt x="97455" y="582622"/>
                  <a:pt x="102747" y="559941"/>
                </a:cubicBezTo>
                <a:cubicBezTo>
                  <a:pt x="109464" y="531154"/>
                  <a:pt x="113021" y="501721"/>
                  <a:pt x="118158" y="472611"/>
                </a:cubicBezTo>
                <a:cubicBezTo>
                  <a:pt x="119870" y="428090"/>
                  <a:pt x="118862" y="383380"/>
                  <a:pt x="123295" y="339047"/>
                </a:cubicBezTo>
                <a:cubicBezTo>
                  <a:pt x="129518" y="276813"/>
                  <a:pt x="127746" y="283568"/>
                  <a:pt x="148980" y="251717"/>
                </a:cubicBezTo>
                <a:cubicBezTo>
                  <a:pt x="150692" y="246580"/>
                  <a:pt x="150734" y="240534"/>
                  <a:pt x="154117" y="236305"/>
                </a:cubicBezTo>
                <a:cubicBezTo>
                  <a:pt x="157974" y="231484"/>
                  <a:pt x="164007" y="228792"/>
                  <a:pt x="169529" y="226031"/>
                </a:cubicBezTo>
                <a:cubicBezTo>
                  <a:pt x="183407" y="219092"/>
                  <a:pt x="201555" y="218914"/>
                  <a:pt x="215762" y="215757"/>
                </a:cubicBezTo>
                <a:cubicBezTo>
                  <a:pt x="221048" y="214582"/>
                  <a:pt x="226037" y="212332"/>
                  <a:pt x="231174" y="210620"/>
                </a:cubicBezTo>
                <a:cubicBezTo>
                  <a:pt x="236311" y="205483"/>
                  <a:pt x="241004" y="199860"/>
                  <a:pt x="246585" y="195209"/>
                </a:cubicBezTo>
                <a:cubicBezTo>
                  <a:pt x="251328" y="191257"/>
                  <a:pt x="256474" y="187696"/>
                  <a:pt x="261996" y="184935"/>
                </a:cubicBezTo>
                <a:cubicBezTo>
                  <a:pt x="272527" y="179669"/>
                  <a:pt x="293323" y="176615"/>
                  <a:pt x="303093" y="174661"/>
                </a:cubicBezTo>
                <a:cubicBezTo>
                  <a:pt x="308230" y="171236"/>
                  <a:pt x="313143" y="167449"/>
                  <a:pt x="318504" y="164386"/>
                </a:cubicBezTo>
                <a:cubicBezTo>
                  <a:pt x="325153" y="160587"/>
                  <a:pt x="332821" y="158563"/>
                  <a:pt x="339052" y="154112"/>
                </a:cubicBezTo>
                <a:cubicBezTo>
                  <a:pt x="371931" y="130627"/>
                  <a:pt x="333929" y="143832"/>
                  <a:pt x="380149" y="123290"/>
                </a:cubicBezTo>
                <a:cubicBezTo>
                  <a:pt x="386601" y="120423"/>
                  <a:pt x="393935" y="120182"/>
                  <a:pt x="400697" y="118153"/>
                </a:cubicBezTo>
                <a:cubicBezTo>
                  <a:pt x="523473" y="81319"/>
                  <a:pt x="439976" y="102370"/>
                  <a:pt x="549672" y="77056"/>
                </a:cubicBezTo>
                <a:cubicBezTo>
                  <a:pt x="585660" y="53066"/>
                  <a:pt x="538908" y="81736"/>
                  <a:pt x="606180" y="56508"/>
                </a:cubicBezTo>
                <a:cubicBezTo>
                  <a:pt x="619879" y="51371"/>
                  <a:pt x="633993" y="47227"/>
                  <a:pt x="647277" y="41096"/>
                </a:cubicBezTo>
                <a:cubicBezTo>
                  <a:pt x="656343" y="36912"/>
                  <a:pt x="663490" y="28842"/>
                  <a:pt x="672962" y="25685"/>
                </a:cubicBezTo>
                <a:cubicBezTo>
                  <a:pt x="684449" y="21856"/>
                  <a:pt x="696935" y="22260"/>
                  <a:pt x="708922" y="20548"/>
                </a:cubicBezTo>
                <a:lnTo>
                  <a:pt x="744881" y="10274"/>
                </a:lnTo>
                <a:cubicBezTo>
                  <a:pt x="750068" y="8718"/>
                  <a:pt x="755086" y="6625"/>
                  <a:pt x="760293" y="5137"/>
                </a:cubicBezTo>
                <a:cubicBezTo>
                  <a:pt x="767081" y="3197"/>
                  <a:pt x="773992" y="1712"/>
                  <a:pt x="780841" y="0"/>
                </a:cubicBezTo>
                <a:lnTo>
                  <a:pt x="991461" y="10274"/>
                </a:lnTo>
                <a:cubicBezTo>
                  <a:pt x="1005241" y="11118"/>
                  <a:pt x="1018809" y="14161"/>
                  <a:pt x="1032558" y="15411"/>
                </a:cubicBezTo>
                <a:cubicBezTo>
                  <a:pt x="1056493" y="17587"/>
                  <a:pt x="1080504" y="18836"/>
                  <a:pt x="1104477" y="20548"/>
                </a:cubicBezTo>
                <a:cubicBezTo>
                  <a:pt x="1138724" y="25685"/>
                  <a:pt x="1173168" y="29653"/>
                  <a:pt x="1207219" y="35959"/>
                </a:cubicBezTo>
                <a:cubicBezTo>
                  <a:pt x="1273738" y="48278"/>
                  <a:pt x="1215701" y="40381"/>
                  <a:pt x="1268863" y="61645"/>
                </a:cubicBezTo>
                <a:cubicBezTo>
                  <a:pt x="1276970" y="64888"/>
                  <a:pt x="1285987" y="65070"/>
                  <a:pt x="1294549" y="66782"/>
                </a:cubicBezTo>
                <a:cubicBezTo>
                  <a:pt x="1299686" y="70207"/>
                  <a:pt x="1305314" y="72990"/>
                  <a:pt x="1309960" y="77056"/>
                </a:cubicBezTo>
                <a:cubicBezTo>
                  <a:pt x="1319072" y="85029"/>
                  <a:pt x="1325853" y="95619"/>
                  <a:pt x="1335645" y="102741"/>
                </a:cubicBezTo>
                <a:cubicBezTo>
                  <a:pt x="1344935" y="109497"/>
                  <a:pt x="1356354" y="112707"/>
                  <a:pt x="1366468" y="118153"/>
                </a:cubicBezTo>
                <a:cubicBezTo>
                  <a:pt x="1378623" y="124698"/>
                  <a:pt x="1390590" y="131598"/>
                  <a:pt x="1402428" y="138701"/>
                </a:cubicBezTo>
                <a:cubicBezTo>
                  <a:pt x="1407722" y="141877"/>
                  <a:pt x="1412317" y="146214"/>
                  <a:pt x="1417839" y="148975"/>
                </a:cubicBezTo>
                <a:cubicBezTo>
                  <a:pt x="1429503" y="154807"/>
                  <a:pt x="1441926" y="158990"/>
                  <a:pt x="1453798" y="164386"/>
                </a:cubicBezTo>
                <a:cubicBezTo>
                  <a:pt x="1460770" y="167555"/>
                  <a:pt x="1467497" y="171236"/>
                  <a:pt x="1474347" y="174661"/>
                </a:cubicBezTo>
                <a:cubicBezTo>
                  <a:pt x="1477772" y="179798"/>
                  <a:pt x="1480669" y="185329"/>
                  <a:pt x="1484621" y="190072"/>
                </a:cubicBezTo>
                <a:cubicBezTo>
                  <a:pt x="1489272" y="195653"/>
                  <a:pt x="1495673" y="199671"/>
                  <a:pt x="1500032" y="205483"/>
                </a:cubicBezTo>
                <a:cubicBezTo>
                  <a:pt x="1506023" y="213471"/>
                  <a:pt x="1510978" y="222238"/>
                  <a:pt x="1515443" y="231168"/>
                </a:cubicBezTo>
                <a:cubicBezTo>
                  <a:pt x="1519567" y="239416"/>
                  <a:pt x="1520602" y="249181"/>
                  <a:pt x="1525717" y="256854"/>
                </a:cubicBezTo>
                <a:cubicBezTo>
                  <a:pt x="1531090" y="264914"/>
                  <a:pt x="1539416" y="270553"/>
                  <a:pt x="1546266" y="277402"/>
                </a:cubicBezTo>
                <a:cubicBezTo>
                  <a:pt x="1553115" y="291101"/>
                  <a:pt x="1555984" y="307669"/>
                  <a:pt x="1566814" y="318499"/>
                </a:cubicBezTo>
                <a:cubicBezTo>
                  <a:pt x="1587825" y="339510"/>
                  <a:pt x="1589178" y="337541"/>
                  <a:pt x="1602774" y="364732"/>
                </a:cubicBezTo>
                <a:cubicBezTo>
                  <a:pt x="1606898" y="372980"/>
                  <a:pt x="1610672" y="381508"/>
                  <a:pt x="1613048" y="390418"/>
                </a:cubicBezTo>
                <a:cubicBezTo>
                  <a:pt x="1617547" y="407291"/>
                  <a:pt x="1614337" y="426815"/>
                  <a:pt x="1623322" y="441789"/>
                </a:cubicBezTo>
                <a:lnTo>
                  <a:pt x="1638733" y="467474"/>
                </a:lnTo>
                <a:cubicBezTo>
                  <a:pt x="1637021" y="527407"/>
                  <a:pt x="1635561" y="587347"/>
                  <a:pt x="1633596" y="647272"/>
                </a:cubicBezTo>
                <a:cubicBezTo>
                  <a:pt x="1631552" y="709608"/>
                  <a:pt x="1638732" y="750017"/>
                  <a:pt x="1623322" y="801384"/>
                </a:cubicBezTo>
                <a:cubicBezTo>
                  <a:pt x="1618962" y="815916"/>
                  <a:pt x="1614571" y="835822"/>
                  <a:pt x="1602774" y="847618"/>
                </a:cubicBezTo>
                <a:cubicBezTo>
                  <a:pt x="1598408" y="851984"/>
                  <a:pt x="1592499" y="854467"/>
                  <a:pt x="1587362" y="857892"/>
                </a:cubicBezTo>
                <a:cubicBezTo>
                  <a:pt x="1583937" y="864741"/>
                  <a:pt x="1582503" y="873025"/>
                  <a:pt x="1577088" y="878440"/>
                </a:cubicBezTo>
                <a:cubicBezTo>
                  <a:pt x="1567579" y="887949"/>
                  <a:pt x="1527780" y="896932"/>
                  <a:pt x="1520580" y="898989"/>
                </a:cubicBezTo>
                <a:cubicBezTo>
                  <a:pt x="1517155" y="904126"/>
                  <a:pt x="1515049" y="910448"/>
                  <a:pt x="1510306" y="914400"/>
                </a:cubicBezTo>
                <a:cubicBezTo>
                  <a:pt x="1496289" y="926081"/>
                  <a:pt x="1468337" y="929356"/>
                  <a:pt x="1453798" y="934948"/>
                </a:cubicBezTo>
                <a:cubicBezTo>
                  <a:pt x="1443077" y="939071"/>
                  <a:pt x="1433250" y="945222"/>
                  <a:pt x="1422976" y="950359"/>
                </a:cubicBezTo>
                <a:cubicBezTo>
                  <a:pt x="1419551" y="953784"/>
                  <a:pt x="1415803" y="956913"/>
                  <a:pt x="1412702" y="960634"/>
                </a:cubicBezTo>
                <a:cubicBezTo>
                  <a:pt x="1407221" y="967211"/>
                  <a:pt x="1404774" y="977024"/>
                  <a:pt x="1397290" y="981182"/>
                </a:cubicBezTo>
                <a:cubicBezTo>
                  <a:pt x="1388185" y="986240"/>
                  <a:pt x="1376681" y="984276"/>
                  <a:pt x="1366468" y="986319"/>
                </a:cubicBezTo>
                <a:cubicBezTo>
                  <a:pt x="1359545" y="987704"/>
                  <a:pt x="1352769" y="989744"/>
                  <a:pt x="1345920" y="991456"/>
                </a:cubicBezTo>
                <a:cubicBezTo>
                  <a:pt x="1332019" y="1000723"/>
                  <a:pt x="1326254" y="1005486"/>
                  <a:pt x="1309960" y="1012004"/>
                </a:cubicBezTo>
                <a:cubicBezTo>
                  <a:pt x="1299905" y="1016026"/>
                  <a:pt x="1289316" y="1018578"/>
                  <a:pt x="1279138" y="1022279"/>
                </a:cubicBezTo>
                <a:cubicBezTo>
                  <a:pt x="1211609" y="1046836"/>
                  <a:pt x="1283818" y="1022431"/>
                  <a:pt x="1238041" y="1037690"/>
                </a:cubicBezTo>
                <a:cubicBezTo>
                  <a:pt x="1231192" y="1042827"/>
                  <a:pt x="1225267" y="1049513"/>
                  <a:pt x="1217493" y="1053101"/>
                </a:cubicBezTo>
                <a:cubicBezTo>
                  <a:pt x="1182993" y="1069024"/>
                  <a:pt x="1170032" y="1068687"/>
                  <a:pt x="1135299" y="1073649"/>
                </a:cubicBezTo>
                <a:cubicBezTo>
                  <a:pt x="1119284" y="1089665"/>
                  <a:pt x="1121315" y="1090883"/>
                  <a:pt x="1099340" y="1099335"/>
                </a:cubicBezTo>
                <a:cubicBezTo>
                  <a:pt x="1084178" y="1105167"/>
                  <a:pt x="1067036" y="1106388"/>
                  <a:pt x="1053106" y="1114746"/>
                </a:cubicBezTo>
                <a:cubicBezTo>
                  <a:pt x="1044544" y="1119883"/>
                  <a:pt x="1036149" y="1125308"/>
                  <a:pt x="1027421" y="1130157"/>
                </a:cubicBezTo>
                <a:cubicBezTo>
                  <a:pt x="1020727" y="1133876"/>
                  <a:pt x="1013521" y="1136632"/>
                  <a:pt x="1006872" y="1140431"/>
                </a:cubicBezTo>
                <a:cubicBezTo>
                  <a:pt x="1001512" y="1143494"/>
                  <a:pt x="996821" y="1147642"/>
                  <a:pt x="991461" y="1150705"/>
                </a:cubicBezTo>
                <a:cubicBezTo>
                  <a:pt x="984812" y="1154505"/>
                  <a:pt x="977562" y="1157180"/>
                  <a:pt x="970913" y="1160980"/>
                </a:cubicBezTo>
                <a:cubicBezTo>
                  <a:pt x="965553" y="1164043"/>
                  <a:pt x="961177" y="1168822"/>
                  <a:pt x="955502" y="1171254"/>
                </a:cubicBezTo>
                <a:cubicBezTo>
                  <a:pt x="946494" y="1175114"/>
                  <a:pt x="928771" y="1176145"/>
                  <a:pt x="919542" y="1181528"/>
                </a:cubicBezTo>
                <a:cubicBezTo>
                  <a:pt x="885045" y="1201651"/>
                  <a:pt x="858433" y="1223672"/>
                  <a:pt x="827075" y="1248310"/>
                </a:cubicBezTo>
                <a:cubicBezTo>
                  <a:pt x="818453" y="1255084"/>
                  <a:pt x="808238" y="1260296"/>
                  <a:pt x="801389" y="1268858"/>
                </a:cubicBezTo>
                <a:cubicBezTo>
                  <a:pt x="794540" y="1277420"/>
                  <a:pt x="789036" y="1287259"/>
                  <a:pt x="780841" y="1294544"/>
                </a:cubicBezTo>
                <a:cubicBezTo>
                  <a:pt x="773379" y="1301177"/>
                  <a:pt x="763144" y="1303964"/>
                  <a:pt x="755156" y="1309955"/>
                </a:cubicBezTo>
                <a:cubicBezTo>
                  <a:pt x="749344" y="1314314"/>
                  <a:pt x="744881" y="1320229"/>
                  <a:pt x="739744" y="1325366"/>
                </a:cubicBezTo>
                <a:cubicBezTo>
                  <a:pt x="736319" y="1332215"/>
                  <a:pt x="733189" y="1339220"/>
                  <a:pt x="729470" y="1345914"/>
                </a:cubicBezTo>
                <a:cubicBezTo>
                  <a:pt x="724621" y="1354642"/>
                  <a:pt x="718191" y="1362510"/>
                  <a:pt x="714059" y="1371600"/>
                </a:cubicBezTo>
                <a:cubicBezTo>
                  <a:pt x="709578" y="1381459"/>
                  <a:pt x="709044" y="1392955"/>
                  <a:pt x="703785" y="1402422"/>
                </a:cubicBezTo>
                <a:cubicBezTo>
                  <a:pt x="700257" y="1408773"/>
                  <a:pt x="692404" y="1411789"/>
                  <a:pt x="688374" y="1417834"/>
                </a:cubicBezTo>
                <a:cubicBezTo>
                  <a:pt x="682002" y="1427392"/>
                  <a:pt x="678541" y="1438615"/>
                  <a:pt x="672962" y="1448656"/>
                </a:cubicBezTo>
                <a:cubicBezTo>
                  <a:pt x="669964" y="1454053"/>
                  <a:pt x="666113" y="1458930"/>
                  <a:pt x="662688" y="1464067"/>
                </a:cubicBezTo>
                <a:cubicBezTo>
                  <a:pt x="659263" y="1474341"/>
                  <a:pt x="656812" y="1484993"/>
                  <a:pt x="652414" y="1494890"/>
                </a:cubicBezTo>
                <a:cubicBezTo>
                  <a:pt x="649907" y="1500532"/>
                  <a:pt x="644572" y="1504626"/>
                  <a:pt x="642140" y="1510301"/>
                </a:cubicBezTo>
                <a:cubicBezTo>
                  <a:pt x="639359" y="1516790"/>
                  <a:pt x="638943" y="1524061"/>
                  <a:pt x="637003" y="1530849"/>
                </a:cubicBezTo>
                <a:cubicBezTo>
                  <a:pt x="635515" y="1536056"/>
                  <a:pt x="633179" y="1541007"/>
                  <a:pt x="631866" y="1546261"/>
                </a:cubicBezTo>
                <a:cubicBezTo>
                  <a:pt x="629748" y="1554732"/>
                  <a:pt x="630342" y="1563997"/>
                  <a:pt x="626729" y="1571946"/>
                </a:cubicBezTo>
                <a:cubicBezTo>
                  <a:pt x="621619" y="1583187"/>
                  <a:pt x="613030" y="1592494"/>
                  <a:pt x="606180" y="1602768"/>
                </a:cubicBezTo>
                <a:cubicBezTo>
                  <a:pt x="604468" y="1607905"/>
                  <a:pt x="603176" y="1613203"/>
                  <a:pt x="601043" y="1618180"/>
                </a:cubicBezTo>
                <a:cubicBezTo>
                  <a:pt x="598027" y="1625219"/>
                  <a:pt x="593191" y="1631463"/>
                  <a:pt x="590769" y="1638728"/>
                </a:cubicBezTo>
                <a:cubicBezTo>
                  <a:pt x="564649" y="1717088"/>
                  <a:pt x="597434" y="1645948"/>
                  <a:pt x="565084" y="1710647"/>
                </a:cubicBezTo>
                <a:cubicBezTo>
                  <a:pt x="553374" y="1780909"/>
                  <a:pt x="557108" y="1743137"/>
                  <a:pt x="570221" y="1869896"/>
                </a:cubicBezTo>
                <a:cubicBezTo>
                  <a:pt x="570948" y="1876919"/>
                  <a:pt x="573826" y="1883553"/>
                  <a:pt x="575358" y="1890445"/>
                </a:cubicBezTo>
                <a:cubicBezTo>
                  <a:pt x="579366" y="1908482"/>
                  <a:pt x="582843" y="1928826"/>
                  <a:pt x="585632" y="1946953"/>
                </a:cubicBezTo>
                <a:cubicBezTo>
                  <a:pt x="596762" y="2019297"/>
                  <a:pt x="584920" y="1954024"/>
                  <a:pt x="595906" y="2003461"/>
                </a:cubicBezTo>
                <a:cubicBezTo>
                  <a:pt x="597800" y="2011984"/>
                  <a:pt x="598282" y="2020863"/>
                  <a:pt x="601043" y="2029146"/>
                </a:cubicBezTo>
                <a:cubicBezTo>
                  <a:pt x="603465" y="2036411"/>
                  <a:pt x="607892" y="2042845"/>
                  <a:pt x="611317" y="2049694"/>
                </a:cubicBezTo>
                <a:cubicBezTo>
                  <a:pt x="613029" y="2063393"/>
                  <a:pt x="613105" y="2077398"/>
                  <a:pt x="616454" y="2090791"/>
                </a:cubicBezTo>
                <a:cubicBezTo>
                  <a:pt x="618311" y="2098220"/>
                  <a:pt x="623619" y="2104341"/>
                  <a:pt x="626729" y="2111339"/>
                </a:cubicBezTo>
                <a:cubicBezTo>
                  <a:pt x="630474" y="2119766"/>
                  <a:pt x="633765" y="2128391"/>
                  <a:pt x="637003" y="2137025"/>
                </a:cubicBezTo>
                <a:cubicBezTo>
                  <a:pt x="638904" y="2142095"/>
                  <a:pt x="638673" y="2148276"/>
                  <a:pt x="642140" y="2152436"/>
                </a:cubicBezTo>
                <a:cubicBezTo>
                  <a:pt x="647621" y="2159013"/>
                  <a:pt x="656634" y="2161793"/>
                  <a:pt x="662688" y="2167847"/>
                </a:cubicBezTo>
                <a:cubicBezTo>
                  <a:pt x="672145" y="2177304"/>
                  <a:pt x="680704" y="2187713"/>
                  <a:pt x="688374" y="2198670"/>
                </a:cubicBezTo>
                <a:cubicBezTo>
                  <a:pt x="692765" y="2204943"/>
                  <a:pt x="694400" y="2212846"/>
                  <a:pt x="698648" y="2219218"/>
                </a:cubicBezTo>
                <a:cubicBezTo>
                  <a:pt x="711191" y="2238033"/>
                  <a:pt x="719754" y="2245461"/>
                  <a:pt x="734607" y="2260314"/>
                </a:cubicBezTo>
                <a:cubicBezTo>
                  <a:pt x="744838" y="2291010"/>
                  <a:pt x="731799" y="2264000"/>
                  <a:pt x="770567" y="2291137"/>
                </a:cubicBezTo>
                <a:cubicBezTo>
                  <a:pt x="824705" y="2329033"/>
                  <a:pt x="756351" y="2297780"/>
                  <a:pt x="816801" y="2321959"/>
                </a:cubicBezTo>
                <a:cubicBezTo>
                  <a:pt x="820226" y="2325384"/>
                  <a:pt x="823045" y="2329547"/>
                  <a:pt x="827075" y="2332234"/>
                </a:cubicBezTo>
                <a:cubicBezTo>
                  <a:pt x="859137" y="2353610"/>
                  <a:pt x="835641" y="2333949"/>
                  <a:pt x="863034" y="2347645"/>
                </a:cubicBezTo>
                <a:cubicBezTo>
                  <a:pt x="868556" y="2350406"/>
                  <a:pt x="872923" y="2355158"/>
                  <a:pt x="878445" y="2357919"/>
                </a:cubicBezTo>
                <a:cubicBezTo>
                  <a:pt x="889460" y="2363426"/>
                  <a:pt x="908992" y="2365849"/>
                  <a:pt x="919542" y="2368193"/>
                </a:cubicBezTo>
                <a:cubicBezTo>
                  <a:pt x="983749" y="2382461"/>
                  <a:pt x="877425" y="2367286"/>
                  <a:pt x="1037695" y="2378467"/>
                </a:cubicBezTo>
                <a:cubicBezTo>
                  <a:pt x="1078834" y="2381337"/>
                  <a:pt x="1119888" y="2385316"/>
                  <a:pt x="1160985" y="2388741"/>
                </a:cubicBezTo>
                <a:cubicBezTo>
                  <a:pt x="1162697" y="2393878"/>
                  <a:pt x="1163492" y="2399419"/>
                  <a:pt x="1166122" y="2404153"/>
                </a:cubicBezTo>
                <a:cubicBezTo>
                  <a:pt x="1172119" y="2414947"/>
                  <a:pt x="1182765" y="2423261"/>
                  <a:pt x="1186670" y="2434975"/>
                </a:cubicBezTo>
                <a:lnTo>
                  <a:pt x="1196944" y="2465798"/>
                </a:lnTo>
                <a:lnTo>
                  <a:pt x="1202081" y="2481209"/>
                </a:lnTo>
                <a:cubicBezTo>
                  <a:pt x="1200369" y="2503470"/>
                  <a:pt x="1199713" y="2525837"/>
                  <a:pt x="1196944" y="2547991"/>
                </a:cubicBezTo>
                <a:cubicBezTo>
                  <a:pt x="1195060" y="2563061"/>
                  <a:pt x="1188875" y="2565964"/>
                  <a:pt x="1181533" y="2578813"/>
                </a:cubicBezTo>
                <a:cubicBezTo>
                  <a:pt x="1177734" y="2585462"/>
                  <a:pt x="1176161" y="2593479"/>
                  <a:pt x="1171259" y="2599362"/>
                </a:cubicBezTo>
                <a:cubicBezTo>
                  <a:pt x="1165570" y="2606189"/>
                  <a:pt x="1141408" y="2616419"/>
                  <a:pt x="1135299" y="2619910"/>
                </a:cubicBezTo>
                <a:cubicBezTo>
                  <a:pt x="1129939" y="2622973"/>
                  <a:pt x="1126046" y="2629744"/>
                  <a:pt x="1119888" y="2630184"/>
                </a:cubicBezTo>
                <a:cubicBezTo>
                  <a:pt x="1053254" y="2634944"/>
                  <a:pt x="986324" y="2633609"/>
                  <a:pt x="919542" y="2635321"/>
                </a:cubicBezTo>
                <a:cubicBezTo>
                  <a:pt x="914405" y="2638746"/>
                  <a:pt x="909806" y="2643163"/>
                  <a:pt x="904131" y="2645595"/>
                </a:cubicBezTo>
                <a:cubicBezTo>
                  <a:pt x="897642" y="2648376"/>
                  <a:pt x="889457" y="2646816"/>
                  <a:pt x="883583" y="2650732"/>
                </a:cubicBezTo>
                <a:cubicBezTo>
                  <a:pt x="878446" y="2654157"/>
                  <a:pt x="876897" y="2661120"/>
                  <a:pt x="873308" y="2666144"/>
                </a:cubicBezTo>
                <a:cubicBezTo>
                  <a:pt x="868332" y="2673111"/>
                  <a:pt x="863624" y="2680328"/>
                  <a:pt x="857897" y="2686692"/>
                </a:cubicBezTo>
                <a:cubicBezTo>
                  <a:pt x="848177" y="2697492"/>
                  <a:pt x="827075" y="2717514"/>
                  <a:pt x="827075" y="2717514"/>
                </a:cubicBezTo>
                <a:cubicBezTo>
                  <a:pt x="823650" y="2724364"/>
                  <a:pt x="821252" y="2731831"/>
                  <a:pt x="816801" y="2738063"/>
                </a:cubicBezTo>
                <a:cubicBezTo>
                  <a:pt x="812578" y="2743975"/>
                  <a:pt x="801857" y="2746224"/>
                  <a:pt x="801389" y="2753474"/>
                </a:cubicBezTo>
                <a:cubicBezTo>
                  <a:pt x="798300" y="2801351"/>
                  <a:pt x="804814" y="2849366"/>
                  <a:pt x="806526" y="2897312"/>
                </a:cubicBezTo>
                <a:cubicBezTo>
                  <a:pt x="804814" y="2916148"/>
                  <a:pt x="801389" y="2934906"/>
                  <a:pt x="801389" y="2953820"/>
                </a:cubicBezTo>
                <a:cubicBezTo>
                  <a:pt x="801389" y="3018916"/>
                  <a:pt x="803625" y="2980636"/>
                  <a:pt x="811663" y="3015465"/>
                </a:cubicBezTo>
                <a:cubicBezTo>
                  <a:pt x="815590" y="3032481"/>
                  <a:pt x="817703" y="3049895"/>
                  <a:pt x="821938" y="3066836"/>
                </a:cubicBezTo>
                <a:cubicBezTo>
                  <a:pt x="823650" y="3073685"/>
                  <a:pt x="825812" y="3080438"/>
                  <a:pt x="827075" y="3087384"/>
                </a:cubicBezTo>
                <a:cubicBezTo>
                  <a:pt x="829241" y="3099297"/>
                  <a:pt x="829837" y="3111471"/>
                  <a:pt x="832212" y="3123344"/>
                </a:cubicBezTo>
                <a:cubicBezTo>
                  <a:pt x="833274" y="3128654"/>
                  <a:pt x="835499" y="3133666"/>
                  <a:pt x="837349" y="3138755"/>
                </a:cubicBezTo>
                <a:cubicBezTo>
                  <a:pt x="842349" y="3152505"/>
                  <a:pt x="848133" y="3165972"/>
                  <a:pt x="852760" y="3179852"/>
                </a:cubicBezTo>
                <a:cubicBezTo>
                  <a:pt x="858202" y="3196179"/>
                  <a:pt x="856438" y="3200969"/>
                  <a:pt x="863034" y="3215811"/>
                </a:cubicBezTo>
                <a:cubicBezTo>
                  <a:pt x="867699" y="3226308"/>
                  <a:pt x="873308" y="3236360"/>
                  <a:pt x="878445" y="3246634"/>
                </a:cubicBezTo>
                <a:cubicBezTo>
                  <a:pt x="879932" y="3258530"/>
                  <a:pt x="882550" y="3292853"/>
                  <a:pt x="888720" y="3308279"/>
                </a:cubicBezTo>
                <a:cubicBezTo>
                  <a:pt x="892986" y="3318944"/>
                  <a:pt x="899466" y="3328604"/>
                  <a:pt x="904131" y="3339101"/>
                </a:cubicBezTo>
                <a:cubicBezTo>
                  <a:pt x="909444" y="3351054"/>
                  <a:pt x="910637" y="3362501"/>
                  <a:pt x="914405" y="3375061"/>
                </a:cubicBezTo>
                <a:cubicBezTo>
                  <a:pt x="917517" y="3385434"/>
                  <a:pt x="920514" y="3395886"/>
                  <a:pt x="924679" y="3405883"/>
                </a:cubicBezTo>
                <a:cubicBezTo>
                  <a:pt x="929097" y="3416486"/>
                  <a:pt x="935966" y="3425984"/>
                  <a:pt x="940090" y="3436705"/>
                </a:cubicBezTo>
                <a:cubicBezTo>
                  <a:pt x="958134" y="3483617"/>
                  <a:pt x="944159" y="3458650"/>
                  <a:pt x="955502" y="3498350"/>
                </a:cubicBezTo>
                <a:cubicBezTo>
                  <a:pt x="967391" y="3539961"/>
                  <a:pt x="966450" y="3535658"/>
                  <a:pt x="981187" y="3565132"/>
                </a:cubicBezTo>
                <a:cubicBezTo>
                  <a:pt x="984842" y="3587064"/>
                  <a:pt x="986422" y="3606424"/>
                  <a:pt x="996598" y="3626777"/>
                </a:cubicBezTo>
                <a:cubicBezTo>
                  <a:pt x="998764" y="3631109"/>
                  <a:pt x="1003447" y="3633627"/>
                  <a:pt x="1006872" y="3637052"/>
                </a:cubicBezTo>
                <a:cubicBezTo>
                  <a:pt x="1018664" y="3743163"/>
                  <a:pt x="1002207" y="3643602"/>
                  <a:pt x="1022284" y="3703834"/>
                </a:cubicBezTo>
                <a:cubicBezTo>
                  <a:pt x="1026749" y="3717230"/>
                  <a:pt x="1029133" y="3731231"/>
                  <a:pt x="1032558" y="3744930"/>
                </a:cubicBezTo>
                <a:cubicBezTo>
                  <a:pt x="1034676" y="3753401"/>
                  <a:pt x="1035186" y="3762253"/>
                  <a:pt x="1037695" y="3770616"/>
                </a:cubicBezTo>
                <a:cubicBezTo>
                  <a:pt x="1042614" y="3787013"/>
                  <a:pt x="1050654" y="3801671"/>
                  <a:pt x="1058243" y="3816849"/>
                </a:cubicBezTo>
                <a:cubicBezTo>
                  <a:pt x="1059955" y="3823699"/>
                  <a:pt x="1060901" y="3830787"/>
                  <a:pt x="1063380" y="3837398"/>
                </a:cubicBezTo>
                <a:cubicBezTo>
                  <a:pt x="1066069" y="3844568"/>
                  <a:pt x="1071370" y="3850637"/>
                  <a:pt x="1073654" y="3857946"/>
                </a:cubicBezTo>
                <a:cubicBezTo>
                  <a:pt x="1079972" y="3878163"/>
                  <a:pt x="1082368" y="3899497"/>
                  <a:pt x="1089066" y="3919591"/>
                </a:cubicBezTo>
                <a:cubicBezTo>
                  <a:pt x="1090778" y="3924728"/>
                  <a:pt x="1093713" y="3929609"/>
                  <a:pt x="1094203" y="3935002"/>
                </a:cubicBezTo>
                <a:cubicBezTo>
                  <a:pt x="1095443" y="3948645"/>
                  <a:pt x="1094203" y="3962400"/>
                  <a:pt x="1094203" y="3976099"/>
                </a:cubicBezTo>
                <a:lnTo>
                  <a:pt x="1063380" y="3883631"/>
                </a:lnTo>
              </a:path>
            </a:pathLst>
          </a:cu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Freeform: Shape 8">
            <a:extLst>
              <a:ext uri="{FF2B5EF4-FFF2-40B4-BE49-F238E27FC236}">
                <a16:creationId xmlns:a16="http://schemas.microsoft.com/office/drawing/2014/main" id="{40C5C6C7-AEDA-457E-8F44-55123B3FC5CC}"/>
              </a:ext>
            </a:extLst>
          </p:cNvPr>
          <p:cNvSpPr/>
          <p:nvPr/>
        </p:nvSpPr>
        <p:spPr>
          <a:xfrm>
            <a:off x="4264313" y="3180448"/>
            <a:ext cx="682812" cy="2527443"/>
          </a:xfrm>
          <a:custGeom>
            <a:avLst/>
            <a:gdLst>
              <a:gd name="connsiteX0" fmla="*/ 550101 w 910416"/>
              <a:gd name="connsiteY0" fmla="*/ 3369924 h 3369924"/>
              <a:gd name="connsiteX1" fmla="*/ 550101 w 910416"/>
              <a:gd name="connsiteY1" fmla="*/ 3369924 h 3369924"/>
              <a:gd name="connsiteX2" fmla="*/ 529552 w 910416"/>
              <a:gd name="connsiteY2" fmla="*/ 3292868 h 3369924"/>
              <a:gd name="connsiteX3" fmla="*/ 519278 w 910416"/>
              <a:gd name="connsiteY3" fmla="*/ 3277457 h 3369924"/>
              <a:gd name="connsiteX4" fmla="*/ 503867 w 910416"/>
              <a:gd name="connsiteY4" fmla="*/ 3036014 h 3369924"/>
              <a:gd name="connsiteX5" fmla="*/ 498730 w 910416"/>
              <a:gd name="connsiteY5" fmla="*/ 2984643 h 3369924"/>
              <a:gd name="connsiteX6" fmla="*/ 493593 w 910416"/>
              <a:gd name="connsiteY6" fmla="*/ 2964095 h 3369924"/>
              <a:gd name="connsiteX7" fmla="*/ 488456 w 910416"/>
              <a:gd name="connsiteY7" fmla="*/ 2938409 h 3369924"/>
              <a:gd name="connsiteX8" fmla="*/ 483319 w 910416"/>
              <a:gd name="connsiteY8" fmla="*/ 2876764 h 3369924"/>
              <a:gd name="connsiteX9" fmla="*/ 467907 w 910416"/>
              <a:gd name="connsiteY9" fmla="*/ 2789434 h 3369924"/>
              <a:gd name="connsiteX10" fmla="*/ 457633 w 910416"/>
              <a:gd name="connsiteY10" fmla="*/ 2727789 h 3369924"/>
              <a:gd name="connsiteX11" fmla="*/ 452496 w 910416"/>
              <a:gd name="connsiteY11" fmla="*/ 2686693 h 3369924"/>
              <a:gd name="connsiteX12" fmla="*/ 442222 w 910416"/>
              <a:gd name="connsiteY12" fmla="*/ 2537717 h 3369924"/>
              <a:gd name="connsiteX13" fmla="*/ 431948 w 910416"/>
              <a:gd name="connsiteY13" fmla="*/ 2486346 h 3369924"/>
              <a:gd name="connsiteX14" fmla="*/ 426811 w 910416"/>
              <a:gd name="connsiteY14" fmla="*/ 2470935 h 3369924"/>
              <a:gd name="connsiteX15" fmla="*/ 421674 w 910416"/>
              <a:gd name="connsiteY15" fmla="*/ 2440113 h 3369924"/>
              <a:gd name="connsiteX16" fmla="*/ 416537 w 910416"/>
              <a:gd name="connsiteY16" fmla="*/ 2424702 h 3369924"/>
              <a:gd name="connsiteX17" fmla="*/ 411400 w 910416"/>
              <a:gd name="connsiteY17" fmla="*/ 2404153 h 3369924"/>
              <a:gd name="connsiteX18" fmla="*/ 395988 w 910416"/>
              <a:gd name="connsiteY18" fmla="*/ 2357920 h 3369924"/>
              <a:gd name="connsiteX19" fmla="*/ 390851 w 910416"/>
              <a:gd name="connsiteY19" fmla="*/ 2321960 h 3369924"/>
              <a:gd name="connsiteX20" fmla="*/ 385714 w 910416"/>
              <a:gd name="connsiteY20" fmla="*/ 2280863 h 3369924"/>
              <a:gd name="connsiteX21" fmla="*/ 375440 w 910416"/>
              <a:gd name="connsiteY21" fmla="*/ 2265452 h 3369924"/>
              <a:gd name="connsiteX22" fmla="*/ 370303 w 910416"/>
              <a:gd name="connsiteY22" fmla="*/ 2244904 h 3369924"/>
              <a:gd name="connsiteX23" fmla="*/ 360029 w 910416"/>
              <a:gd name="connsiteY23" fmla="*/ 2178122 h 3369924"/>
              <a:gd name="connsiteX24" fmla="*/ 354892 w 910416"/>
              <a:gd name="connsiteY24" fmla="*/ 2157573 h 3369924"/>
              <a:gd name="connsiteX25" fmla="*/ 349755 w 910416"/>
              <a:gd name="connsiteY25" fmla="*/ 2126751 h 3369924"/>
              <a:gd name="connsiteX26" fmla="*/ 339480 w 910416"/>
              <a:gd name="connsiteY26" fmla="*/ 2101066 h 3369924"/>
              <a:gd name="connsiteX27" fmla="*/ 324069 w 910416"/>
              <a:gd name="connsiteY27" fmla="*/ 2044558 h 3369924"/>
              <a:gd name="connsiteX28" fmla="*/ 308658 w 910416"/>
              <a:gd name="connsiteY28" fmla="*/ 2003461 h 3369924"/>
              <a:gd name="connsiteX29" fmla="*/ 298384 w 910416"/>
              <a:gd name="connsiteY29" fmla="*/ 1957227 h 3369924"/>
              <a:gd name="connsiteX30" fmla="*/ 293247 w 910416"/>
              <a:gd name="connsiteY30" fmla="*/ 1941816 h 3369924"/>
              <a:gd name="connsiteX31" fmla="*/ 272698 w 910416"/>
              <a:gd name="connsiteY31" fmla="*/ 1900720 h 3369924"/>
              <a:gd name="connsiteX32" fmla="*/ 262424 w 910416"/>
              <a:gd name="connsiteY32" fmla="*/ 1869897 h 3369924"/>
              <a:gd name="connsiteX33" fmla="*/ 257287 w 910416"/>
              <a:gd name="connsiteY33" fmla="*/ 1854486 h 3369924"/>
              <a:gd name="connsiteX34" fmla="*/ 241876 w 910416"/>
              <a:gd name="connsiteY34" fmla="*/ 1844212 h 3369924"/>
              <a:gd name="connsiteX35" fmla="*/ 226465 w 910416"/>
              <a:gd name="connsiteY35" fmla="*/ 1787704 h 3369924"/>
              <a:gd name="connsiteX36" fmla="*/ 211054 w 910416"/>
              <a:gd name="connsiteY36" fmla="*/ 1772293 h 3369924"/>
              <a:gd name="connsiteX37" fmla="*/ 205916 w 910416"/>
              <a:gd name="connsiteY37" fmla="*/ 1751744 h 3369924"/>
              <a:gd name="connsiteX38" fmla="*/ 200779 w 910416"/>
              <a:gd name="connsiteY38" fmla="*/ 1726059 h 3369924"/>
              <a:gd name="connsiteX39" fmla="*/ 185368 w 910416"/>
              <a:gd name="connsiteY39" fmla="*/ 1705511 h 3369924"/>
              <a:gd name="connsiteX40" fmla="*/ 180231 w 910416"/>
              <a:gd name="connsiteY40" fmla="*/ 1684962 h 3369924"/>
              <a:gd name="connsiteX41" fmla="*/ 169957 w 910416"/>
              <a:gd name="connsiteY41" fmla="*/ 1654140 h 3369924"/>
              <a:gd name="connsiteX42" fmla="*/ 149409 w 910416"/>
              <a:gd name="connsiteY42" fmla="*/ 1587358 h 3369924"/>
              <a:gd name="connsiteX43" fmla="*/ 139134 w 910416"/>
              <a:gd name="connsiteY43" fmla="*/ 1520576 h 3369924"/>
              <a:gd name="connsiteX44" fmla="*/ 133997 w 910416"/>
              <a:gd name="connsiteY44" fmla="*/ 1505164 h 3369924"/>
              <a:gd name="connsiteX45" fmla="*/ 128860 w 910416"/>
              <a:gd name="connsiteY45" fmla="*/ 1479479 h 3369924"/>
              <a:gd name="connsiteX46" fmla="*/ 118586 w 910416"/>
              <a:gd name="connsiteY46" fmla="*/ 1438382 h 3369924"/>
              <a:gd name="connsiteX47" fmla="*/ 108312 w 910416"/>
              <a:gd name="connsiteY47" fmla="*/ 1417834 h 3369924"/>
              <a:gd name="connsiteX48" fmla="*/ 98038 w 910416"/>
              <a:gd name="connsiteY48" fmla="*/ 1376737 h 3369924"/>
              <a:gd name="connsiteX49" fmla="*/ 87764 w 910416"/>
              <a:gd name="connsiteY49" fmla="*/ 1345915 h 3369924"/>
              <a:gd name="connsiteX50" fmla="*/ 77489 w 910416"/>
              <a:gd name="connsiteY50" fmla="*/ 1304818 h 3369924"/>
              <a:gd name="connsiteX51" fmla="*/ 62078 w 910416"/>
              <a:gd name="connsiteY51" fmla="*/ 1268859 h 3369924"/>
              <a:gd name="connsiteX52" fmla="*/ 51804 w 910416"/>
              <a:gd name="connsiteY52" fmla="*/ 1243173 h 3369924"/>
              <a:gd name="connsiteX53" fmla="*/ 41530 w 910416"/>
              <a:gd name="connsiteY53" fmla="*/ 1171254 h 3369924"/>
              <a:gd name="connsiteX54" fmla="*/ 31256 w 910416"/>
              <a:gd name="connsiteY54" fmla="*/ 1145569 h 3369924"/>
              <a:gd name="connsiteX55" fmla="*/ 26119 w 910416"/>
              <a:gd name="connsiteY55" fmla="*/ 1125021 h 3369924"/>
              <a:gd name="connsiteX56" fmla="*/ 20982 w 910416"/>
              <a:gd name="connsiteY56" fmla="*/ 1109609 h 3369924"/>
              <a:gd name="connsiteX57" fmla="*/ 10707 w 910416"/>
              <a:gd name="connsiteY57" fmla="*/ 1053102 h 3369924"/>
              <a:gd name="connsiteX58" fmla="*/ 10707 w 910416"/>
              <a:gd name="connsiteY58" fmla="*/ 441789 h 3369924"/>
              <a:gd name="connsiteX59" fmla="*/ 20982 w 910416"/>
              <a:gd name="connsiteY59" fmla="*/ 390418 h 3369924"/>
              <a:gd name="connsiteX60" fmla="*/ 31256 w 910416"/>
              <a:gd name="connsiteY60" fmla="*/ 359596 h 3369924"/>
              <a:gd name="connsiteX61" fmla="*/ 67215 w 910416"/>
              <a:gd name="connsiteY61" fmla="*/ 297951 h 3369924"/>
              <a:gd name="connsiteX62" fmla="*/ 82627 w 910416"/>
              <a:gd name="connsiteY62" fmla="*/ 251717 h 3369924"/>
              <a:gd name="connsiteX63" fmla="*/ 87764 w 910416"/>
              <a:gd name="connsiteY63" fmla="*/ 236306 h 3369924"/>
              <a:gd name="connsiteX64" fmla="*/ 103175 w 910416"/>
              <a:gd name="connsiteY64" fmla="*/ 231169 h 3369924"/>
              <a:gd name="connsiteX65" fmla="*/ 118586 w 910416"/>
              <a:gd name="connsiteY65" fmla="*/ 200346 h 3369924"/>
              <a:gd name="connsiteX66" fmla="*/ 144271 w 910416"/>
              <a:gd name="connsiteY66" fmla="*/ 169524 h 3369924"/>
              <a:gd name="connsiteX67" fmla="*/ 175094 w 910416"/>
              <a:gd name="connsiteY67" fmla="*/ 138702 h 3369924"/>
              <a:gd name="connsiteX68" fmla="*/ 216191 w 910416"/>
              <a:gd name="connsiteY68" fmla="*/ 92468 h 3369924"/>
              <a:gd name="connsiteX69" fmla="*/ 241876 w 910416"/>
              <a:gd name="connsiteY69" fmla="*/ 66782 h 3369924"/>
              <a:gd name="connsiteX70" fmla="*/ 267561 w 910416"/>
              <a:gd name="connsiteY70" fmla="*/ 35960 h 3369924"/>
              <a:gd name="connsiteX71" fmla="*/ 298384 w 910416"/>
              <a:gd name="connsiteY71" fmla="*/ 25686 h 3369924"/>
              <a:gd name="connsiteX72" fmla="*/ 324069 w 910416"/>
              <a:gd name="connsiteY72" fmla="*/ 15412 h 3369924"/>
              <a:gd name="connsiteX73" fmla="*/ 473045 w 910416"/>
              <a:gd name="connsiteY73" fmla="*/ 5137 h 3369924"/>
              <a:gd name="connsiteX74" fmla="*/ 534689 w 910416"/>
              <a:gd name="connsiteY74" fmla="*/ 0 h 3369924"/>
              <a:gd name="connsiteX75" fmla="*/ 688802 w 910416"/>
              <a:gd name="connsiteY75" fmla="*/ 15412 h 3369924"/>
              <a:gd name="connsiteX76" fmla="*/ 704213 w 910416"/>
              <a:gd name="connsiteY76" fmla="*/ 20549 h 3369924"/>
              <a:gd name="connsiteX77" fmla="*/ 724761 w 910416"/>
              <a:gd name="connsiteY77" fmla="*/ 25686 h 3369924"/>
              <a:gd name="connsiteX78" fmla="*/ 745310 w 910416"/>
              <a:gd name="connsiteY78" fmla="*/ 41097 h 3369924"/>
              <a:gd name="connsiteX79" fmla="*/ 770995 w 910416"/>
              <a:gd name="connsiteY79" fmla="*/ 51371 h 3369924"/>
              <a:gd name="connsiteX80" fmla="*/ 786406 w 910416"/>
              <a:gd name="connsiteY80" fmla="*/ 66782 h 3369924"/>
              <a:gd name="connsiteX81" fmla="*/ 806955 w 910416"/>
              <a:gd name="connsiteY81" fmla="*/ 77057 h 3369924"/>
              <a:gd name="connsiteX82" fmla="*/ 822366 w 910416"/>
              <a:gd name="connsiteY82" fmla="*/ 92468 h 3369924"/>
              <a:gd name="connsiteX83" fmla="*/ 837777 w 910416"/>
              <a:gd name="connsiteY83" fmla="*/ 102742 h 3369924"/>
              <a:gd name="connsiteX84" fmla="*/ 868600 w 910416"/>
              <a:gd name="connsiteY84" fmla="*/ 128427 h 3369924"/>
              <a:gd name="connsiteX85" fmla="*/ 878874 w 910416"/>
              <a:gd name="connsiteY85" fmla="*/ 143839 h 3369924"/>
              <a:gd name="connsiteX86" fmla="*/ 889148 w 910416"/>
              <a:gd name="connsiteY86" fmla="*/ 174661 h 3369924"/>
              <a:gd name="connsiteX87" fmla="*/ 899422 w 910416"/>
              <a:gd name="connsiteY87" fmla="*/ 205484 h 3369924"/>
              <a:gd name="connsiteX88" fmla="*/ 909696 w 910416"/>
              <a:gd name="connsiteY88" fmla="*/ 246580 h 3369924"/>
              <a:gd name="connsiteX89" fmla="*/ 894285 w 910416"/>
              <a:gd name="connsiteY89" fmla="*/ 395555 h 3369924"/>
              <a:gd name="connsiteX90" fmla="*/ 889148 w 910416"/>
              <a:gd name="connsiteY90" fmla="*/ 410967 h 3369924"/>
              <a:gd name="connsiteX91" fmla="*/ 873737 w 910416"/>
              <a:gd name="connsiteY91" fmla="*/ 416104 h 3369924"/>
              <a:gd name="connsiteX92" fmla="*/ 848051 w 910416"/>
              <a:gd name="connsiteY92" fmla="*/ 441789 h 3369924"/>
              <a:gd name="connsiteX93" fmla="*/ 827503 w 910416"/>
              <a:gd name="connsiteY93" fmla="*/ 446926 h 3369924"/>
              <a:gd name="connsiteX94" fmla="*/ 776132 w 910416"/>
              <a:gd name="connsiteY94" fmla="*/ 462337 h 3369924"/>
              <a:gd name="connsiteX95" fmla="*/ 570649 w 910416"/>
              <a:gd name="connsiteY95" fmla="*/ 477749 h 3369924"/>
              <a:gd name="connsiteX96" fmla="*/ 534689 w 910416"/>
              <a:gd name="connsiteY96" fmla="*/ 482886 h 3369924"/>
              <a:gd name="connsiteX97" fmla="*/ 498730 w 910416"/>
              <a:gd name="connsiteY97" fmla="*/ 493160 h 3369924"/>
              <a:gd name="connsiteX98" fmla="*/ 462770 w 910416"/>
              <a:gd name="connsiteY98" fmla="*/ 503434 h 3369924"/>
              <a:gd name="connsiteX99" fmla="*/ 431948 w 910416"/>
              <a:gd name="connsiteY99" fmla="*/ 523982 h 3369924"/>
              <a:gd name="connsiteX100" fmla="*/ 406262 w 910416"/>
              <a:gd name="connsiteY100" fmla="*/ 549668 h 3369924"/>
              <a:gd name="connsiteX101" fmla="*/ 385714 w 910416"/>
              <a:gd name="connsiteY101" fmla="*/ 575353 h 3369924"/>
              <a:gd name="connsiteX102" fmla="*/ 365166 w 910416"/>
              <a:gd name="connsiteY102" fmla="*/ 601039 h 3369924"/>
              <a:gd name="connsiteX103" fmla="*/ 344618 w 910416"/>
              <a:gd name="connsiteY103" fmla="*/ 606176 h 3369924"/>
              <a:gd name="connsiteX104" fmla="*/ 334343 w 910416"/>
              <a:gd name="connsiteY104" fmla="*/ 621587 h 3369924"/>
              <a:gd name="connsiteX105" fmla="*/ 318932 w 910416"/>
              <a:gd name="connsiteY105" fmla="*/ 631861 h 3369924"/>
              <a:gd name="connsiteX106" fmla="*/ 298384 w 910416"/>
              <a:gd name="connsiteY106" fmla="*/ 662684 h 3369924"/>
              <a:gd name="connsiteX107" fmla="*/ 282973 w 910416"/>
              <a:gd name="connsiteY107" fmla="*/ 672958 h 3369924"/>
              <a:gd name="connsiteX108" fmla="*/ 257287 w 910416"/>
              <a:gd name="connsiteY108" fmla="*/ 693506 h 3369924"/>
              <a:gd name="connsiteX109" fmla="*/ 247013 w 910416"/>
              <a:gd name="connsiteY109" fmla="*/ 708917 h 3369924"/>
              <a:gd name="connsiteX110" fmla="*/ 211054 w 910416"/>
              <a:gd name="connsiteY110" fmla="*/ 729466 h 3369924"/>
              <a:gd name="connsiteX111" fmla="*/ 195642 w 910416"/>
              <a:gd name="connsiteY111" fmla="*/ 770562 h 3369924"/>
              <a:gd name="connsiteX112" fmla="*/ 190505 w 910416"/>
              <a:gd name="connsiteY112" fmla="*/ 785973 h 3369924"/>
              <a:gd name="connsiteX113" fmla="*/ 180231 w 910416"/>
              <a:gd name="connsiteY113" fmla="*/ 801385 h 3369924"/>
              <a:gd name="connsiteX114" fmla="*/ 175094 w 910416"/>
              <a:gd name="connsiteY114" fmla="*/ 821933 h 3369924"/>
              <a:gd name="connsiteX115" fmla="*/ 169957 w 910416"/>
              <a:gd name="connsiteY115" fmla="*/ 837344 h 3369924"/>
              <a:gd name="connsiteX116" fmla="*/ 164820 w 910416"/>
              <a:gd name="connsiteY116" fmla="*/ 868167 h 3369924"/>
              <a:gd name="connsiteX117" fmla="*/ 164820 w 910416"/>
              <a:gd name="connsiteY117" fmla="*/ 1119884 h 3369924"/>
              <a:gd name="connsiteX118" fmla="*/ 169957 w 910416"/>
              <a:gd name="connsiteY118" fmla="*/ 1145569 h 3369924"/>
              <a:gd name="connsiteX119" fmla="*/ 190505 w 910416"/>
              <a:gd name="connsiteY119" fmla="*/ 1191803 h 3369924"/>
              <a:gd name="connsiteX120" fmla="*/ 195642 w 910416"/>
              <a:gd name="connsiteY120" fmla="*/ 1212351 h 3369924"/>
              <a:gd name="connsiteX121" fmla="*/ 200779 w 910416"/>
              <a:gd name="connsiteY121" fmla="*/ 1227762 h 3369924"/>
              <a:gd name="connsiteX122" fmla="*/ 205916 w 910416"/>
              <a:gd name="connsiteY122" fmla="*/ 1309955 h 3369924"/>
              <a:gd name="connsiteX123" fmla="*/ 226465 w 910416"/>
              <a:gd name="connsiteY123" fmla="*/ 1361326 h 3369924"/>
              <a:gd name="connsiteX124" fmla="*/ 231602 w 910416"/>
              <a:gd name="connsiteY124" fmla="*/ 1381875 h 3369924"/>
              <a:gd name="connsiteX125" fmla="*/ 241876 w 910416"/>
              <a:gd name="connsiteY125" fmla="*/ 1397286 h 3369924"/>
              <a:gd name="connsiteX126" fmla="*/ 252150 w 910416"/>
              <a:gd name="connsiteY126" fmla="*/ 1438382 h 3369924"/>
              <a:gd name="connsiteX127" fmla="*/ 257287 w 910416"/>
              <a:gd name="connsiteY127" fmla="*/ 1453794 h 3369924"/>
              <a:gd name="connsiteX128" fmla="*/ 267561 w 910416"/>
              <a:gd name="connsiteY128" fmla="*/ 1469205 h 3369924"/>
              <a:gd name="connsiteX129" fmla="*/ 277836 w 910416"/>
              <a:gd name="connsiteY129" fmla="*/ 1582221 h 3369924"/>
              <a:gd name="connsiteX130" fmla="*/ 282973 w 910416"/>
              <a:gd name="connsiteY130" fmla="*/ 1623317 h 3369924"/>
              <a:gd name="connsiteX131" fmla="*/ 293247 w 910416"/>
              <a:gd name="connsiteY131" fmla="*/ 1649003 h 3369924"/>
              <a:gd name="connsiteX132" fmla="*/ 298384 w 910416"/>
              <a:gd name="connsiteY132" fmla="*/ 1695236 h 3369924"/>
              <a:gd name="connsiteX133" fmla="*/ 308658 w 910416"/>
              <a:gd name="connsiteY133" fmla="*/ 1715785 h 3369924"/>
              <a:gd name="connsiteX134" fmla="*/ 313795 w 910416"/>
              <a:gd name="connsiteY134" fmla="*/ 1731196 h 3369924"/>
              <a:gd name="connsiteX135" fmla="*/ 318932 w 910416"/>
              <a:gd name="connsiteY135" fmla="*/ 1762018 h 3369924"/>
              <a:gd name="connsiteX136" fmla="*/ 324069 w 910416"/>
              <a:gd name="connsiteY136" fmla="*/ 1777430 h 3369924"/>
              <a:gd name="connsiteX137" fmla="*/ 329206 w 910416"/>
              <a:gd name="connsiteY137" fmla="*/ 1797978 h 3369924"/>
              <a:gd name="connsiteX138" fmla="*/ 349755 w 910416"/>
              <a:gd name="connsiteY138" fmla="*/ 1839075 h 3369924"/>
              <a:gd name="connsiteX139" fmla="*/ 360029 w 910416"/>
              <a:gd name="connsiteY139" fmla="*/ 1885308 h 3369924"/>
              <a:gd name="connsiteX140" fmla="*/ 370303 w 910416"/>
              <a:gd name="connsiteY140" fmla="*/ 1916131 h 3369924"/>
              <a:gd name="connsiteX141" fmla="*/ 375440 w 910416"/>
              <a:gd name="connsiteY141" fmla="*/ 1931542 h 3369924"/>
              <a:gd name="connsiteX142" fmla="*/ 395988 w 910416"/>
              <a:gd name="connsiteY142" fmla="*/ 1952090 h 3369924"/>
              <a:gd name="connsiteX143" fmla="*/ 406262 w 910416"/>
              <a:gd name="connsiteY143" fmla="*/ 1967502 h 3369924"/>
              <a:gd name="connsiteX144" fmla="*/ 431948 w 910416"/>
              <a:gd name="connsiteY144" fmla="*/ 1972639 h 3369924"/>
              <a:gd name="connsiteX145" fmla="*/ 452496 w 910416"/>
              <a:gd name="connsiteY145" fmla="*/ 1977776 h 3369924"/>
              <a:gd name="connsiteX146" fmla="*/ 601471 w 910416"/>
              <a:gd name="connsiteY146" fmla="*/ 1982913 h 3369924"/>
              <a:gd name="connsiteX147" fmla="*/ 627157 w 910416"/>
              <a:gd name="connsiteY147" fmla="*/ 1988050 h 3369924"/>
              <a:gd name="connsiteX148" fmla="*/ 632294 w 910416"/>
              <a:gd name="connsiteY148" fmla="*/ 2003461 h 3369924"/>
              <a:gd name="connsiteX149" fmla="*/ 606609 w 910416"/>
              <a:gd name="connsiteY149" fmla="*/ 2085654 h 3369924"/>
              <a:gd name="connsiteX150" fmla="*/ 575786 w 910416"/>
              <a:gd name="connsiteY150" fmla="*/ 2101066 h 3369924"/>
              <a:gd name="connsiteX151" fmla="*/ 550101 w 910416"/>
              <a:gd name="connsiteY151" fmla="*/ 2137025 h 3369924"/>
              <a:gd name="connsiteX152" fmla="*/ 534689 w 910416"/>
              <a:gd name="connsiteY152" fmla="*/ 2147299 h 3369924"/>
              <a:gd name="connsiteX153" fmla="*/ 519278 w 910416"/>
              <a:gd name="connsiteY153" fmla="*/ 2183259 h 3369924"/>
              <a:gd name="connsiteX154" fmla="*/ 509004 w 910416"/>
              <a:gd name="connsiteY154" fmla="*/ 2198670 h 3369924"/>
              <a:gd name="connsiteX155" fmla="*/ 493593 w 910416"/>
              <a:gd name="connsiteY155" fmla="*/ 2224355 h 3369924"/>
              <a:gd name="connsiteX156" fmla="*/ 503867 w 910416"/>
              <a:gd name="connsiteY156" fmla="*/ 2763749 h 3369924"/>
              <a:gd name="connsiteX157" fmla="*/ 519278 w 910416"/>
              <a:gd name="connsiteY157" fmla="*/ 2979506 h 3369924"/>
              <a:gd name="connsiteX158" fmla="*/ 524415 w 910416"/>
              <a:gd name="connsiteY158" fmla="*/ 2994917 h 3369924"/>
              <a:gd name="connsiteX159" fmla="*/ 539827 w 910416"/>
              <a:gd name="connsiteY159" fmla="*/ 3030877 h 3369924"/>
              <a:gd name="connsiteX160" fmla="*/ 534689 w 910416"/>
              <a:gd name="connsiteY160" fmla="*/ 3149030 h 3369924"/>
              <a:gd name="connsiteX161" fmla="*/ 524415 w 910416"/>
              <a:gd name="connsiteY161" fmla="*/ 3164441 h 3369924"/>
              <a:gd name="connsiteX162" fmla="*/ 519278 w 910416"/>
              <a:gd name="connsiteY162" fmla="*/ 3205537 h 3369924"/>
              <a:gd name="connsiteX163" fmla="*/ 503867 w 910416"/>
              <a:gd name="connsiteY163" fmla="*/ 3236360 h 3369924"/>
              <a:gd name="connsiteX164" fmla="*/ 493593 w 910416"/>
              <a:gd name="connsiteY164" fmla="*/ 3262045 h 3369924"/>
              <a:gd name="connsiteX165" fmla="*/ 493593 w 910416"/>
              <a:gd name="connsiteY165" fmla="*/ 3308279 h 3369924"/>
              <a:gd name="connsiteX166" fmla="*/ 493593 w 910416"/>
              <a:gd name="connsiteY166" fmla="*/ 3308279 h 33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910416" h="3369924">
                <a:moveTo>
                  <a:pt x="550101" y="3369924"/>
                </a:moveTo>
                <a:lnTo>
                  <a:pt x="550101" y="3369924"/>
                </a:lnTo>
                <a:cubicBezTo>
                  <a:pt x="548604" y="3363185"/>
                  <a:pt x="537188" y="3304321"/>
                  <a:pt x="529552" y="3292868"/>
                </a:cubicBezTo>
                <a:lnTo>
                  <a:pt x="519278" y="3277457"/>
                </a:lnTo>
                <a:cubicBezTo>
                  <a:pt x="514141" y="3196976"/>
                  <a:pt x="511891" y="3116259"/>
                  <a:pt x="503867" y="3036014"/>
                </a:cubicBezTo>
                <a:cubicBezTo>
                  <a:pt x="502155" y="3018890"/>
                  <a:pt x="501164" y="3001679"/>
                  <a:pt x="498730" y="2984643"/>
                </a:cubicBezTo>
                <a:cubicBezTo>
                  <a:pt x="497732" y="2977654"/>
                  <a:pt x="495125" y="2970987"/>
                  <a:pt x="493593" y="2964095"/>
                </a:cubicBezTo>
                <a:cubicBezTo>
                  <a:pt x="491699" y="2955571"/>
                  <a:pt x="490168" y="2946971"/>
                  <a:pt x="488456" y="2938409"/>
                </a:cubicBezTo>
                <a:cubicBezTo>
                  <a:pt x="486744" y="2917861"/>
                  <a:pt x="486136" y="2897190"/>
                  <a:pt x="483319" y="2876764"/>
                </a:cubicBezTo>
                <a:cubicBezTo>
                  <a:pt x="479280" y="2847481"/>
                  <a:pt x="472972" y="2818557"/>
                  <a:pt x="467907" y="2789434"/>
                </a:cubicBezTo>
                <a:cubicBezTo>
                  <a:pt x="467906" y="2789429"/>
                  <a:pt x="457634" y="2727793"/>
                  <a:pt x="457633" y="2727789"/>
                </a:cubicBezTo>
                <a:lnTo>
                  <a:pt x="452496" y="2686693"/>
                </a:lnTo>
                <a:cubicBezTo>
                  <a:pt x="450742" y="2653361"/>
                  <a:pt x="448336" y="2578479"/>
                  <a:pt x="442222" y="2537717"/>
                </a:cubicBezTo>
                <a:cubicBezTo>
                  <a:pt x="439632" y="2520447"/>
                  <a:pt x="435875" y="2503362"/>
                  <a:pt x="431948" y="2486346"/>
                </a:cubicBezTo>
                <a:cubicBezTo>
                  <a:pt x="430730" y="2481070"/>
                  <a:pt x="427986" y="2476221"/>
                  <a:pt x="426811" y="2470935"/>
                </a:cubicBezTo>
                <a:cubicBezTo>
                  <a:pt x="424552" y="2460767"/>
                  <a:pt x="423933" y="2450281"/>
                  <a:pt x="421674" y="2440113"/>
                </a:cubicBezTo>
                <a:cubicBezTo>
                  <a:pt x="420499" y="2434827"/>
                  <a:pt x="418025" y="2429909"/>
                  <a:pt x="416537" y="2424702"/>
                </a:cubicBezTo>
                <a:cubicBezTo>
                  <a:pt x="414597" y="2417913"/>
                  <a:pt x="413476" y="2410901"/>
                  <a:pt x="411400" y="2404153"/>
                </a:cubicBezTo>
                <a:cubicBezTo>
                  <a:pt x="406623" y="2388627"/>
                  <a:pt x="395988" y="2357920"/>
                  <a:pt x="395988" y="2357920"/>
                </a:cubicBezTo>
                <a:cubicBezTo>
                  <a:pt x="394276" y="2345933"/>
                  <a:pt x="392451" y="2333962"/>
                  <a:pt x="390851" y="2321960"/>
                </a:cubicBezTo>
                <a:cubicBezTo>
                  <a:pt x="389026" y="2308275"/>
                  <a:pt x="389346" y="2294182"/>
                  <a:pt x="385714" y="2280863"/>
                </a:cubicBezTo>
                <a:cubicBezTo>
                  <a:pt x="384090" y="2274907"/>
                  <a:pt x="378865" y="2270589"/>
                  <a:pt x="375440" y="2265452"/>
                </a:cubicBezTo>
                <a:cubicBezTo>
                  <a:pt x="373728" y="2258603"/>
                  <a:pt x="371688" y="2251827"/>
                  <a:pt x="370303" y="2244904"/>
                </a:cubicBezTo>
                <a:cubicBezTo>
                  <a:pt x="360374" y="2195258"/>
                  <a:pt x="369896" y="2232390"/>
                  <a:pt x="360029" y="2178122"/>
                </a:cubicBezTo>
                <a:cubicBezTo>
                  <a:pt x="358766" y="2171175"/>
                  <a:pt x="356277" y="2164496"/>
                  <a:pt x="354892" y="2157573"/>
                </a:cubicBezTo>
                <a:cubicBezTo>
                  <a:pt x="352849" y="2147360"/>
                  <a:pt x="352496" y="2136800"/>
                  <a:pt x="349755" y="2126751"/>
                </a:cubicBezTo>
                <a:cubicBezTo>
                  <a:pt x="347329" y="2117855"/>
                  <a:pt x="342905" y="2109628"/>
                  <a:pt x="339480" y="2101066"/>
                </a:cubicBezTo>
                <a:cubicBezTo>
                  <a:pt x="327835" y="2031192"/>
                  <a:pt x="342631" y="2106433"/>
                  <a:pt x="324069" y="2044558"/>
                </a:cubicBezTo>
                <a:cubicBezTo>
                  <a:pt x="311950" y="2004162"/>
                  <a:pt x="327856" y="2032258"/>
                  <a:pt x="308658" y="2003461"/>
                </a:cubicBezTo>
                <a:cubicBezTo>
                  <a:pt x="305128" y="1985809"/>
                  <a:pt x="303220" y="1974153"/>
                  <a:pt x="298384" y="1957227"/>
                </a:cubicBezTo>
                <a:cubicBezTo>
                  <a:pt x="296896" y="1952020"/>
                  <a:pt x="295488" y="1946745"/>
                  <a:pt x="293247" y="1941816"/>
                </a:cubicBezTo>
                <a:cubicBezTo>
                  <a:pt x="286909" y="1927873"/>
                  <a:pt x="277541" y="1915250"/>
                  <a:pt x="272698" y="1900720"/>
                </a:cubicBezTo>
                <a:lnTo>
                  <a:pt x="262424" y="1869897"/>
                </a:lnTo>
                <a:cubicBezTo>
                  <a:pt x="260712" y="1864760"/>
                  <a:pt x="261792" y="1857490"/>
                  <a:pt x="257287" y="1854486"/>
                </a:cubicBezTo>
                <a:lnTo>
                  <a:pt x="241876" y="1844212"/>
                </a:lnTo>
                <a:cubicBezTo>
                  <a:pt x="239870" y="1834180"/>
                  <a:pt x="232983" y="1794222"/>
                  <a:pt x="226465" y="1787704"/>
                </a:cubicBezTo>
                <a:lnTo>
                  <a:pt x="211054" y="1772293"/>
                </a:lnTo>
                <a:cubicBezTo>
                  <a:pt x="209341" y="1765443"/>
                  <a:pt x="207448" y="1758636"/>
                  <a:pt x="205916" y="1751744"/>
                </a:cubicBezTo>
                <a:cubicBezTo>
                  <a:pt x="204022" y="1743221"/>
                  <a:pt x="204325" y="1734038"/>
                  <a:pt x="200779" y="1726059"/>
                </a:cubicBezTo>
                <a:cubicBezTo>
                  <a:pt x="197302" y="1718235"/>
                  <a:pt x="190505" y="1712360"/>
                  <a:pt x="185368" y="1705511"/>
                </a:cubicBezTo>
                <a:cubicBezTo>
                  <a:pt x="183656" y="1698661"/>
                  <a:pt x="182260" y="1691725"/>
                  <a:pt x="180231" y="1684962"/>
                </a:cubicBezTo>
                <a:cubicBezTo>
                  <a:pt x="177119" y="1674589"/>
                  <a:pt x="172081" y="1664759"/>
                  <a:pt x="169957" y="1654140"/>
                </a:cubicBezTo>
                <a:cubicBezTo>
                  <a:pt x="158472" y="1596715"/>
                  <a:pt x="169370" y="1617299"/>
                  <a:pt x="149409" y="1587358"/>
                </a:cubicBezTo>
                <a:cubicBezTo>
                  <a:pt x="147772" y="1575897"/>
                  <a:pt x="141983" y="1533397"/>
                  <a:pt x="139134" y="1520576"/>
                </a:cubicBezTo>
                <a:cubicBezTo>
                  <a:pt x="137959" y="1515290"/>
                  <a:pt x="135310" y="1510418"/>
                  <a:pt x="133997" y="1505164"/>
                </a:cubicBezTo>
                <a:cubicBezTo>
                  <a:pt x="131879" y="1496693"/>
                  <a:pt x="130823" y="1487987"/>
                  <a:pt x="128860" y="1479479"/>
                </a:cubicBezTo>
                <a:cubicBezTo>
                  <a:pt x="125685" y="1465720"/>
                  <a:pt x="124901" y="1451012"/>
                  <a:pt x="118586" y="1438382"/>
                </a:cubicBezTo>
                <a:cubicBezTo>
                  <a:pt x="115161" y="1431533"/>
                  <a:pt x="110734" y="1425099"/>
                  <a:pt x="108312" y="1417834"/>
                </a:cubicBezTo>
                <a:cubicBezTo>
                  <a:pt x="103847" y="1404438"/>
                  <a:pt x="102503" y="1390133"/>
                  <a:pt x="98038" y="1376737"/>
                </a:cubicBezTo>
                <a:cubicBezTo>
                  <a:pt x="94613" y="1366463"/>
                  <a:pt x="90391" y="1356421"/>
                  <a:pt x="87764" y="1345915"/>
                </a:cubicBezTo>
                <a:cubicBezTo>
                  <a:pt x="84339" y="1332216"/>
                  <a:pt x="83804" y="1317448"/>
                  <a:pt x="77489" y="1304818"/>
                </a:cubicBezTo>
                <a:cubicBezTo>
                  <a:pt x="59450" y="1268740"/>
                  <a:pt x="73415" y="1299091"/>
                  <a:pt x="62078" y="1268859"/>
                </a:cubicBezTo>
                <a:cubicBezTo>
                  <a:pt x="58840" y="1260225"/>
                  <a:pt x="54454" y="1252006"/>
                  <a:pt x="51804" y="1243173"/>
                </a:cubicBezTo>
                <a:cubicBezTo>
                  <a:pt x="42683" y="1212768"/>
                  <a:pt x="49307" y="1207546"/>
                  <a:pt x="41530" y="1171254"/>
                </a:cubicBezTo>
                <a:cubicBezTo>
                  <a:pt x="39598" y="1162237"/>
                  <a:pt x="34172" y="1154317"/>
                  <a:pt x="31256" y="1145569"/>
                </a:cubicBezTo>
                <a:cubicBezTo>
                  <a:pt x="29023" y="1138871"/>
                  <a:pt x="28059" y="1131809"/>
                  <a:pt x="26119" y="1125021"/>
                </a:cubicBezTo>
                <a:cubicBezTo>
                  <a:pt x="24631" y="1119814"/>
                  <a:pt x="22295" y="1114863"/>
                  <a:pt x="20982" y="1109609"/>
                </a:cubicBezTo>
                <a:cubicBezTo>
                  <a:pt x="17394" y="1095257"/>
                  <a:pt x="12996" y="1066833"/>
                  <a:pt x="10707" y="1053102"/>
                </a:cubicBezTo>
                <a:cubicBezTo>
                  <a:pt x="-7875" y="811534"/>
                  <a:pt x="1484" y="958259"/>
                  <a:pt x="10707" y="441789"/>
                </a:cubicBezTo>
                <a:cubicBezTo>
                  <a:pt x="10883" y="431952"/>
                  <a:pt x="17470" y="402126"/>
                  <a:pt x="20982" y="390418"/>
                </a:cubicBezTo>
                <a:cubicBezTo>
                  <a:pt x="24094" y="380045"/>
                  <a:pt x="25799" y="368951"/>
                  <a:pt x="31256" y="359596"/>
                </a:cubicBezTo>
                <a:lnTo>
                  <a:pt x="67215" y="297951"/>
                </a:lnTo>
                <a:cubicBezTo>
                  <a:pt x="75875" y="254652"/>
                  <a:pt x="66675" y="288938"/>
                  <a:pt x="82627" y="251717"/>
                </a:cubicBezTo>
                <a:cubicBezTo>
                  <a:pt x="84760" y="246740"/>
                  <a:pt x="83935" y="240135"/>
                  <a:pt x="87764" y="236306"/>
                </a:cubicBezTo>
                <a:cubicBezTo>
                  <a:pt x="91593" y="232477"/>
                  <a:pt x="98038" y="232881"/>
                  <a:pt x="103175" y="231169"/>
                </a:cubicBezTo>
                <a:cubicBezTo>
                  <a:pt x="132618" y="187005"/>
                  <a:pt x="97318" y="242883"/>
                  <a:pt x="118586" y="200346"/>
                </a:cubicBezTo>
                <a:cubicBezTo>
                  <a:pt x="127668" y="182182"/>
                  <a:pt x="130639" y="185427"/>
                  <a:pt x="144271" y="169524"/>
                </a:cubicBezTo>
                <a:cubicBezTo>
                  <a:pt x="169758" y="139790"/>
                  <a:pt x="147965" y="156788"/>
                  <a:pt x="175094" y="138702"/>
                </a:cubicBezTo>
                <a:cubicBezTo>
                  <a:pt x="189000" y="96981"/>
                  <a:pt x="175681" y="112722"/>
                  <a:pt x="216191" y="92468"/>
                </a:cubicBezTo>
                <a:cubicBezTo>
                  <a:pt x="224753" y="83906"/>
                  <a:pt x="235160" y="76857"/>
                  <a:pt x="241876" y="66782"/>
                </a:cubicBezTo>
                <a:cubicBezTo>
                  <a:pt x="248271" y="57190"/>
                  <a:pt x="257091" y="41776"/>
                  <a:pt x="267561" y="35960"/>
                </a:cubicBezTo>
                <a:cubicBezTo>
                  <a:pt x="277028" y="30701"/>
                  <a:pt x="288329" y="29708"/>
                  <a:pt x="298384" y="25686"/>
                </a:cubicBezTo>
                <a:cubicBezTo>
                  <a:pt x="306946" y="22261"/>
                  <a:pt x="315123" y="17648"/>
                  <a:pt x="324069" y="15412"/>
                </a:cubicBezTo>
                <a:cubicBezTo>
                  <a:pt x="359092" y="6656"/>
                  <a:pt x="467120" y="5486"/>
                  <a:pt x="473045" y="5137"/>
                </a:cubicBezTo>
                <a:cubicBezTo>
                  <a:pt x="493629" y="3926"/>
                  <a:pt x="514141" y="1712"/>
                  <a:pt x="534689" y="0"/>
                </a:cubicBezTo>
                <a:cubicBezTo>
                  <a:pt x="586060" y="5137"/>
                  <a:pt x="637550" y="9199"/>
                  <a:pt x="688802" y="15412"/>
                </a:cubicBezTo>
                <a:cubicBezTo>
                  <a:pt x="694178" y="16064"/>
                  <a:pt x="699006" y="19061"/>
                  <a:pt x="704213" y="20549"/>
                </a:cubicBezTo>
                <a:cubicBezTo>
                  <a:pt x="711001" y="22489"/>
                  <a:pt x="717912" y="23974"/>
                  <a:pt x="724761" y="25686"/>
                </a:cubicBezTo>
                <a:cubicBezTo>
                  <a:pt x="731611" y="30823"/>
                  <a:pt x="737825" y="36939"/>
                  <a:pt x="745310" y="41097"/>
                </a:cubicBezTo>
                <a:cubicBezTo>
                  <a:pt x="753371" y="45575"/>
                  <a:pt x="763175" y="46484"/>
                  <a:pt x="770995" y="51371"/>
                </a:cubicBezTo>
                <a:cubicBezTo>
                  <a:pt x="777156" y="55221"/>
                  <a:pt x="780494" y="62559"/>
                  <a:pt x="786406" y="66782"/>
                </a:cubicBezTo>
                <a:cubicBezTo>
                  <a:pt x="792638" y="71233"/>
                  <a:pt x="800723" y="72606"/>
                  <a:pt x="806955" y="77057"/>
                </a:cubicBezTo>
                <a:cubicBezTo>
                  <a:pt x="812867" y="81280"/>
                  <a:pt x="816785" y="87817"/>
                  <a:pt x="822366" y="92468"/>
                </a:cubicBezTo>
                <a:cubicBezTo>
                  <a:pt x="827109" y="96420"/>
                  <a:pt x="833034" y="98790"/>
                  <a:pt x="837777" y="102742"/>
                </a:cubicBezTo>
                <a:cubicBezTo>
                  <a:pt x="877325" y="135699"/>
                  <a:pt x="830340" y="102922"/>
                  <a:pt x="868600" y="128427"/>
                </a:cubicBezTo>
                <a:cubicBezTo>
                  <a:pt x="872025" y="133564"/>
                  <a:pt x="876366" y="138197"/>
                  <a:pt x="878874" y="143839"/>
                </a:cubicBezTo>
                <a:cubicBezTo>
                  <a:pt x="883272" y="153735"/>
                  <a:pt x="885723" y="164387"/>
                  <a:pt x="889148" y="174661"/>
                </a:cubicBezTo>
                <a:cubicBezTo>
                  <a:pt x="889149" y="174665"/>
                  <a:pt x="899421" y="205481"/>
                  <a:pt x="899422" y="205484"/>
                </a:cubicBezTo>
                <a:cubicBezTo>
                  <a:pt x="905621" y="236479"/>
                  <a:pt x="901798" y="222886"/>
                  <a:pt x="909696" y="246580"/>
                </a:cubicBezTo>
                <a:cubicBezTo>
                  <a:pt x="901831" y="443213"/>
                  <a:pt x="924152" y="325863"/>
                  <a:pt x="894285" y="395555"/>
                </a:cubicBezTo>
                <a:cubicBezTo>
                  <a:pt x="892152" y="400532"/>
                  <a:pt x="892977" y="407138"/>
                  <a:pt x="889148" y="410967"/>
                </a:cubicBezTo>
                <a:cubicBezTo>
                  <a:pt x="885319" y="414796"/>
                  <a:pt x="878874" y="414392"/>
                  <a:pt x="873737" y="416104"/>
                </a:cubicBezTo>
                <a:cubicBezTo>
                  <a:pt x="865175" y="424666"/>
                  <a:pt x="859798" y="438852"/>
                  <a:pt x="848051" y="441789"/>
                </a:cubicBezTo>
                <a:cubicBezTo>
                  <a:pt x="841202" y="443501"/>
                  <a:pt x="834265" y="444897"/>
                  <a:pt x="827503" y="446926"/>
                </a:cubicBezTo>
                <a:cubicBezTo>
                  <a:pt x="810376" y="452064"/>
                  <a:pt x="793892" y="459377"/>
                  <a:pt x="776132" y="462337"/>
                </a:cubicBezTo>
                <a:cubicBezTo>
                  <a:pt x="681650" y="478085"/>
                  <a:pt x="688775" y="473206"/>
                  <a:pt x="570649" y="477749"/>
                </a:cubicBezTo>
                <a:cubicBezTo>
                  <a:pt x="558662" y="479461"/>
                  <a:pt x="546602" y="480720"/>
                  <a:pt x="534689" y="482886"/>
                </a:cubicBezTo>
                <a:cubicBezTo>
                  <a:pt x="512608" y="486901"/>
                  <a:pt x="517985" y="487659"/>
                  <a:pt x="498730" y="493160"/>
                </a:cubicBezTo>
                <a:cubicBezTo>
                  <a:pt x="453569" y="506063"/>
                  <a:pt x="499729" y="491115"/>
                  <a:pt x="462770" y="503434"/>
                </a:cubicBezTo>
                <a:cubicBezTo>
                  <a:pt x="452496" y="510283"/>
                  <a:pt x="438797" y="513708"/>
                  <a:pt x="431948" y="523982"/>
                </a:cubicBezTo>
                <a:cubicBezTo>
                  <a:pt x="418249" y="544531"/>
                  <a:pt x="426811" y="535969"/>
                  <a:pt x="406262" y="549668"/>
                </a:cubicBezTo>
                <a:cubicBezTo>
                  <a:pt x="396261" y="579670"/>
                  <a:pt x="408950" y="552117"/>
                  <a:pt x="385714" y="575353"/>
                </a:cubicBezTo>
                <a:cubicBezTo>
                  <a:pt x="378456" y="582611"/>
                  <a:pt x="375331" y="595956"/>
                  <a:pt x="365166" y="601039"/>
                </a:cubicBezTo>
                <a:cubicBezTo>
                  <a:pt x="358851" y="604197"/>
                  <a:pt x="351467" y="604464"/>
                  <a:pt x="344618" y="606176"/>
                </a:cubicBezTo>
                <a:cubicBezTo>
                  <a:pt x="341193" y="611313"/>
                  <a:pt x="338709" y="617221"/>
                  <a:pt x="334343" y="621587"/>
                </a:cubicBezTo>
                <a:cubicBezTo>
                  <a:pt x="329977" y="625953"/>
                  <a:pt x="322997" y="627215"/>
                  <a:pt x="318932" y="631861"/>
                </a:cubicBezTo>
                <a:cubicBezTo>
                  <a:pt x="310801" y="641154"/>
                  <a:pt x="308658" y="655835"/>
                  <a:pt x="298384" y="662684"/>
                </a:cubicBezTo>
                <a:cubicBezTo>
                  <a:pt x="293247" y="666109"/>
                  <a:pt x="287794" y="669101"/>
                  <a:pt x="282973" y="672958"/>
                </a:cubicBezTo>
                <a:cubicBezTo>
                  <a:pt x="246373" y="702237"/>
                  <a:pt x="304719" y="661885"/>
                  <a:pt x="257287" y="693506"/>
                </a:cubicBezTo>
                <a:cubicBezTo>
                  <a:pt x="253862" y="698643"/>
                  <a:pt x="252037" y="705328"/>
                  <a:pt x="247013" y="708917"/>
                </a:cubicBezTo>
                <a:cubicBezTo>
                  <a:pt x="183642" y="754182"/>
                  <a:pt x="245281" y="695236"/>
                  <a:pt x="211054" y="729466"/>
                </a:cubicBezTo>
                <a:cubicBezTo>
                  <a:pt x="199386" y="764463"/>
                  <a:pt x="214080" y="721393"/>
                  <a:pt x="195642" y="770562"/>
                </a:cubicBezTo>
                <a:cubicBezTo>
                  <a:pt x="193741" y="775632"/>
                  <a:pt x="192927" y="781130"/>
                  <a:pt x="190505" y="785973"/>
                </a:cubicBezTo>
                <a:cubicBezTo>
                  <a:pt x="187744" y="791495"/>
                  <a:pt x="183656" y="796248"/>
                  <a:pt x="180231" y="801385"/>
                </a:cubicBezTo>
                <a:cubicBezTo>
                  <a:pt x="178519" y="808234"/>
                  <a:pt x="177034" y="815145"/>
                  <a:pt x="175094" y="821933"/>
                </a:cubicBezTo>
                <a:cubicBezTo>
                  <a:pt x="173606" y="827140"/>
                  <a:pt x="171132" y="832058"/>
                  <a:pt x="169957" y="837344"/>
                </a:cubicBezTo>
                <a:cubicBezTo>
                  <a:pt x="167697" y="847512"/>
                  <a:pt x="166532" y="857893"/>
                  <a:pt x="164820" y="868167"/>
                </a:cubicBezTo>
                <a:cubicBezTo>
                  <a:pt x="157687" y="989428"/>
                  <a:pt x="156472" y="965449"/>
                  <a:pt x="164820" y="1119884"/>
                </a:cubicBezTo>
                <a:cubicBezTo>
                  <a:pt x="165291" y="1128602"/>
                  <a:pt x="167660" y="1137145"/>
                  <a:pt x="169957" y="1145569"/>
                </a:cubicBezTo>
                <a:cubicBezTo>
                  <a:pt x="178421" y="1176605"/>
                  <a:pt x="176369" y="1170597"/>
                  <a:pt x="190505" y="1191803"/>
                </a:cubicBezTo>
                <a:cubicBezTo>
                  <a:pt x="192217" y="1198652"/>
                  <a:pt x="193702" y="1205563"/>
                  <a:pt x="195642" y="1212351"/>
                </a:cubicBezTo>
                <a:cubicBezTo>
                  <a:pt x="197130" y="1217558"/>
                  <a:pt x="200212" y="1222377"/>
                  <a:pt x="200779" y="1227762"/>
                </a:cubicBezTo>
                <a:cubicBezTo>
                  <a:pt x="203653" y="1255062"/>
                  <a:pt x="202207" y="1282756"/>
                  <a:pt x="205916" y="1309955"/>
                </a:cubicBezTo>
                <a:cubicBezTo>
                  <a:pt x="208296" y="1327410"/>
                  <a:pt x="218642" y="1345680"/>
                  <a:pt x="226465" y="1361326"/>
                </a:cubicBezTo>
                <a:cubicBezTo>
                  <a:pt x="228177" y="1368176"/>
                  <a:pt x="228821" y="1375385"/>
                  <a:pt x="231602" y="1381875"/>
                </a:cubicBezTo>
                <a:cubicBezTo>
                  <a:pt x="234034" y="1387550"/>
                  <a:pt x="239766" y="1391484"/>
                  <a:pt x="241876" y="1397286"/>
                </a:cubicBezTo>
                <a:cubicBezTo>
                  <a:pt x="246702" y="1410556"/>
                  <a:pt x="247685" y="1424986"/>
                  <a:pt x="252150" y="1438382"/>
                </a:cubicBezTo>
                <a:cubicBezTo>
                  <a:pt x="253862" y="1443519"/>
                  <a:pt x="254865" y="1448950"/>
                  <a:pt x="257287" y="1453794"/>
                </a:cubicBezTo>
                <a:cubicBezTo>
                  <a:pt x="260048" y="1459316"/>
                  <a:pt x="264136" y="1464068"/>
                  <a:pt x="267561" y="1469205"/>
                </a:cubicBezTo>
                <a:cubicBezTo>
                  <a:pt x="270986" y="1506877"/>
                  <a:pt x="273144" y="1544686"/>
                  <a:pt x="277836" y="1582221"/>
                </a:cubicBezTo>
                <a:cubicBezTo>
                  <a:pt x="279548" y="1595920"/>
                  <a:pt x="279869" y="1609865"/>
                  <a:pt x="282973" y="1623317"/>
                </a:cubicBezTo>
                <a:cubicBezTo>
                  <a:pt x="285047" y="1632302"/>
                  <a:pt x="289822" y="1640441"/>
                  <a:pt x="293247" y="1649003"/>
                </a:cubicBezTo>
                <a:cubicBezTo>
                  <a:pt x="294959" y="1664414"/>
                  <a:pt x="294897" y="1680127"/>
                  <a:pt x="298384" y="1695236"/>
                </a:cubicBezTo>
                <a:cubicBezTo>
                  <a:pt x="300106" y="1702698"/>
                  <a:pt x="305641" y="1708746"/>
                  <a:pt x="308658" y="1715785"/>
                </a:cubicBezTo>
                <a:cubicBezTo>
                  <a:pt x="310791" y="1720762"/>
                  <a:pt x="312620" y="1725910"/>
                  <a:pt x="313795" y="1731196"/>
                </a:cubicBezTo>
                <a:cubicBezTo>
                  <a:pt x="316054" y="1741364"/>
                  <a:pt x="316673" y="1751850"/>
                  <a:pt x="318932" y="1762018"/>
                </a:cubicBezTo>
                <a:cubicBezTo>
                  <a:pt x="320107" y="1767304"/>
                  <a:pt x="322581" y="1772223"/>
                  <a:pt x="324069" y="1777430"/>
                </a:cubicBezTo>
                <a:cubicBezTo>
                  <a:pt x="326009" y="1784218"/>
                  <a:pt x="327177" y="1791216"/>
                  <a:pt x="329206" y="1797978"/>
                </a:cubicBezTo>
                <a:cubicBezTo>
                  <a:pt x="339325" y="1831709"/>
                  <a:pt x="332577" y="1821897"/>
                  <a:pt x="349755" y="1839075"/>
                </a:cubicBezTo>
                <a:cubicBezTo>
                  <a:pt x="364452" y="1883166"/>
                  <a:pt x="341949" y="1812985"/>
                  <a:pt x="360029" y="1885308"/>
                </a:cubicBezTo>
                <a:cubicBezTo>
                  <a:pt x="362656" y="1895815"/>
                  <a:pt x="366878" y="1905857"/>
                  <a:pt x="370303" y="1916131"/>
                </a:cubicBezTo>
                <a:cubicBezTo>
                  <a:pt x="372015" y="1921268"/>
                  <a:pt x="371611" y="1927713"/>
                  <a:pt x="375440" y="1931542"/>
                </a:cubicBezTo>
                <a:cubicBezTo>
                  <a:pt x="382289" y="1938391"/>
                  <a:pt x="389684" y="1944735"/>
                  <a:pt x="395988" y="1952090"/>
                </a:cubicBezTo>
                <a:cubicBezTo>
                  <a:pt x="400006" y="1956778"/>
                  <a:pt x="400901" y="1964439"/>
                  <a:pt x="406262" y="1967502"/>
                </a:cubicBezTo>
                <a:cubicBezTo>
                  <a:pt x="413843" y="1971834"/>
                  <a:pt x="423424" y="1970745"/>
                  <a:pt x="431948" y="1972639"/>
                </a:cubicBezTo>
                <a:cubicBezTo>
                  <a:pt x="438840" y="1974171"/>
                  <a:pt x="445449" y="1977349"/>
                  <a:pt x="452496" y="1977776"/>
                </a:cubicBezTo>
                <a:cubicBezTo>
                  <a:pt x="502093" y="1980782"/>
                  <a:pt x="551813" y="1981201"/>
                  <a:pt x="601471" y="1982913"/>
                </a:cubicBezTo>
                <a:cubicBezTo>
                  <a:pt x="610033" y="1984625"/>
                  <a:pt x="619892" y="1983207"/>
                  <a:pt x="627157" y="1988050"/>
                </a:cubicBezTo>
                <a:cubicBezTo>
                  <a:pt x="631662" y="1991054"/>
                  <a:pt x="632594" y="1998054"/>
                  <a:pt x="632294" y="2003461"/>
                </a:cubicBezTo>
                <a:cubicBezTo>
                  <a:pt x="627836" y="2083707"/>
                  <a:pt x="645238" y="2072778"/>
                  <a:pt x="606609" y="2085654"/>
                </a:cubicBezTo>
                <a:cubicBezTo>
                  <a:pt x="578349" y="2113912"/>
                  <a:pt x="619972" y="2075816"/>
                  <a:pt x="575786" y="2101066"/>
                </a:cubicBezTo>
                <a:cubicBezTo>
                  <a:pt x="552830" y="2114185"/>
                  <a:pt x="565870" y="2118103"/>
                  <a:pt x="550101" y="2137025"/>
                </a:cubicBezTo>
                <a:cubicBezTo>
                  <a:pt x="546148" y="2141768"/>
                  <a:pt x="539826" y="2143874"/>
                  <a:pt x="534689" y="2147299"/>
                </a:cubicBezTo>
                <a:cubicBezTo>
                  <a:pt x="508894" y="2185994"/>
                  <a:pt x="539183" y="2136814"/>
                  <a:pt x="519278" y="2183259"/>
                </a:cubicBezTo>
                <a:cubicBezTo>
                  <a:pt x="516846" y="2188934"/>
                  <a:pt x="512276" y="2193435"/>
                  <a:pt x="509004" y="2198670"/>
                </a:cubicBezTo>
                <a:cubicBezTo>
                  <a:pt x="503712" y="2207137"/>
                  <a:pt x="498730" y="2215793"/>
                  <a:pt x="493593" y="2224355"/>
                </a:cubicBezTo>
                <a:cubicBezTo>
                  <a:pt x="495097" y="2325099"/>
                  <a:pt x="498324" y="2628864"/>
                  <a:pt x="503867" y="2763749"/>
                </a:cubicBezTo>
                <a:cubicBezTo>
                  <a:pt x="503967" y="2766194"/>
                  <a:pt x="507843" y="2922330"/>
                  <a:pt x="519278" y="2979506"/>
                </a:cubicBezTo>
                <a:cubicBezTo>
                  <a:pt x="520340" y="2984816"/>
                  <a:pt x="522927" y="2989710"/>
                  <a:pt x="524415" y="2994917"/>
                </a:cubicBezTo>
                <a:cubicBezTo>
                  <a:pt x="532708" y="3023944"/>
                  <a:pt x="524185" y="3007416"/>
                  <a:pt x="539827" y="3030877"/>
                </a:cubicBezTo>
                <a:cubicBezTo>
                  <a:pt x="538114" y="3070261"/>
                  <a:pt x="539208" y="3109868"/>
                  <a:pt x="534689" y="3149030"/>
                </a:cubicBezTo>
                <a:cubicBezTo>
                  <a:pt x="533981" y="3155163"/>
                  <a:pt x="526039" y="3158485"/>
                  <a:pt x="524415" y="3164441"/>
                </a:cubicBezTo>
                <a:cubicBezTo>
                  <a:pt x="520783" y="3177760"/>
                  <a:pt x="521748" y="3191954"/>
                  <a:pt x="519278" y="3205537"/>
                </a:cubicBezTo>
                <a:cubicBezTo>
                  <a:pt x="515588" y="3225830"/>
                  <a:pt x="513269" y="3217557"/>
                  <a:pt x="503867" y="3236360"/>
                </a:cubicBezTo>
                <a:cubicBezTo>
                  <a:pt x="499743" y="3244608"/>
                  <a:pt x="494897" y="3252916"/>
                  <a:pt x="493593" y="3262045"/>
                </a:cubicBezTo>
                <a:cubicBezTo>
                  <a:pt x="491414" y="3277301"/>
                  <a:pt x="493593" y="3292868"/>
                  <a:pt x="493593" y="3308279"/>
                </a:cubicBezTo>
                <a:lnTo>
                  <a:pt x="493593" y="3308279"/>
                </a:lnTo>
              </a:path>
            </a:pathLst>
          </a:custGeom>
          <a:solidFill>
            <a:srgbClr val="B196D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25" name="Arrow: Left 14">
            <a:extLst>
              <a:ext uri="{FF2B5EF4-FFF2-40B4-BE49-F238E27FC236}">
                <a16:creationId xmlns:a16="http://schemas.microsoft.com/office/drawing/2014/main" id="{6A819F0E-3AC9-4926-87D9-70C451699854}"/>
              </a:ext>
            </a:extLst>
          </p:cNvPr>
          <p:cNvSpPr/>
          <p:nvPr/>
        </p:nvSpPr>
        <p:spPr>
          <a:xfrm rot="844203">
            <a:off x="4564334" y="4994768"/>
            <a:ext cx="2759911" cy="301752"/>
          </a:xfrm>
          <a:prstGeom prst="leftArrow">
            <a:avLst/>
          </a:prstGeom>
          <a:solidFill>
            <a:srgbClr val="7030A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6" name="Arrow: Left 14">
            <a:extLst>
              <a:ext uri="{FF2B5EF4-FFF2-40B4-BE49-F238E27FC236}">
                <a16:creationId xmlns:a16="http://schemas.microsoft.com/office/drawing/2014/main" id="{6A819F0E-3AC9-4926-87D9-70C451699854}"/>
              </a:ext>
            </a:extLst>
          </p:cNvPr>
          <p:cNvSpPr/>
          <p:nvPr/>
        </p:nvSpPr>
        <p:spPr>
          <a:xfrm rot="312977">
            <a:off x="5116847" y="3285191"/>
            <a:ext cx="2155423" cy="301752"/>
          </a:xfrm>
          <a:prstGeom prst="leftArrow">
            <a:avLst/>
          </a:prstGeom>
          <a:solidFill>
            <a:srgbClr val="FFC00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7" name="Arrow: Left 14">
            <a:extLst>
              <a:ext uri="{FF2B5EF4-FFF2-40B4-BE49-F238E27FC236}">
                <a16:creationId xmlns:a16="http://schemas.microsoft.com/office/drawing/2014/main" id="{6A819F0E-3AC9-4926-87D9-70C451699854}"/>
              </a:ext>
            </a:extLst>
          </p:cNvPr>
          <p:cNvSpPr/>
          <p:nvPr/>
        </p:nvSpPr>
        <p:spPr>
          <a:xfrm rot="20469661">
            <a:off x="5026408" y="2188243"/>
            <a:ext cx="2378223" cy="301752"/>
          </a:xfrm>
          <a:prstGeom prst="leftArrow">
            <a:avLst/>
          </a:prstGeom>
          <a:solidFill>
            <a:srgbClr val="A9D18E"/>
          </a:solidFill>
          <a:ln w="15875">
            <a:solidFill>
              <a:schemeClr val="dk1">
                <a:shade val="50000"/>
              </a:schemeClr>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13" name="TextBox 12">
            <a:extLst>
              <a:ext uri="{FF2B5EF4-FFF2-40B4-BE49-F238E27FC236}">
                <a16:creationId xmlns:a16="http://schemas.microsoft.com/office/drawing/2014/main" id="{F232F449-BB15-4B09-BC32-15550A0F49A0}"/>
              </a:ext>
            </a:extLst>
          </p:cNvPr>
          <p:cNvSpPr txBox="1"/>
          <p:nvPr/>
        </p:nvSpPr>
        <p:spPr>
          <a:xfrm>
            <a:off x="7086598" y="1143715"/>
            <a:ext cx="4572000" cy="1354217"/>
          </a:xfrm>
          <a:prstGeom prst="rect">
            <a:avLst/>
          </a:prstGeom>
          <a:gradFill flip="none" rotWithShape="1">
            <a:gsLst>
              <a:gs pos="0">
                <a:srgbClr val="A9D18E">
                  <a:tint val="66000"/>
                  <a:satMod val="160000"/>
                </a:srgbClr>
              </a:gs>
              <a:gs pos="50000">
                <a:srgbClr val="A9D18E">
                  <a:tint val="44500"/>
                  <a:satMod val="160000"/>
                </a:srgbClr>
              </a:gs>
              <a:gs pos="100000">
                <a:srgbClr val="A9D18E">
                  <a:tint val="23500"/>
                  <a:satMod val="160000"/>
                </a:srgbClr>
              </a:gs>
            </a:gsLst>
            <a:lin ang="18900000" scaled="1"/>
            <a:tileRect/>
          </a:gradFill>
          <a:ln w="12700">
            <a:solidFill>
              <a:schemeClr val="accent6">
                <a:lumMod val="75000"/>
              </a:schemeClr>
            </a:solidFill>
          </a:ln>
        </p:spPr>
        <p:txBody>
          <a:bodyPr wrap="square" rtlCol="0">
            <a:spAutoFit/>
          </a:bodyPr>
          <a:lstStyle>
            <a:defPPr>
              <a:defRPr lang="en-US"/>
            </a:defPPr>
            <a:lvl1pPr algn="ctr">
              <a:defRPr b="1">
                <a:solidFill>
                  <a:srgbClr val="00B050"/>
                </a:solidFill>
                <a:latin typeface="+mn-lt"/>
              </a:defRPr>
            </a:lvl1pPr>
          </a:lstStyle>
          <a:p>
            <a:r>
              <a:rPr lang="en-US" sz="2800" dirty="0">
                <a:solidFill>
                  <a:schemeClr val="accent4">
                    <a:lumMod val="75000"/>
                  </a:schemeClr>
                </a:solidFill>
              </a:rPr>
              <a:t>REASON </a:t>
            </a:r>
            <a:r>
              <a:rPr lang="en-US" dirty="0">
                <a:solidFill>
                  <a:schemeClr val="accent4">
                    <a:lumMod val="75000"/>
                  </a:schemeClr>
                </a:solidFill>
              </a:rPr>
              <a:t> </a:t>
            </a:r>
          </a:p>
          <a:p>
            <a:r>
              <a:rPr lang="en-US" sz="2000" dirty="0">
                <a:solidFill>
                  <a:schemeClr val="accent4">
                    <a:lumMod val="75000"/>
                  </a:schemeClr>
                </a:solidFill>
              </a:rPr>
              <a:t>Thinking Brain</a:t>
            </a:r>
          </a:p>
          <a:p>
            <a:pPr marL="342900" indent="-342900" algn="l">
              <a:buSzPct val="100000"/>
              <a:buFont typeface="Arial" panose="020B0604020202020204" pitchFamily="34" charset="0"/>
              <a:buChar char="•"/>
            </a:pPr>
            <a:r>
              <a:rPr lang="en-US" sz="1600" dirty="0">
                <a:solidFill>
                  <a:schemeClr val="tx1"/>
                </a:solidFill>
              </a:rPr>
              <a:t>Place less emphasis on thinking, problem-solving, language </a:t>
            </a:r>
            <a:r>
              <a:rPr lang="en-US" dirty="0">
                <a:solidFill>
                  <a:schemeClr val="tx1"/>
                </a:solidFill>
              </a:rPr>
              <a:t>tasks</a:t>
            </a:r>
            <a:r>
              <a:rPr lang="en-US" dirty="0" smtClean="0">
                <a:solidFill>
                  <a:schemeClr val="tx1"/>
                </a:solidFill>
              </a:rPr>
              <a:t>.</a:t>
            </a:r>
            <a:endParaRPr lang="en-US" dirty="0"/>
          </a:p>
        </p:txBody>
      </p:sp>
      <p:sp>
        <p:nvSpPr>
          <p:cNvPr id="12" name="TextBox 11">
            <a:extLst>
              <a:ext uri="{FF2B5EF4-FFF2-40B4-BE49-F238E27FC236}">
                <a16:creationId xmlns:a16="http://schemas.microsoft.com/office/drawing/2014/main" id="{FF899CAD-4B4D-40B7-94DE-33D5A82FE4BC}"/>
              </a:ext>
            </a:extLst>
          </p:cNvPr>
          <p:cNvSpPr txBox="1"/>
          <p:nvPr/>
        </p:nvSpPr>
        <p:spPr>
          <a:xfrm>
            <a:off x="7082395" y="2596862"/>
            <a:ext cx="4576203" cy="1938992"/>
          </a:xfrm>
          <a:prstGeom prst="rect">
            <a:avLst/>
          </a:prstGeom>
          <a:gradFill flip="none" rotWithShape="1">
            <a:gsLst>
              <a:gs pos="0">
                <a:srgbClr val="FFD966">
                  <a:tint val="66000"/>
                  <a:satMod val="160000"/>
                </a:srgbClr>
              </a:gs>
              <a:gs pos="50000">
                <a:srgbClr val="FFD966">
                  <a:tint val="44500"/>
                  <a:satMod val="160000"/>
                </a:srgbClr>
              </a:gs>
              <a:gs pos="100000">
                <a:srgbClr val="FFD966">
                  <a:tint val="23500"/>
                  <a:satMod val="160000"/>
                </a:srgbClr>
              </a:gs>
            </a:gsLst>
            <a:path path="circle">
              <a:fillToRect r="100000" b="100000"/>
            </a:path>
            <a:tileRect l="-100000" t="-100000"/>
          </a:gradFill>
          <a:ln w="12700">
            <a:solidFill>
              <a:srgbClr val="FFC000"/>
            </a:solidFill>
          </a:ln>
        </p:spPr>
        <p:txBody>
          <a:bodyPr wrap="square" rtlCol="0">
            <a:spAutoFit/>
          </a:bodyPr>
          <a:lstStyle/>
          <a:p>
            <a:pPr algn="ctr"/>
            <a:r>
              <a:rPr lang="en-US" sz="2800" b="1" dirty="0">
                <a:solidFill>
                  <a:srgbClr val="EC8223"/>
                </a:solidFill>
              </a:rPr>
              <a:t>RELATE</a:t>
            </a:r>
            <a:r>
              <a:rPr lang="en-US" sz="3200" b="1" dirty="0">
                <a:solidFill>
                  <a:srgbClr val="EC8223"/>
                </a:solidFill>
              </a:rPr>
              <a:t/>
            </a:r>
            <a:br>
              <a:rPr lang="en-US" sz="3200" b="1" dirty="0">
                <a:solidFill>
                  <a:srgbClr val="EC8223"/>
                </a:solidFill>
              </a:rPr>
            </a:br>
            <a:r>
              <a:rPr lang="en-US" sz="2000" b="1" dirty="0">
                <a:solidFill>
                  <a:srgbClr val="EC8223"/>
                </a:solidFill>
              </a:rPr>
              <a:t>Emotional Brain</a:t>
            </a:r>
          </a:p>
          <a:p>
            <a:pPr marL="342900" indent="-342900">
              <a:lnSpc>
                <a:spcPct val="150000"/>
              </a:lnSpc>
              <a:buSzPct val="100000"/>
              <a:buFont typeface="Arial" panose="020B0604020202020204" pitchFamily="34" charset="0"/>
              <a:buChar char="•"/>
            </a:pPr>
            <a:r>
              <a:rPr lang="en-US" sz="1600" b="1" dirty="0"/>
              <a:t>RICH relationships</a:t>
            </a:r>
          </a:p>
          <a:p>
            <a:pPr marL="342900" indent="-342900">
              <a:lnSpc>
                <a:spcPct val="150000"/>
              </a:lnSpc>
              <a:buSzPct val="100000"/>
              <a:buFont typeface="Arial" panose="020B0604020202020204" pitchFamily="34" charset="0"/>
              <a:buChar char="•"/>
            </a:pPr>
            <a:r>
              <a:rPr lang="en-US" sz="1600" b="1" dirty="0"/>
              <a:t>Calm emotions first</a:t>
            </a:r>
          </a:p>
          <a:p>
            <a:pPr marL="342900" indent="-342900">
              <a:lnSpc>
                <a:spcPct val="150000"/>
              </a:lnSpc>
              <a:buSzPct val="100000"/>
              <a:buFont typeface="Arial" panose="020B0604020202020204" pitchFamily="34" charset="0"/>
              <a:buChar char="•"/>
            </a:pPr>
            <a:r>
              <a:rPr lang="en-US" sz="1600" b="1" dirty="0"/>
              <a:t>Build self-capacity skills </a:t>
            </a:r>
            <a:endParaRPr lang="en-US" b="1" dirty="0"/>
          </a:p>
        </p:txBody>
      </p:sp>
      <p:sp>
        <p:nvSpPr>
          <p:cNvPr id="4" name="TextBox 3"/>
          <p:cNvSpPr txBox="1"/>
          <p:nvPr/>
        </p:nvSpPr>
        <p:spPr>
          <a:xfrm>
            <a:off x="7082395" y="4634784"/>
            <a:ext cx="4576203" cy="1692771"/>
          </a:xfrm>
          <a:prstGeom prst="rect">
            <a:avLst/>
          </a:prstGeom>
          <a:gradFill>
            <a:gsLst>
              <a:gs pos="50000">
                <a:srgbClr val="CFC7DD"/>
              </a:gs>
              <a:gs pos="0">
                <a:srgbClr val="B196D2"/>
              </a:gs>
              <a:gs pos="100000">
                <a:srgbClr val="A9D18E">
                  <a:tint val="23500"/>
                  <a:satMod val="160000"/>
                </a:srgbClr>
              </a:gs>
            </a:gsLst>
            <a:lin ang="18900000" scaled="1"/>
          </a:gradFill>
          <a:ln w="12700">
            <a:solidFill>
              <a:srgbClr val="6A2D97"/>
            </a:solidFill>
          </a:ln>
        </p:spPr>
        <p:txBody>
          <a:bodyPr wrap="square" rtlCol="0">
            <a:spAutoFit/>
          </a:bodyPr>
          <a:lstStyle/>
          <a:p>
            <a:pPr algn="ctr">
              <a:buSzPct val="100000"/>
            </a:pPr>
            <a:r>
              <a:rPr lang="en-US" sz="2800" b="1" dirty="0">
                <a:solidFill>
                  <a:srgbClr val="7030A0"/>
                </a:solidFill>
              </a:rPr>
              <a:t>REGULATE</a:t>
            </a:r>
            <a:r>
              <a:rPr lang="en-US" b="1" dirty="0">
                <a:solidFill>
                  <a:srgbClr val="7030A0"/>
                </a:solidFill>
              </a:rPr>
              <a:t> </a:t>
            </a:r>
            <a:br>
              <a:rPr lang="en-US" b="1" dirty="0">
                <a:solidFill>
                  <a:srgbClr val="7030A0"/>
                </a:solidFill>
              </a:rPr>
            </a:br>
            <a:r>
              <a:rPr lang="en-US" sz="2000" b="1" dirty="0">
                <a:solidFill>
                  <a:srgbClr val="7030A0"/>
                </a:solidFill>
              </a:rPr>
              <a:t>Primitive Brain</a:t>
            </a:r>
          </a:p>
          <a:p>
            <a:pPr marL="342900" indent="-342900">
              <a:buSzPct val="100000"/>
              <a:buFont typeface="Arial" panose="020B0604020202020204" pitchFamily="34" charset="0"/>
              <a:buChar char="•"/>
            </a:pPr>
            <a:r>
              <a:rPr lang="en-US" sz="1600" b="1" dirty="0"/>
              <a:t>Activities that are rhythmic, rewarding, and in relationship</a:t>
            </a:r>
          </a:p>
          <a:p>
            <a:pPr marL="342900" indent="-342900">
              <a:lnSpc>
                <a:spcPct val="150000"/>
              </a:lnSpc>
              <a:buSzPct val="100000"/>
              <a:buFont typeface="Arial" panose="020B0604020202020204" pitchFamily="34" charset="0"/>
              <a:buChar char="•"/>
            </a:pPr>
            <a:r>
              <a:rPr lang="en-US" sz="1600" b="1" dirty="0"/>
              <a:t>Empathy, warmth, </a:t>
            </a:r>
            <a:r>
              <a:rPr lang="en-US" sz="1600" b="1" dirty="0" smtClean="0"/>
              <a:t>calm</a:t>
            </a:r>
            <a:endParaRPr lang="en-US" b="1" dirty="0"/>
          </a:p>
        </p:txBody>
      </p:sp>
      <p:sp>
        <p:nvSpPr>
          <p:cNvPr id="5" name="Title 4"/>
          <p:cNvSpPr>
            <a:spLocks noGrp="1"/>
          </p:cNvSpPr>
          <p:nvPr>
            <p:ph type="title"/>
          </p:nvPr>
        </p:nvSpPr>
        <p:spPr/>
        <p:txBody>
          <a:bodyPr>
            <a:normAutofit/>
          </a:bodyPr>
          <a:lstStyle/>
          <a:p>
            <a:r>
              <a:rPr lang="en-US" dirty="0"/>
              <a:t>Trauma’s Impact on Child’s Brain: </a:t>
            </a:r>
            <a:r>
              <a:rPr lang="en-US" dirty="0" smtClean="0"/>
              <a:t/>
            </a:r>
            <a:br>
              <a:rPr lang="en-US" dirty="0" smtClean="0"/>
            </a:br>
            <a:r>
              <a:rPr lang="en-US" dirty="0" smtClean="0"/>
              <a:t>What </a:t>
            </a:r>
            <a:r>
              <a:rPr lang="en-US" dirty="0"/>
              <a:t>to </a:t>
            </a:r>
            <a:r>
              <a:rPr lang="en-US" dirty="0" smtClean="0"/>
              <a:t>Do</a:t>
            </a:r>
            <a:endParaRPr lang="en-US" dirty="0"/>
          </a:p>
        </p:txBody>
      </p:sp>
      <p:sp>
        <p:nvSpPr>
          <p:cNvPr id="18" name="TextBox 17">
            <a:extLst>
              <a:ext uri="{FF2B5EF4-FFF2-40B4-BE49-F238E27FC236}">
                <a16:creationId xmlns:a16="http://schemas.microsoft.com/office/drawing/2014/main" id="{630F6096-3EEB-4579-B8E6-25341C45CE30}"/>
              </a:ext>
            </a:extLst>
          </p:cNvPr>
          <p:cNvSpPr txBox="1"/>
          <p:nvPr/>
        </p:nvSpPr>
        <p:spPr>
          <a:xfrm>
            <a:off x="1453587" y="1221765"/>
            <a:ext cx="2616422" cy="338554"/>
          </a:xfrm>
          <a:prstGeom prst="rect">
            <a:avLst/>
          </a:prstGeom>
          <a:noFill/>
        </p:spPr>
        <p:txBody>
          <a:bodyPr wrap="none" rtlCol="0">
            <a:spAutoFit/>
          </a:bodyPr>
          <a:lstStyle/>
          <a:p>
            <a:r>
              <a:rPr lang="en-US" sz="1600" dirty="0"/>
              <a:t>Adapted from Bruce Perry </a:t>
            </a:r>
          </a:p>
        </p:txBody>
      </p:sp>
    </p:spTree>
    <p:extLst>
      <p:ext uri="{BB962C8B-B14F-4D97-AF65-F5344CB8AC3E}">
        <p14:creationId xmlns:p14="http://schemas.microsoft.com/office/powerpoint/2010/main" val="269262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25" grpId="0" animBg="1"/>
      <p:bldP spid="26" grpId="0" animBg="1"/>
      <p:bldP spid="27" grpId="0" animBg="1"/>
      <p:bldP spid="13" grpId="0" animBg="1"/>
      <p:bldP spid="12" grpId="0" animBg="1"/>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neuron.illinois.edu/sites/default/files/games/Brain/images/side/outline.png">
            <a:extLst>
              <a:ext uri="{FF2B5EF4-FFF2-40B4-BE49-F238E27FC236}">
                <a16:creationId xmlns:a16="http://schemas.microsoft.com/office/drawing/2014/main" id="{92126DB6-62E9-4D2D-85D5-D3FECEAFD628}"/>
              </a:ext>
            </a:extLst>
          </p:cNvPr>
          <p:cNvPicPr>
            <a:picLocks noChangeAspect="1" noChangeArrowheads="1"/>
          </p:cNvPicPr>
          <p:nvPr/>
        </p:nvPicPr>
        <p:blipFill>
          <a:blip r:embed="rId3" cstate="print"/>
          <a:srcRect/>
          <a:stretch>
            <a:fillRect/>
          </a:stretch>
        </p:blipFill>
        <p:spPr bwMode="auto">
          <a:xfrm>
            <a:off x="2761798" y="1986938"/>
            <a:ext cx="3281754" cy="3840480"/>
          </a:xfrm>
          <a:prstGeom prst="rect">
            <a:avLst/>
          </a:prstGeom>
          <a:noFill/>
          <a:ln w="9525">
            <a:noFill/>
            <a:miter lim="800000"/>
            <a:headEnd/>
            <a:tailEnd/>
          </a:ln>
        </p:spPr>
      </p:pic>
      <p:sp>
        <p:nvSpPr>
          <p:cNvPr id="3" name="Freeform: Shape 2">
            <a:extLst>
              <a:ext uri="{FF2B5EF4-FFF2-40B4-BE49-F238E27FC236}">
                <a16:creationId xmlns:a16="http://schemas.microsoft.com/office/drawing/2014/main" id="{9CABFF23-D848-4FA8-BB55-9D67BB09AB65}"/>
              </a:ext>
            </a:extLst>
          </p:cNvPr>
          <p:cNvSpPr/>
          <p:nvPr/>
        </p:nvSpPr>
        <p:spPr>
          <a:xfrm>
            <a:off x="3525026" y="2337741"/>
            <a:ext cx="2197662" cy="3525320"/>
          </a:xfrm>
          <a:custGeom>
            <a:avLst/>
            <a:gdLst>
              <a:gd name="connsiteX0" fmla="*/ 1371600 w 2930216"/>
              <a:gd name="connsiteY0" fmla="*/ 4649056 h 4700426"/>
              <a:gd name="connsiteX1" fmla="*/ 1371600 w 2930216"/>
              <a:gd name="connsiteY1" fmla="*/ 4649056 h 4700426"/>
              <a:gd name="connsiteX2" fmla="*/ 1351052 w 2930216"/>
              <a:gd name="connsiteY2" fmla="*/ 4551451 h 4700426"/>
              <a:gd name="connsiteX3" fmla="*/ 1340778 w 2930216"/>
              <a:gd name="connsiteY3" fmla="*/ 4469258 h 4700426"/>
              <a:gd name="connsiteX4" fmla="*/ 1330503 w 2930216"/>
              <a:gd name="connsiteY4" fmla="*/ 4402476 h 4700426"/>
              <a:gd name="connsiteX5" fmla="*/ 1325366 w 2930216"/>
              <a:gd name="connsiteY5" fmla="*/ 4381928 h 4700426"/>
              <a:gd name="connsiteX6" fmla="*/ 1320229 w 2930216"/>
              <a:gd name="connsiteY6" fmla="*/ 4356242 h 4700426"/>
              <a:gd name="connsiteX7" fmla="*/ 1304818 w 2930216"/>
              <a:gd name="connsiteY7" fmla="*/ 4310009 h 4700426"/>
              <a:gd name="connsiteX8" fmla="*/ 1294544 w 2930216"/>
              <a:gd name="connsiteY8" fmla="*/ 4279186 h 4700426"/>
              <a:gd name="connsiteX9" fmla="*/ 1289407 w 2930216"/>
              <a:gd name="connsiteY9" fmla="*/ 4263775 h 4700426"/>
              <a:gd name="connsiteX10" fmla="*/ 1279133 w 2930216"/>
              <a:gd name="connsiteY10" fmla="*/ 4217541 h 4700426"/>
              <a:gd name="connsiteX11" fmla="*/ 1273996 w 2930216"/>
              <a:gd name="connsiteY11" fmla="*/ 4202130 h 4700426"/>
              <a:gd name="connsiteX12" fmla="*/ 1263721 w 2930216"/>
              <a:gd name="connsiteY12" fmla="*/ 4186719 h 4700426"/>
              <a:gd name="connsiteX13" fmla="*/ 1248310 w 2930216"/>
              <a:gd name="connsiteY13" fmla="*/ 4145622 h 4700426"/>
              <a:gd name="connsiteX14" fmla="*/ 1222625 w 2930216"/>
              <a:gd name="connsiteY14" fmla="*/ 4104525 h 4700426"/>
              <a:gd name="connsiteX15" fmla="*/ 1196939 w 2930216"/>
              <a:gd name="connsiteY15" fmla="*/ 4042880 h 4700426"/>
              <a:gd name="connsiteX16" fmla="*/ 1176391 w 2930216"/>
              <a:gd name="connsiteY16" fmla="*/ 3996647 h 4700426"/>
              <a:gd name="connsiteX17" fmla="*/ 1150706 w 2930216"/>
              <a:gd name="connsiteY17" fmla="*/ 3950413 h 4700426"/>
              <a:gd name="connsiteX18" fmla="*/ 1140432 w 2930216"/>
              <a:gd name="connsiteY18" fmla="*/ 3919591 h 4700426"/>
              <a:gd name="connsiteX19" fmla="*/ 1130157 w 2930216"/>
              <a:gd name="connsiteY19" fmla="*/ 3878494 h 4700426"/>
              <a:gd name="connsiteX20" fmla="*/ 1125020 w 2930216"/>
              <a:gd name="connsiteY20" fmla="*/ 3863083 h 4700426"/>
              <a:gd name="connsiteX21" fmla="*/ 1109609 w 2930216"/>
              <a:gd name="connsiteY21" fmla="*/ 3847671 h 4700426"/>
              <a:gd name="connsiteX22" fmla="*/ 1094198 w 2930216"/>
              <a:gd name="connsiteY22" fmla="*/ 3811712 h 4700426"/>
              <a:gd name="connsiteX23" fmla="*/ 1073650 w 2930216"/>
              <a:gd name="connsiteY23" fmla="*/ 3765478 h 4700426"/>
              <a:gd name="connsiteX24" fmla="*/ 1063375 w 2930216"/>
              <a:gd name="connsiteY24" fmla="*/ 3755204 h 4700426"/>
              <a:gd name="connsiteX25" fmla="*/ 1053101 w 2930216"/>
              <a:gd name="connsiteY25" fmla="*/ 3724382 h 4700426"/>
              <a:gd name="connsiteX26" fmla="*/ 1032553 w 2930216"/>
              <a:gd name="connsiteY26" fmla="*/ 3698696 h 4700426"/>
              <a:gd name="connsiteX27" fmla="*/ 1022279 w 2930216"/>
              <a:gd name="connsiteY27" fmla="*/ 3667874 h 4700426"/>
              <a:gd name="connsiteX28" fmla="*/ 1017142 w 2930216"/>
              <a:gd name="connsiteY28" fmla="*/ 3652462 h 4700426"/>
              <a:gd name="connsiteX29" fmla="*/ 1006868 w 2930216"/>
              <a:gd name="connsiteY29" fmla="*/ 3637051 h 4700426"/>
              <a:gd name="connsiteX30" fmla="*/ 1001730 w 2930216"/>
              <a:gd name="connsiteY30" fmla="*/ 3621640 h 4700426"/>
              <a:gd name="connsiteX31" fmla="*/ 986319 w 2930216"/>
              <a:gd name="connsiteY31" fmla="*/ 3606229 h 4700426"/>
              <a:gd name="connsiteX32" fmla="*/ 976045 w 2930216"/>
              <a:gd name="connsiteY32" fmla="*/ 3570269 h 4700426"/>
              <a:gd name="connsiteX33" fmla="*/ 970908 w 2930216"/>
              <a:gd name="connsiteY33" fmla="*/ 3554858 h 4700426"/>
              <a:gd name="connsiteX34" fmla="*/ 955497 w 2930216"/>
              <a:gd name="connsiteY34" fmla="*/ 3534310 h 4700426"/>
              <a:gd name="connsiteX35" fmla="*/ 945223 w 2930216"/>
              <a:gd name="connsiteY35" fmla="*/ 3493213 h 4700426"/>
              <a:gd name="connsiteX36" fmla="*/ 929811 w 2930216"/>
              <a:gd name="connsiteY36" fmla="*/ 3452116 h 4700426"/>
              <a:gd name="connsiteX37" fmla="*/ 924674 w 2930216"/>
              <a:gd name="connsiteY37" fmla="*/ 3421294 h 4700426"/>
              <a:gd name="connsiteX38" fmla="*/ 919537 w 2930216"/>
              <a:gd name="connsiteY38" fmla="*/ 3405883 h 4700426"/>
              <a:gd name="connsiteX39" fmla="*/ 909263 w 2930216"/>
              <a:gd name="connsiteY39" fmla="*/ 3354512 h 4700426"/>
              <a:gd name="connsiteX40" fmla="*/ 898989 w 2930216"/>
              <a:gd name="connsiteY40" fmla="*/ 3323689 h 4700426"/>
              <a:gd name="connsiteX41" fmla="*/ 888715 w 2930216"/>
              <a:gd name="connsiteY41" fmla="*/ 3282593 h 4700426"/>
              <a:gd name="connsiteX42" fmla="*/ 873303 w 2930216"/>
              <a:gd name="connsiteY42" fmla="*/ 3220948 h 4700426"/>
              <a:gd name="connsiteX43" fmla="*/ 868166 w 2930216"/>
              <a:gd name="connsiteY43" fmla="*/ 3200400 h 4700426"/>
              <a:gd name="connsiteX44" fmla="*/ 847618 w 2930216"/>
              <a:gd name="connsiteY44" fmla="*/ 3149029 h 4700426"/>
              <a:gd name="connsiteX45" fmla="*/ 837344 w 2930216"/>
              <a:gd name="connsiteY45" fmla="*/ 3113069 h 4700426"/>
              <a:gd name="connsiteX46" fmla="*/ 791110 w 2930216"/>
              <a:gd name="connsiteY46" fmla="*/ 3036013 h 4700426"/>
              <a:gd name="connsiteX47" fmla="*/ 775699 w 2930216"/>
              <a:gd name="connsiteY47" fmla="*/ 3020602 h 4700426"/>
              <a:gd name="connsiteX48" fmla="*/ 755151 w 2930216"/>
              <a:gd name="connsiteY48" fmla="*/ 2984642 h 4700426"/>
              <a:gd name="connsiteX49" fmla="*/ 744877 w 2930216"/>
              <a:gd name="connsiteY49" fmla="*/ 2969231 h 4700426"/>
              <a:gd name="connsiteX50" fmla="*/ 729465 w 2930216"/>
              <a:gd name="connsiteY50" fmla="*/ 2953820 h 4700426"/>
              <a:gd name="connsiteX51" fmla="*/ 708917 w 2930216"/>
              <a:gd name="connsiteY51" fmla="*/ 2928134 h 4700426"/>
              <a:gd name="connsiteX52" fmla="*/ 698643 w 2930216"/>
              <a:gd name="connsiteY52" fmla="*/ 2912723 h 4700426"/>
              <a:gd name="connsiteX53" fmla="*/ 667820 w 2930216"/>
              <a:gd name="connsiteY53" fmla="*/ 2887038 h 4700426"/>
              <a:gd name="connsiteX54" fmla="*/ 657546 w 2930216"/>
              <a:gd name="connsiteY54" fmla="*/ 2866489 h 4700426"/>
              <a:gd name="connsiteX55" fmla="*/ 626724 w 2930216"/>
              <a:gd name="connsiteY55" fmla="*/ 2840804 h 4700426"/>
              <a:gd name="connsiteX56" fmla="*/ 611312 w 2930216"/>
              <a:gd name="connsiteY56" fmla="*/ 2809982 h 4700426"/>
              <a:gd name="connsiteX57" fmla="*/ 601038 w 2930216"/>
              <a:gd name="connsiteY57" fmla="*/ 2799707 h 4700426"/>
              <a:gd name="connsiteX58" fmla="*/ 575353 w 2930216"/>
              <a:gd name="connsiteY58" fmla="*/ 2748337 h 4700426"/>
              <a:gd name="connsiteX59" fmla="*/ 565079 w 2930216"/>
              <a:gd name="connsiteY59" fmla="*/ 2717514 h 4700426"/>
              <a:gd name="connsiteX60" fmla="*/ 559942 w 2930216"/>
              <a:gd name="connsiteY60" fmla="*/ 2702103 h 4700426"/>
              <a:gd name="connsiteX61" fmla="*/ 549668 w 2930216"/>
              <a:gd name="connsiteY61" fmla="*/ 2686692 h 4700426"/>
              <a:gd name="connsiteX62" fmla="*/ 544530 w 2930216"/>
              <a:gd name="connsiteY62" fmla="*/ 2666143 h 4700426"/>
              <a:gd name="connsiteX63" fmla="*/ 534256 w 2930216"/>
              <a:gd name="connsiteY63" fmla="*/ 2635321 h 4700426"/>
              <a:gd name="connsiteX64" fmla="*/ 523982 w 2930216"/>
              <a:gd name="connsiteY64" fmla="*/ 2599361 h 4700426"/>
              <a:gd name="connsiteX65" fmla="*/ 534256 w 2930216"/>
              <a:gd name="connsiteY65" fmla="*/ 2429838 h 4700426"/>
              <a:gd name="connsiteX66" fmla="*/ 539393 w 2930216"/>
              <a:gd name="connsiteY66" fmla="*/ 2404152 h 4700426"/>
              <a:gd name="connsiteX67" fmla="*/ 554805 w 2930216"/>
              <a:gd name="connsiteY67" fmla="*/ 2393878 h 4700426"/>
              <a:gd name="connsiteX68" fmla="*/ 570216 w 2930216"/>
              <a:gd name="connsiteY68" fmla="*/ 2342507 h 4700426"/>
              <a:gd name="connsiteX69" fmla="*/ 580490 w 2930216"/>
              <a:gd name="connsiteY69" fmla="*/ 2327096 h 4700426"/>
              <a:gd name="connsiteX70" fmla="*/ 595901 w 2930216"/>
              <a:gd name="connsiteY70" fmla="*/ 2311685 h 4700426"/>
              <a:gd name="connsiteX71" fmla="*/ 616450 w 2930216"/>
              <a:gd name="connsiteY71" fmla="*/ 2265451 h 4700426"/>
              <a:gd name="connsiteX72" fmla="*/ 631861 w 2930216"/>
              <a:gd name="connsiteY72" fmla="*/ 2198669 h 4700426"/>
              <a:gd name="connsiteX73" fmla="*/ 642135 w 2930216"/>
              <a:gd name="connsiteY73" fmla="*/ 2183258 h 4700426"/>
              <a:gd name="connsiteX74" fmla="*/ 636998 w 2930216"/>
              <a:gd name="connsiteY74" fmla="*/ 1982912 h 4700426"/>
              <a:gd name="connsiteX75" fmla="*/ 626724 w 2930216"/>
              <a:gd name="connsiteY75" fmla="*/ 1926404 h 4700426"/>
              <a:gd name="connsiteX76" fmla="*/ 621587 w 2930216"/>
              <a:gd name="connsiteY76" fmla="*/ 1900719 h 4700426"/>
              <a:gd name="connsiteX77" fmla="*/ 606175 w 2930216"/>
              <a:gd name="connsiteY77" fmla="*/ 1885307 h 4700426"/>
              <a:gd name="connsiteX78" fmla="*/ 570216 w 2930216"/>
              <a:gd name="connsiteY78" fmla="*/ 1839074 h 4700426"/>
              <a:gd name="connsiteX79" fmla="*/ 544530 w 2930216"/>
              <a:gd name="connsiteY79" fmla="*/ 1803114 h 4700426"/>
              <a:gd name="connsiteX80" fmla="*/ 513708 w 2930216"/>
              <a:gd name="connsiteY80" fmla="*/ 1762018 h 4700426"/>
              <a:gd name="connsiteX81" fmla="*/ 498297 w 2930216"/>
              <a:gd name="connsiteY81" fmla="*/ 1741469 h 4700426"/>
              <a:gd name="connsiteX82" fmla="*/ 462337 w 2930216"/>
              <a:gd name="connsiteY82" fmla="*/ 1705510 h 4700426"/>
              <a:gd name="connsiteX83" fmla="*/ 410966 w 2930216"/>
              <a:gd name="connsiteY83" fmla="*/ 1654139 h 4700426"/>
              <a:gd name="connsiteX84" fmla="*/ 380144 w 2930216"/>
              <a:gd name="connsiteY84" fmla="*/ 1618179 h 4700426"/>
              <a:gd name="connsiteX85" fmla="*/ 339047 w 2930216"/>
              <a:gd name="connsiteY85" fmla="*/ 1577083 h 4700426"/>
              <a:gd name="connsiteX86" fmla="*/ 313362 w 2930216"/>
              <a:gd name="connsiteY86" fmla="*/ 1546260 h 4700426"/>
              <a:gd name="connsiteX87" fmla="*/ 272265 w 2930216"/>
              <a:gd name="connsiteY87" fmla="*/ 1500026 h 4700426"/>
              <a:gd name="connsiteX88" fmla="*/ 261991 w 2930216"/>
              <a:gd name="connsiteY88" fmla="*/ 1479478 h 4700426"/>
              <a:gd name="connsiteX89" fmla="*/ 256854 w 2930216"/>
              <a:gd name="connsiteY89" fmla="*/ 1464067 h 4700426"/>
              <a:gd name="connsiteX90" fmla="*/ 241443 w 2930216"/>
              <a:gd name="connsiteY90" fmla="*/ 1453793 h 4700426"/>
              <a:gd name="connsiteX91" fmla="*/ 231169 w 2930216"/>
              <a:gd name="connsiteY91" fmla="*/ 1438382 h 4700426"/>
              <a:gd name="connsiteX92" fmla="*/ 220894 w 2930216"/>
              <a:gd name="connsiteY92" fmla="*/ 1428107 h 4700426"/>
              <a:gd name="connsiteX93" fmla="*/ 195209 w 2930216"/>
              <a:gd name="connsiteY93" fmla="*/ 1387011 h 4700426"/>
              <a:gd name="connsiteX94" fmla="*/ 174661 w 2930216"/>
              <a:gd name="connsiteY94" fmla="*/ 1366462 h 4700426"/>
              <a:gd name="connsiteX95" fmla="*/ 159250 w 2930216"/>
              <a:gd name="connsiteY95" fmla="*/ 1335640 h 4700426"/>
              <a:gd name="connsiteX96" fmla="*/ 143838 w 2930216"/>
              <a:gd name="connsiteY96" fmla="*/ 1330503 h 4700426"/>
              <a:gd name="connsiteX97" fmla="*/ 138701 w 2930216"/>
              <a:gd name="connsiteY97" fmla="*/ 1315092 h 4700426"/>
              <a:gd name="connsiteX98" fmla="*/ 102742 w 2930216"/>
              <a:gd name="connsiteY98" fmla="*/ 1268858 h 4700426"/>
              <a:gd name="connsiteX99" fmla="*/ 87330 w 2930216"/>
              <a:gd name="connsiteY99" fmla="*/ 1222624 h 4700426"/>
              <a:gd name="connsiteX100" fmla="*/ 82193 w 2930216"/>
              <a:gd name="connsiteY100" fmla="*/ 1207213 h 4700426"/>
              <a:gd name="connsiteX101" fmla="*/ 77056 w 2930216"/>
              <a:gd name="connsiteY101" fmla="*/ 1191802 h 4700426"/>
              <a:gd name="connsiteX102" fmla="*/ 71919 w 2930216"/>
              <a:gd name="connsiteY102" fmla="*/ 1171253 h 4700426"/>
              <a:gd name="connsiteX103" fmla="*/ 56508 w 2930216"/>
              <a:gd name="connsiteY103" fmla="*/ 1160979 h 4700426"/>
              <a:gd name="connsiteX104" fmla="*/ 46234 w 2930216"/>
              <a:gd name="connsiteY104" fmla="*/ 1130157 h 4700426"/>
              <a:gd name="connsiteX105" fmla="*/ 41097 w 2930216"/>
              <a:gd name="connsiteY105" fmla="*/ 1114746 h 4700426"/>
              <a:gd name="connsiteX106" fmla="*/ 35960 w 2930216"/>
              <a:gd name="connsiteY106" fmla="*/ 1089060 h 4700426"/>
              <a:gd name="connsiteX107" fmla="*/ 20548 w 2930216"/>
              <a:gd name="connsiteY107" fmla="*/ 1073649 h 4700426"/>
              <a:gd name="connsiteX108" fmla="*/ 15411 w 2930216"/>
              <a:gd name="connsiteY108" fmla="*/ 1047964 h 4700426"/>
              <a:gd name="connsiteX109" fmla="*/ 5137 w 2930216"/>
              <a:gd name="connsiteY109" fmla="*/ 1032552 h 4700426"/>
              <a:gd name="connsiteX110" fmla="*/ 0 w 2930216"/>
              <a:gd name="connsiteY110" fmla="*/ 950359 h 4700426"/>
              <a:gd name="connsiteX111" fmla="*/ 5137 w 2930216"/>
              <a:gd name="connsiteY111" fmla="*/ 539393 h 4700426"/>
              <a:gd name="connsiteX112" fmla="*/ 10274 w 2930216"/>
              <a:gd name="connsiteY112" fmla="*/ 518844 h 4700426"/>
              <a:gd name="connsiteX113" fmla="*/ 25685 w 2930216"/>
              <a:gd name="connsiteY113" fmla="*/ 472611 h 4700426"/>
              <a:gd name="connsiteX114" fmla="*/ 35960 w 2930216"/>
              <a:gd name="connsiteY114" fmla="*/ 436651 h 4700426"/>
              <a:gd name="connsiteX115" fmla="*/ 46234 w 2930216"/>
              <a:gd name="connsiteY115" fmla="*/ 400692 h 4700426"/>
              <a:gd name="connsiteX116" fmla="*/ 87330 w 2930216"/>
              <a:gd name="connsiteY116" fmla="*/ 359595 h 4700426"/>
              <a:gd name="connsiteX117" fmla="*/ 107879 w 2930216"/>
              <a:gd name="connsiteY117" fmla="*/ 333910 h 4700426"/>
              <a:gd name="connsiteX118" fmla="*/ 113016 w 2930216"/>
              <a:gd name="connsiteY118" fmla="*/ 318498 h 4700426"/>
              <a:gd name="connsiteX119" fmla="*/ 138701 w 2930216"/>
              <a:gd name="connsiteY119" fmla="*/ 277402 h 4700426"/>
              <a:gd name="connsiteX120" fmla="*/ 154112 w 2930216"/>
              <a:gd name="connsiteY120" fmla="*/ 267128 h 4700426"/>
              <a:gd name="connsiteX121" fmla="*/ 174661 w 2930216"/>
              <a:gd name="connsiteY121" fmla="*/ 241442 h 4700426"/>
              <a:gd name="connsiteX122" fmla="*/ 226032 w 2930216"/>
              <a:gd name="connsiteY122" fmla="*/ 195209 h 4700426"/>
              <a:gd name="connsiteX123" fmla="*/ 241443 w 2930216"/>
              <a:gd name="connsiteY123" fmla="*/ 184934 h 4700426"/>
              <a:gd name="connsiteX124" fmla="*/ 256854 w 2930216"/>
              <a:gd name="connsiteY124" fmla="*/ 179797 h 4700426"/>
              <a:gd name="connsiteX125" fmla="*/ 272265 w 2930216"/>
              <a:gd name="connsiteY125" fmla="*/ 159249 h 4700426"/>
              <a:gd name="connsiteX126" fmla="*/ 318499 w 2930216"/>
              <a:gd name="connsiteY126" fmla="*/ 143838 h 4700426"/>
              <a:gd name="connsiteX127" fmla="*/ 385281 w 2930216"/>
              <a:gd name="connsiteY127" fmla="*/ 118152 h 4700426"/>
              <a:gd name="connsiteX128" fmla="*/ 416103 w 2930216"/>
              <a:gd name="connsiteY128" fmla="*/ 107878 h 4700426"/>
              <a:gd name="connsiteX129" fmla="*/ 452063 w 2930216"/>
              <a:gd name="connsiteY129" fmla="*/ 102741 h 4700426"/>
              <a:gd name="connsiteX130" fmla="*/ 467474 w 2930216"/>
              <a:gd name="connsiteY130" fmla="*/ 97604 h 4700426"/>
              <a:gd name="connsiteX131" fmla="*/ 493160 w 2930216"/>
              <a:gd name="connsiteY131" fmla="*/ 92467 h 4700426"/>
              <a:gd name="connsiteX132" fmla="*/ 508571 w 2930216"/>
              <a:gd name="connsiteY132" fmla="*/ 82193 h 4700426"/>
              <a:gd name="connsiteX133" fmla="*/ 529119 w 2930216"/>
              <a:gd name="connsiteY133" fmla="*/ 77056 h 4700426"/>
              <a:gd name="connsiteX134" fmla="*/ 611312 w 2930216"/>
              <a:gd name="connsiteY134" fmla="*/ 61644 h 4700426"/>
              <a:gd name="connsiteX135" fmla="*/ 657546 w 2930216"/>
              <a:gd name="connsiteY135" fmla="*/ 46233 h 4700426"/>
              <a:gd name="connsiteX136" fmla="*/ 698643 w 2930216"/>
              <a:gd name="connsiteY136" fmla="*/ 30822 h 4700426"/>
              <a:gd name="connsiteX137" fmla="*/ 729465 w 2930216"/>
              <a:gd name="connsiteY137" fmla="*/ 25685 h 4700426"/>
              <a:gd name="connsiteX138" fmla="*/ 750014 w 2930216"/>
              <a:gd name="connsiteY138" fmla="*/ 15411 h 4700426"/>
              <a:gd name="connsiteX139" fmla="*/ 765425 w 2930216"/>
              <a:gd name="connsiteY139" fmla="*/ 5137 h 4700426"/>
              <a:gd name="connsiteX140" fmla="*/ 821933 w 2930216"/>
              <a:gd name="connsiteY140" fmla="*/ 0 h 4700426"/>
              <a:gd name="connsiteX141" fmla="*/ 1659277 w 2930216"/>
              <a:gd name="connsiteY141" fmla="*/ 10274 h 4700426"/>
              <a:gd name="connsiteX142" fmla="*/ 1679825 w 2930216"/>
              <a:gd name="connsiteY142" fmla="*/ 20548 h 4700426"/>
              <a:gd name="connsiteX143" fmla="*/ 1710647 w 2930216"/>
              <a:gd name="connsiteY143" fmla="*/ 30822 h 4700426"/>
              <a:gd name="connsiteX144" fmla="*/ 1741470 w 2930216"/>
              <a:gd name="connsiteY144" fmla="*/ 51370 h 4700426"/>
              <a:gd name="connsiteX145" fmla="*/ 1762018 w 2930216"/>
              <a:gd name="connsiteY145" fmla="*/ 66782 h 4700426"/>
              <a:gd name="connsiteX146" fmla="*/ 1792841 w 2930216"/>
              <a:gd name="connsiteY146" fmla="*/ 77056 h 4700426"/>
              <a:gd name="connsiteX147" fmla="*/ 1813389 w 2930216"/>
              <a:gd name="connsiteY147" fmla="*/ 87330 h 4700426"/>
              <a:gd name="connsiteX148" fmla="*/ 1839074 w 2930216"/>
              <a:gd name="connsiteY148" fmla="*/ 97604 h 4700426"/>
              <a:gd name="connsiteX149" fmla="*/ 1854485 w 2930216"/>
              <a:gd name="connsiteY149" fmla="*/ 113015 h 4700426"/>
              <a:gd name="connsiteX150" fmla="*/ 1875034 w 2930216"/>
              <a:gd name="connsiteY150" fmla="*/ 123289 h 4700426"/>
              <a:gd name="connsiteX151" fmla="*/ 1905856 w 2930216"/>
              <a:gd name="connsiteY151" fmla="*/ 143838 h 4700426"/>
              <a:gd name="connsiteX152" fmla="*/ 1921268 w 2930216"/>
              <a:gd name="connsiteY152" fmla="*/ 154112 h 4700426"/>
              <a:gd name="connsiteX153" fmla="*/ 1967501 w 2930216"/>
              <a:gd name="connsiteY153" fmla="*/ 190071 h 4700426"/>
              <a:gd name="connsiteX154" fmla="*/ 2039420 w 2930216"/>
              <a:gd name="connsiteY154" fmla="*/ 220894 h 4700426"/>
              <a:gd name="connsiteX155" fmla="*/ 2059969 w 2930216"/>
              <a:gd name="connsiteY155" fmla="*/ 226031 h 4700426"/>
              <a:gd name="connsiteX156" fmla="*/ 2095928 w 2930216"/>
              <a:gd name="connsiteY156" fmla="*/ 246579 h 4700426"/>
              <a:gd name="connsiteX157" fmla="*/ 2116477 w 2930216"/>
              <a:gd name="connsiteY157" fmla="*/ 256853 h 4700426"/>
              <a:gd name="connsiteX158" fmla="*/ 2142162 w 2930216"/>
              <a:gd name="connsiteY158" fmla="*/ 261991 h 4700426"/>
              <a:gd name="connsiteX159" fmla="*/ 2157573 w 2930216"/>
              <a:gd name="connsiteY159" fmla="*/ 267128 h 4700426"/>
              <a:gd name="connsiteX160" fmla="*/ 2183259 w 2930216"/>
              <a:gd name="connsiteY160" fmla="*/ 287676 h 4700426"/>
              <a:gd name="connsiteX161" fmla="*/ 2198670 w 2930216"/>
              <a:gd name="connsiteY161" fmla="*/ 292813 h 4700426"/>
              <a:gd name="connsiteX162" fmla="*/ 2224355 w 2930216"/>
              <a:gd name="connsiteY162" fmla="*/ 303087 h 4700426"/>
              <a:gd name="connsiteX163" fmla="*/ 2250041 w 2930216"/>
              <a:gd name="connsiteY163" fmla="*/ 328773 h 4700426"/>
              <a:gd name="connsiteX164" fmla="*/ 2270589 w 2930216"/>
              <a:gd name="connsiteY164" fmla="*/ 344184 h 4700426"/>
              <a:gd name="connsiteX165" fmla="*/ 2280863 w 2930216"/>
              <a:gd name="connsiteY165" fmla="*/ 359595 h 4700426"/>
              <a:gd name="connsiteX166" fmla="*/ 2296274 w 2930216"/>
              <a:gd name="connsiteY166" fmla="*/ 380143 h 4700426"/>
              <a:gd name="connsiteX167" fmla="*/ 2311685 w 2930216"/>
              <a:gd name="connsiteY167" fmla="*/ 390418 h 4700426"/>
              <a:gd name="connsiteX168" fmla="*/ 2327097 w 2930216"/>
              <a:gd name="connsiteY168" fmla="*/ 421240 h 4700426"/>
              <a:gd name="connsiteX169" fmla="*/ 2368193 w 2930216"/>
              <a:gd name="connsiteY169" fmla="*/ 462337 h 4700426"/>
              <a:gd name="connsiteX170" fmla="*/ 2388742 w 2930216"/>
              <a:gd name="connsiteY170" fmla="*/ 488022 h 4700426"/>
              <a:gd name="connsiteX171" fmla="*/ 2434975 w 2930216"/>
              <a:gd name="connsiteY171" fmla="*/ 534256 h 4700426"/>
              <a:gd name="connsiteX172" fmla="*/ 2470935 w 2930216"/>
              <a:gd name="connsiteY172" fmla="*/ 575352 h 4700426"/>
              <a:gd name="connsiteX173" fmla="*/ 2542854 w 2930216"/>
              <a:gd name="connsiteY173" fmla="*/ 657546 h 4700426"/>
              <a:gd name="connsiteX174" fmla="*/ 2563402 w 2930216"/>
              <a:gd name="connsiteY174" fmla="*/ 672957 h 4700426"/>
              <a:gd name="connsiteX175" fmla="*/ 2599362 w 2930216"/>
              <a:gd name="connsiteY175" fmla="*/ 708916 h 4700426"/>
              <a:gd name="connsiteX176" fmla="*/ 2630184 w 2930216"/>
              <a:gd name="connsiteY176" fmla="*/ 750013 h 4700426"/>
              <a:gd name="connsiteX177" fmla="*/ 2645596 w 2930216"/>
              <a:gd name="connsiteY177" fmla="*/ 775698 h 4700426"/>
              <a:gd name="connsiteX178" fmla="*/ 2661007 w 2930216"/>
              <a:gd name="connsiteY178" fmla="*/ 785973 h 4700426"/>
              <a:gd name="connsiteX179" fmla="*/ 2681555 w 2930216"/>
              <a:gd name="connsiteY179" fmla="*/ 811658 h 4700426"/>
              <a:gd name="connsiteX180" fmla="*/ 2696966 w 2930216"/>
              <a:gd name="connsiteY180" fmla="*/ 821932 h 4700426"/>
              <a:gd name="connsiteX181" fmla="*/ 2732926 w 2930216"/>
              <a:gd name="connsiteY181" fmla="*/ 863029 h 4700426"/>
              <a:gd name="connsiteX182" fmla="*/ 2743200 w 2930216"/>
              <a:gd name="connsiteY182" fmla="*/ 878440 h 4700426"/>
              <a:gd name="connsiteX183" fmla="*/ 2763748 w 2930216"/>
              <a:gd name="connsiteY183" fmla="*/ 919537 h 4700426"/>
              <a:gd name="connsiteX184" fmla="*/ 2794571 w 2930216"/>
              <a:gd name="connsiteY184" fmla="*/ 976044 h 4700426"/>
              <a:gd name="connsiteX185" fmla="*/ 2830530 w 2930216"/>
              <a:gd name="connsiteY185" fmla="*/ 1068512 h 4700426"/>
              <a:gd name="connsiteX186" fmla="*/ 2840805 w 2930216"/>
              <a:gd name="connsiteY186" fmla="*/ 1078786 h 4700426"/>
              <a:gd name="connsiteX187" fmla="*/ 2851079 w 2930216"/>
              <a:gd name="connsiteY187" fmla="*/ 1125020 h 4700426"/>
              <a:gd name="connsiteX188" fmla="*/ 2861353 w 2930216"/>
              <a:gd name="connsiteY188" fmla="*/ 1145568 h 4700426"/>
              <a:gd name="connsiteX189" fmla="*/ 2876764 w 2930216"/>
              <a:gd name="connsiteY189" fmla="*/ 1202076 h 4700426"/>
              <a:gd name="connsiteX190" fmla="*/ 2881901 w 2930216"/>
              <a:gd name="connsiteY190" fmla="*/ 1222624 h 4700426"/>
              <a:gd name="connsiteX191" fmla="*/ 2892175 w 2930216"/>
              <a:gd name="connsiteY191" fmla="*/ 1253447 h 4700426"/>
              <a:gd name="connsiteX192" fmla="*/ 2902450 w 2930216"/>
              <a:gd name="connsiteY192" fmla="*/ 1315092 h 4700426"/>
              <a:gd name="connsiteX193" fmla="*/ 2907587 w 2930216"/>
              <a:gd name="connsiteY193" fmla="*/ 1330503 h 4700426"/>
              <a:gd name="connsiteX194" fmla="*/ 2917861 w 2930216"/>
              <a:gd name="connsiteY194" fmla="*/ 1381874 h 4700426"/>
              <a:gd name="connsiteX195" fmla="*/ 2922998 w 2930216"/>
              <a:gd name="connsiteY195" fmla="*/ 1433244 h 4700426"/>
              <a:gd name="connsiteX196" fmla="*/ 2922998 w 2930216"/>
              <a:gd name="connsiteY196" fmla="*/ 2101065 h 4700426"/>
              <a:gd name="connsiteX197" fmla="*/ 2912724 w 2930216"/>
              <a:gd name="connsiteY197" fmla="*/ 2183258 h 4700426"/>
              <a:gd name="connsiteX198" fmla="*/ 2902450 w 2930216"/>
              <a:gd name="connsiteY198" fmla="*/ 2208943 h 4700426"/>
              <a:gd name="connsiteX199" fmla="*/ 2892175 w 2930216"/>
              <a:gd name="connsiteY199" fmla="*/ 2244903 h 4700426"/>
              <a:gd name="connsiteX200" fmla="*/ 2887038 w 2930216"/>
              <a:gd name="connsiteY200" fmla="*/ 2260314 h 4700426"/>
              <a:gd name="connsiteX201" fmla="*/ 2881901 w 2930216"/>
              <a:gd name="connsiteY201" fmla="*/ 2280862 h 4700426"/>
              <a:gd name="connsiteX202" fmla="*/ 2866490 w 2930216"/>
              <a:gd name="connsiteY202" fmla="*/ 2301411 h 4700426"/>
              <a:gd name="connsiteX203" fmla="*/ 2856216 w 2930216"/>
              <a:gd name="connsiteY203" fmla="*/ 2316822 h 4700426"/>
              <a:gd name="connsiteX204" fmla="*/ 2840805 w 2930216"/>
              <a:gd name="connsiteY204" fmla="*/ 2357919 h 4700426"/>
              <a:gd name="connsiteX205" fmla="*/ 2830530 w 2930216"/>
              <a:gd name="connsiteY205" fmla="*/ 2368193 h 4700426"/>
              <a:gd name="connsiteX206" fmla="*/ 2815119 w 2930216"/>
              <a:gd name="connsiteY206" fmla="*/ 2399015 h 4700426"/>
              <a:gd name="connsiteX207" fmla="*/ 2799708 w 2930216"/>
              <a:gd name="connsiteY207" fmla="*/ 2429838 h 4700426"/>
              <a:gd name="connsiteX208" fmla="*/ 2784297 w 2930216"/>
              <a:gd name="connsiteY208" fmla="*/ 2440112 h 4700426"/>
              <a:gd name="connsiteX209" fmla="*/ 2763748 w 2930216"/>
              <a:gd name="connsiteY209" fmla="*/ 2465797 h 4700426"/>
              <a:gd name="connsiteX210" fmla="*/ 2748337 w 2930216"/>
              <a:gd name="connsiteY210" fmla="*/ 2476071 h 4700426"/>
              <a:gd name="connsiteX211" fmla="*/ 2722652 w 2930216"/>
              <a:gd name="connsiteY211" fmla="*/ 2501757 h 4700426"/>
              <a:gd name="connsiteX212" fmla="*/ 2671281 w 2930216"/>
              <a:gd name="connsiteY212" fmla="*/ 2532579 h 4700426"/>
              <a:gd name="connsiteX213" fmla="*/ 2655870 w 2930216"/>
              <a:gd name="connsiteY213" fmla="*/ 2547991 h 4700426"/>
              <a:gd name="connsiteX214" fmla="*/ 2630184 w 2930216"/>
              <a:gd name="connsiteY214" fmla="*/ 2553128 h 4700426"/>
              <a:gd name="connsiteX215" fmla="*/ 2609636 w 2930216"/>
              <a:gd name="connsiteY215" fmla="*/ 2558265 h 4700426"/>
              <a:gd name="connsiteX216" fmla="*/ 2568539 w 2930216"/>
              <a:gd name="connsiteY216" fmla="*/ 2583950 h 4700426"/>
              <a:gd name="connsiteX217" fmla="*/ 2486346 w 2930216"/>
              <a:gd name="connsiteY217" fmla="*/ 2594224 h 4700426"/>
              <a:gd name="connsiteX218" fmla="*/ 2460661 w 2930216"/>
              <a:gd name="connsiteY218" fmla="*/ 2604498 h 4700426"/>
              <a:gd name="connsiteX219" fmla="*/ 2393879 w 2930216"/>
              <a:gd name="connsiteY219" fmla="*/ 2614773 h 4700426"/>
              <a:gd name="connsiteX220" fmla="*/ 2003461 w 2930216"/>
              <a:gd name="connsiteY220" fmla="*/ 2604498 h 4700426"/>
              <a:gd name="connsiteX221" fmla="*/ 1962364 w 2930216"/>
              <a:gd name="connsiteY221" fmla="*/ 2599361 h 4700426"/>
              <a:gd name="connsiteX222" fmla="*/ 1890445 w 2930216"/>
              <a:gd name="connsiteY222" fmla="*/ 2594224 h 4700426"/>
              <a:gd name="connsiteX223" fmla="*/ 1849348 w 2930216"/>
              <a:gd name="connsiteY223" fmla="*/ 2583950 h 4700426"/>
              <a:gd name="connsiteX224" fmla="*/ 1803115 w 2930216"/>
              <a:gd name="connsiteY224" fmla="*/ 2573676 h 4700426"/>
              <a:gd name="connsiteX225" fmla="*/ 1741470 w 2930216"/>
              <a:gd name="connsiteY225" fmla="*/ 2547991 h 4700426"/>
              <a:gd name="connsiteX226" fmla="*/ 1720921 w 2930216"/>
              <a:gd name="connsiteY226" fmla="*/ 2542853 h 4700426"/>
              <a:gd name="connsiteX227" fmla="*/ 1705510 w 2930216"/>
              <a:gd name="connsiteY227" fmla="*/ 2532579 h 4700426"/>
              <a:gd name="connsiteX228" fmla="*/ 1674688 w 2930216"/>
              <a:gd name="connsiteY228" fmla="*/ 2517168 h 4700426"/>
              <a:gd name="connsiteX229" fmla="*/ 1643865 w 2930216"/>
              <a:gd name="connsiteY229" fmla="*/ 2486346 h 4700426"/>
              <a:gd name="connsiteX230" fmla="*/ 1618180 w 2930216"/>
              <a:gd name="connsiteY230" fmla="*/ 2470934 h 4700426"/>
              <a:gd name="connsiteX231" fmla="*/ 1571946 w 2930216"/>
              <a:gd name="connsiteY231" fmla="*/ 2434975 h 4700426"/>
              <a:gd name="connsiteX232" fmla="*/ 1474342 w 2930216"/>
              <a:gd name="connsiteY232" fmla="*/ 2450386 h 4700426"/>
              <a:gd name="connsiteX233" fmla="*/ 1422971 w 2930216"/>
              <a:gd name="connsiteY233" fmla="*/ 2476071 h 4700426"/>
              <a:gd name="connsiteX234" fmla="*/ 1402423 w 2930216"/>
              <a:gd name="connsiteY234" fmla="*/ 2501757 h 4700426"/>
              <a:gd name="connsiteX235" fmla="*/ 1376737 w 2930216"/>
              <a:gd name="connsiteY235" fmla="*/ 2506894 h 4700426"/>
              <a:gd name="connsiteX236" fmla="*/ 1366463 w 2930216"/>
              <a:gd name="connsiteY236" fmla="*/ 2522305 h 4700426"/>
              <a:gd name="connsiteX237" fmla="*/ 1361326 w 2930216"/>
              <a:gd name="connsiteY237" fmla="*/ 2537716 h 4700426"/>
              <a:gd name="connsiteX238" fmla="*/ 1345915 w 2930216"/>
              <a:gd name="connsiteY238" fmla="*/ 2558265 h 4700426"/>
              <a:gd name="connsiteX239" fmla="*/ 1340778 w 2930216"/>
              <a:gd name="connsiteY239" fmla="*/ 2589087 h 4700426"/>
              <a:gd name="connsiteX240" fmla="*/ 1335641 w 2930216"/>
              <a:gd name="connsiteY240" fmla="*/ 2604498 h 4700426"/>
              <a:gd name="connsiteX241" fmla="*/ 1330503 w 2930216"/>
              <a:gd name="connsiteY241" fmla="*/ 2625047 h 4700426"/>
              <a:gd name="connsiteX242" fmla="*/ 1335641 w 2930216"/>
              <a:gd name="connsiteY242" fmla="*/ 2707240 h 4700426"/>
              <a:gd name="connsiteX243" fmla="*/ 1340778 w 2930216"/>
              <a:gd name="connsiteY243" fmla="*/ 2738062 h 4700426"/>
              <a:gd name="connsiteX244" fmla="*/ 1356189 w 2930216"/>
              <a:gd name="connsiteY244" fmla="*/ 2748337 h 4700426"/>
              <a:gd name="connsiteX245" fmla="*/ 1366463 w 2930216"/>
              <a:gd name="connsiteY245" fmla="*/ 2763748 h 4700426"/>
              <a:gd name="connsiteX246" fmla="*/ 1387011 w 2930216"/>
              <a:gd name="connsiteY246" fmla="*/ 2799707 h 4700426"/>
              <a:gd name="connsiteX247" fmla="*/ 1402423 w 2930216"/>
              <a:gd name="connsiteY247" fmla="*/ 2809982 h 4700426"/>
              <a:gd name="connsiteX248" fmla="*/ 1412697 w 2930216"/>
              <a:gd name="connsiteY248" fmla="*/ 2830530 h 4700426"/>
              <a:gd name="connsiteX249" fmla="*/ 1438382 w 2930216"/>
              <a:gd name="connsiteY249" fmla="*/ 2845941 h 4700426"/>
              <a:gd name="connsiteX250" fmla="*/ 1453793 w 2930216"/>
              <a:gd name="connsiteY250" fmla="*/ 2856215 h 4700426"/>
              <a:gd name="connsiteX251" fmla="*/ 1479479 w 2930216"/>
              <a:gd name="connsiteY251" fmla="*/ 2871626 h 4700426"/>
              <a:gd name="connsiteX252" fmla="*/ 1494890 w 2930216"/>
              <a:gd name="connsiteY252" fmla="*/ 2881901 h 4700426"/>
              <a:gd name="connsiteX253" fmla="*/ 1525712 w 2930216"/>
              <a:gd name="connsiteY253" fmla="*/ 2892175 h 4700426"/>
              <a:gd name="connsiteX254" fmla="*/ 1556535 w 2930216"/>
              <a:gd name="connsiteY254" fmla="*/ 2907586 h 4700426"/>
              <a:gd name="connsiteX255" fmla="*/ 1602769 w 2930216"/>
              <a:gd name="connsiteY255" fmla="*/ 2917860 h 4700426"/>
              <a:gd name="connsiteX256" fmla="*/ 1618180 w 2930216"/>
              <a:gd name="connsiteY256" fmla="*/ 2928134 h 4700426"/>
              <a:gd name="connsiteX257" fmla="*/ 1628454 w 2930216"/>
              <a:gd name="connsiteY257" fmla="*/ 2938409 h 4700426"/>
              <a:gd name="connsiteX258" fmla="*/ 1669551 w 2930216"/>
              <a:gd name="connsiteY258" fmla="*/ 2948683 h 4700426"/>
              <a:gd name="connsiteX259" fmla="*/ 1684962 w 2930216"/>
              <a:gd name="connsiteY259" fmla="*/ 2953820 h 4700426"/>
              <a:gd name="connsiteX260" fmla="*/ 1731196 w 2930216"/>
              <a:gd name="connsiteY260" fmla="*/ 2964094 h 4700426"/>
              <a:gd name="connsiteX261" fmla="*/ 1746607 w 2930216"/>
              <a:gd name="connsiteY261" fmla="*/ 2969231 h 4700426"/>
              <a:gd name="connsiteX262" fmla="*/ 1767155 w 2930216"/>
              <a:gd name="connsiteY262" fmla="*/ 2979505 h 4700426"/>
              <a:gd name="connsiteX263" fmla="*/ 1797978 w 2930216"/>
              <a:gd name="connsiteY263" fmla="*/ 2984642 h 4700426"/>
              <a:gd name="connsiteX264" fmla="*/ 1890445 w 2930216"/>
              <a:gd name="connsiteY264" fmla="*/ 2974368 h 4700426"/>
              <a:gd name="connsiteX265" fmla="*/ 1921268 w 2930216"/>
              <a:gd name="connsiteY265" fmla="*/ 2953820 h 4700426"/>
              <a:gd name="connsiteX266" fmla="*/ 1936679 w 2930216"/>
              <a:gd name="connsiteY266" fmla="*/ 2933271 h 4700426"/>
              <a:gd name="connsiteX267" fmla="*/ 1952090 w 2930216"/>
              <a:gd name="connsiteY267" fmla="*/ 2922997 h 4700426"/>
              <a:gd name="connsiteX268" fmla="*/ 1957227 w 2930216"/>
              <a:gd name="connsiteY268" fmla="*/ 2907586 h 4700426"/>
              <a:gd name="connsiteX269" fmla="*/ 1988050 w 2930216"/>
              <a:gd name="connsiteY269" fmla="*/ 2881901 h 4700426"/>
              <a:gd name="connsiteX270" fmla="*/ 2008598 w 2930216"/>
              <a:gd name="connsiteY270" fmla="*/ 2866489 h 4700426"/>
              <a:gd name="connsiteX271" fmla="*/ 2024009 w 2930216"/>
              <a:gd name="connsiteY271" fmla="*/ 2851078 h 4700426"/>
              <a:gd name="connsiteX272" fmla="*/ 2039420 w 2930216"/>
              <a:gd name="connsiteY272" fmla="*/ 2845941 h 4700426"/>
              <a:gd name="connsiteX273" fmla="*/ 2054832 w 2930216"/>
              <a:gd name="connsiteY273" fmla="*/ 2835667 h 4700426"/>
              <a:gd name="connsiteX274" fmla="*/ 2106202 w 2930216"/>
              <a:gd name="connsiteY274" fmla="*/ 2825393 h 4700426"/>
              <a:gd name="connsiteX275" fmla="*/ 2121614 w 2930216"/>
              <a:gd name="connsiteY275" fmla="*/ 2820256 h 4700426"/>
              <a:gd name="connsiteX276" fmla="*/ 2229492 w 2930216"/>
              <a:gd name="connsiteY276" fmla="*/ 2825393 h 4700426"/>
              <a:gd name="connsiteX277" fmla="*/ 2239766 w 2930216"/>
              <a:gd name="connsiteY277" fmla="*/ 2840804 h 4700426"/>
              <a:gd name="connsiteX278" fmla="*/ 2250041 w 2930216"/>
              <a:gd name="connsiteY278" fmla="*/ 2876764 h 4700426"/>
              <a:gd name="connsiteX279" fmla="*/ 2270589 w 2930216"/>
              <a:gd name="connsiteY279" fmla="*/ 2917860 h 4700426"/>
              <a:gd name="connsiteX280" fmla="*/ 2286000 w 2930216"/>
              <a:gd name="connsiteY280" fmla="*/ 3030876 h 4700426"/>
              <a:gd name="connsiteX281" fmla="*/ 2306548 w 2930216"/>
              <a:gd name="connsiteY281" fmla="*/ 3087384 h 4700426"/>
              <a:gd name="connsiteX282" fmla="*/ 2311685 w 2930216"/>
              <a:gd name="connsiteY282" fmla="*/ 3128480 h 4700426"/>
              <a:gd name="connsiteX283" fmla="*/ 2316823 w 2930216"/>
              <a:gd name="connsiteY283" fmla="*/ 3154166 h 4700426"/>
              <a:gd name="connsiteX284" fmla="*/ 2321960 w 2930216"/>
              <a:gd name="connsiteY284" fmla="*/ 3210674 h 4700426"/>
              <a:gd name="connsiteX285" fmla="*/ 2327097 w 2930216"/>
              <a:gd name="connsiteY285" fmla="*/ 3246633 h 4700426"/>
              <a:gd name="connsiteX286" fmla="*/ 2332234 w 2930216"/>
              <a:gd name="connsiteY286" fmla="*/ 3313415 h 4700426"/>
              <a:gd name="connsiteX287" fmla="*/ 2342508 w 2930216"/>
              <a:gd name="connsiteY287" fmla="*/ 3395609 h 4700426"/>
              <a:gd name="connsiteX288" fmla="*/ 2347645 w 2930216"/>
              <a:gd name="connsiteY288" fmla="*/ 3441842 h 4700426"/>
              <a:gd name="connsiteX289" fmla="*/ 2357919 w 2930216"/>
              <a:gd name="connsiteY289" fmla="*/ 3493213 h 4700426"/>
              <a:gd name="connsiteX290" fmla="*/ 2352782 w 2930216"/>
              <a:gd name="connsiteY290" fmla="*/ 3626777 h 4700426"/>
              <a:gd name="connsiteX291" fmla="*/ 2347645 w 2930216"/>
              <a:gd name="connsiteY291" fmla="*/ 3652462 h 4700426"/>
              <a:gd name="connsiteX292" fmla="*/ 2316823 w 2930216"/>
              <a:gd name="connsiteY292" fmla="*/ 3688422 h 4700426"/>
              <a:gd name="connsiteX293" fmla="*/ 2291137 w 2930216"/>
              <a:gd name="connsiteY293" fmla="*/ 3698696 h 4700426"/>
              <a:gd name="connsiteX294" fmla="*/ 2260315 w 2930216"/>
              <a:gd name="connsiteY294" fmla="*/ 3708970 h 4700426"/>
              <a:gd name="connsiteX295" fmla="*/ 2121614 w 2930216"/>
              <a:gd name="connsiteY295" fmla="*/ 3698696 h 4700426"/>
              <a:gd name="connsiteX296" fmla="*/ 2111339 w 2930216"/>
              <a:gd name="connsiteY296" fmla="*/ 3683285 h 4700426"/>
              <a:gd name="connsiteX297" fmla="*/ 2065106 w 2930216"/>
              <a:gd name="connsiteY297" fmla="*/ 3657600 h 4700426"/>
              <a:gd name="connsiteX298" fmla="*/ 2054832 w 2930216"/>
              <a:gd name="connsiteY298" fmla="*/ 3642188 h 4700426"/>
              <a:gd name="connsiteX299" fmla="*/ 2039420 w 2930216"/>
              <a:gd name="connsiteY299" fmla="*/ 3631914 h 4700426"/>
              <a:gd name="connsiteX300" fmla="*/ 2003461 w 2930216"/>
              <a:gd name="connsiteY300" fmla="*/ 3595955 h 4700426"/>
              <a:gd name="connsiteX301" fmla="*/ 1993187 w 2930216"/>
              <a:gd name="connsiteY301" fmla="*/ 3580543 h 4700426"/>
              <a:gd name="connsiteX302" fmla="*/ 1982912 w 2930216"/>
              <a:gd name="connsiteY302" fmla="*/ 3549721 h 4700426"/>
              <a:gd name="connsiteX303" fmla="*/ 1972638 w 2930216"/>
              <a:gd name="connsiteY303" fmla="*/ 3534310 h 4700426"/>
              <a:gd name="connsiteX304" fmla="*/ 1946953 w 2930216"/>
              <a:gd name="connsiteY304" fmla="*/ 3508624 h 4700426"/>
              <a:gd name="connsiteX305" fmla="*/ 1936679 w 2930216"/>
              <a:gd name="connsiteY305" fmla="*/ 3493213 h 4700426"/>
              <a:gd name="connsiteX306" fmla="*/ 1916130 w 2930216"/>
              <a:gd name="connsiteY306" fmla="*/ 3488076 h 4700426"/>
              <a:gd name="connsiteX307" fmla="*/ 1900719 w 2930216"/>
              <a:gd name="connsiteY307" fmla="*/ 3472665 h 4700426"/>
              <a:gd name="connsiteX308" fmla="*/ 1864760 w 2930216"/>
              <a:gd name="connsiteY308" fmla="*/ 3467528 h 4700426"/>
              <a:gd name="connsiteX309" fmla="*/ 1797978 w 2930216"/>
              <a:gd name="connsiteY309" fmla="*/ 3462391 h 4700426"/>
              <a:gd name="connsiteX310" fmla="*/ 1741470 w 2930216"/>
              <a:gd name="connsiteY310" fmla="*/ 3467528 h 4700426"/>
              <a:gd name="connsiteX311" fmla="*/ 1623317 w 2930216"/>
              <a:gd name="connsiteY311" fmla="*/ 3539447 h 4700426"/>
              <a:gd name="connsiteX312" fmla="*/ 1587357 w 2930216"/>
              <a:gd name="connsiteY312" fmla="*/ 3580543 h 4700426"/>
              <a:gd name="connsiteX313" fmla="*/ 1597632 w 2930216"/>
              <a:gd name="connsiteY313" fmla="*/ 3714107 h 4700426"/>
              <a:gd name="connsiteX314" fmla="*/ 1607906 w 2930216"/>
              <a:gd name="connsiteY314" fmla="*/ 3734656 h 4700426"/>
              <a:gd name="connsiteX315" fmla="*/ 1618180 w 2930216"/>
              <a:gd name="connsiteY315" fmla="*/ 3775752 h 4700426"/>
              <a:gd name="connsiteX316" fmla="*/ 1705510 w 2930216"/>
              <a:gd name="connsiteY316" fmla="*/ 3868220 h 4700426"/>
              <a:gd name="connsiteX317" fmla="*/ 1720921 w 2930216"/>
              <a:gd name="connsiteY317" fmla="*/ 3899042 h 4700426"/>
              <a:gd name="connsiteX318" fmla="*/ 1726059 w 2930216"/>
              <a:gd name="connsiteY318" fmla="*/ 3914453 h 4700426"/>
              <a:gd name="connsiteX319" fmla="*/ 1751744 w 2930216"/>
              <a:gd name="connsiteY319" fmla="*/ 3960687 h 4700426"/>
              <a:gd name="connsiteX320" fmla="*/ 1767155 w 2930216"/>
              <a:gd name="connsiteY320" fmla="*/ 3981235 h 4700426"/>
              <a:gd name="connsiteX321" fmla="*/ 1782566 w 2930216"/>
              <a:gd name="connsiteY321" fmla="*/ 4022332 h 4700426"/>
              <a:gd name="connsiteX322" fmla="*/ 1808252 w 2930216"/>
              <a:gd name="connsiteY322" fmla="*/ 4068566 h 4700426"/>
              <a:gd name="connsiteX323" fmla="*/ 1823663 w 2930216"/>
              <a:gd name="connsiteY323" fmla="*/ 4109662 h 4700426"/>
              <a:gd name="connsiteX324" fmla="*/ 1833937 w 2930216"/>
              <a:gd name="connsiteY324" fmla="*/ 4140485 h 4700426"/>
              <a:gd name="connsiteX325" fmla="*/ 1839074 w 2930216"/>
              <a:gd name="connsiteY325" fmla="*/ 4166170 h 4700426"/>
              <a:gd name="connsiteX326" fmla="*/ 1844211 w 2930216"/>
              <a:gd name="connsiteY326" fmla="*/ 4186719 h 4700426"/>
              <a:gd name="connsiteX327" fmla="*/ 1859623 w 2930216"/>
              <a:gd name="connsiteY327" fmla="*/ 4243226 h 4700426"/>
              <a:gd name="connsiteX328" fmla="*/ 1869897 w 2930216"/>
              <a:gd name="connsiteY328" fmla="*/ 4274049 h 4700426"/>
              <a:gd name="connsiteX329" fmla="*/ 1880171 w 2930216"/>
              <a:gd name="connsiteY329" fmla="*/ 4315146 h 4700426"/>
              <a:gd name="connsiteX330" fmla="*/ 1895582 w 2930216"/>
              <a:gd name="connsiteY330" fmla="*/ 4345968 h 4700426"/>
              <a:gd name="connsiteX331" fmla="*/ 1905856 w 2930216"/>
              <a:gd name="connsiteY331" fmla="*/ 4387065 h 4700426"/>
              <a:gd name="connsiteX332" fmla="*/ 1916130 w 2930216"/>
              <a:gd name="connsiteY332" fmla="*/ 4438435 h 4700426"/>
              <a:gd name="connsiteX333" fmla="*/ 1916130 w 2930216"/>
              <a:gd name="connsiteY333" fmla="*/ 4700426 h 4700426"/>
              <a:gd name="connsiteX334" fmla="*/ 1916130 w 2930216"/>
              <a:gd name="connsiteY334" fmla="*/ 4700426 h 470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Lst>
            <a:rect l="l" t="t" r="r" b="b"/>
            <a:pathLst>
              <a:path w="2930216" h="4700426">
                <a:moveTo>
                  <a:pt x="1371600" y="4649056"/>
                </a:moveTo>
                <a:lnTo>
                  <a:pt x="1371600" y="4649056"/>
                </a:lnTo>
                <a:cubicBezTo>
                  <a:pt x="1367898" y="4632398"/>
                  <a:pt x="1352962" y="4566731"/>
                  <a:pt x="1351052" y="4551451"/>
                </a:cubicBezTo>
                <a:cubicBezTo>
                  <a:pt x="1347627" y="4524053"/>
                  <a:pt x="1344349" y="4496637"/>
                  <a:pt x="1340778" y="4469258"/>
                </a:cubicBezTo>
                <a:cubicBezTo>
                  <a:pt x="1338925" y="4455051"/>
                  <a:pt x="1333540" y="4417660"/>
                  <a:pt x="1330503" y="4402476"/>
                </a:cubicBezTo>
                <a:cubicBezTo>
                  <a:pt x="1329118" y="4395553"/>
                  <a:pt x="1326898" y="4388820"/>
                  <a:pt x="1325366" y="4381928"/>
                </a:cubicBezTo>
                <a:cubicBezTo>
                  <a:pt x="1323472" y="4373404"/>
                  <a:pt x="1322628" y="4364638"/>
                  <a:pt x="1320229" y="4356242"/>
                </a:cubicBezTo>
                <a:cubicBezTo>
                  <a:pt x="1315766" y="4340622"/>
                  <a:pt x="1309955" y="4325420"/>
                  <a:pt x="1304818" y="4310009"/>
                </a:cubicBezTo>
                <a:lnTo>
                  <a:pt x="1294544" y="4279186"/>
                </a:lnTo>
                <a:cubicBezTo>
                  <a:pt x="1292832" y="4274049"/>
                  <a:pt x="1290469" y="4269085"/>
                  <a:pt x="1289407" y="4263775"/>
                </a:cubicBezTo>
                <a:cubicBezTo>
                  <a:pt x="1285876" y="4246118"/>
                  <a:pt x="1283970" y="4234470"/>
                  <a:pt x="1279133" y="4217541"/>
                </a:cubicBezTo>
                <a:cubicBezTo>
                  <a:pt x="1277645" y="4212334"/>
                  <a:pt x="1276418" y="4206973"/>
                  <a:pt x="1273996" y="4202130"/>
                </a:cubicBezTo>
                <a:cubicBezTo>
                  <a:pt x="1271235" y="4196608"/>
                  <a:pt x="1267146" y="4191856"/>
                  <a:pt x="1263721" y="4186719"/>
                </a:cubicBezTo>
                <a:cubicBezTo>
                  <a:pt x="1251543" y="4125825"/>
                  <a:pt x="1267550" y="4188912"/>
                  <a:pt x="1248310" y="4145622"/>
                </a:cubicBezTo>
                <a:cubicBezTo>
                  <a:pt x="1230292" y="4105081"/>
                  <a:pt x="1250348" y="4123009"/>
                  <a:pt x="1222625" y="4104525"/>
                </a:cubicBezTo>
                <a:cubicBezTo>
                  <a:pt x="1195988" y="4024615"/>
                  <a:pt x="1230697" y="4123897"/>
                  <a:pt x="1196939" y="4042880"/>
                </a:cubicBezTo>
                <a:cubicBezTo>
                  <a:pt x="1176560" y="3993973"/>
                  <a:pt x="1197320" y="4028040"/>
                  <a:pt x="1176391" y="3996647"/>
                </a:cubicBezTo>
                <a:cubicBezTo>
                  <a:pt x="1163820" y="3958932"/>
                  <a:pt x="1173775" y="3973482"/>
                  <a:pt x="1150706" y="3950413"/>
                </a:cubicBezTo>
                <a:cubicBezTo>
                  <a:pt x="1147281" y="3940139"/>
                  <a:pt x="1143059" y="3930097"/>
                  <a:pt x="1140432" y="3919591"/>
                </a:cubicBezTo>
                <a:cubicBezTo>
                  <a:pt x="1137007" y="3905892"/>
                  <a:pt x="1134622" y="3891890"/>
                  <a:pt x="1130157" y="3878494"/>
                </a:cubicBezTo>
                <a:cubicBezTo>
                  <a:pt x="1128445" y="3873357"/>
                  <a:pt x="1128024" y="3867588"/>
                  <a:pt x="1125020" y="3863083"/>
                </a:cubicBezTo>
                <a:cubicBezTo>
                  <a:pt x="1120990" y="3857038"/>
                  <a:pt x="1114746" y="3852808"/>
                  <a:pt x="1109609" y="3847671"/>
                </a:cubicBezTo>
                <a:cubicBezTo>
                  <a:pt x="1093071" y="3798058"/>
                  <a:pt x="1119592" y="3875197"/>
                  <a:pt x="1094198" y="3811712"/>
                </a:cubicBezTo>
                <a:cubicBezTo>
                  <a:pt x="1082794" y="3783202"/>
                  <a:pt x="1089463" y="3785243"/>
                  <a:pt x="1073650" y="3765478"/>
                </a:cubicBezTo>
                <a:cubicBezTo>
                  <a:pt x="1070624" y="3761696"/>
                  <a:pt x="1066800" y="3758629"/>
                  <a:pt x="1063375" y="3755204"/>
                </a:cubicBezTo>
                <a:cubicBezTo>
                  <a:pt x="1059950" y="3744930"/>
                  <a:pt x="1060758" y="3732040"/>
                  <a:pt x="1053101" y="3724382"/>
                </a:cubicBezTo>
                <a:cubicBezTo>
                  <a:pt x="1044563" y="3715843"/>
                  <a:pt x="1037737" y="3710359"/>
                  <a:pt x="1032553" y="3698696"/>
                </a:cubicBezTo>
                <a:cubicBezTo>
                  <a:pt x="1028155" y="3688800"/>
                  <a:pt x="1025704" y="3678148"/>
                  <a:pt x="1022279" y="3667874"/>
                </a:cubicBezTo>
                <a:cubicBezTo>
                  <a:pt x="1020567" y="3662737"/>
                  <a:pt x="1020146" y="3656968"/>
                  <a:pt x="1017142" y="3652462"/>
                </a:cubicBezTo>
                <a:cubicBezTo>
                  <a:pt x="1013717" y="3647325"/>
                  <a:pt x="1009629" y="3642573"/>
                  <a:pt x="1006868" y="3637051"/>
                </a:cubicBezTo>
                <a:cubicBezTo>
                  <a:pt x="1004446" y="3632208"/>
                  <a:pt x="1004734" y="3626145"/>
                  <a:pt x="1001730" y="3621640"/>
                </a:cubicBezTo>
                <a:cubicBezTo>
                  <a:pt x="997700" y="3615595"/>
                  <a:pt x="991456" y="3611366"/>
                  <a:pt x="986319" y="3606229"/>
                </a:cubicBezTo>
                <a:cubicBezTo>
                  <a:pt x="974002" y="3569279"/>
                  <a:pt x="988945" y="3615422"/>
                  <a:pt x="976045" y="3570269"/>
                </a:cubicBezTo>
                <a:cubicBezTo>
                  <a:pt x="974557" y="3565062"/>
                  <a:pt x="973595" y="3559559"/>
                  <a:pt x="970908" y="3554858"/>
                </a:cubicBezTo>
                <a:cubicBezTo>
                  <a:pt x="966660" y="3547424"/>
                  <a:pt x="960634" y="3541159"/>
                  <a:pt x="955497" y="3534310"/>
                </a:cubicBezTo>
                <a:cubicBezTo>
                  <a:pt x="952072" y="3520611"/>
                  <a:pt x="949689" y="3506609"/>
                  <a:pt x="945223" y="3493213"/>
                </a:cubicBezTo>
                <a:cubicBezTo>
                  <a:pt x="937168" y="3469054"/>
                  <a:pt x="942096" y="3482830"/>
                  <a:pt x="929811" y="3452116"/>
                </a:cubicBezTo>
                <a:cubicBezTo>
                  <a:pt x="928099" y="3441842"/>
                  <a:pt x="926933" y="3431462"/>
                  <a:pt x="924674" y="3421294"/>
                </a:cubicBezTo>
                <a:cubicBezTo>
                  <a:pt x="923499" y="3416008"/>
                  <a:pt x="920712" y="3411169"/>
                  <a:pt x="919537" y="3405883"/>
                </a:cubicBezTo>
                <a:cubicBezTo>
                  <a:pt x="911602" y="3370174"/>
                  <a:pt x="918036" y="3383757"/>
                  <a:pt x="909263" y="3354512"/>
                </a:cubicBezTo>
                <a:cubicBezTo>
                  <a:pt x="906151" y="3344139"/>
                  <a:pt x="901839" y="3334137"/>
                  <a:pt x="898989" y="3323689"/>
                </a:cubicBezTo>
                <a:cubicBezTo>
                  <a:pt x="880394" y="3255506"/>
                  <a:pt x="904301" y="3329350"/>
                  <a:pt x="888715" y="3282593"/>
                </a:cubicBezTo>
                <a:cubicBezTo>
                  <a:pt x="880166" y="3231298"/>
                  <a:pt x="888568" y="3271829"/>
                  <a:pt x="873303" y="3220948"/>
                </a:cubicBezTo>
                <a:cubicBezTo>
                  <a:pt x="871274" y="3214186"/>
                  <a:pt x="870541" y="3207049"/>
                  <a:pt x="868166" y="3200400"/>
                </a:cubicBezTo>
                <a:cubicBezTo>
                  <a:pt x="861963" y="3183032"/>
                  <a:pt x="852091" y="3166921"/>
                  <a:pt x="847618" y="3149029"/>
                </a:cubicBezTo>
                <a:cubicBezTo>
                  <a:pt x="845286" y="3139699"/>
                  <a:pt x="841556" y="3122545"/>
                  <a:pt x="837344" y="3113069"/>
                </a:cubicBezTo>
                <a:cubicBezTo>
                  <a:pt x="827615" y="3091178"/>
                  <a:pt x="805786" y="3050689"/>
                  <a:pt x="791110" y="3036013"/>
                </a:cubicBezTo>
                <a:lnTo>
                  <a:pt x="775699" y="3020602"/>
                </a:lnTo>
                <a:cubicBezTo>
                  <a:pt x="767363" y="2995594"/>
                  <a:pt x="774588" y="3011855"/>
                  <a:pt x="755151" y="2984642"/>
                </a:cubicBezTo>
                <a:cubicBezTo>
                  <a:pt x="751563" y="2979618"/>
                  <a:pt x="748830" y="2973974"/>
                  <a:pt x="744877" y="2969231"/>
                </a:cubicBezTo>
                <a:cubicBezTo>
                  <a:pt x="740226" y="2963650"/>
                  <a:pt x="734249" y="2959287"/>
                  <a:pt x="729465" y="2953820"/>
                </a:cubicBezTo>
                <a:cubicBezTo>
                  <a:pt x="722245" y="2945568"/>
                  <a:pt x="715496" y="2936906"/>
                  <a:pt x="708917" y="2928134"/>
                </a:cubicBezTo>
                <a:cubicBezTo>
                  <a:pt x="705213" y="2923195"/>
                  <a:pt x="702595" y="2917466"/>
                  <a:pt x="698643" y="2912723"/>
                </a:cubicBezTo>
                <a:cubicBezTo>
                  <a:pt x="686282" y="2897890"/>
                  <a:pt x="682974" y="2897140"/>
                  <a:pt x="667820" y="2887038"/>
                </a:cubicBezTo>
                <a:cubicBezTo>
                  <a:pt x="664395" y="2880188"/>
                  <a:pt x="661997" y="2872721"/>
                  <a:pt x="657546" y="2866489"/>
                </a:cubicBezTo>
                <a:cubicBezTo>
                  <a:pt x="648557" y="2853904"/>
                  <a:pt x="639012" y="2848996"/>
                  <a:pt x="626724" y="2840804"/>
                </a:cubicBezTo>
                <a:cubicBezTo>
                  <a:pt x="621297" y="2824524"/>
                  <a:pt x="622695" y="2824210"/>
                  <a:pt x="611312" y="2809982"/>
                </a:cubicBezTo>
                <a:cubicBezTo>
                  <a:pt x="608286" y="2806200"/>
                  <a:pt x="603478" y="2803891"/>
                  <a:pt x="601038" y="2799707"/>
                </a:cubicBezTo>
                <a:cubicBezTo>
                  <a:pt x="591392" y="2783170"/>
                  <a:pt x="581407" y="2766499"/>
                  <a:pt x="575353" y="2748337"/>
                </a:cubicBezTo>
                <a:lnTo>
                  <a:pt x="565079" y="2717514"/>
                </a:lnTo>
                <a:cubicBezTo>
                  <a:pt x="563367" y="2712377"/>
                  <a:pt x="562946" y="2706608"/>
                  <a:pt x="559942" y="2702103"/>
                </a:cubicBezTo>
                <a:lnTo>
                  <a:pt x="549668" y="2686692"/>
                </a:lnTo>
                <a:cubicBezTo>
                  <a:pt x="547955" y="2679842"/>
                  <a:pt x="546559" y="2672906"/>
                  <a:pt x="544530" y="2666143"/>
                </a:cubicBezTo>
                <a:cubicBezTo>
                  <a:pt x="541418" y="2655770"/>
                  <a:pt x="536883" y="2645827"/>
                  <a:pt x="534256" y="2635321"/>
                </a:cubicBezTo>
                <a:cubicBezTo>
                  <a:pt x="527806" y="2609519"/>
                  <a:pt x="531351" y="2621471"/>
                  <a:pt x="523982" y="2599361"/>
                </a:cubicBezTo>
                <a:cubicBezTo>
                  <a:pt x="527480" y="2508408"/>
                  <a:pt x="523390" y="2495036"/>
                  <a:pt x="534256" y="2429838"/>
                </a:cubicBezTo>
                <a:cubicBezTo>
                  <a:pt x="535691" y="2421225"/>
                  <a:pt x="535061" y="2411733"/>
                  <a:pt x="539393" y="2404152"/>
                </a:cubicBezTo>
                <a:cubicBezTo>
                  <a:pt x="542456" y="2398791"/>
                  <a:pt x="549668" y="2397303"/>
                  <a:pt x="554805" y="2393878"/>
                </a:cubicBezTo>
                <a:cubicBezTo>
                  <a:pt x="557677" y="2382392"/>
                  <a:pt x="565214" y="2350010"/>
                  <a:pt x="570216" y="2342507"/>
                </a:cubicBezTo>
                <a:cubicBezTo>
                  <a:pt x="573641" y="2337370"/>
                  <a:pt x="576538" y="2331839"/>
                  <a:pt x="580490" y="2327096"/>
                </a:cubicBezTo>
                <a:cubicBezTo>
                  <a:pt x="585141" y="2321515"/>
                  <a:pt x="590764" y="2316822"/>
                  <a:pt x="595901" y="2311685"/>
                </a:cubicBezTo>
                <a:cubicBezTo>
                  <a:pt x="608127" y="2275005"/>
                  <a:pt x="600167" y="2289873"/>
                  <a:pt x="616450" y="2265451"/>
                </a:cubicBezTo>
                <a:cubicBezTo>
                  <a:pt x="618883" y="2253285"/>
                  <a:pt x="628321" y="2203979"/>
                  <a:pt x="631861" y="2198669"/>
                </a:cubicBezTo>
                <a:lnTo>
                  <a:pt x="642135" y="2183258"/>
                </a:lnTo>
                <a:cubicBezTo>
                  <a:pt x="658421" y="2101826"/>
                  <a:pt x="649711" y="2156658"/>
                  <a:pt x="636998" y="1982912"/>
                </a:cubicBezTo>
                <a:cubicBezTo>
                  <a:pt x="634569" y="1949720"/>
                  <a:pt x="632636" y="1953010"/>
                  <a:pt x="626724" y="1926404"/>
                </a:cubicBezTo>
                <a:cubicBezTo>
                  <a:pt x="624830" y="1917881"/>
                  <a:pt x="625492" y="1908528"/>
                  <a:pt x="621587" y="1900719"/>
                </a:cubicBezTo>
                <a:cubicBezTo>
                  <a:pt x="618338" y="1894221"/>
                  <a:pt x="610826" y="1890888"/>
                  <a:pt x="606175" y="1885307"/>
                </a:cubicBezTo>
                <a:cubicBezTo>
                  <a:pt x="593676" y="1870309"/>
                  <a:pt x="578947" y="1856537"/>
                  <a:pt x="570216" y="1839074"/>
                </a:cubicBezTo>
                <a:cubicBezTo>
                  <a:pt x="556693" y="1812027"/>
                  <a:pt x="565357" y="1823940"/>
                  <a:pt x="544530" y="1803114"/>
                </a:cubicBezTo>
                <a:cubicBezTo>
                  <a:pt x="526063" y="1756946"/>
                  <a:pt x="546288" y="1794599"/>
                  <a:pt x="513708" y="1762018"/>
                </a:cubicBezTo>
                <a:cubicBezTo>
                  <a:pt x="507654" y="1755964"/>
                  <a:pt x="504056" y="1747804"/>
                  <a:pt x="498297" y="1741469"/>
                </a:cubicBezTo>
                <a:cubicBezTo>
                  <a:pt x="486894" y="1728926"/>
                  <a:pt x="473189" y="1718533"/>
                  <a:pt x="462337" y="1705510"/>
                </a:cubicBezTo>
                <a:cubicBezTo>
                  <a:pt x="429633" y="1666264"/>
                  <a:pt x="447096" y="1683041"/>
                  <a:pt x="410966" y="1654139"/>
                </a:cubicBezTo>
                <a:cubicBezTo>
                  <a:pt x="390899" y="1614005"/>
                  <a:pt x="413486" y="1651522"/>
                  <a:pt x="380144" y="1618179"/>
                </a:cubicBezTo>
                <a:cubicBezTo>
                  <a:pt x="332729" y="1570763"/>
                  <a:pt x="373794" y="1600246"/>
                  <a:pt x="339047" y="1577083"/>
                </a:cubicBezTo>
                <a:cubicBezTo>
                  <a:pt x="302343" y="1522024"/>
                  <a:pt x="359496" y="1605575"/>
                  <a:pt x="313362" y="1546260"/>
                </a:cubicBezTo>
                <a:cubicBezTo>
                  <a:pt x="277945" y="1500724"/>
                  <a:pt x="309709" y="1528109"/>
                  <a:pt x="272265" y="1500026"/>
                </a:cubicBezTo>
                <a:cubicBezTo>
                  <a:pt x="268840" y="1493177"/>
                  <a:pt x="265008" y="1486517"/>
                  <a:pt x="261991" y="1479478"/>
                </a:cubicBezTo>
                <a:cubicBezTo>
                  <a:pt x="259858" y="1474501"/>
                  <a:pt x="260237" y="1468295"/>
                  <a:pt x="256854" y="1464067"/>
                </a:cubicBezTo>
                <a:cubicBezTo>
                  <a:pt x="252997" y="1459246"/>
                  <a:pt x="246580" y="1457218"/>
                  <a:pt x="241443" y="1453793"/>
                </a:cubicBezTo>
                <a:cubicBezTo>
                  <a:pt x="238018" y="1448656"/>
                  <a:pt x="235026" y="1443203"/>
                  <a:pt x="231169" y="1438382"/>
                </a:cubicBezTo>
                <a:cubicBezTo>
                  <a:pt x="228143" y="1434600"/>
                  <a:pt x="223709" y="1432048"/>
                  <a:pt x="220894" y="1428107"/>
                </a:cubicBezTo>
                <a:cubicBezTo>
                  <a:pt x="217594" y="1423487"/>
                  <a:pt x="201569" y="1394431"/>
                  <a:pt x="195209" y="1387011"/>
                </a:cubicBezTo>
                <a:cubicBezTo>
                  <a:pt x="188905" y="1379656"/>
                  <a:pt x="181510" y="1373312"/>
                  <a:pt x="174661" y="1366462"/>
                </a:cubicBezTo>
                <a:cubicBezTo>
                  <a:pt x="171277" y="1356310"/>
                  <a:pt x="168303" y="1342882"/>
                  <a:pt x="159250" y="1335640"/>
                </a:cubicBezTo>
                <a:cubicBezTo>
                  <a:pt x="155021" y="1332257"/>
                  <a:pt x="148975" y="1332215"/>
                  <a:pt x="143838" y="1330503"/>
                </a:cubicBezTo>
                <a:cubicBezTo>
                  <a:pt x="142126" y="1325366"/>
                  <a:pt x="141331" y="1319825"/>
                  <a:pt x="138701" y="1315092"/>
                </a:cubicBezTo>
                <a:cubicBezTo>
                  <a:pt x="123339" y="1287440"/>
                  <a:pt x="121462" y="1287578"/>
                  <a:pt x="102742" y="1268858"/>
                </a:cubicBezTo>
                <a:lnTo>
                  <a:pt x="87330" y="1222624"/>
                </a:lnTo>
                <a:lnTo>
                  <a:pt x="82193" y="1207213"/>
                </a:lnTo>
                <a:cubicBezTo>
                  <a:pt x="80481" y="1202076"/>
                  <a:pt x="78369" y="1197055"/>
                  <a:pt x="77056" y="1191802"/>
                </a:cubicBezTo>
                <a:cubicBezTo>
                  <a:pt x="75344" y="1184952"/>
                  <a:pt x="75835" y="1177128"/>
                  <a:pt x="71919" y="1171253"/>
                </a:cubicBezTo>
                <a:cubicBezTo>
                  <a:pt x="68494" y="1166116"/>
                  <a:pt x="61645" y="1164404"/>
                  <a:pt x="56508" y="1160979"/>
                </a:cubicBezTo>
                <a:lnTo>
                  <a:pt x="46234" y="1130157"/>
                </a:lnTo>
                <a:cubicBezTo>
                  <a:pt x="44522" y="1125020"/>
                  <a:pt x="42159" y="1120056"/>
                  <a:pt x="41097" y="1114746"/>
                </a:cubicBezTo>
                <a:cubicBezTo>
                  <a:pt x="39385" y="1106184"/>
                  <a:pt x="39865" y="1096870"/>
                  <a:pt x="35960" y="1089060"/>
                </a:cubicBezTo>
                <a:cubicBezTo>
                  <a:pt x="32711" y="1082562"/>
                  <a:pt x="25685" y="1078786"/>
                  <a:pt x="20548" y="1073649"/>
                </a:cubicBezTo>
                <a:cubicBezTo>
                  <a:pt x="18836" y="1065087"/>
                  <a:pt x="18477" y="1056139"/>
                  <a:pt x="15411" y="1047964"/>
                </a:cubicBezTo>
                <a:cubicBezTo>
                  <a:pt x="13243" y="1042183"/>
                  <a:pt x="6100" y="1038651"/>
                  <a:pt x="5137" y="1032552"/>
                </a:cubicBezTo>
                <a:cubicBezTo>
                  <a:pt x="856" y="1005437"/>
                  <a:pt x="1712" y="977757"/>
                  <a:pt x="0" y="950359"/>
                </a:cubicBezTo>
                <a:cubicBezTo>
                  <a:pt x="1712" y="813370"/>
                  <a:pt x="1876" y="676354"/>
                  <a:pt x="5137" y="539393"/>
                </a:cubicBezTo>
                <a:cubicBezTo>
                  <a:pt x="5305" y="532335"/>
                  <a:pt x="8198" y="525592"/>
                  <a:pt x="10274" y="518844"/>
                </a:cubicBezTo>
                <a:cubicBezTo>
                  <a:pt x="15051" y="503318"/>
                  <a:pt x="21745" y="488370"/>
                  <a:pt x="25685" y="472611"/>
                </a:cubicBezTo>
                <a:cubicBezTo>
                  <a:pt x="41757" y="408331"/>
                  <a:pt x="21212" y="488269"/>
                  <a:pt x="35960" y="436651"/>
                </a:cubicBezTo>
                <a:cubicBezTo>
                  <a:pt x="36327" y="435368"/>
                  <a:pt x="43530" y="403997"/>
                  <a:pt x="46234" y="400692"/>
                </a:cubicBezTo>
                <a:cubicBezTo>
                  <a:pt x="58502" y="385698"/>
                  <a:pt x="75227" y="374723"/>
                  <a:pt x="87330" y="359595"/>
                </a:cubicBezTo>
                <a:lnTo>
                  <a:pt x="107879" y="333910"/>
                </a:lnTo>
                <a:cubicBezTo>
                  <a:pt x="109591" y="328773"/>
                  <a:pt x="110883" y="323475"/>
                  <a:pt x="113016" y="318498"/>
                </a:cubicBezTo>
                <a:cubicBezTo>
                  <a:pt x="119119" y="304256"/>
                  <a:pt x="127639" y="288464"/>
                  <a:pt x="138701" y="277402"/>
                </a:cubicBezTo>
                <a:cubicBezTo>
                  <a:pt x="143067" y="273036"/>
                  <a:pt x="148975" y="270553"/>
                  <a:pt x="154112" y="267128"/>
                </a:cubicBezTo>
                <a:cubicBezTo>
                  <a:pt x="165314" y="233527"/>
                  <a:pt x="150057" y="268780"/>
                  <a:pt x="174661" y="241442"/>
                </a:cubicBezTo>
                <a:cubicBezTo>
                  <a:pt x="218766" y="192436"/>
                  <a:pt x="185140" y="205431"/>
                  <a:pt x="226032" y="195209"/>
                </a:cubicBezTo>
                <a:cubicBezTo>
                  <a:pt x="231169" y="191784"/>
                  <a:pt x="235921" y="187695"/>
                  <a:pt x="241443" y="184934"/>
                </a:cubicBezTo>
                <a:cubicBezTo>
                  <a:pt x="246286" y="182512"/>
                  <a:pt x="252694" y="183264"/>
                  <a:pt x="256854" y="179797"/>
                </a:cubicBezTo>
                <a:cubicBezTo>
                  <a:pt x="263431" y="174316"/>
                  <a:pt x="265764" y="164821"/>
                  <a:pt x="272265" y="159249"/>
                </a:cubicBezTo>
                <a:cubicBezTo>
                  <a:pt x="286916" y="146691"/>
                  <a:pt x="300933" y="148629"/>
                  <a:pt x="318499" y="143838"/>
                </a:cubicBezTo>
                <a:cubicBezTo>
                  <a:pt x="353278" y="134353"/>
                  <a:pt x="349500" y="131914"/>
                  <a:pt x="385281" y="118152"/>
                </a:cubicBezTo>
                <a:cubicBezTo>
                  <a:pt x="395389" y="114264"/>
                  <a:pt x="405382" y="109410"/>
                  <a:pt x="416103" y="107878"/>
                </a:cubicBezTo>
                <a:lnTo>
                  <a:pt x="452063" y="102741"/>
                </a:lnTo>
                <a:cubicBezTo>
                  <a:pt x="457200" y="101029"/>
                  <a:pt x="462221" y="98917"/>
                  <a:pt x="467474" y="97604"/>
                </a:cubicBezTo>
                <a:cubicBezTo>
                  <a:pt x="475945" y="95486"/>
                  <a:pt x="484984" y="95533"/>
                  <a:pt x="493160" y="92467"/>
                </a:cubicBezTo>
                <a:cubicBezTo>
                  <a:pt x="498941" y="90299"/>
                  <a:pt x="502896" y="84625"/>
                  <a:pt x="508571" y="82193"/>
                </a:cubicBezTo>
                <a:cubicBezTo>
                  <a:pt x="515060" y="79412"/>
                  <a:pt x="522216" y="78535"/>
                  <a:pt x="529119" y="77056"/>
                </a:cubicBezTo>
                <a:cubicBezTo>
                  <a:pt x="572213" y="67822"/>
                  <a:pt x="574294" y="67815"/>
                  <a:pt x="611312" y="61644"/>
                </a:cubicBezTo>
                <a:cubicBezTo>
                  <a:pt x="691709" y="29486"/>
                  <a:pt x="591183" y="68354"/>
                  <a:pt x="657546" y="46233"/>
                </a:cubicBezTo>
                <a:cubicBezTo>
                  <a:pt x="665541" y="43568"/>
                  <a:pt x="687824" y="33226"/>
                  <a:pt x="698643" y="30822"/>
                </a:cubicBezTo>
                <a:cubicBezTo>
                  <a:pt x="708811" y="28563"/>
                  <a:pt x="719191" y="27397"/>
                  <a:pt x="729465" y="25685"/>
                </a:cubicBezTo>
                <a:cubicBezTo>
                  <a:pt x="736315" y="22260"/>
                  <a:pt x="743365" y="19210"/>
                  <a:pt x="750014" y="15411"/>
                </a:cubicBezTo>
                <a:cubicBezTo>
                  <a:pt x="755374" y="12348"/>
                  <a:pt x="759388" y="6431"/>
                  <a:pt x="765425" y="5137"/>
                </a:cubicBezTo>
                <a:cubicBezTo>
                  <a:pt x="783919" y="1174"/>
                  <a:pt x="803097" y="1712"/>
                  <a:pt x="821933" y="0"/>
                </a:cubicBezTo>
                <a:lnTo>
                  <a:pt x="1659277" y="10274"/>
                </a:lnTo>
                <a:cubicBezTo>
                  <a:pt x="1666933" y="10457"/>
                  <a:pt x="1672715" y="17704"/>
                  <a:pt x="1679825" y="20548"/>
                </a:cubicBezTo>
                <a:cubicBezTo>
                  <a:pt x="1689880" y="24570"/>
                  <a:pt x="1701636" y="24815"/>
                  <a:pt x="1710647" y="30822"/>
                </a:cubicBezTo>
                <a:cubicBezTo>
                  <a:pt x="1720921" y="37671"/>
                  <a:pt x="1731592" y="43961"/>
                  <a:pt x="1741470" y="51370"/>
                </a:cubicBezTo>
                <a:cubicBezTo>
                  <a:pt x="1748319" y="56507"/>
                  <a:pt x="1754360" y="62953"/>
                  <a:pt x="1762018" y="66782"/>
                </a:cubicBezTo>
                <a:cubicBezTo>
                  <a:pt x="1771705" y="71625"/>
                  <a:pt x="1782786" y="73034"/>
                  <a:pt x="1792841" y="77056"/>
                </a:cubicBezTo>
                <a:cubicBezTo>
                  <a:pt x="1799951" y="79900"/>
                  <a:pt x="1806391" y="84220"/>
                  <a:pt x="1813389" y="87330"/>
                </a:cubicBezTo>
                <a:cubicBezTo>
                  <a:pt x="1821815" y="91075"/>
                  <a:pt x="1830512" y="94179"/>
                  <a:pt x="1839074" y="97604"/>
                </a:cubicBezTo>
                <a:cubicBezTo>
                  <a:pt x="1844211" y="102741"/>
                  <a:pt x="1848573" y="108792"/>
                  <a:pt x="1854485" y="113015"/>
                </a:cubicBezTo>
                <a:cubicBezTo>
                  <a:pt x="1860717" y="117466"/>
                  <a:pt x="1868467" y="119349"/>
                  <a:pt x="1875034" y="123289"/>
                </a:cubicBezTo>
                <a:cubicBezTo>
                  <a:pt x="1885622" y="129642"/>
                  <a:pt x="1895582" y="136989"/>
                  <a:pt x="1905856" y="143838"/>
                </a:cubicBezTo>
                <a:cubicBezTo>
                  <a:pt x="1910993" y="147263"/>
                  <a:pt x="1916394" y="150321"/>
                  <a:pt x="1921268" y="154112"/>
                </a:cubicBezTo>
                <a:cubicBezTo>
                  <a:pt x="1936679" y="166098"/>
                  <a:pt x="1948560" y="185335"/>
                  <a:pt x="1967501" y="190071"/>
                </a:cubicBezTo>
                <a:cubicBezTo>
                  <a:pt x="2015135" y="201981"/>
                  <a:pt x="1958653" y="186280"/>
                  <a:pt x="2039420" y="220894"/>
                </a:cubicBezTo>
                <a:cubicBezTo>
                  <a:pt x="2045910" y="223675"/>
                  <a:pt x="2053119" y="224319"/>
                  <a:pt x="2059969" y="226031"/>
                </a:cubicBezTo>
                <a:cubicBezTo>
                  <a:pt x="2095872" y="252958"/>
                  <a:pt x="2065423" y="233506"/>
                  <a:pt x="2095928" y="246579"/>
                </a:cubicBezTo>
                <a:cubicBezTo>
                  <a:pt x="2102967" y="249596"/>
                  <a:pt x="2109212" y="254431"/>
                  <a:pt x="2116477" y="256853"/>
                </a:cubicBezTo>
                <a:cubicBezTo>
                  <a:pt x="2124760" y="259614"/>
                  <a:pt x="2133691" y="259873"/>
                  <a:pt x="2142162" y="261991"/>
                </a:cubicBezTo>
                <a:cubicBezTo>
                  <a:pt x="2147415" y="263304"/>
                  <a:pt x="2152436" y="265416"/>
                  <a:pt x="2157573" y="267128"/>
                </a:cubicBezTo>
                <a:cubicBezTo>
                  <a:pt x="2166135" y="273977"/>
                  <a:pt x="2173961" y="281865"/>
                  <a:pt x="2183259" y="287676"/>
                </a:cubicBezTo>
                <a:cubicBezTo>
                  <a:pt x="2187851" y="290546"/>
                  <a:pt x="2193600" y="290912"/>
                  <a:pt x="2198670" y="292813"/>
                </a:cubicBezTo>
                <a:cubicBezTo>
                  <a:pt x="2207304" y="296051"/>
                  <a:pt x="2215793" y="299662"/>
                  <a:pt x="2224355" y="303087"/>
                </a:cubicBezTo>
                <a:cubicBezTo>
                  <a:pt x="2232917" y="311649"/>
                  <a:pt x="2240354" y="321508"/>
                  <a:pt x="2250041" y="328773"/>
                </a:cubicBezTo>
                <a:cubicBezTo>
                  <a:pt x="2256890" y="333910"/>
                  <a:pt x="2264535" y="338130"/>
                  <a:pt x="2270589" y="344184"/>
                </a:cubicBezTo>
                <a:cubicBezTo>
                  <a:pt x="2274955" y="348550"/>
                  <a:pt x="2277274" y="354571"/>
                  <a:pt x="2280863" y="359595"/>
                </a:cubicBezTo>
                <a:cubicBezTo>
                  <a:pt x="2285839" y="366562"/>
                  <a:pt x="2290220" y="374089"/>
                  <a:pt x="2296274" y="380143"/>
                </a:cubicBezTo>
                <a:cubicBezTo>
                  <a:pt x="2300640" y="384509"/>
                  <a:pt x="2306548" y="386993"/>
                  <a:pt x="2311685" y="390418"/>
                </a:cubicBezTo>
                <a:cubicBezTo>
                  <a:pt x="2316822" y="400692"/>
                  <a:pt x="2320000" y="412208"/>
                  <a:pt x="2327097" y="421240"/>
                </a:cubicBezTo>
                <a:cubicBezTo>
                  <a:pt x="2339066" y="436473"/>
                  <a:pt x="2356090" y="447209"/>
                  <a:pt x="2368193" y="462337"/>
                </a:cubicBezTo>
                <a:cubicBezTo>
                  <a:pt x="2375043" y="470899"/>
                  <a:pt x="2381281" y="479987"/>
                  <a:pt x="2388742" y="488022"/>
                </a:cubicBezTo>
                <a:cubicBezTo>
                  <a:pt x="2403572" y="503993"/>
                  <a:pt x="2422885" y="516122"/>
                  <a:pt x="2434975" y="534256"/>
                </a:cubicBezTo>
                <a:cubicBezTo>
                  <a:pt x="2458780" y="569960"/>
                  <a:pt x="2427523" y="525261"/>
                  <a:pt x="2470935" y="575352"/>
                </a:cubicBezTo>
                <a:cubicBezTo>
                  <a:pt x="2512565" y="623386"/>
                  <a:pt x="2502187" y="620945"/>
                  <a:pt x="2542854" y="657546"/>
                </a:cubicBezTo>
                <a:cubicBezTo>
                  <a:pt x="2549218" y="663274"/>
                  <a:pt x="2557348" y="666903"/>
                  <a:pt x="2563402" y="672957"/>
                </a:cubicBezTo>
                <a:cubicBezTo>
                  <a:pt x="2606111" y="715665"/>
                  <a:pt x="2564522" y="685689"/>
                  <a:pt x="2599362" y="708916"/>
                </a:cubicBezTo>
                <a:cubicBezTo>
                  <a:pt x="2622176" y="754546"/>
                  <a:pt x="2593839" y="703285"/>
                  <a:pt x="2630184" y="750013"/>
                </a:cubicBezTo>
                <a:cubicBezTo>
                  <a:pt x="2636314" y="757894"/>
                  <a:pt x="2639098" y="768117"/>
                  <a:pt x="2645596" y="775698"/>
                </a:cubicBezTo>
                <a:cubicBezTo>
                  <a:pt x="2649614" y="780386"/>
                  <a:pt x="2656641" y="781607"/>
                  <a:pt x="2661007" y="785973"/>
                </a:cubicBezTo>
                <a:cubicBezTo>
                  <a:pt x="2668760" y="793726"/>
                  <a:pt x="2673802" y="803905"/>
                  <a:pt x="2681555" y="811658"/>
                </a:cubicBezTo>
                <a:cubicBezTo>
                  <a:pt x="2685921" y="816024"/>
                  <a:pt x="2692223" y="817980"/>
                  <a:pt x="2696966" y="821932"/>
                </a:cubicBezTo>
                <a:cubicBezTo>
                  <a:pt x="2709643" y="832496"/>
                  <a:pt x="2723669" y="850686"/>
                  <a:pt x="2732926" y="863029"/>
                </a:cubicBezTo>
                <a:cubicBezTo>
                  <a:pt x="2736630" y="867968"/>
                  <a:pt x="2740244" y="873020"/>
                  <a:pt x="2743200" y="878440"/>
                </a:cubicBezTo>
                <a:cubicBezTo>
                  <a:pt x="2750534" y="891886"/>
                  <a:pt x="2755252" y="906794"/>
                  <a:pt x="2763748" y="919537"/>
                </a:cubicBezTo>
                <a:cubicBezTo>
                  <a:pt x="2776255" y="938296"/>
                  <a:pt x="2786800" y="952731"/>
                  <a:pt x="2794571" y="976044"/>
                </a:cubicBezTo>
                <a:cubicBezTo>
                  <a:pt x="2801718" y="997487"/>
                  <a:pt x="2821575" y="1059558"/>
                  <a:pt x="2830530" y="1068512"/>
                </a:cubicBezTo>
                <a:lnTo>
                  <a:pt x="2840805" y="1078786"/>
                </a:lnTo>
                <a:cubicBezTo>
                  <a:pt x="2842200" y="1085759"/>
                  <a:pt x="2847970" y="1116730"/>
                  <a:pt x="2851079" y="1125020"/>
                </a:cubicBezTo>
                <a:cubicBezTo>
                  <a:pt x="2853768" y="1132190"/>
                  <a:pt x="2857928" y="1138719"/>
                  <a:pt x="2861353" y="1145568"/>
                </a:cubicBezTo>
                <a:cubicBezTo>
                  <a:pt x="2870716" y="1192381"/>
                  <a:pt x="2861122" y="1149936"/>
                  <a:pt x="2876764" y="1202076"/>
                </a:cubicBezTo>
                <a:cubicBezTo>
                  <a:pt x="2878793" y="1208838"/>
                  <a:pt x="2879872" y="1215862"/>
                  <a:pt x="2881901" y="1222624"/>
                </a:cubicBezTo>
                <a:cubicBezTo>
                  <a:pt x="2885013" y="1232997"/>
                  <a:pt x="2889325" y="1242999"/>
                  <a:pt x="2892175" y="1253447"/>
                </a:cubicBezTo>
                <a:cubicBezTo>
                  <a:pt x="2899066" y="1278713"/>
                  <a:pt x="2896938" y="1287535"/>
                  <a:pt x="2902450" y="1315092"/>
                </a:cubicBezTo>
                <a:cubicBezTo>
                  <a:pt x="2903512" y="1320402"/>
                  <a:pt x="2906369" y="1325227"/>
                  <a:pt x="2907587" y="1330503"/>
                </a:cubicBezTo>
                <a:cubicBezTo>
                  <a:pt x="2911514" y="1347519"/>
                  <a:pt x="2915271" y="1364604"/>
                  <a:pt x="2917861" y="1381874"/>
                </a:cubicBezTo>
                <a:cubicBezTo>
                  <a:pt x="2920414" y="1398892"/>
                  <a:pt x="2921286" y="1416121"/>
                  <a:pt x="2922998" y="1433244"/>
                </a:cubicBezTo>
                <a:cubicBezTo>
                  <a:pt x="2933526" y="1728024"/>
                  <a:pt x="2931676" y="1615089"/>
                  <a:pt x="2922998" y="2101065"/>
                </a:cubicBezTo>
                <a:cubicBezTo>
                  <a:pt x="2922838" y="2110040"/>
                  <a:pt x="2917050" y="2167394"/>
                  <a:pt x="2912724" y="2183258"/>
                </a:cubicBezTo>
                <a:cubicBezTo>
                  <a:pt x="2910298" y="2192154"/>
                  <a:pt x="2905366" y="2200195"/>
                  <a:pt x="2902450" y="2208943"/>
                </a:cubicBezTo>
                <a:cubicBezTo>
                  <a:pt x="2898508" y="2220770"/>
                  <a:pt x="2895757" y="2232962"/>
                  <a:pt x="2892175" y="2244903"/>
                </a:cubicBezTo>
                <a:cubicBezTo>
                  <a:pt x="2890619" y="2250089"/>
                  <a:pt x="2888526" y="2255107"/>
                  <a:pt x="2887038" y="2260314"/>
                </a:cubicBezTo>
                <a:cubicBezTo>
                  <a:pt x="2885098" y="2267102"/>
                  <a:pt x="2885058" y="2274547"/>
                  <a:pt x="2881901" y="2280862"/>
                </a:cubicBezTo>
                <a:cubicBezTo>
                  <a:pt x="2878072" y="2288520"/>
                  <a:pt x="2871466" y="2294444"/>
                  <a:pt x="2866490" y="2301411"/>
                </a:cubicBezTo>
                <a:cubicBezTo>
                  <a:pt x="2862902" y="2306435"/>
                  <a:pt x="2859641" y="2311685"/>
                  <a:pt x="2856216" y="2316822"/>
                </a:cubicBezTo>
                <a:cubicBezTo>
                  <a:pt x="2851699" y="2334891"/>
                  <a:pt x="2851549" y="2341803"/>
                  <a:pt x="2840805" y="2357919"/>
                </a:cubicBezTo>
                <a:cubicBezTo>
                  <a:pt x="2838118" y="2361949"/>
                  <a:pt x="2833955" y="2364768"/>
                  <a:pt x="2830530" y="2368193"/>
                </a:cubicBezTo>
                <a:cubicBezTo>
                  <a:pt x="2820529" y="2398196"/>
                  <a:pt x="2831717" y="2369139"/>
                  <a:pt x="2815119" y="2399015"/>
                </a:cubicBezTo>
                <a:cubicBezTo>
                  <a:pt x="2809541" y="2409056"/>
                  <a:pt x="2806600" y="2420648"/>
                  <a:pt x="2799708" y="2429838"/>
                </a:cubicBezTo>
                <a:cubicBezTo>
                  <a:pt x="2796004" y="2434777"/>
                  <a:pt x="2788663" y="2435746"/>
                  <a:pt x="2784297" y="2440112"/>
                </a:cubicBezTo>
                <a:cubicBezTo>
                  <a:pt x="2776544" y="2447865"/>
                  <a:pt x="2771501" y="2458044"/>
                  <a:pt x="2763748" y="2465797"/>
                </a:cubicBezTo>
                <a:cubicBezTo>
                  <a:pt x="2759382" y="2470163"/>
                  <a:pt x="2752983" y="2472005"/>
                  <a:pt x="2748337" y="2476071"/>
                </a:cubicBezTo>
                <a:cubicBezTo>
                  <a:pt x="2739225" y="2484044"/>
                  <a:pt x="2733035" y="2495527"/>
                  <a:pt x="2722652" y="2501757"/>
                </a:cubicBezTo>
                <a:cubicBezTo>
                  <a:pt x="2705528" y="2512031"/>
                  <a:pt x="2685401" y="2518458"/>
                  <a:pt x="2671281" y="2532579"/>
                </a:cubicBezTo>
                <a:cubicBezTo>
                  <a:pt x="2666144" y="2537716"/>
                  <a:pt x="2662368" y="2544742"/>
                  <a:pt x="2655870" y="2547991"/>
                </a:cubicBezTo>
                <a:cubicBezTo>
                  <a:pt x="2648060" y="2551896"/>
                  <a:pt x="2638708" y="2551234"/>
                  <a:pt x="2630184" y="2553128"/>
                </a:cubicBezTo>
                <a:cubicBezTo>
                  <a:pt x="2623292" y="2554660"/>
                  <a:pt x="2616485" y="2556553"/>
                  <a:pt x="2609636" y="2558265"/>
                </a:cubicBezTo>
                <a:cubicBezTo>
                  <a:pt x="2602092" y="2563294"/>
                  <a:pt x="2573360" y="2582802"/>
                  <a:pt x="2568539" y="2583950"/>
                </a:cubicBezTo>
                <a:cubicBezTo>
                  <a:pt x="2541679" y="2590345"/>
                  <a:pt x="2486346" y="2594224"/>
                  <a:pt x="2486346" y="2594224"/>
                </a:cubicBezTo>
                <a:cubicBezTo>
                  <a:pt x="2477784" y="2597649"/>
                  <a:pt x="2469493" y="2601848"/>
                  <a:pt x="2460661" y="2604498"/>
                </a:cubicBezTo>
                <a:cubicBezTo>
                  <a:pt x="2443855" y="2609540"/>
                  <a:pt x="2408195" y="2612983"/>
                  <a:pt x="2393879" y="2614773"/>
                </a:cubicBezTo>
                <a:lnTo>
                  <a:pt x="2003461" y="2604498"/>
                </a:lnTo>
                <a:cubicBezTo>
                  <a:pt x="1989664" y="2604005"/>
                  <a:pt x="1976113" y="2600611"/>
                  <a:pt x="1962364" y="2599361"/>
                </a:cubicBezTo>
                <a:cubicBezTo>
                  <a:pt x="1938429" y="2597185"/>
                  <a:pt x="1914418" y="2595936"/>
                  <a:pt x="1890445" y="2594224"/>
                </a:cubicBezTo>
                <a:cubicBezTo>
                  <a:pt x="1876746" y="2590799"/>
                  <a:pt x="1863132" y="2587013"/>
                  <a:pt x="1849348" y="2583950"/>
                </a:cubicBezTo>
                <a:cubicBezTo>
                  <a:pt x="1833937" y="2580525"/>
                  <a:pt x="1818260" y="2578130"/>
                  <a:pt x="1803115" y="2573676"/>
                </a:cubicBezTo>
                <a:cubicBezTo>
                  <a:pt x="1703826" y="2544474"/>
                  <a:pt x="1801809" y="2570619"/>
                  <a:pt x="1741470" y="2547991"/>
                </a:cubicBezTo>
                <a:cubicBezTo>
                  <a:pt x="1734859" y="2545512"/>
                  <a:pt x="1727771" y="2544566"/>
                  <a:pt x="1720921" y="2542853"/>
                </a:cubicBezTo>
                <a:cubicBezTo>
                  <a:pt x="1715784" y="2539428"/>
                  <a:pt x="1711032" y="2535340"/>
                  <a:pt x="1705510" y="2532579"/>
                </a:cubicBezTo>
                <a:cubicBezTo>
                  <a:pt x="1685108" y="2522378"/>
                  <a:pt x="1693617" y="2533994"/>
                  <a:pt x="1674688" y="2517168"/>
                </a:cubicBezTo>
                <a:cubicBezTo>
                  <a:pt x="1663828" y="2507515"/>
                  <a:pt x="1655110" y="2495547"/>
                  <a:pt x="1643865" y="2486346"/>
                </a:cubicBezTo>
                <a:cubicBezTo>
                  <a:pt x="1636137" y="2480023"/>
                  <a:pt x="1625977" y="2477171"/>
                  <a:pt x="1618180" y="2470934"/>
                </a:cubicBezTo>
                <a:cubicBezTo>
                  <a:pt x="1566350" y="2429470"/>
                  <a:pt x="1616434" y="2457219"/>
                  <a:pt x="1571946" y="2434975"/>
                </a:cubicBezTo>
                <a:cubicBezTo>
                  <a:pt x="1484380" y="2445921"/>
                  <a:pt x="1515947" y="2436518"/>
                  <a:pt x="1474342" y="2450386"/>
                </a:cubicBezTo>
                <a:cubicBezTo>
                  <a:pt x="1453428" y="2481758"/>
                  <a:pt x="1476479" y="2454667"/>
                  <a:pt x="1422971" y="2476071"/>
                </a:cubicBezTo>
                <a:cubicBezTo>
                  <a:pt x="1404500" y="2483459"/>
                  <a:pt x="1420267" y="2491561"/>
                  <a:pt x="1402423" y="2501757"/>
                </a:cubicBezTo>
                <a:cubicBezTo>
                  <a:pt x="1394842" y="2506089"/>
                  <a:pt x="1385299" y="2505182"/>
                  <a:pt x="1376737" y="2506894"/>
                </a:cubicBezTo>
                <a:cubicBezTo>
                  <a:pt x="1373312" y="2512031"/>
                  <a:pt x="1369224" y="2516783"/>
                  <a:pt x="1366463" y="2522305"/>
                </a:cubicBezTo>
                <a:cubicBezTo>
                  <a:pt x="1364041" y="2527148"/>
                  <a:pt x="1364012" y="2533015"/>
                  <a:pt x="1361326" y="2537716"/>
                </a:cubicBezTo>
                <a:cubicBezTo>
                  <a:pt x="1357078" y="2545150"/>
                  <a:pt x="1351052" y="2551415"/>
                  <a:pt x="1345915" y="2558265"/>
                </a:cubicBezTo>
                <a:cubicBezTo>
                  <a:pt x="1344203" y="2568539"/>
                  <a:pt x="1343037" y="2578919"/>
                  <a:pt x="1340778" y="2589087"/>
                </a:cubicBezTo>
                <a:cubicBezTo>
                  <a:pt x="1339603" y="2594373"/>
                  <a:pt x="1337129" y="2599291"/>
                  <a:pt x="1335641" y="2604498"/>
                </a:cubicBezTo>
                <a:cubicBezTo>
                  <a:pt x="1333701" y="2611287"/>
                  <a:pt x="1332216" y="2618197"/>
                  <a:pt x="1330503" y="2625047"/>
                </a:cubicBezTo>
                <a:cubicBezTo>
                  <a:pt x="1332216" y="2652445"/>
                  <a:pt x="1333155" y="2679902"/>
                  <a:pt x="1335641" y="2707240"/>
                </a:cubicBezTo>
                <a:cubicBezTo>
                  <a:pt x="1336584" y="2717613"/>
                  <a:pt x="1336120" y="2728746"/>
                  <a:pt x="1340778" y="2738062"/>
                </a:cubicBezTo>
                <a:cubicBezTo>
                  <a:pt x="1343539" y="2743584"/>
                  <a:pt x="1351052" y="2744912"/>
                  <a:pt x="1356189" y="2748337"/>
                </a:cubicBezTo>
                <a:cubicBezTo>
                  <a:pt x="1359614" y="2753474"/>
                  <a:pt x="1363702" y="2758226"/>
                  <a:pt x="1366463" y="2763748"/>
                </a:cubicBezTo>
                <a:cubicBezTo>
                  <a:pt x="1378218" y="2787258"/>
                  <a:pt x="1362168" y="2774864"/>
                  <a:pt x="1387011" y="2799707"/>
                </a:cubicBezTo>
                <a:cubicBezTo>
                  <a:pt x="1391377" y="2804073"/>
                  <a:pt x="1397286" y="2806557"/>
                  <a:pt x="1402423" y="2809982"/>
                </a:cubicBezTo>
                <a:cubicBezTo>
                  <a:pt x="1405848" y="2816831"/>
                  <a:pt x="1407282" y="2825115"/>
                  <a:pt x="1412697" y="2830530"/>
                </a:cubicBezTo>
                <a:cubicBezTo>
                  <a:pt x="1419757" y="2837590"/>
                  <a:pt x="1429915" y="2840649"/>
                  <a:pt x="1438382" y="2845941"/>
                </a:cubicBezTo>
                <a:cubicBezTo>
                  <a:pt x="1443617" y="2849213"/>
                  <a:pt x="1448558" y="2852943"/>
                  <a:pt x="1453793" y="2856215"/>
                </a:cubicBezTo>
                <a:cubicBezTo>
                  <a:pt x="1462260" y="2861507"/>
                  <a:pt x="1471012" y="2866334"/>
                  <a:pt x="1479479" y="2871626"/>
                </a:cubicBezTo>
                <a:cubicBezTo>
                  <a:pt x="1484715" y="2874898"/>
                  <a:pt x="1489248" y="2879393"/>
                  <a:pt x="1494890" y="2881901"/>
                </a:cubicBezTo>
                <a:cubicBezTo>
                  <a:pt x="1504786" y="2886300"/>
                  <a:pt x="1515715" y="2888010"/>
                  <a:pt x="1525712" y="2892175"/>
                </a:cubicBezTo>
                <a:cubicBezTo>
                  <a:pt x="1536315" y="2896593"/>
                  <a:pt x="1545637" y="2903954"/>
                  <a:pt x="1556535" y="2907586"/>
                </a:cubicBezTo>
                <a:cubicBezTo>
                  <a:pt x="1571512" y="2912578"/>
                  <a:pt x="1587358" y="2914435"/>
                  <a:pt x="1602769" y="2917860"/>
                </a:cubicBezTo>
                <a:cubicBezTo>
                  <a:pt x="1607906" y="2921285"/>
                  <a:pt x="1613359" y="2924277"/>
                  <a:pt x="1618180" y="2928134"/>
                </a:cubicBezTo>
                <a:cubicBezTo>
                  <a:pt x="1621962" y="2931160"/>
                  <a:pt x="1623957" y="2936610"/>
                  <a:pt x="1628454" y="2938409"/>
                </a:cubicBezTo>
                <a:cubicBezTo>
                  <a:pt x="1641565" y="2943653"/>
                  <a:pt x="1656155" y="2944218"/>
                  <a:pt x="1669551" y="2948683"/>
                </a:cubicBezTo>
                <a:cubicBezTo>
                  <a:pt x="1674688" y="2950395"/>
                  <a:pt x="1679709" y="2952507"/>
                  <a:pt x="1684962" y="2953820"/>
                </a:cubicBezTo>
                <a:cubicBezTo>
                  <a:pt x="1727333" y="2964413"/>
                  <a:pt x="1694282" y="2953547"/>
                  <a:pt x="1731196" y="2964094"/>
                </a:cubicBezTo>
                <a:cubicBezTo>
                  <a:pt x="1736403" y="2965582"/>
                  <a:pt x="1741630" y="2967098"/>
                  <a:pt x="1746607" y="2969231"/>
                </a:cubicBezTo>
                <a:cubicBezTo>
                  <a:pt x="1753646" y="2972248"/>
                  <a:pt x="1759820" y="2977305"/>
                  <a:pt x="1767155" y="2979505"/>
                </a:cubicBezTo>
                <a:cubicBezTo>
                  <a:pt x="1777132" y="2982498"/>
                  <a:pt x="1787704" y="2982930"/>
                  <a:pt x="1797978" y="2984642"/>
                </a:cubicBezTo>
                <a:cubicBezTo>
                  <a:pt x="1828800" y="2981217"/>
                  <a:pt x="1860359" y="2981889"/>
                  <a:pt x="1890445" y="2974368"/>
                </a:cubicBezTo>
                <a:cubicBezTo>
                  <a:pt x="1902424" y="2971373"/>
                  <a:pt x="1921268" y="2953820"/>
                  <a:pt x="1921268" y="2953820"/>
                </a:cubicBezTo>
                <a:cubicBezTo>
                  <a:pt x="1926405" y="2946970"/>
                  <a:pt x="1930625" y="2939325"/>
                  <a:pt x="1936679" y="2933271"/>
                </a:cubicBezTo>
                <a:cubicBezTo>
                  <a:pt x="1941045" y="2928905"/>
                  <a:pt x="1948233" y="2927818"/>
                  <a:pt x="1952090" y="2922997"/>
                </a:cubicBezTo>
                <a:cubicBezTo>
                  <a:pt x="1955473" y="2918769"/>
                  <a:pt x="1954540" y="2912287"/>
                  <a:pt x="1957227" y="2907586"/>
                </a:cubicBezTo>
                <a:cubicBezTo>
                  <a:pt x="1970399" y="2884535"/>
                  <a:pt x="1967987" y="2888588"/>
                  <a:pt x="1988050" y="2881901"/>
                </a:cubicBezTo>
                <a:cubicBezTo>
                  <a:pt x="1994899" y="2876764"/>
                  <a:pt x="2002097" y="2872061"/>
                  <a:pt x="2008598" y="2866489"/>
                </a:cubicBezTo>
                <a:cubicBezTo>
                  <a:pt x="2014114" y="2861761"/>
                  <a:pt x="2017964" y="2855108"/>
                  <a:pt x="2024009" y="2851078"/>
                </a:cubicBezTo>
                <a:cubicBezTo>
                  <a:pt x="2028514" y="2848074"/>
                  <a:pt x="2034577" y="2848363"/>
                  <a:pt x="2039420" y="2845941"/>
                </a:cubicBezTo>
                <a:cubicBezTo>
                  <a:pt x="2044942" y="2843180"/>
                  <a:pt x="2048931" y="2837483"/>
                  <a:pt x="2054832" y="2835667"/>
                </a:cubicBezTo>
                <a:cubicBezTo>
                  <a:pt x="2071522" y="2830532"/>
                  <a:pt x="2089636" y="2830915"/>
                  <a:pt x="2106202" y="2825393"/>
                </a:cubicBezTo>
                <a:lnTo>
                  <a:pt x="2121614" y="2820256"/>
                </a:lnTo>
                <a:cubicBezTo>
                  <a:pt x="2157573" y="2821968"/>
                  <a:pt x="2194024" y="2819225"/>
                  <a:pt x="2229492" y="2825393"/>
                </a:cubicBezTo>
                <a:cubicBezTo>
                  <a:pt x="2235575" y="2826451"/>
                  <a:pt x="2237473" y="2835072"/>
                  <a:pt x="2239766" y="2840804"/>
                </a:cubicBezTo>
                <a:cubicBezTo>
                  <a:pt x="2244396" y="2852379"/>
                  <a:pt x="2245411" y="2865189"/>
                  <a:pt x="2250041" y="2876764"/>
                </a:cubicBezTo>
                <a:cubicBezTo>
                  <a:pt x="2255729" y="2890984"/>
                  <a:pt x="2270589" y="2917860"/>
                  <a:pt x="2270589" y="2917860"/>
                </a:cubicBezTo>
                <a:cubicBezTo>
                  <a:pt x="2288239" y="2988461"/>
                  <a:pt x="2277224" y="2934341"/>
                  <a:pt x="2286000" y="3030876"/>
                </a:cubicBezTo>
                <a:cubicBezTo>
                  <a:pt x="2290227" y="3077370"/>
                  <a:pt x="2282328" y="3063164"/>
                  <a:pt x="2306548" y="3087384"/>
                </a:cubicBezTo>
                <a:cubicBezTo>
                  <a:pt x="2308260" y="3101083"/>
                  <a:pt x="2309586" y="3114835"/>
                  <a:pt x="2311685" y="3128480"/>
                </a:cubicBezTo>
                <a:cubicBezTo>
                  <a:pt x="2313013" y="3137110"/>
                  <a:pt x="2315740" y="3145502"/>
                  <a:pt x="2316823" y="3154166"/>
                </a:cubicBezTo>
                <a:cubicBezTo>
                  <a:pt x="2319169" y="3172934"/>
                  <a:pt x="2319871" y="3191876"/>
                  <a:pt x="2321960" y="3210674"/>
                </a:cubicBezTo>
                <a:cubicBezTo>
                  <a:pt x="2323297" y="3222708"/>
                  <a:pt x="2325892" y="3234585"/>
                  <a:pt x="2327097" y="3246633"/>
                </a:cubicBezTo>
                <a:cubicBezTo>
                  <a:pt x="2329319" y="3268849"/>
                  <a:pt x="2329937" y="3291207"/>
                  <a:pt x="2332234" y="3313415"/>
                </a:cubicBezTo>
                <a:cubicBezTo>
                  <a:pt x="2335075" y="3340880"/>
                  <a:pt x="2339218" y="3368194"/>
                  <a:pt x="2342508" y="3395609"/>
                </a:cubicBezTo>
                <a:cubicBezTo>
                  <a:pt x="2344355" y="3411004"/>
                  <a:pt x="2345227" y="3426526"/>
                  <a:pt x="2347645" y="3441842"/>
                </a:cubicBezTo>
                <a:cubicBezTo>
                  <a:pt x="2350369" y="3459091"/>
                  <a:pt x="2357919" y="3493213"/>
                  <a:pt x="2357919" y="3493213"/>
                </a:cubicBezTo>
                <a:cubicBezTo>
                  <a:pt x="2356207" y="3537734"/>
                  <a:pt x="2355650" y="3582315"/>
                  <a:pt x="2352782" y="3626777"/>
                </a:cubicBezTo>
                <a:cubicBezTo>
                  <a:pt x="2352220" y="3635490"/>
                  <a:pt x="2350711" y="3644287"/>
                  <a:pt x="2347645" y="3652462"/>
                </a:cubicBezTo>
                <a:cubicBezTo>
                  <a:pt x="2343772" y="3662791"/>
                  <a:pt x="2323266" y="3684127"/>
                  <a:pt x="2316823" y="3688422"/>
                </a:cubicBezTo>
                <a:cubicBezTo>
                  <a:pt x="2309150" y="3693537"/>
                  <a:pt x="2299803" y="3695545"/>
                  <a:pt x="2291137" y="3698696"/>
                </a:cubicBezTo>
                <a:cubicBezTo>
                  <a:pt x="2280959" y="3702397"/>
                  <a:pt x="2260315" y="3708970"/>
                  <a:pt x="2260315" y="3708970"/>
                </a:cubicBezTo>
                <a:cubicBezTo>
                  <a:pt x="2214081" y="3705545"/>
                  <a:pt x="2167300" y="3706573"/>
                  <a:pt x="2121614" y="3698696"/>
                </a:cubicBezTo>
                <a:cubicBezTo>
                  <a:pt x="2115530" y="3697647"/>
                  <a:pt x="2115986" y="3687351"/>
                  <a:pt x="2111339" y="3683285"/>
                </a:cubicBezTo>
                <a:cubicBezTo>
                  <a:pt x="2089598" y="3664262"/>
                  <a:pt x="2086273" y="3664656"/>
                  <a:pt x="2065106" y="3657600"/>
                </a:cubicBezTo>
                <a:cubicBezTo>
                  <a:pt x="2061681" y="3652463"/>
                  <a:pt x="2059198" y="3646554"/>
                  <a:pt x="2054832" y="3642188"/>
                </a:cubicBezTo>
                <a:cubicBezTo>
                  <a:pt x="2050466" y="3637822"/>
                  <a:pt x="2043486" y="3636560"/>
                  <a:pt x="2039420" y="3631914"/>
                </a:cubicBezTo>
                <a:cubicBezTo>
                  <a:pt x="2005477" y="3593123"/>
                  <a:pt x="2035143" y="3606516"/>
                  <a:pt x="2003461" y="3595955"/>
                </a:cubicBezTo>
                <a:cubicBezTo>
                  <a:pt x="2000036" y="3590818"/>
                  <a:pt x="1995695" y="3586185"/>
                  <a:pt x="1993187" y="3580543"/>
                </a:cubicBezTo>
                <a:cubicBezTo>
                  <a:pt x="1988788" y="3570647"/>
                  <a:pt x="1988919" y="3558732"/>
                  <a:pt x="1982912" y="3549721"/>
                </a:cubicBezTo>
                <a:cubicBezTo>
                  <a:pt x="1979487" y="3544584"/>
                  <a:pt x="1976703" y="3538956"/>
                  <a:pt x="1972638" y="3534310"/>
                </a:cubicBezTo>
                <a:cubicBezTo>
                  <a:pt x="1964665" y="3525198"/>
                  <a:pt x="1953669" y="3518699"/>
                  <a:pt x="1946953" y="3508624"/>
                </a:cubicBezTo>
                <a:cubicBezTo>
                  <a:pt x="1943528" y="3503487"/>
                  <a:pt x="1941816" y="3496638"/>
                  <a:pt x="1936679" y="3493213"/>
                </a:cubicBezTo>
                <a:cubicBezTo>
                  <a:pt x="1930804" y="3489297"/>
                  <a:pt x="1922980" y="3489788"/>
                  <a:pt x="1916130" y="3488076"/>
                </a:cubicBezTo>
                <a:cubicBezTo>
                  <a:pt x="1910993" y="3482939"/>
                  <a:pt x="1907464" y="3475363"/>
                  <a:pt x="1900719" y="3472665"/>
                </a:cubicBezTo>
                <a:cubicBezTo>
                  <a:pt x="1889477" y="3468168"/>
                  <a:pt x="1876808" y="3468733"/>
                  <a:pt x="1864760" y="3467528"/>
                </a:cubicBezTo>
                <a:cubicBezTo>
                  <a:pt x="1842544" y="3465306"/>
                  <a:pt x="1820239" y="3464103"/>
                  <a:pt x="1797978" y="3462391"/>
                </a:cubicBezTo>
                <a:cubicBezTo>
                  <a:pt x="1779142" y="3464103"/>
                  <a:pt x="1759771" y="3462754"/>
                  <a:pt x="1741470" y="3467528"/>
                </a:cubicBezTo>
                <a:cubicBezTo>
                  <a:pt x="1705045" y="3477030"/>
                  <a:pt x="1644920" y="3507043"/>
                  <a:pt x="1623317" y="3539447"/>
                </a:cubicBezTo>
                <a:cubicBezTo>
                  <a:pt x="1599344" y="3575406"/>
                  <a:pt x="1613043" y="3563420"/>
                  <a:pt x="1587357" y="3580543"/>
                </a:cubicBezTo>
                <a:cubicBezTo>
                  <a:pt x="1573704" y="3635159"/>
                  <a:pt x="1577472" y="3609275"/>
                  <a:pt x="1597632" y="3714107"/>
                </a:cubicBezTo>
                <a:cubicBezTo>
                  <a:pt x="1599078" y="3721627"/>
                  <a:pt x="1605484" y="3727391"/>
                  <a:pt x="1607906" y="3734656"/>
                </a:cubicBezTo>
                <a:cubicBezTo>
                  <a:pt x="1612371" y="3748052"/>
                  <a:pt x="1608195" y="3765767"/>
                  <a:pt x="1618180" y="3775752"/>
                </a:cubicBezTo>
                <a:cubicBezTo>
                  <a:pt x="1678994" y="3836566"/>
                  <a:pt x="1649934" y="3805696"/>
                  <a:pt x="1705510" y="3868220"/>
                </a:cubicBezTo>
                <a:cubicBezTo>
                  <a:pt x="1718420" y="3906949"/>
                  <a:pt x="1701007" y="3859217"/>
                  <a:pt x="1720921" y="3899042"/>
                </a:cubicBezTo>
                <a:cubicBezTo>
                  <a:pt x="1723343" y="3903885"/>
                  <a:pt x="1723926" y="3909476"/>
                  <a:pt x="1726059" y="3914453"/>
                </a:cubicBezTo>
                <a:cubicBezTo>
                  <a:pt x="1731936" y="3928166"/>
                  <a:pt x="1743947" y="3948991"/>
                  <a:pt x="1751744" y="3960687"/>
                </a:cubicBezTo>
                <a:cubicBezTo>
                  <a:pt x="1756493" y="3967811"/>
                  <a:pt x="1762018" y="3974386"/>
                  <a:pt x="1767155" y="3981235"/>
                </a:cubicBezTo>
                <a:cubicBezTo>
                  <a:pt x="1772292" y="3994934"/>
                  <a:pt x="1776803" y="4008884"/>
                  <a:pt x="1782566" y="4022332"/>
                </a:cubicBezTo>
                <a:cubicBezTo>
                  <a:pt x="1803626" y="4071472"/>
                  <a:pt x="1790054" y="4036720"/>
                  <a:pt x="1808252" y="4068566"/>
                </a:cubicBezTo>
                <a:cubicBezTo>
                  <a:pt x="1822757" y="4093949"/>
                  <a:pt x="1815679" y="4083049"/>
                  <a:pt x="1823663" y="4109662"/>
                </a:cubicBezTo>
                <a:cubicBezTo>
                  <a:pt x="1826775" y="4120035"/>
                  <a:pt x="1831813" y="4129865"/>
                  <a:pt x="1833937" y="4140485"/>
                </a:cubicBezTo>
                <a:cubicBezTo>
                  <a:pt x="1835649" y="4149047"/>
                  <a:pt x="1837180" y="4157647"/>
                  <a:pt x="1839074" y="4166170"/>
                </a:cubicBezTo>
                <a:cubicBezTo>
                  <a:pt x="1840606" y="4173062"/>
                  <a:pt x="1843050" y="4179755"/>
                  <a:pt x="1844211" y="4186719"/>
                </a:cubicBezTo>
                <a:cubicBezTo>
                  <a:pt x="1852737" y="4237876"/>
                  <a:pt x="1840517" y="4214569"/>
                  <a:pt x="1859623" y="4243226"/>
                </a:cubicBezTo>
                <a:cubicBezTo>
                  <a:pt x="1863048" y="4253500"/>
                  <a:pt x="1867270" y="4263542"/>
                  <a:pt x="1869897" y="4274049"/>
                </a:cubicBezTo>
                <a:cubicBezTo>
                  <a:pt x="1873322" y="4287748"/>
                  <a:pt x="1875422" y="4301848"/>
                  <a:pt x="1880171" y="4315146"/>
                </a:cubicBezTo>
                <a:cubicBezTo>
                  <a:pt x="1884034" y="4325964"/>
                  <a:pt x="1891719" y="4335150"/>
                  <a:pt x="1895582" y="4345968"/>
                </a:cubicBezTo>
                <a:cubicBezTo>
                  <a:pt x="1900331" y="4359266"/>
                  <a:pt x="1902431" y="4373366"/>
                  <a:pt x="1905856" y="4387065"/>
                </a:cubicBezTo>
                <a:cubicBezTo>
                  <a:pt x="1909411" y="4401287"/>
                  <a:pt x="1915892" y="4424889"/>
                  <a:pt x="1916130" y="4438435"/>
                </a:cubicBezTo>
                <a:cubicBezTo>
                  <a:pt x="1917662" y="4525752"/>
                  <a:pt x="1916130" y="4613096"/>
                  <a:pt x="1916130" y="4700426"/>
                </a:cubicBezTo>
                <a:lnTo>
                  <a:pt x="1916130" y="4700426"/>
                </a:lnTo>
              </a:path>
            </a:pathLst>
          </a:custGeom>
          <a:solidFill>
            <a:srgbClr val="A9D18E"/>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8" name="Freeform: Shape 7">
            <a:extLst>
              <a:ext uri="{FF2B5EF4-FFF2-40B4-BE49-F238E27FC236}">
                <a16:creationId xmlns:a16="http://schemas.microsoft.com/office/drawing/2014/main" id="{5D254D69-B243-499F-8771-54D493443AD0}"/>
              </a:ext>
            </a:extLst>
          </p:cNvPr>
          <p:cNvSpPr/>
          <p:nvPr/>
        </p:nvSpPr>
        <p:spPr>
          <a:xfrm>
            <a:off x="4048456" y="2854522"/>
            <a:ext cx="1229050" cy="2982074"/>
          </a:xfrm>
          <a:custGeom>
            <a:avLst/>
            <a:gdLst>
              <a:gd name="connsiteX0" fmla="*/ 744881 w 1638733"/>
              <a:gd name="connsiteY0" fmla="*/ 3863083 h 3976099"/>
              <a:gd name="connsiteX1" fmla="*/ 744881 w 1638733"/>
              <a:gd name="connsiteY1" fmla="*/ 3863083 h 3976099"/>
              <a:gd name="connsiteX2" fmla="*/ 724333 w 1638733"/>
              <a:gd name="connsiteY2" fmla="*/ 3816849 h 3976099"/>
              <a:gd name="connsiteX3" fmla="*/ 714059 w 1638733"/>
              <a:gd name="connsiteY3" fmla="*/ 3786027 h 3976099"/>
              <a:gd name="connsiteX4" fmla="*/ 708922 w 1638733"/>
              <a:gd name="connsiteY4" fmla="*/ 3714108 h 3976099"/>
              <a:gd name="connsiteX5" fmla="*/ 703785 w 1638733"/>
              <a:gd name="connsiteY5" fmla="*/ 3698696 h 3976099"/>
              <a:gd name="connsiteX6" fmla="*/ 698648 w 1638733"/>
              <a:gd name="connsiteY6" fmla="*/ 3565132 h 3976099"/>
              <a:gd name="connsiteX7" fmla="*/ 693511 w 1638733"/>
              <a:gd name="connsiteY7" fmla="*/ 3508625 h 3976099"/>
              <a:gd name="connsiteX8" fmla="*/ 683236 w 1638733"/>
              <a:gd name="connsiteY8" fmla="*/ 3488076 h 3976099"/>
              <a:gd name="connsiteX9" fmla="*/ 678099 w 1638733"/>
              <a:gd name="connsiteY9" fmla="*/ 3472665 h 3976099"/>
              <a:gd name="connsiteX10" fmla="*/ 672962 w 1638733"/>
              <a:gd name="connsiteY10" fmla="*/ 3436705 h 3976099"/>
              <a:gd name="connsiteX11" fmla="*/ 667825 w 1638733"/>
              <a:gd name="connsiteY11" fmla="*/ 3395609 h 3976099"/>
              <a:gd name="connsiteX12" fmla="*/ 657551 w 1638733"/>
              <a:gd name="connsiteY12" fmla="*/ 3375061 h 3976099"/>
              <a:gd name="connsiteX13" fmla="*/ 652414 w 1638733"/>
              <a:gd name="connsiteY13" fmla="*/ 3344238 h 3976099"/>
              <a:gd name="connsiteX14" fmla="*/ 642140 w 1638733"/>
              <a:gd name="connsiteY14" fmla="*/ 3313416 h 3976099"/>
              <a:gd name="connsiteX15" fmla="*/ 637003 w 1638733"/>
              <a:gd name="connsiteY15" fmla="*/ 3298004 h 3976099"/>
              <a:gd name="connsiteX16" fmla="*/ 621592 w 1638733"/>
              <a:gd name="connsiteY16" fmla="*/ 3256908 h 3976099"/>
              <a:gd name="connsiteX17" fmla="*/ 616454 w 1638733"/>
              <a:gd name="connsiteY17" fmla="*/ 3236359 h 3976099"/>
              <a:gd name="connsiteX18" fmla="*/ 611317 w 1638733"/>
              <a:gd name="connsiteY18" fmla="*/ 3210674 h 3976099"/>
              <a:gd name="connsiteX19" fmla="*/ 601043 w 1638733"/>
              <a:gd name="connsiteY19" fmla="*/ 3195263 h 3976099"/>
              <a:gd name="connsiteX20" fmla="*/ 590769 w 1638733"/>
              <a:gd name="connsiteY20" fmla="*/ 3159303 h 3976099"/>
              <a:gd name="connsiteX21" fmla="*/ 585632 w 1638733"/>
              <a:gd name="connsiteY21" fmla="*/ 3138755 h 3976099"/>
              <a:gd name="connsiteX22" fmla="*/ 575358 w 1638733"/>
              <a:gd name="connsiteY22" fmla="*/ 3118207 h 3976099"/>
              <a:gd name="connsiteX23" fmla="*/ 565084 w 1638733"/>
              <a:gd name="connsiteY23" fmla="*/ 3061699 h 3976099"/>
              <a:gd name="connsiteX24" fmla="*/ 554810 w 1638733"/>
              <a:gd name="connsiteY24" fmla="*/ 3036013 h 3976099"/>
              <a:gd name="connsiteX25" fmla="*/ 544535 w 1638733"/>
              <a:gd name="connsiteY25" fmla="*/ 2994917 h 3976099"/>
              <a:gd name="connsiteX26" fmla="*/ 534261 w 1638733"/>
              <a:gd name="connsiteY26" fmla="*/ 2964094 h 3976099"/>
              <a:gd name="connsiteX27" fmla="*/ 529124 w 1638733"/>
              <a:gd name="connsiteY27" fmla="*/ 2933272 h 3976099"/>
              <a:gd name="connsiteX28" fmla="*/ 523987 w 1638733"/>
              <a:gd name="connsiteY28" fmla="*/ 2907586 h 3976099"/>
              <a:gd name="connsiteX29" fmla="*/ 518850 w 1638733"/>
              <a:gd name="connsiteY29" fmla="*/ 2851079 h 3976099"/>
              <a:gd name="connsiteX30" fmla="*/ 508576 w 1638733"/>
              <a:gd name="connsiteY30" fmla="*/ 2835667 h 3976099"/>
              <a:gd name="connsiteX31" fmla="*/ 488028 w 1638733"/>
              <a:gd name="connsiteY31" fmla="*/ 2789434 h 3976099"/>
              <a:gd name="connsiteX32" fmla="*/ 472616 w 1638733"/>
              <a:gd name="connsiteY32" fmla="*/ 2732926 h 3976099"/>
              <a:gd name="connsiteX33" fmla="*/ 457205 w 1638733"/>
              <a:gd name="connsiteY33" fmla="*/ 2681555 h 3976099"/>
              <a:gd name="connsiteX34" fmla="*/ 452068 w 1638733"/>
              <a:gd name="connsiteY34" fmla="*/ 2655870 h 3976099"/>
              <a:gd name="connsiteX35" fmla="*/ 446931 w 1638733"/>
              <a:gd name="connsiteY35" fmla="*/ 2625047 h 3976099"/>
              <a:gd name="connsiteX36" fmla="*/ 431520 w 1638733"/>
              <a:gd name="connsiteY36" fmla="*/ 2609636 h 3976099"/>
              <a:gd name="connsiteX37" fmla="*/ 416108 w 1638733"/>
              <a:gd name="connsiteY37" fmla="*/ 2563402 h 3976099"/>
              <a:gd name="connsiteX38" fmla="*/ 400697 w 1638733"/>
              <a:gd name="connsiteY38" fmla="*/ 2537717 h 3976099"/>
              <a:gd name="connsiteX39" fmla="*/ 395560 w 1638733"/>
              <a:gd name="connsiteY39" fmla="*/ 2517168 h 3976099"/>
              <a:gd name="connsiteX40" fmla="*/ 369875 w 1638733"/>
              <a:gd name="connsiteY40" fmla="*/ 2470935 h 3976099"/>
              <a:gd name="connsiteX41" fmla="*/ 359601 w 1638733"/>
              <a:gd name="connsiteY41" fmla="*/ 2440112 h 3976099"/>
              <a:gd name="connsiteX42" fmla="*/ 354463 w 1638733"/>
              <a:gd name="connsiteY42" fmla="*/ 2424701 h 3976099"/>
              <a:gd name="connsiteX43" fmla="*/ 333915 w 1638733"/>
              <a:gd name="connsiteY43" fmla="*/ 2388741 h 3976099"/>
              <a:gd name="connsiteX44" fmla="*/ 313367 w 1638733"/>
              <a:gd name="connsiteY44" fmla="*/ 2347645 h 3976099"/>
              <a:gd name="connsiteX45" fmla="*/ 297956 w 1638733"/>
              <a:gd name="connsiteY45" fmla="*/ 2337371 h 3976099"/>
              <a:gd name="connsiteX46" fmla="*/ 272270 w 1638733"/>
              <a:gd name="connsiteY46" fmla="*/ 2286000 h 3976099"/>
              <a:gd name="connsiteX47" fmla="*/ 261996 w 1638733"/>
              <a:gd name="connsiteY47" fmla="*/ 2250040 h 3976099"/>
              <a:gd name="connsiteX48" fmla="*/ 246585 w 1638733"/>
              <a:gd name="connsiteY48" fmla="*/ 2229492 h 3976099"/>
              <a:gd name="connsiteX49" fmla="*/ 241448 w 1638733"/>
              <a:gd name="connsiteY49" fmla="*/ 2214081 h 3976099"/>
              <a:gd name="connsiteX50" fmla="*/ 236311 w 1638733"/>
              <a:gd name="connsiteY50" fmla="*/ 2193532 h 3976099"/>
              <a:gd name="connsiteX51" fmla="*/ 205488 w 1638733"/>
              <a:gd name="connsiteY51" fmla="*/ 2152436 h 3976099"/>
              <a:gd name="connsiteX52" fmla="*/ 190077 w 1638733"/>
              <a:gd name="connsiteY52" fmla="*/ 2116476 h 3976099"/>
              <a:gd name="connsiteX53" fmla="*/ 184940 w 1638733"/>
              <a:gd name="connsiteY53" fmla="*/ 2101065 h 3976099"/>
              <a:gd name="connsiteX54" fmla="*/ 164392 w 1638733"/>
              <a:gd name="connsiteY54" fmla="*/ 2065105 h 3976099"/>
              <a:gd name="connsiteX55" fmla="*/ 159254 w 1638733"/>
              <a:gd name="connsiteY55" fmla="*/ 2024009 h 3976099"/>
              <a:gd name="connsiteX56" fmla="*/ 138706 w 1638733"/>
              <a:gd name="connsiteY56" fmla="*/ 1998323 h 3976099"/>
              <a:gd name="connsiteX57" fmla="*/ 128432 w 1638733"/>
              <a:gd name="connsiteY57" fmla="*/ 1957227 h 3976099"/>
              <a:gd name="connsiteX58" fmla="*/ 118158 w 1638733"/>
              <a:gd name="connsiteY58" fmla="*/ 1941816 h 3976099"/>
              <a:gd name="connsiteX59" fmla="*/ 107884 w 1638733"/>
              <a:gd name="connsiteY59" fmla="*/ 1921267 h 3976099"/>
              <a:gd name="connsiteX60" fmla="*/ 77061 w 1638733"/>
              <a:gd name="connsiteY60" fmla="*/ 1875034 h 3976099"/>
              <a:gd name="connsiteX61" fmla="*/ 71924 w 1638733"/>
              <a:gd name="connsiteY61" fmla="*/ 1859622 h 3976099"/>
              <a:gd name="connsiteX62" fmla="*/ 56513 w 1638733"/>
              <a:gd name="connsiteY62" fmla="*/ 1844211 h 3976099"/>
              <a:gd name="connsiteX63" fmla="*/ 46239 w 1638733"/>
              <a:gd name="connsiteY63" fmla="*/ 1803114 h 3976099"/>
              <a:gd name="connsiteX64" fmla="*/ 30828 w 1638733"/>
              <a:gd name="connsiteY64" fmla="*/ 1669550 h 3976099"/>
              <a:gd name="connsiteX65" fmla="*/ 10279 w 1638733"/>
              <a:gd name="connsiteY65" fmla="*/ 1515438 h 3976099"/>
              <a:gd name="connsiteX66" fmla="*/ 5142 w 1638733"/>
              <a:gd name="connsiteY66" fmla="*/ 1453793 h 3976099"/>
              <a:gd name="connsiteX67" fmla="*/ 5 w 1638733"/>
              <a:gd name="connsiteY67" fmla="*/ 1417834 h 3976099"/>
              <a:gd name="connsiteX68" fmla="*/ 10279 w 1638733"/>
              <a:gd name="connsiteY68" fmla="*/ 1099335 h 3976099"/>
              <a:gd name="connsiteX69" fmla="*/ 15416 w 1638733"/>
              <a:gd name="connsiteY69" fmla="*/ 1058238 h 3976099"/>
              <a:gd name="connsiteX70" fmla="*/ 25690 w 1638733"/>
              <a:gd name="connsiteY70" fmla="*/ 1012004 h 3976099"/>
              <a:gd name="connsiteX71" fmla="*/ 30828 w 1638733"/>
              <a:gd name="connsiteY71" fmla="*/ 965771 h 3976099"/>
              <a:gd name="connsiteX72" fmla="*/ 51376 w 1638733"/>
              <a:gd name="connsiteY72" fmla="*/ 893852 h 3976099"/>
              <a:gd name="connsiteX73" fmla="*/ 77061 w 1638733"/>
              <a:gd name="connsiteY73" fmla="*/ 744876 h 3976099"/>
              <a:gd name="connsiteX74" fmla="*/ 82198 w 1638733"/>
              <a:gd name="connsiteY74" fmla="*/ 626723 h 3976099"/>
              <a:gd name="connsiteX75" fmla="*/ 102747 w 1638733"/>
              <a:gd name="connsiteY75" fmla="*/ 559941 h 3976099"/>
              <a:gd name="connsiteX76" fmla="*/ 118158 w 1638733"/>
              <a:gd name="connsiteY76" fmla="*/ 472611 h 3976099"/>
              <a:gd name="connsiteX77" fmla="*/ 123295 w 1638733"/>
              <a:gd name="connsiteY77" fmla="*/ 339047 h 3976099"/>
              <a:gd name="connsiteX78" fmla="*/ 148980 w 1638733"/>
              <a:gd name="connsiteY78" fmla="*/ 251717 h 3976099"/>
              <a:gd name="connsiteX79" fmla="*/ 154117 w 1638733"/>
              <a:gd name="connsiteY79" fmla="*/ 236305 h 3976099"/>
              <a:gd name="connsiteX80" fmla="*/ 169529 w 1638733"/>
              <a:gd name="connsiteY80" fmla="*/ 226031 h 3976099"/>
              <a:gd name="connsiteX81" fmla="*/ 215762 w 1638733"/>
              <a:gd name="connsiteY81" fmla="*/ 215757 h 3976099"/>
              <a:gd name="connsiteX82" fmla="*/ 231174 w 1638733"/>
              <a:gd name="connsiteY82" fmla="*/ 210620 h 3976099"/>
              <a:gd name="connsiteX83" fmla="*/ 246585 w 1638733"/>
              <a:gd name="connsiteY83" fmla="*/ 195209 h 3976099"/>
              <a:gd name="connsiteX84" fmla="*/ 261996 w 1638733"/>
              <a:gd name="connsiteY84" fmla="*/ 184935 h 3976099"/>
              <a:gd name="connsiteX85" fmla="*/ 303093 w 1638733"/>
              <a:gd name="connsiteY85" fmla="*/ 174661 h 3976099"/>
              <a:gd name="connsiteX86" fmla="*/ 318504 w 1638733"/>
              <a:gd name="connsiteY86" fmla="*/ 164386 h 3976099"/>
              <a:gd name="connsiteX87" fmla="*/ 339052 w 1638733"/>
              <a:gd name="connsiteY87" fmla="*/ 154112 h 3976099"/>
              <a:gd name="connsiteX88" fmla="*/ 380149 w 1638733"/>
              <a:gd name="connsiteY88" fmla="*/ 123290 h 3976099"/>
              <a:gd name="connsiteX89" fmla="*/ 400697 w 1638733"/>
              <a:gd name="connsiteY89" fmla="*/ 118153 h 3976099"/>
              <a:gd name="connsiteX90" fmla="*/ 549672 w 1638733"/>
              <a:gd name="connsiteY90" fmla="*/ 77056 h 3976099"/>
              <a:gd name="connsiteX91" fmla="*/ 606180 w 1638733"/>
              <a:gd name="connsiteY91" fmla="*/ 56508 h 3976099"/>
              <a:gd name="connsiteX92" fmla="*/ 647277 w 1638733"/>
              <a:gd name="connsiteY92" fmla="*/ 41096 h 3976099"/>
              <a:gd name="connsiteX93" fmla="*/ 672962 w 1638733"/>
              <a:gd name="connsiteY93" fmla="*/ 25685 h 3976099"/>
              <a:gd name="connsiteX94" fmla="*/ 708922 w 1638733"/>
              <a:gd name="connsiteY94" fmla="*/ 20548 h 3976099"/>
              <a:gd name="connsiteX95" fmla="*/ 744881 w 1638733"/>
              <a:gd name="connsiteY95" fmla="*/ 10274 h 3976099"/>
              <a:gd name="connsiteX96" fmla="*/ 760293 w 1638733"/>
              <a:gd name="connsiteY96" fmla="*/ 5137 h 3976099"/>
              <a:gd name="connsiteX97" fmla="*/ 780841 w 1638733"/>
              <a:gd name="connsiteY97" fmla="*/ 0 h 3976099"/>
              <a:gd name="connsiteX98" fmla="*/ 991461 w 1638733"/>
              <a:gd name="connsiteY98" fmla="*/ 10274 h 3976099"/>
              <a:gd name="connsiteX99" fmla="*/ 1032558 w 1638733"/>
              <a:gd name="connsiteY99" fmla="*/ 15411 h 3976099"/>
              <a:gd name="connsiteX100" fmla="*/ 1104477 w 1638733"/>
              <a:gd name="connsiteY100" fmla="*/ 20548 h 3976099"/>
              <a:gd name="connsiteX101" fmla="*/ 1207219 w 1638733"/>
              <a:gd name="connsiteY101" fmla="*/ 35959 h 3976099"/>
              <a:gd name="connsiteX102" fmla="*/ 1268863 w 1638733"/>
              <a:gd name="connsiteY102" fmla="*/ 61645 h 3976099"/>
              <a:gd name="connsiteX103" fmla="*/ 1294549 w 1638733"/>
              <a:gd name="connsiteY103" fmla="*/ 66782 h 3976099"/>
              <a:gd name="connsiteX104" fmla="*/ 1309960 w 1638733"/>
              <a:gd name="connsiteY104" fmla="*/ 77056 h 3976099"/>
              <a:gd name="connsiteX105" fmla="*/ 1335645 w 1638733"/>
              <a:gd name="connsiteY105" fmla="*/ 102741 h 3976099"/>
              <a:gd name="connsiteX106" fmla="*/ 1366468 w 1638733"/>
              <a:gd name="connsiteY106" fmla="*/ 118153 h 3976099"/>
              <a:gd name="connsiteX107" fmla="*/ 1402428 w 1638733"/>
              <a:gd name="connsiteY107" fmla="*/ 138701 h 3976099"/>
              <a:gd name="connsiteX108" fmla="*/ 1417839 w 1638733"/>
              <a:gd name="connsiteY108" fmla="*/ 148975 h 3976099"/>
              <a:gd name="connsiteX109" fmla="*/ 1453798 w 1638733"/>
              <a:gd name="connsiteY109" fmla="*/ 164386 h 3976099"/>
              <a:gd name="connsiteX110" fmla="*/ 1474347 w 1638733"/>
              <a:gd name="connsiteY110" fmla="*/ 174661 h 3976099"/>
              <a:gd name="connsiteX111" fmla="*/ 1484621 w 1638733"/>
              <a:gd name="connsiteY111" fmla="*/ 190072 h 3976099"/>
              <a:gd name="connsiteX112" fmla="*/ 1500032 w 1638733"/>
              <a:gd name="connsiteY112" fmla="*/ 205483 h 3976099"/>
              <a:gd name="connsiteX113" fmla="*/ 1515443 w 1638733"/>
              <a:gd name="connsiteY113" fmla="*/ 231168 h 3976099"/>
              <a:gd name="connsiteX114" fmla="*/ 1525717 w 1638733"/>
              <a:gd name="connsiteY114" fmla="*/ 256854 h 3976099"/>
              <a:gd name="connsiteX115" fmla="*/ 1546266 w 1638733"/>
              <a:gd name="connsiteY115" fmla="*/ 277402 h 3976099"/>
              <a:gd name="connsiteX116" fmla="*/ 1566814 w 1638733"/>
              <a:gd name="connsiteY116" fmla="*/ 318499 h 3976099"/>
              <a:gd name="connsiteX117" fmla="*/ 1602774 w 1638733"/>
              <a:gd name="connsiteY117" fmla="*/ 364732 h 3976099"/>
              <a:gd name="connsiteX118" fmla="*/ 1613048 w 1638733"/>
              <a:gd name="connsiteY118" fmla="*/ 390418 h 3976099"/>
              <a:gd name="connsiteX119" fmla="*/ 1623322 w 1638733"/>
              <a:gd name="connsiteY119" fmla="*/ 441789 h 3976099"/>
              <a:gd name="connsiteX120" fmla="*/ 1638733 w 1638733"/>
              <a:gd name="connsiteY120" fmla="*/ 467474 h 3976099"/>
              <a:gd name="connsiteX121" fmla="*/ 1633596 w 1638733"/>
              <a:gd name="connsiteY121" fmla="*/ 647272 h 3976099"/>
              <a:gd name="connsiteX122" fmla="*/ 1623322 w 1638733"/>
              <a:gd name="connsiteY122" fmla="*/ 801384 h 3976099"/>
              <a:gd name="connsiteX123" fmla="*/ 1602774 w 1638733"/>
              <a:gd name="connsiteY123" fmla="*/ 847618 h 3976099"/>
              <a:gd name="connsiteX124" fmla="*/ 1587362 w 1638733"/>
              <a:gd name="connsiteY124" fmla="*/ 857892 h 3976099"/>
              <a:gd name="connsiteX125" fmla="*/ 1577088 w 1638733"/>
              <a:gd name="connsiteY125" fmla="*/ 878440 h 3976099"/>
              <a:gd name="connsiteX126" fmla="*/ 1520580 w 1638733"/>
              <a:gd name="connsiteY126" fmla="*/ 898989 h 3976099"/>
              <a:gd name="connsiteX127" fmla="*/ 1510306 w 1638733"/>
              <a:gd name="connsiteY127" fmla="*/ 914400 h 3976099"/>
              <a:gd name="connsiteX128" fmla="*/ 1453798 w 1638733"/>
              <a:gd name="connsiteY128" fmla="*/ 934948 h 3976099"/>
              <a:gd name="connsiteX129" fmla="*/ 1422976 w 1638733"/>
              <a:gd name="connsiteY129" fmla="*/ 950359 h 3976099"/>
              <a:gd name="connsiteX130" fmla="*/ 1412702 w 1638733"/>
              <a:gd name="connsiteY130" fmla="*/ 960634 h 3976099"/>
              <a:gd name="connsiteX131" fmla="*/ 1397290 w 1638733"/>
              <a:gd name="connsiteY131" fmla="*/ 981182 h 3976099"/>
              <a:gd name="connsiteX132" fmla="*/ 1366468 w 1638733"/>
              <a:gd name="connsiteY132" fmla="*/ 986319 h 3976099"/>
              <a:gd name="connsiteX133" fmla="*/ 1345920 w 1638733"/>
              <a:gd name="connsiteY133" fmla="*/ 991456 h 3976099"/>
              <a:gd name="connsiteX134" fmla="*/ 1309960 w 1638733"/>
              <a:gd name="connsiteY134" fmla="*/ 1012004 h 3976099"/>
              <a:gd name="connsiteX135" fmla="*/ 1279138 w 1638733"/>
              <a:gd name="connsiteY135" fmla="*/ 1022279 h 3976099"/>
              <a:gd name="connsiteX136" fmla="*/ 1238041 w 1638733"/>
              <a:gd name="connsiteY136" fmla="*/ 1037690 h 3976099"/>
              <a:gd name="connsiteX137" fmla="*/ 1217493 w 1638733"/>
              <a:gd name="connsiteY137" fmla="*/ 1053101 h 3976099"/>
              <a:gd name="connsiteX138" fmla="*/ 1135299 w 1638733"/>
              <a:gd name="connsiteY138" fmla="*/ 1073649 h 3976099"/>
              <a:gd name="connsiteX139" fmla="*/ 1099340 w 1638733"/>
              <a:gd name="connsiteY139" fmla="*/ 1099335 h 3976099"/>
              <a:gd name="connsiteX140" fmla="*/ 1053106 w 1638733"/>
              <a:gd name="connsiteY140" fmla="*/ 1114746 h 3976099"/>
              <a:gd name="connsiteX141" fmla="*/ 1027421 w 1638733"/>
              <a:gd name="connsiteY141" fmla="*/ 1130157 h 3976099"/>
              <a:gd name="connsiteX142" fmla="*/ 1006872 w 1638733"/>
              <a:gd name="connsiteY142" fmla="*/ 1140431 h 3976099"/>
              <a:gd name="connsiteX143" fmla="*/ 991461 w 1638733"/>
              <a:gd name="connsiteY143" fmla="*/ 1150705 h 3976099"/>
              <a:gd name="connsiteX144" fmla="*/ 970913 w 1638733"/>
              <a:gd name="connsiteY144" fmla="*/ 1160980 h 3976099"/>
              <a:gd name="connsiteX145" fmla="*/ 955502 w 1638733"/>
              <a:gd name="connsiteY145" fmla="*/ 1171254 h 3976099"/>
              <a:gd name="connsiteX146" fmla="*/ 919542 w 1638733"/>
              <a:gd name="connsiteY146" fmla="*/ 1181528 h 3976099"/>
              <a:gd name="connsiteX147" fmla="*/ 827075 w 1638733"/>
              <a:gd name="connsiteY147" fmla="*/ 1248310 h 3976099"/>
              <a:gd name="connsiteX148" fmla="*/ 801389 w 1638733"/>
              <a:gd name="connsiteY148" fmla="*/ 1268858 h 3976099"/>
              <a:gd name="connsiteX149" fmla="*/ 780841 w 1638733"/>
              <a:gd name="connsiteY149" fmla="*/ 1294544 h 3976099"/>
              <a:gd name="connsiteX150" fmla="*/ 755156 w 1638733"/>
              <a:gd name="connsiteY150" fmla="*/ 1309955 h 3976099"/>
              <a:gd name="connsiteX151" fmla="*/ 739744 w 1638733"/>
              <a:gd name="connsiteY151" fmla="*/ 1325366 h 3976099"/>
              <a:gd name="connsiteX152" fmla="*/ 729470 w 1638733"/>
              <a:gd name="connsiteY152" fmla="*/ 1345914 h 3976099"/>
              <a:gd name="connsiteX153" fmla="*/ 714059 w 1638733"/>
              <a:gd name="connsiteY153" fmla="*/ 1371600 h 3976099"/>
              <a:gd name="connsiteX154" fmla="*/ 703785 w 1638733"/>
              <a:gd name="connsiteY154" fmla="*/ 1402422 h 3976099"/>
              <a:gd name="connsiteX155" fmla="*/ 688374 w 1638733"/>
              <a:gd name="connsiteY155" fmla="*/ 1417834 h 3976099"/>
              <a:gd name="connsiteX156" fmla="*/ 672962 w 1638733"/>
              <a:gd name="connsiteY156" fmla="*/ 1448656 h 3976099"/>
              <a:gd name="connsiteX157" fmla="*/ 662688 w 1638733"/>
              <a:gd name="connsiteY157" fmla="*/ 1464067 h 3976099"/>
              <a:gd name="connsiteX158" fmla="*/ 652414 w 1638733"/>
              <a:gd name="connsiteY158" fmla="*/ 1494890 h 3976099"/>
              <a:gd name="connsiteX159" fmla="*/ 642140 w 1638733"/>
              <a:gd name="connsiteY159" fmla="*/ 1510301 h 3976099"/>
              <a:gd name="connsiteX160" fmla="*/ 637003 w 1638733"/>
              <a:gd name="connsiteY160" fmla="*/ 1530849 h 3976099"/>
              <a:gd name="connsiteX161" fmla="*/ 631866 w 1638733"/>
              <a:gd name="connsiteY161" fmla="*/ 1546261 h 3976099"/>
              <a:gd name="connsiteX162" fmla="*/ 626729 w 1638733"/>
              <a:gd name="connsiteY162" fmla="*/ 1571946 h 3976099"/>
              <a:gd name="connsiteX163" fmla="*/ 606180 w 1638733"/>
              <a:gd name="connsiteY163" fmla="*/ 1602768 h 3976099"/>
              <a:gd name="connsiteX164" fmla="*/ 601043 w 1638733"/>
              <a:gd name="connsiteY164" fmla="*/ 1618180 h 3976099"/>
              <a:gd name="connsiteX165" fmla="*/ 590769 w 1638733"/>
              <a:gd name="connsiteY165" fmla="*/ 1638728 h 3976099"/>
              <a:gd name="connsiteX166" fmla="*/ 565084 w 1638733"/>
              <a:gd name="connsiteY166" fmla="*/ 1710647 h 3976099"/>
              <a:gd name="connsiteX167" fmla="*/ 570221 w 1638733"/>
              <a:gd name="connsiteY167" fmla="*/ 1869896 h 3976099"/>
              <a:gd name="connsiteX168" fmla="*/ 575358 w 1638733"/>
              <a:gd name="connsiteY168" fmla="*/ 1890445 h 3976099"/>
              <a:gd name="connsiteX169" fmla="*/ 585632 w 1638733"/>
              <a:gd name="connsiteY169" fmla="*/ 1946953 h 3976099"/>
              <a:gd name="connsiteX170" fmla="*/ 595906 w 1638733"/>
              <a:gd name="connsiteY170" fmla="*/ 2003461 h 3976099"/>
              <a:gd name="connsiteX171" fmla="*/ 601043 w 1638733"/>
              <a:gd name="connsiteY171" fmla="*/ 2029146 h 3976099"/>
              <a:gd name="connsiteX172" fmla="*/ 611317 w 1638733"/>
              <a:gd name="connsiteY172" fmla="*/ 2049694 h 3976099"/>
              <a:gd name="connsiteX173" fmla="*/ 616454 w 1638733"/>
              <a:gd name="connsiteY173" fmla="*/ 2090791 h 3976099"/>
              <a:gd name="connsiteX174" fmla="*/ 626729 w 1638733"/>
              <a:gd name="connsiteY174" fmla="*/ 2111339 h 3976099"/>
              <a:gd name="connsiteX175" fmla="*/ 637003 w 1638733"/>
              <a:gd name="connsiteY175" fmla="*/ 2137025 h 3976099"/>
              <a:gd name="connsiteX176" fmla="*/ 642140 w 1638733"/>
              <a:gd name="connsiteY176" fmla="*/ 2152436 h 3976099"/>
              <a:gd name="connsiteX177" fmla="*/ 662688 w 1638733"/>
              <a:gd name="connsiteY177" fmla="*/ 2167847 h 3976099"/>
              <a:gd name="connsiteX178" fmla="*/ 688374 w 1638733"/>
              <a:gd name="connsiteY178" fmla="*/ 2198670 h 3976099"/>
              <a:gd name="connsiteX179" fmla="*/ 698648 w 1638733"/>
              <a:gd name="connsiteY179" fmla="*/ 2219218 h 3976099"/>
              <a:gd name="connsiteX180" fmla="*/ 734607 w 1638733"/>
              <a:gd name="connsiteY180" fmla="*/ 2260314 h 3976099"/>
              <a:gd name="connsiteX181" fmla="*/ 770567 w 1638733"/>
              <a:gd name="connsiteY181" fmla="*/ 2291137 h 3976099"/>
              <a:gd name="connsiteX182" fmla="*/ 816801 w 1638733"/>
              <a:gd name="connsiteY182" fmla="*/ 2321959 h 3976099"/>
              <a:gd name="connsiteX183" fmla="*/ 827075 w 1638733"/>
              <a:gd name="connsiteY183" fmla="*/ 2332234 h 3976099"/>
              <a:gd name="connsiteX184" fmla="*/ 863034 w 1638733"/>
              <a:gd name="connsiteY184" fmla="*/ 2347645 h 3976099"/>
              <a:gd name="connsiteX185" fmla="*/ 878445 w 1638733"/>
              <a:gd name="connsiteY185" fmla="*/ 2357919 h 3976099"/>
              <a:gd name="connsiteX186" fmla="*/ 919542 w 1638733"/>
              <a:gd name="connsiteY186" fmla="*/ 2368193 h 3976099"/>
              <a:gd name="connsiteX187" fmla="*/ 1037695 w 1638733"/>
              <a:gd name="connsiteY187" fmla="*/ 2378467 h 3976099"/>
              <a:gd name="connsiteX188" fmla="*/ 1160985 w 1638733"/>
              <a:gd name="connsiteY188" fmla="*/ 2388741 h 3976099"/>
              <a:gd name="connsiteX189" fmla="*/ 1166122 w 1638733"/>
              <a:gd name="connsiteY189" fmla="*/ 2404153 h 3976099"/>
              <a:gd name="connsiteX190" fmla="*/ 1186670 w 1638733"/>
              <a:gd name="connsiteY190" fmla="*/ 2434975 h 3976099"/>
              <a:gd name="connsiteX191" fmla="*/ 1196944 w 1638733"/>
              <a:gd name="connsiteY191" fmla="*/ 2465798 h 3976099"/>
              <a:gd name="connsiteX192" fmla="*/ 1202081 w 1638733"/>
              <a:gd name="connsiteY192" fmla="*/ 2481209 h 3976099"/>
              <a:gd name="connsiteX193" fmla="*/ 1196944 w 1638733"/>
              <a:gd name="connsiteY193" fmla="*/ 2547991 h 3976099"/>
              <a:gd name="connsiteX194" fmla="*/ 1181533 w 1638733"/>
              <a:gd name="connsiteY194" fmla="*/ 2578813 h 3976099"/>
              <a:gd name="connsiteX195" fmla="*/ 1171259 w 1638733"/>
              <a:gd name="connsiteY195" fmla="*/ 2599362 h 3976099"/>
              <a:gd name="connsiteX196" fmla="*/ 1135299 w 1638733"/>
              <a:gd name="connsiteY196" fmla="*/ 2619910 h 3976099"/>
              <a:gd name="connsiteX197" fmla="*/ 1119888 w 1638733"/>
              <a:gd name="connsiteY197" fmla="*/ 2630184 h 3976099"/>
              <a:gd name="connsiteX198" fmla="*/ 919542 w 1638733"/>
              <a:gd name="connsiteY198" fmla="*/ 2635321 h 3976099"/>
              <a:gd name="connsiteX199" fmla="*/ 904131 w 1638733"/>
              <a:gd name="connsiteY199" fmla="*/ 2645595 h 3976099"/>
              <a:gd name="connsiteX200" fmla="*/ 883583 w 1638733"/>
              <a:gd name="connsiteY200" fmla="*/ 2650732 h 3976099"/>
              <a:gd name="connsiteX201" fmla="*/ 873308 w 1638733"/>
              <a:gd name="connsiteY201" fmla="*/ 2666144 h 3976099"/>
              <a:gd name="connsiteX202" fmla="*/ 857897 w 1638733"/>
              <a:gd name="connsiteY202" fmla="*/ 2686692 h 3976099"/>
              <a:gd name="connsiteX203" fmla="*/ 827075 w 1638733"/>
              <a:gd name="connsiteY203" fmla="*/ 2717514 h 3976099"/>
              <a:gd name="connsiteX204" fmla="*/ 816801 w 1638733"/>
              <a:gd name="connsiteY204" fmla="*/ 2738063 h 3976099"/>
              <a:gd name="connsiteX205" fmla="*/ 801389 w 1638733"/>
              <a:gd name="connsiteY205" fmla="*/ 2753474 h 3976099"/>
              <a:gd name="connsiteX206" fmla="*/ 806526 w 1638733"/>
              <a:gd name="connsiteY206" fmla="*/ 2897312 h 3976099"/>
              <a:gd name="connsiteX207" fmla="*/ 801389 w 1638733"/>
              <a:gd name="connsiteY207" fmla="*/ 2953820 h 3976099"/>
              <a:gd name="connsiteX208" fmla="*/ 811663 w 1638733"/>
              <a:gd name="connsiteY208" fmla="*/ 3015465 h 3976099"/>
              <a:gd name="connsiteX209" fmla="*/ 821938 w 1638733"/>
              <a:gd name="connsiteY209" fmla="*/ 3066836 h 3976099"/>
              <a:gd name="connsiteX210" fmla="*/ 827075 w 1638733"/>
              <a:gd name="connsiteY210" fmla="*/ 3087384 h 3976099"/>
              <a:gd name="connsiteX211" fmla="*/ 832212 w 1638733"/>
              <a:gd name="connsiteY211" fmla="*/ 3123344 h 3976099"/>
              <a:gd name="connsiteX212" fmla="*/ 837349 w 1638733"/>
              <a:gd name="connsiteY212" fmla="*/ 3138755 h 3976099"/>
              <a:gd name="connsiteX213" fmla="*/ 852760 w 1638733"/>
              <a:gd name="connsiteY213" fmla="*/ 3179852 h 3976099"/>
              <a:gd name="connsiteX214" fmla="*/ 863034 w 1638733"/>
              <a:gd name="connsiteY214" fmla="*/ 3215811 h 3976099"/>
              <a:gd name="connsiteX215" fmla="*/ 878445 w 1638733"/>
              <a:gd name="connsiteY215" fmla="*/ 3246634 h 3976099"/>
              <a:gd name="connsiteX216" fmla="*/ 888720 w 1638733"/>
              <a:gd name="connsiteY216" fmla="*/ 3308279 h 3976099"/>
              <a:gd name="connsiteX217" fmla="*/ 904131 w 1638733"/>
              <a:gd name="connsiteY217" fmla="*/ 3339101 h 3976099"/>
              <a:gd name="connsiteX218" fmla="*/ 914405 w 1638733"/>
              <a:gd name="connsiteY218" fmla="*/ 3375061 h 3976099"/>
              <a:gd name="connsiteX219" fmla="*/ 924679 w 1638733"/>
              <a:gd name="connsiteY219" fmla="*/ 3405883 h 3976099"/>
              <a:gd name="connsiteX220" fmla="*/ 940090 w 1638733"/>
              <a:gd name="connsiteY220" fmla="*/ 3436705 h 3976099"/>
              <a:gd name="connsiteX221" fmla="*/ 955502 w 1638733"/>
              <a:gd name="connsiteY221" fmla="*/ 3498350 h 3976099"/>
              <a:gd name="connsiteX222" fmla="*/ 981187 w 1638733"/>
              <a:gd name="connsiteY222" fmla="*/ 3565132 h 3976099"/>
              <a:gd name="connsiteX223" fmla="*/ 996598 w 1638733"/>
              <a:gd name="connsiteY223" fmla="*/ 3626777 h 3976099"/>
              <a:gd name="connsiteX224" fmla="*/ 1006872 w 1638733"/>
              <a:gd name="connsiteY224" fmla="*/ 3637052 h 3976099"/>
              <a:gd name="connsiteX225" fmla="*/ 1022284 w 1638733"/>
              <a:gd name="connsiteY225" fmla="*/ 3703834 h 3976099"/>
              <a:gd name="connsiteX226" fmla="*/ 1032558 w 1638733"/>
              <a:gd name="connsiteY226" fmla="*/ 3744930 h 3976099"/>
              <a:gd name="connsiteX227" fmla="*/ 1037695 w 1638733"/>
              <a:gd name="connsiteY227" fmla="*/ 3770616 h 3976099"/>
              <a:gd name="connsiteX228" fmla="*/ 1058243 w 1638733"/>
              <a:gd name="connsiteY228" fmla="*/ 3816849 h 3976099"/>
              <a:gd name="connsiteX229" fmla="*/ 1063380 w 1638733"/>
              <a:gd name="connsiteY229" fmla="*/ 3837398 h 3976099"/>
              <a:gd name="connsiteX230" fmla="*/ 1073654 w 1638733"/>
              <a:gd name="connsiteY230" fmla="*/ 3857946 h 3976099"/>
              <a:gd name="connsiteX231" fmla="*/ 1089066 w 1638733"/>
              <a:gd name="connsiteY231" fmla="*/ 3919591 h 3976099"/>
              <a:gd name="connsiteX232" fmla="*/ 1094203 w 1638733"/>
              <a:gd name="connsiteY232" fmla="*/ 3935002 h 3976099"/>
              <a:gd name="connsiteX233" fmla="*/ 1094203 w 1638733"/>
              <a:gd name="connsiteY233" fmla="*/ 3976099 h 3976099"/>
              <a:gd name="connsiteX234" fmla="*/ 1063380 w 1638733"/>
              <a:gd name="connsiteY234" fmla="*/ 3883631 h 39760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Lst>
            <a:rect l="l" t="t" r="r" b="b"/>
            <a:pathLst>
              <a:path w="1638733" h="3976099">
                <a:moveTo>
                  <a:pt x="744881" y="3863083"/>
                </a:moveTo>
                <a:lnTo>
                  <a:pt x="744881" y="3863083"/>
                </a:lnTo>
                <a:cubicBezTo>
                  <a:pt x="738032" y="3847672"/>
                  <a:pt x="730596" y="3832508"/>
                  <a:pt x="724333" y="3816849"/>
                </a:cubicBezTo>
                <a:cubicBezTo>
                  <a:pt x="720311" y="3806794"/>
                  <a:pt x="714059" y="3786027"/>
                  <a:pt x="714059" y="3786027"/>
                </a:cubicBezTo>
                <a:cubicBezTo>
                  <a:pt x="712347" y="3762054"/>
                  <a:pt x="711730" y="3737977"/>
                  <a:pt x="708922" y="3714108"/>
                </a:cubicBezTo>
                <a:cubicBezTo>
                  <a:pt x="708289" y="3708730"/>
                  <a:pt x="704158" y="3704098"/>
                  <a:pt x="703785" y="3698696"/>
                </a:cubicBezTo>
                <a:cubicBezTo>
                  <a:pt x="700720" y="3654247"/>
                  <a:pt x="701053" y="3609621"/>
                  <a:pt x="698648" y="3565132"/>
                </a:cubicBezTo>
                <a:cubicBezTo>
                  <a:pt x="697627" y="3546246"/>
                  <a:pt x="697220" y="3527171"/>
                  <a:pt x="693511" y="3508625"/>
                </a:cubicBezTo>
                <a:cubicBezTo>
                  <a:pt x="692009" y="3501115"/>
                  <a:pt x="686253" y="3495115"/>
                  <a:pt x="683236" y="3488076"/>
                </a:cubicBezTo>
                <a:cubicBezTo>
                  <a:pt x="681103" y="3483099"/>
                  <a:pt x="679811" y="3477802"/>
                  <a:pt x="678099" y="3472665"/>
                </a:cubicBezTo>
                <a:cubicBezTo>
                  <a:pt x="676387" y="3460678"/>
                  <a:pt x="674562" y="3448707"/>
                  <a:pt x="672962" y="3436705"/>
                </a:cubicBezTo>
                <a:cubicBezTo>
                  <a:pt x="671137" y="3423021"/>
                  <a:pt x="671173" y="3409002"/>
                  <a:pt x="667825" y="3395609"/>
                </a:cubicBezTo>
                <a:cubicBezTo>
                  <a:pt x="665968" y="3388180"/>
                  <a:pt x="660976" y="3381910"/>
                  <a:pt x="657551" y="3375061"/>
                </a:cubicBezTo>
                <a:cubicBezTo>
                  <a:pt x="655839" y="3364787"/>
                  <a:pt x="654940" y="3354343"/>
                  <a:pt x="652414" y="3344238"/>
                </a:cubicBezTo>
                <a:cubicBezTo>
                  <a:pt x="649787" y="3333732"/>
                  <a:pt x="645565" y="3323690"/>
                  <a:pt x="642140" y="3313416"/>
                </a:cubicBezTo>
                <a:cubicBezTo>
                  <a:pt x="640428" y="3308279"/>
                  <a:pt x="638065" y="3303314"/>
                  <a:pt x="637003" y="3298004"/>
                </a:cubicBezTo>
                <a:cubicBezTo>
                  <a:pt x="630655" y="3266265"/>
                  <a:pt x="636709" y="3279584"/>
                  <a:pt x="621592" y="3256908"/>
                </a:cubicBezTo>
                <a:cubicBezTo>
                  <a:pt x="619879" y="3250058"/>
                  <a:pt x="617986" y="3243251"/>
                  <a:pt x="616454" y="3236359"/>
                </a:cubicBezTo>
                <a:cubicBezTo>
                  <a:pt x="614560" y="3227836"/>
                  <a:pt x="614383" y="3218849"/>
                  <a:pt x="611317" y="3210674"/>
                </a:cubicBezTo>
                <a:cubicBezTo>
                  <a:pt x="609149" y="3204893"/>
                  <a:pt x="604468" y="3200400"/>
                  <a:pt x="601043" y="3195263"/>
                </a:cubicBezTo>
                <a:cubicBezTo>
                  <a:pt x="597618" y="3183276"/>
                  <a:pt x="594049" y="3171330"/>
                  <a:pt x="590769" y="3159303"/>
                </a:cubicBezTo>
                <a:cubicBezTo>
                  <a:pt x="588911" y="3152492"/>
                  <a:pt x="588111" y="3145366"/>
                  <a:pt x="585632" y="3138755"/>
                </a:cubicBezTo>
                <a:cubicBezTo>
                  <a:pt x="582943" y="3131585"/>
                  <a:pt x="578783" y="3125056"/>
                  <a:pt x="575358" y="3118207"/>
                </a:cubicBezTo>
                <a:cubicBezTo>
                  <a:pt x="574138" y="3110889"/>
                  <a:pt x="567777" y="3070675"/>
                  <a:pt x="565084" y="3061699"/>
                </a:cubicBezTo>
                <a:cubicBezTo>
                  <a:pt x="562434" y="3052866"/>
                  <a:pt x="558048" y="3044647"/>
                  <a:pt x="554810" y="3036013"/>
                </a:cubicBezTo>
                <a:cubicBezTo>
                  <a:pt x="544415" y="3008293"/>
                  <a:pt x="554758" y="3032404"/>
                  <a:pt x="544535" y="2994917"/>
                </a:cubicBezTo>
                <a:cubicBezTo>
                  <a:pt x="541685" y="2984469"/>
                  <a:pt x="536888" y="2974601"/>
                  <a:pt x="534261" y="2964094"/>
                </a:cubicBezTo>
                <a:cubicBezTo>
                  <a:pt x="531735" y="2953989"/>
                  <a:pt x="530987" y="2943520"/>
                  <a:pt x="529124" y="2933272"/>
                </a:cubicBezTo>
                <a:cubicBezTo>
                  <a:pt x="527562" y="2924681"/>
                  <a:pt x="525699" y="2916148"/>
                  <a:pt x="523987" y="2907586"/>
                </a:cubicBezTo>
                <a:cubicBezTo>
                  <a:pt x="522275" y="2888750"/>
                  <a:pt x="522813" y="2869573"/>
                  <a:pt x="518850" y="2851079"/>
                </a:cubicBezTo>
                <a:cubicBezTo>
                  <a:pt x="517556" y="2845042"/>
                  <a:pt x="511008" y="2841342"/>
                  <a:pt x="508576" y="2835667"/>
                </a:cubicBezTo>
                <a:cubicBezTo>
                  <a:pt x="482123" y="2773943"/>
                  <a:pt x="533791" y="2865706"/>
                  <a:pt x="488028" y="2789434"/>
                </a:cubicBezTo>
                <a:cubicBezTo>
                  <a:pt x="473382" y="2701574"/>
                  <a:pt x="493833" y="2810724"/>
                  <a:pt x="472616" y="2732926"/>
                </a:cubicBezTo>
                <a:cubicBezTo>
                  <a:pt x="457266" y="2676641"/>
                  <a:pt x="478720" y="2724586"/>
                  <a:pt x="457205" y="2681555"/>
                </a:cubicBezTo>
                <a:cubicBezTo>
                  <a:pt x="455493" y="2672993"/>
                  <a:pt x="453630" y="2664460"/>
                  <a:pt x="452068" y="2655870"/>
                </a:cubicBezTo>
                <a:cubicBezTo>
                  <a:pt x="450205" y="2645622"/>
                  <a:pt x="451161" y="2634565"/>
                  <a:pt x="446931" y="2625047"/>
                </a:cubicBezTo>
                <a:cubicBezTo>
                  <a:pt x="443981" y="2618408"/>
                  <a:pt x="436657" y="2614773"/>
                  <a:pt x="431520" y="2609636"/>
                </a:cubicBezTo>
                <a:cubicBezTo>
                  <a:pt x="426614" y="2590012"/>
                  <a:pt x="425783" y="2582750"/>
                  <a:pt x="416108" y="2563402"/>
                </a:cubicBezTo>
                <a:cubicBezTo>
                  <a:pt x="411643" y="2554472"/>
                  <a:pt x="405834" y="2546279"/>
                  <a:pt x="400697" y="2537717"/>
                </a:cubicBezTo>
                <a:cubicBezTo>
                  <a:pt x="398985" y="2530867"/>
                  <a:pt x="398039" y="2523779"/>
                  <a:pt x="395560" y="2517168"/>
                </a:cubicBezTo>
                <a:cubicBezTo>
                  <a:pt x="384916" y="2488783"/>
                  <a:pt x="383887" y="2501761"/>
                  <a:pt x="369875" y="2470935"/>
                </a:cubicBezTo>
                <a:cubicBezTo>
                  <a:pt x="365394" y="2461076"/>
                  <a:pt x="363026" y="2450386"/>
                  <a:pt x="359601" y="2440112"/>
                </a:cubicBezTo>
                <a:cubicBezTo>
                  <a:pt x="357889" y="2434975"/>
                  <a:pt x="357467" y="2429207"/>
                  <a:pt x="354463" y="2424701"/>
                </a:cubicBezTo>
                <a:cubicBezTo>
                  <a:pt x="344144" y="2409222"/>
                  <a:pt x="341737" y="2406993"/>
                  <a:pt x="333915" y="2388741"/>
                </a:cubicBezTo>
                <a:cubicBezTo>
                  <a:pt x="325111" y="2368197"/>
                  <a:pt x="332504" y="2369971"/>
                  <a:pt x="313367" y="2347645"/>
                </a:cubicBezTo>
                <a:cubicBezTo>
                  <a:pt x="309349" y="2342957"/>
                  <a:pt x="303093" y="2340796"/>
                  <a:pt x="297956" y="2337371"/>
                </a:cubicBezTo>
                <a:cubicBezTo>
                  <a:pt x="286328" y="2290855"/>
                  <a:pt x="302851" y="2347160"/>
                  <a:pt x="272270" y="2286000"/>
                </a:cubicBezTo>
                <a:cubicBezTo>
                  <a:pt x="262259" y="2265978"/>
                  <a:pt x="272097" y="2267717"/>
                  <a:pt x="261996" y="2250040"/>
                </a:cubicBezTo>
                <a:cubicBezTo>
                  <a:pt x="257748" y="2242606"/>
                  <a:pt x="251722" y="2236341"/>
                  <a:pt x="246585" y="2229492"/>
                </a:cubicBezTo>
                <a:cubicBezTo>
                  <a:pt x="244873" y="2224355"/>
                  <a:pt x="242936" y="2219288"/>
                  <a:pt x="241448" y="2214081"/>
                </a:cubicBezTo>
                <a:cubicBezTo>
                  <a:pt x="239508" y="2207292"/>
                  <a:pt x="239179" y="2199984"/>
                  <a:pt x="236311" y="2193532"/>
                </a:cubicBezTo>
                <a:cubicBezTo>
                  <a:pt x="226099" y="2170555"/>
                  <a:pt x="221456" y="2168404"/>
                  <a:pt x="205488" y="2152436"/>
                </a:cubicBezTo>
                <a:cubicBezTo>
                  <a:pt x="200351" y="2140449"/>
                  <a:pt x="194920" y="2128584"/>
                  <a:pt x="190077" y="2116476"/>
                </a:cubicBezTo>
                <a:cubicBezTo>
                  <a:pt x="188066" y="2111448"/>
                  <a:pt x="187073" y="2106042"/>
                  <a:pt x="184940" y="2101065"/>
                </a:cubicBezTo>
                <a:cubicBezTo>
                  <a:pt x="177120" y="2082817"/>
                  <a:pt x="174709" y="2080582"/>
                  <a:pt x="164392" y="2065105"/>
                </a:cubicBezTo>
                <a:cubicBezTo>
                  <a:pt x="162679" y="2051406"/>
                  <a:pt x="162887" y="2037328"/>
                  <a:pt x="159254" y="2024009"/>
                </a:cubicBezTo>
                <a:cubicBezTo>
                  <a:pt x="156824" y="2015100"/>
                  <a:pt x="145084" y="2004702"/>
                  <a:pt x="138706" y="1998323"/>
                </a:cubicBezTo>
                <a:cubicBezTo>
                  <a:pt x="135281" y="1984624"/>
                  <a:pt x="136265" y="1968976"/>
                  <a:pt x="128432" y="1957227"/>
                </a:cubicBezTo>
                <a:cubicBezTo>
                  <a:pt x="125007" y="1952090"/>
                  <a:pt x="121221" y="1947176"/>
                  <a:pt x="118158" y="1941816"/>
                </a:cubicBezTo>
                <a:cubicBezTo>
                  <a:pt x="114359" y="1935167"/>
                  <a:pt x="111898" y="1927789"/>
                  <a:pt x="107884" y="1921267"/>
                </a:cubicBezTo>
                <a:cubicBezTo>
                  <a:pt x="98177" y="1905493"/>
                  <a:pt x="77061" y="1875034"/>
                  <a:pt x="77061" y="1875034"/>
                </a:cubicBezTo>
                <a:cubicBezTo>
                  <a:pt x="75349" y="1869897"/>
                  <a:pt x="74928" y="1864128"/>
                  <a:pt x="71924" y="1859622"/>
                </a:cubicBezTo>
                <a:cubicBezTo>
                  <a:pt x="67894" y="1853577"/>
                  <a:pt x="59519" y="1850825"/>
                  <a:pt x="56513" y="1844211"/>
                </a:cubicBezTo>
                <a:cubicBezTo>
                  <a:pt x="50670" y="1831356"/>
                  <a:pt x="46239" y="1803114"/>
                  <a:pt x="46239" y="1803114"/>
                </a:cubicBezTo>
                <a:cubicBezTo>
                  <a:pt x="34495" y="1626949"/>
                  <a:pt x="49674" y="1810887"/>
                  <a:pt x="30828" y="1669550"/>
                </a:cubicBezTo>
                <a:cubicBezTo>
                  <a:pt x="6271" y="1485375"/>
                  <a:pt x="33590" y="1643653"/>
                  <a:pt x="10279" y="1515438"/>
                </a:cubicBezTo>
                <a:cubicBezTo>
                  <a:pt x="8567" y="1494890"/>
                  <a:pt x="7301" y="1474299"/>
                  <a:pt x="5142" y="1453793"/>
                </a:cubicBezTo>
                <a:cubicBezTo>
                  <a:pt x="3874" y="1441752"/>
                  <a:pt x="-170" y="1429941"/>
                  <a:pt x="5" y="1417834"/>
                </a:cubicBezTo>
                <a:cubicBezTo>
                  <a:pt x="1544" y="1311624"/>
                  <a:pt x="5731" y="1205459"/>
                  <a:pt x="10279" y="1099335"/>
                </a:cubicBezTo>
                <a:cubicBezTo>
                  <a:pt x="10870" y="1085542"/>
                  <a:pt x="13017" y="1071834"/>
                  <a:pt x="15416" y="1058238"/>
                </a:cubicBezTo>
                <a:cubicBezTo>
                  <a:pt x="18160" y="1042691"/>
                  <a:pt x="23094" y="1027576"/>
                  <a:pt x="25690" y="1012004"/>
                </a:cubicBezTo>
                <a:cubicBezTo>
                  <a:pt x="28239" y="996709"/>
                  <a:pt x="27534" y="980923"/>
                  <a:pt x="30828" y="965771"/>
                </a:cubicBezTo>
                <a:cubicBezTo>
                  <a:pt x="36125" y="941408"/>
                  <a:pt x="44527" y="917825"/>
                  <a:pt x="51376" y="893852"/>
                </a:cubicBezTo>
                <a:cubicBezTo>
                  <a:pt x="69129" y="775497"/>
                  <a:pt x="59275" y="824916"/>
                  <a:pt x="77061" y="744876"/>
                </a:cubicBezTo>
                <a:cubicBezTo>
                  <a:pt x="78773" y="705492"/>
                  <a:pt x="76775" y="665770"/>
                  <a:pt x="82198" y="626723"/>
                </a:cubicBezTo>
                <a:cubicBezTo>
                  <a:pt x="85402" y="603654"/>
                  <a:pt x="97455" y="582622"/>
                  <a:pt x="102747" y="559941"/>
                </a:cubicBezTo>
                <a:cubicBezTo>
                  <a:pt x="109464" y="531154"/>
                  <a:pt x="113021" y="501721"/>
                  <a:pt x="118158" y="472611"/>
                </a:cubicBezTo>
                <a:cubicBezTo>
                  <a:pt x="119870" y="428090"/>
                  <a:pt x="118862" y="383380"/>
                  <a:pt x="123295" y="339047"/>
                </a:cubicBezTo>
                <a:cubicBezTo>
                  <a:pt x="129518" y="276813"/>
                  <a:pt x="127746" y="283568"/>
                  <a:pt x="148980" y="251717"/>
                </a:cubicBezTo>
                <a:cubicBezTo>
                  <a:pt x="150692" y="246580"/>
                  <a:pt x="150734" y="240534"/>
                  <a:pt x="154117" y="236305"/>
                </a:cubicBezTo>
                <a:cubicBezTo>
                  <a:pt x="157974" y="231484"/>
                  <a:pt x="164007" y="228792"/>
                  <a:pt x="169529" y="226031"/>
                </a:cubicBezTo>
                <a:cubicBezTo>
                  <a:pt x="183407" y="219092"/>
                  <a:pt x="201555" y="218914"/>
                  <a:pt x="215762" y="215757"/>
                </a:cubicBezTo>
                <a:cubicBezTo>
                  <a:pt x="221048" y="214582"/>
                  <a:pt x="226037" y="212332"/>
                  <a:pt x="231174" y="210620"/>
                </a:cubicBezTo>
                <a:cubicBezTo>
                  <a:pt x="236311" y="205483"/>
                  <a:pt x="241004" y="199860"/>
                  <a:pt x="246585" y="195209"/>
                </a:cubicBezTo>
                <a:cubicBezTo>
                  <a:pt x="251328" y="191257"/>
                  <a:pt x="256474" y="187696"/>
                  <a:pt x="261996" y="184935"/>
                </a:cubicBezTo>
                <a:cubicBezTo>
                  <a:pt x="272527" y="179669"/>
                  <a:pt x="293323" y="176615"/>
                  <a:pt x="303093" y="174661"/>
                </a:cubicBezTo>
                <a:cubicBezTo>
                  <a:pt x="308230" y="171236"/>
                  <a:pt x="313143" y="167449"/>
                  <a:pt x="318504" y="164386"/>
                </a:cubicBezTo>
                <a:cubicBezTo>
                  <a:pt x="325153" y="160587"/>
                  <a:pt x="332821" y="158563"/>
                  <a:pt x="339052" y="154112"/>
                </a:cubicBezTo>
                <a:cubicBezTo>
                  <a:pt x="371931" y="130627"/>
                  <a:pt x="333929" y="143832"/>
                  <a:pt x="380149" y="123290"/>
                </a:cubicBezTo>
                <a:cubicBezTo>
                  <a:pt x="386601" y="120423"/>
                  <a:pt x="393935" y="120182"/>
                  <a:pt x="400697" y="118153"/>
                </a:cubicBezTo>
                <a:cubicBezTo>
                  <a:pt x="523473" y="81319"/>
                  <a:pt x="439976" y="102370"/>
                  <a:pt x="549672" y="77056"/>
                </a:cubicBezTo>
                <a:cubicBezTo>
                  <a:pt x="585660" y="53066"/>
                  <a:pt x="538908" y="81736"/>
                  <a:pt x="606180" y="56508"/>
                </a:cubicBezTo>
                <a:cubicBezTo>
                  <a:pt x="619879" y="51371"/>
                  <a:pt x="633993" y="47227"/>
                  <a:pt x="647277" y="41096"/>
                </a:cubicBezTo>
                <a:cubicBezTo>
                  <a:pt x="656343" y="36912"/>
                  <a:pt x="663490" y="28842"/>
                  <a:pt x="672962" y="25685"/>
                </a:cubicBezTo>
                <a:cubicBezTo>
                  <a:pt x="684449" y="21856"/>
                  <a:pt x="696935" y="22260"/>
                  <a:pt x="708922" y="20548"/>
                </a:cubicBezTo>
                <a:lnTo>
                  <a:pt x="744881" y="10274"/>
                </a:lnTo>
                <a:cubicBezTo>
                  <a:pt x="750068" y="8718"/>
                  <a:pt x="755086" y="6625"/>
                  <a:pt x="760293" y="5137"/>
                </a:cubicBezTo>
                <a:cubicBezTo>
                  <a:pt x="767081" y="3197"/>
                  <a:pt x="773992" y="1712"/>
                  <a:pt x="780841" y="0"/>
                </a:cubicBezTo>
                <a:lnTo>
                  <a:pt x="991461" y="10274"/>
                </a:lnTo>
                <a:cubicBezTo>
                  <a:pt x="1005241" y="11118"/>
                  <a:pt x="1018809" y="14161"/>
                  <a:pt x="1032558" y="15411"/>
                </a:cubicBezTo>
                <a:cubicBezTo>
                  <a:pt x="1056493" y="17587"/>
                  <a:pt x="1080504" y="18836"/>
                  <a:pt x="1104477" y="20548"/>
                </a:cubicBezTo>
                <a:cubicBezTo>
                  <a:pt x="1138724" y="25685"/>
                  <a:pt x="1173168" y="29653"/>
                  <a:pt x="1207219" y="35959"/>
                </a:cubicBezTo>
                <a:cubicBezTo>
                  <a:pt x="1273738" y="48278"/>
                  <a:pt x="1215701" y="40381"/>
                  <a:pt x="1268863" y="61645"/>
                </a:cubicBezTo>
                <a:cubicBezTo>
                  <a:pt x="1276970" y="64888"/>
                  <a:pt x="1285987" y="65070"/>
                  <a:pt x="1294549" y="66782"/>
                </a:cubicBezTo>
                <a:cubicBezTo>
                  <a:pt x="1299686" y="70207"/>
                  <a:pt x="1305314" y="72990"/>
                  <a:pt x="1309960" y="77056"/>
                </a:cubicBezTo>
                <a:cubicBezTo>
                  <a:pt x="1319072" y="85029"/>
                  <a:pt x="1325853" y="95619"/>
                  <a:pt x="1335645" y="102741"/>
                </a:cubicBezTo>
                <a:cubicBezTo>
                  <a:pt x="1344935" y="109497"/>
                  <a:pt x="1356354" y="112707"/>
                  <a:pt x="1366468" y="118153"/>
                </a:cubicBezTo>
                <a:cubicBezTo>
                  <a:pt x="1378623" y="124698"/>
                  <a:pt x="1390590" y="131598"/>
                  <a:pt x="1402428" y="138701"/>
                </a:cubicBezTo>
                <a:cubicBezTo>
                  <a:pt x="1407722" y="141877"/>
                  <a:pt x="1412317" y="146214"/>
                  <a:pt x="1417839" y="148975"/>
                </a:cubicBezTo>
                <a:cubicBezTo>
                  <a:pt x="1429503" y="154807"/>
                  <a:pt x="1441926" y="158990"/>
                  <a:pt x="1453798" y="164386"/>
                </a:cubicBezTo>
                <a:cubicBezTo>
                  <a:pt x="1460770" y="167555"/>
                  <a:pt x="1467497" y="171236"/>
                  <a:pt x="1474347" y="174661"/>
                </a:cubicBezTo>
                <a:cubicBezTo>
                  <a:pt x="1477772" y="179798"/>
                  <a:pt x="1480669" y="185329"/>
                  <a:pt x="1484621" y="190072"/>
                </a:cubicBezTo>
                <a:cubicBezTo>
                  <a:pt x="1489272" y="195653"/>
                  <a:pt x="1495673" y="199671"/>
                  <a:pt x="1500032" y="205483"/>
                </a:cubicBezTo>
                <a:cubicBezTo>
                  <a:pt x="1506023" y="213471"/>
                  <a:pt x="1510978" y="222238"/>
                  <a:pt x="1515443" y="231168"/>
                </a:cubicBezTo>
                <a:cubicBezTo>
                  <a:pt x="1519567" y="239416"/>
                  <a:pt x="1520602" y="249181"/>
                  <a:pt x="1525717" y="256854"/>
                </a:cubicBezTo>
                <a:cubicBezTo>
                  <a:pt x="1531090" y="264914"/>
                  <a:pt x="1539416" y="270553"/>
                  <a:pt x="1546266" y="277402"/>
                </a:cubicBezTo>
                <a:cubicBezTo>
                  <a:pt x="1553115" y="291101"/>
                  <a:pt x="1555984" y="307669"/>
                  <a:pt x="1566814" y="318499"/>
                </a:cubicBezTo>
                <a:cubicBezTo>
                  <a:pt x="1587825" y="339510"/>
                  <a:pt x="1589178" y="337541"/>
                  <a:pt x="1602774" y="364732"/>
                </a:cubicBezTo>
                <a:cubicBezTo>
                  <a:pt x="1606898" y="372980"/>
                  <a:pt x="1610672" y="381508"/>
                  <a:pt x="1613048" y="390418"/>
                </a:cubicBezTo>
                <a:cubicBezTo>
                  <a:pt x="1617547" y="407291"/>
                  <a:pt x="1614337" y="426815"/>
                  <a:pt x="1623322" y="441789"/>
                </a:cubicBezTo>
                <a:lnTo>
                  <a:pt x="1638733" y="467474"/>
                </a:lnTo>
                <a:cubicBezTo>
                  <a:pt x="1637021" y="527407"/>
                  <a:pt x="1635561" y="587347"/>
                  <a:pt x="1633596" y="647272"/>
                </a:cubicBezTo>
                <a:cubicBezTo>
                  <a:pt x="1631552" y="709608"/>
                  <a:pt x="1638732" y="750017"/>
                  <a:pt x="1623322" y="801384"/>
                </a:cubicBezTo>
                <a:cubicBezTo>
                  <a:pt x="1618962" y="815916"/>
                  <a:pt x="1614571" y="835822"/>
                  <a:pt x="1602774" y="847618"/>
                </a:cubicBezTo>
                <a:cubicBezTo>
                  <a:pt x="1598408" y="851984"/>
                  <a:pt x="1592499" y="854467"/>
                  <a:pt x="1587362" y="857892"/>
                </a:cubicBezTo>
                <a:cubicBezTo>
                  <a:pt x="1583937" y="864741"/>
                  <a:pt x="1582503" y="873025"/>
                  <a:pt x="1577088" y="878440"/>
                </a:cubicBezTo>
                <a:cubicBezTo>
                  <a:pt x="1567579" y="887949"/>
                  <a:pt x="1527780" y="896932"/>
                  <a:pt x="1520580" y="898989"/>
                </a:cubicBezTo>
                <a:cubicBezTo>
                  <a:pt x="1517155" y="904126"/>
                  <a:pt x="1515049" y="910448"/>
                  <a:pt x="1510306" y="914400"/>
                </a:cubicBezTo>
                <a:cubicBezTo>
                  <a:pt x="1496289" y="926081"/>
                  <a:pt x="1468337" y="929356"/>
                  <a:pt x="1453798" y="934948"/>
                </a:cubicBezTo>
                <a:cubicBezTo>
                  <a:pt x="1443077" y="939071"/>
                  <a:pt x="1433250" y="945222"/>
                  <a:pt x="1422976" y="950359"/>
                </a:cubicBezTo>
                <a:cubicBezTo>
                  <a:pt x="1419551" y="953784"/>
                  <a:pt x="1415803" y="956913"/>
                  <a:pt x="1412702" y="960634"/>
                </a:cubicBezTo>
                <a:cubicBezTo>
                  <a:pt x="1407221" y="967211"/>
                  <a:pt x="1404774" y="977024"/>
                  <a:pt x="1397290" y="981182"/>
                </a:cubicBezTo>
                <a:cubicBezTo>
                  <a:pt x="1388185" y="986240"/>
                  <a:pt x="1376681" y="984276"/>
                  <a:pt x="1366468" y="986319"/>
                </a:cubicBezTo>
                <a:cubicBezTo>
                  <a:pt x="1359545" y="987704"/>
                  <a:pt x="1352769" y="989744"/>
                  <a:pt x="1345920" y="991456"/>
                </a:cubicBezTo>
                <a:cubicBezTo>
                  <a:pt x="1332019" y="1000723"/>
                  <a:pt x="1326254" y="1005486"/>
                  <a:pt x="1309960" y="1012004"/>
                </a:cubicBezTo>
                <a:cubicBezTo>
                  <a:pt x="1299905" y="1016026"/>
                  <a:pt x="1289316" y="1018578"/>
                  <a:pt x="1279138" y="1022279"/>
                </a:cubicBezTo>
                <a:cubicBezTo>
                  <a:pt x="1211609" y="1046836"/>
                  <a:pt x="1283818" y="1022431"/>
                  <a:pt x="1238041" y="1037690"/>
                </a:cubicBezTo>
                <a:cubicBezTo>
                  <a:pt x="1231192" y="1042827"/>
                  <a:pt x="1225267" y="1049513"/>
                  <a:pt x="1217493" y="1053101"/>
                </a:cubicBezTo>
                <a:cubicBezTo>
                  <a:pt x="1182993" y="1069024"/>
                  <a:pt x="1170032" y="1068687"/>
                  <a:pt x="1135299" y="1073649"/>
                </a:cubicBezTo>
                <a:cubicBezTo>
                  <a:pt x="1119284" y="1089665"/>
                  <a:pt x="1121315" y="1090883"/>
                  <a:pt x="1099340" y="1099335"/>
                </a:cubicBezTo>
                <a:cubicBezTo>
                  <a:pt x="1084178" y="1105167"/>
                  <a:pt x="1067036" y="1106388"/>
                  <a:pt x="1053106" y="1114746"/>
                </a:cubicBezTo>
                <a:cubicBezTo>
                  <a:pt x="1044544" y="1119883"/>
                  <a:pt x="1036149" y="1125308"/>
                  <a:pt x="1027421" y="1130157"/>
                </a:cubicBezTo>
                <a:cubicBezTo>
                  <a:pt x="1020727" y="1133876"/>
                  <a:pt x="1013521" y="1136632"/>
                  <a:pt x="1006872" y="1140431"/>
                </a:cubicBezTo>
                <a:cubicBezTo>
                  <a:pt x="1001512" y="1143494"/>
                  <a:pt x="996821" y="1147642"/>
                  <a:pt x="991461" y="1150705"/>
                </a:cubicBezTo>
                <a:cubicBezTo>
                  <a:pt x="984812" y="1154505"/>
                  <a:pt x="977562" y="1157180"/>
                  <a:pt x="970913" y="1160980"/>
                </a:cubicBezTo>
                <a:cubicBezTo>
                  <a:pt x="965553" y="1164043"/>
                  <a:pt x="961177" y="1168822"/>
                  <a:pt x="955502" y="1171254"/>
                </a:cubicBezTo>
                <a:cubicBezTo>
                  <a:pt x="946494" y="1175114"/>
                  <a:pt x="928771" y="1176145"/>
                  <a:pt x="919542" y="1181528"/>
                </a:cubicBezTo>
                <a:cubicBezTo>
                  <a:pt x="885045" y="1201651"/>
                  <a:pt x="858433" y="1223672"/>
                  <a:pt x="827075" y="1248310"/>
                </a:cubicBezTo>
                <a:cubicBezTo>
                  <a:pt x="818453" y="1255084"/>
                  <a:pt x="808238" y="1260296"/>
                  <a:pt x="801389" y="1268858"/>
                </a:cubicBezTo>
                <a:cubicBezTo>
                  <a:pt x="794540" y="1277420"/>
                  <a:pt x="789036" y="1287259"/>
                  <a:pt x="780841" y="1294544"/>
                </a:cubicBezTo>
                <a:cubicBezTo>
                  <a:pt x="773379" y="1301177"/>
                  <a:pt x="763144" y="1303964"/>
                  <a:pt x="755156" y="1309955"/>
                </a:cubicBezTo>
                <a:cubicBezTo>
                  <a:pt x="749344" y="1314314"/>
                  <a:pt x="744881" y="1320229"/>
                  <a:pt x="739744" y="1325366"/>
                </a:cubicBezTo>
                <a:cubicBezTo>
                  <a:pt x="736319" y="1332215"/>
                  <a:pt x="733189" y="1339220"/>
                  <a:pt x="729470" y="1345914"/>
                </a:cubicBezTo>
                <a:cubicBezTo>
                  <a:pt x="724621" y="1354642"/>
                  <a:pt x="718191" y="1362510"/>
                  <a:pt x="714059" y="1371600"/>
                </a:cubicBezTo>
                <a:cubicBezTo>
                  <a:pt x="709578" y="1381459"/>
                  <a:pt x="709044" y="1392955"/>
                  <a:pt x="703785" y="1402422"/>
                </a:cubicBezTo>
                <a:cubicBezTo>
                  <a:pt x="700257" y="1408773"/>
                  <a:pt x="692404" y="1411789"/>
                  <a:pt x="688374" y="1417834"/>
                </a:cubicBezTo>
                <a:cubicBezTo>
                  <a:pt x="682002" y="1427392"/>
                  <a:pt x="678541" y="1438615"/>
                  <a:pt x="672962" y="1448656"/>
                </a:cubicBezTo>
                <a:cubicBezTo>
                  <a:pt x="669964" y="1454053"/>
                  <a:pt x="666113" y="1458930"/>
                  <a:pt x="662688" y="1464067"/>
                </a:cubicBezTo>
                <a:cubicBezTo>
                  <a:pt x="659263" y="1474341"/>
                  <a:pt x="656812" y="1484993"/>
                  <a:pt x="652414" y="1494890"/>
                </a:cubicBezTo>
                <a:cubicBezTo>
                  <a:pt x="649907" y="1500532"/>
                  <a:pt x="644572" y="1504626"/>
                  <a:pt x="642140" y="1510301"/>
                </a:cubicBezTo>
                <a:cubicBezTo>
                  <a:pt x="639359" y="1516790"/>
                  <a:pt x="638943" y="1524061"/>
                  <a:pt x="637003" y="1530849"/>
                </a:cubicBezTo>
                <a:cubicBezTo>
                  <a:pt x="635515" y="1536056"/>
                  <a:pt x="633179" y="1541007"/>
                  <a:pt x="631866" y="1546261"/>
                </a:cubicBezTo>
                <a:cubicBezTo>
                  <a:pt x="629748" y="1554732"/>
                  <a:pt x="630342" y="1563997"/>
                  <a:pt x="626729" y="1571946"/>
                </a:cubicBezTo>
                <a:cubicBezTo>
                  <a:pt x="621619" y="1583187"/>
                  <a:pt x="613030" y="1592494"/>
                  <a:pt x="606180" y="1602768"/>
                </a:cubicBezTo>
                <a:cubicBezTo>
                  <a:pt x="604468" y="1607905"/>
                  <a:pt x="603176" y="1613203"/>
                  <a:pt x="601043" y="1618180"/>
                </a:cubicBezTo>
                <a:cubicBezTo>
                  <a:pt x="598027" y="1625219"/>
                  <a:pt x="593191" y="1631463"/>
                  <a:pt x="590769" y="1638728"/>
                </a:cubicBezTo>
                <a:cubicBezTo>
                  <a:pt x="564649" y="1717088"/>
                  <a:pt x="597434" y="1645948"/>
                  <a:pt x="565084" y="1710647"/>
                </a:cubicBezTo>
                <a:cubicBezTo>
                  <a:pt x="553374" y="1780909"/>
                  <a:pt x="557108" y="1743137"/>
                  <a:pt x="570221" y="1869896"/>
                </a:cubicBezTo>
                <a:cubicBezTo>
                  <a:pt x="570948" y="1876919"/>
                  <a:pt x="573826" y="1883553"/>
                  <a:pt x="575358" y="1890445"/>
                </a:cubicBezTo>
                <a:cubicBezTo>
                  <a:pt x="579366" y="1908482"/>
                  <a:pt x="582843" y="1928826"/>
                  <a:pt x="585632" y="1946953"/>
                </a:cubicBezTo>
                <a:cubicBezTo>
                  <a:pt x="596762" y="2019297"/>
                  <a:pt x="584920" y="1954024"/>
                  <a:pt x="595906" y="2003461"/>
                </a:cubicBezTo>
                <a:cubicBezTo>
                  <a:pt x="597800" y="2011984"/>
                  <a:pt x="598282" y="2020863"/>
                  <a:pt x="601043" y="2029146"/>
                </a:cubicBezTo>
                <a:cubicBezTo>
                  <a:pt x="603465" y="2036411"/>
                  <a:pt x="607892" y="2042845"/>
                  <a:pt x="611317" y="2049694"/>
                </a:cubicBezTo>
                <a:cubicBezTo>
                  <a:pt x="613029" y="2063393"/>
                  <a:pt x="613105" y="2077398"/>
                  <a:pt x="616454" y="2090791"/>
                </a:cubicBezTo>
                <a:cubicBezTo>
                  <a:pt x="618311" y="2098220"/>
                  <a:pt x="623619" y="2104341"/>
                  <a:pt x="626729" y="2111339"/>
                </a:cubicBezTo>
                <a:cubicBezTo>
                  <a:pt x="630474" y="2119766"/>
                  <a:pt x="633765" y="2128391"/>
                  <a:pt x="637003" y="2137025"/>
                </a:cubicBezTo>
                <a:cubicBezTo>
                  <a:pt x="638904" y="2142095"/>
                  <a:pt x="638673" y="2148276"/>
                  <a:pt x="642140" y="2152436"/>
                </a:cubicBezTo>
                <a:cubicBezTo>
                  <a:pt x="647621" y="2159013"/>
                  <a:pt x="656634" y="2161793"/>
                  <a:pt x="662688" y="2167847"/>
                </a:cubicBezTo>
                <a:cubicBezTo>
                  <a:pt x="672145" y="2177304"/>
                  <a:pt x="680704" y="2187713"/>
                  <a:pt x="688374" y="2198670"/>
                </a:cubicBezTo>
                <a:cubicBezTo>
                  <a:pt x="692765" y="2204943"/>
                  <a:pt x="694400" y="2212846"/>
                  <a:pt x="698648" y="2219218"/>
                </a:cubicBezTo>
                <a:cubicBezTo>
                  <a:pt x="711191" y="2238033"/>
                  <a:pt x="719754" y="2245461"/>
                  <a:pt x="734607" y="2260314"/>
                </a:cubicBezTo>
                <a:cubicBezTo>
                  <a:pt x="744838" y="2291010"/>
                  <a:pt x="731799" y="2264000"/>
                  <a:pt x="770567" y="2291137"/>
                </a:cubicBezTo>
                <a:cubicBezTo>
                  <a:pt x="824705" y="2329033"/>
                  <a:pt x="756351" y="2297780"/>
                  <a:pt x="816801" y="2321959"/>
                </a:cubicBezTo>
                <a:cubicBezTo>
                  <a:pt x="820226" y="2325384"/>
                  <a:pt x="823045" y="2329547"/>
                  <a:pt x="827075" y="2332234"/>
                </a:cubicBezTo>
                <a:cubicBezTo>
                  <a:pt x="859137" y="2353610"/>
                  <a:pt x="835641" y="2333949"/>
                  <a:pt x="863034" y="2347645"/>
                </a:cubicBezTo>
                <a:cubicBezTo>
                  <a:pt x="868556" y="2350406"/>
                  <a:pt x="872923" y="2355158"/>
                  <a:pt x="878445" y="2357919"/>
                </a:cubicBezTo>
                <a:cubicBezTo>
                  <a:pt x="889460" y="2363426"/>
                  <a:pt x="908992" y="2365849"/>
                  <a:pt x="919542" y="2368193"/>
                </a:cubicBezTo>
                <a:cubicBezTo>
                  <a:pt x="983749" y="2382461"/>
                  <a:pt x="877425" y="2367286"/>
                  <a:pt x="1037695" y="2378467"/>
                </a:cubicBezTo>
                <a:cubicBezTo>
                  <a:pt x="1078834" y="2381337"/>
                  <a:pt x="1119888" y="2385316"/>
                  <a:pt x="1160985" y="2388741"/>
                </a:cubicBezTo>
                <a:cubicBezTo>
                  <a:pt x="1162697" y="2393878"/>
                  <a:pt x="1163492" y="2399419"/>
                  <a:pt x="1166122" y="2404153"/>
                </a:cubicBezTo>
                <a:cubicBezTo>
                  <a:pt x="1172119" y="2414947"/>
                  <a:pt x="1182765" y="2423261"/>
                  <a:pt x="1186670" y="2434975"/>
                </a:cubicBezTo>
                <a:lnTo>
                  <a:pt x="1196944" y="2465798"/>
                </a:lnTo>
                <a:lnTo>
                  <a:pt x="1202081" y="2481209"/>
                </a:lnTo>
                <a:cubicBezTo>
                  <a:pt x="1200369" y="2503470"/>
                  <a:pt x="1199713" y="2525837"/>
                  <a:pt x="1196944" y="2547991"/>
                </a:cubicBezTo>
                <a:cubicBezTo>
                  <a:pt x="1195060" y="2563061"/>
                  <a:pt x="1188875" y="2565964"/>
                  <a:pt x="1181533" y="2578813"/>
                </a:cubicBezTo>
                <a:cubicBezTo>
                  <a:pt x="1177734" y="2585462"/>
                  <a:pt x="1176161" y="2593479"/>
                  <a:pt x="1171259" y="2599362"/>
                </a:cubicBezTo>
                <a:cubicBezTo>
                  <a:pt x="1165570" y="2606189"/>
                  <a:pt x="1141408" y="2616419"/>
                  <a:pt x="1135299" y="2619910"/>
                </a:cubicBezTo>
                <a:cubicBezTo>
                  <a:pt x="1129939" y="2622973"/>
                  <a:pt x="1126046" y="2629744"/>
                  <a:pt x="1119888" y="2630184"/>
                </a:cubicBezTo>
                <a:cubicBezTo>
                  <a:pt x="1053254" y="2634944"/>
                  <a:pt x="986324" y="2633609"/>
                  <a:pt x="919542" y="2635321"/>
                </a:cubicBezTo>
                <a:cubicBezTo>
                  <a:pt x="914405" y="2638746"/>
                  <a:pt x="909806" y="2643163"/>
                  <a:pt x="904131" y="2645595"/>
                </a:cubicBezTo>
                <a:cubicBezTo>
                  <a:pt x="897642" y="2648376"/>
                  <a:pt x="889457" y="2646816"/>
                  <a:pt x="883583" y="2650732"/>
                </a:cubicBezTo>
                <a:cubicBezTo>
                  <a:pt x="878446" y="2654157"/>
                  <a:pt x="876897" y="2661120"/>
                  <a:pt x="873308" y="2666144"/>
                </a:cubicBezTo>
                <a:cubicBezTo>
                  <a:pt x="868332" y="2673111"/>
                  <a:pt x="863624" y="2680328"/>
                  <a:pt x="857897" y="2686692"/>
                </a:cubicBezTo>
                <a:cubicBezTo>
                  <a:pt x="848177" y="2697492"/>
                  <a:pt x="827075" y="2717514"/>
                  <a:pt x="827075" y="2717514"/>
                </a:cubicBezTo>
                <a:cubicBezTo>
                  <a:pt x="823650" y="2724364"/>
                  <a:pt x="821252" y="2731831"/>
                  <a:pt x="816801" y="2738063"/>
                </a:cubicBezTo>
                <a:cubicBezTo>
                  <a:pt x="812578" y="2743975"/>
                  <a:pt x="801857" y="2746224"/>
                  <a:pt x="801389" y="2753474"/>
                </a:cubicBezTo>
                <a:cubicBezTo>
                  <a:pt x="798300" y="2801351"/>
                  <a:pt x="804814" y="2849366"/>
                  <a:pt x="806526" y="2897312"/>
                </a:cubicBezTo>
                <a:cubicBezTo>
                  <a:pt x="804814" y="2916148"/>
                  <a:pt x="801389" y="2934906"/>
                  <a:pt x="801389" y="2953820"/>
                </a:cubicBezTo>
                <a:cubicBezTo>
                  <a:pt x="801389" y="3018916"/>
                  <a:pt x="803625" y="2980636"/>
                  <a:pt x="811663" y="3015465"/>
                </a:cubicBezTo>
                <a:cubicBezTo>
                  <a:pt x="815590" y="3032481"/>
                  <a:pt x="817703" y="3049895"/>
                  <a:pt x="821938" y="3066836"/>
                </a:cubicBezTo>
                <a:cubicBezTo>
                  <a:pt x="823650" y="3073685"/>
                  <a:pt x="825812" y="3080438"/>
                  <a:pt x="827075" y="3087384"/>
                </a:cubicBezTo>
                <a:cubicBezTo>
                  <a:pt x="829241" y="3099297"/>
                  <a:pt x="829837" y="3111471"/>
                  <a:pt x="832212" y="3123344"/>
                </a:cubicBezTo>
                <a:cubicBezTo>
                  <a:pt x="833274" y="3128654"/>
                  <a:pt x="835499" y="3133666"/>
                  <a:pt x="837349" y="3138755"/>
                </a:cubicBezTo>
                <a:cubicBezTo>
                  <a:pt x="842349" y="3152505"/>
                  <a:pt x="848133" y="3165972"/>
                  <a:pt x="852760" y="3179852"/>
                </a:cubicBezTo>
                <a:cubicBezTo>
                  <a:pt x="858202" y="3196179"/>
                  <a:pt x="856438" y="3200969"/>
                  <a:pt x="863034" y="3215811"/>
                </a:cubicBezTo>
                <a:cubicBezTo>
                  <a:pt x="867699" y="3226308"/>
                  <a:pt x="873308" y="3236360"/>
                  <a:pt x="878445" y="3246634"/>
                </a:cubicBezTo>
                <a:cubicBezTo>
                  <a:pt x="879932" y="3258530"/>
                  <a:pt x="882550" y="3292853"/>
                  <a:pt x="888720" y="3308279"/>
                </a:cubicBezTo>
                <a:cubicBezTo>
                  <a:pt x="892986" y="3318944"/>
                  <a:pt x="899466" y="3328604"/>
                  <a:pt x="904131" y="3339101"/>
                </a:cubicBezTo>
                <a:cubicBezTo>
                  <a:pt x="909444" y="3351054"/>
                  <a:pt x="910637" y="3362501"/>
                  <a:pt x="914405" y="3375061"/>
                </a:cubicBezTo>
                <a:cubicBezTo>
                  <a:pt x="917517" y="3385434"/>
                  <a:pt x="920514" y="3395886"/>
                  <a:pt x="924679" y="3405883"/>
                </a:cubicBezTo>
                <a:cubicBezTo>
                  <a:pt x="929097" y="3416486"/>
                  <a:pt x="935966" y="3425984"/>
                  <a:pt x="940090" y="3436705"/>
                </a:cubicBezTo>
                <a:cubicBezTo>
                  <a:pt x="958134" y="3483617"/>
                  <a:pt x="944159" y="3458650"/>
                  <a:pt x="955502" y="3498350"/>
                </a:cubicBezTo>
                <a:cubicBezTo>
                  <a:pt x="967391" y="3539961"/>
                  <a:pt x="966450" y="3535658"/>
                  <a:pt x="981187" y="3565132"/>
                </a:cubicBezTo>
                <a:cubicBezTo>
                  <a:pt x="984842" y="3587064"/>
                  <a:pt x="986422" y="3606424"/>
                  <a:pt x="996598" y="3626777"/>
                </a:cubicBezTo>
                <a:cubicBezTo>
                  <a:pt x="998764" y="3631109"/>
                  <a:pt x="1003447" y="3633627"/>
                  <a:pt x="1006872" y="3637052"/>
                </a:cubicBezTo>
                <a:cubicBezTo>
                  <a:pt x="1018664" y="3743163"/>
                  <a:pt x="1002207" y="3643602"/>
                  <a:pt x="1022284" y="3703834"/>
                </a:cubicBezTo>
                <a:cubicBezTo>
                  <a:pt x="1026749" y="3717230"/>
                  <a:pt x="1029133" y="3731231"/>
                  <a:pt x="1032558" y="3744930"/>
                </a:cubicBezTo>
                <a:cubicBezTo>
                  <a:pt x="1034676" y="3753401"/>
                  <a:pt x="1035186" y="3762253"/>
                  <a:pt x="1037695" y="3770616"/>
                </a:cubicBezTo>
                <a:cubicBezTo>
                  <a:pt x="1042614" y="3787013"/>
                  <a:pt x="1050654" y="3801671"/>
                  <a:pt x="1058243" y="3816849"/>
                </a:cubicBezTo>
                <a:cubicBezTo>
                  <a:pt x="1059955" y="3823699"/>
                  <a:pt x="1060901" y="3830787"/>
                  <a:pt x="1063380" y="3837398"/>
                </a:cubicBezTo>
                <a:cubicBezTo>
                  <a:pt x="1066069" y="3844568"/>
                  <a:pt x="1071370" y="3850637"/>
                  <a:pt x="1073654" y="3857946"/>
                </a:cubicBezTo>
                <a:cubicBezTo>
                  <a:pt x="1079972" y="3878163"/>
                  <a:pt x="1082368" y="3899497"/>
                  <a:pt x="1089066" y="3919591"/>
                </a:cubicBezTo>
                <a:cubicBezTo>
                  <a:pt x="1090778" y="3924728"/>
                  <a:pt x="1093713" y="3929609"/>
                  <a:pt x="1094203" y="3935002"/>
                </a:cubicBezTo>
                <a:cubicBezTo>
                  <a:pt x="1095443" y="3948645"/>
                  <a:pt x="1094203" y="3962400"/>
                  <a:pt x="1094203" y="3976099"/>
                </a:cubicBezTo>
                <a:lnTo>
                  <a:pt x="1063380" y="3883631"/>
                </a:lnTo>
              </a:path>
            </a:pathLst>
          </a:custGeom>
          <a:solidFill>
            <a:srgbClr val="FFD96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9" name="Freeform: Shape 8">
            <a:extLst>
              <a:ext uri="{FF2B5EF4-FFF2-40B4-BE49-F238E27FC236}">
                <a16:creationId xmlns:a16="http://schemas.microsoft.com/office/drawing/2014/main" id="{40C5C6C7-AEDA-457E-8F44-55123B3FC5CC}"/>
              </a:ext>
            </a:extLst>
          </p:cNvPr>
          <p:cNvSpPr/>
          <p:nvPr/>
        </p:nvSpPr>
        <p:spPr>
          <a:xfrm>
            <a:off x="4264313" y="3180448"/>
            <a:ext cx="682812" cy="2527443"/>
          </a:xfrm>
          <a:custGeom>
            <a:avLst/>
            <a:gdLst>
              <a:gd name="connsiteX0" fmla="*/ 550101 w 910416"/>
              <a:gd name="connsiteY0" fmla="*/ 3369924 h 3369924"/>
              <a:gd name="connsiteX1" fmla="*/ 550101 w 910416"/>
              <a:gd name="connsiteY1" fmla="*/ 3369924 h 3369924"/>
              <a:gd name="connsiteX2" fmla="*/ 529552 w 910416"/>
              <a:gd name="connsiteY2" fmla="*/ 3292868 h 3369924"/>
              <a:gd name="connsiteX3" fmla="*/ 519278 w 910416"/>
              <a:gd name="connsiteY3" fmla="*/ 3277457 h 3369924"/>
              <a:gd name="connsiteX4" fmla="*/ 503867 w 910416"/>
              <a:gd name="connsiteY4" fmla="*/ 3036014 h 3369924"/>
              <a:gd name="connsiteX5" fmla="*/ 498730 w 910416"/>
              <a:gd name="connsiteY5" fmla="*/ 2984643 h 3369924"/>
              <a:gd name="connsiteX6" fmla="*/ 493593 w 910416"/>
              <a:gd name="connsiteY6" fmla="*/ 2964095 h 3369924"/>
              <a:gd name="connsiteX7" fmla="*/ 488456 w 910416"/>
              <a:gd name="connsiteY7" fmla="*/ 2938409 h 3369924"/>
              <a:gd name="connsiteX8" fmla="*/ 483319 w 910416"/>
              <a:gd name="connsiteY8" fmla="*/ 2876764 h 3369924"/>
              <a:gd name="connsiteX9" fmla="*/ 467907 w 910416"/>
              <a:gd name="connsiteY9" fmla="*/ 2789434 h 3369924"/>
              <a:gd name="connsiteX10" fmla="*/ 457633 w 910416"/>
              <a:gd name="connsiteY10" fmla="*/ 2727789 h 3369924"/>
              <a:gd name="connsiteX11" fmla="*/ 452496 w 910416"/>
              <a:gd name="connsiteY11" fmla="*/ 2686693 h 3369924"/>
              <a:gd name="connsiteX12" fmla="*/ 442222 w 910416"/>
              <a:gd name="connsiteY12" fmla="*/ 2537717 h 3369924"/>
              <a:gd name="connsiteX13" fmla="*/ 431948 w 910416"/>
              <a:gd name="connsiteY13" fmla="*/ 2486346 h 3369924"/>
              <a:gd name="connsiteX14" fmla="*/ 426811 w 910416"/>
              <a:gd name="connsiteY14" fmla="*/ 2470935 h 3369924"/>
              <a:gd name="connsiteX15" fmla="*/ 421674 w 910416"/>
              <a:gd name="connsiteY15" fmla="*/ 2440113 h 3369924"/>
              <a:gd name="connsiteX16" fmla="*/ 416537 w 910416"/>
              <a:gd name="connsiteY16" fmla="*/ 2424702 h 3369924"/>
              <a:gd name="connsiteX17" fmla="*/ 411400 w 910416"/>
              <a:gd name="connsiteY17" fmla="*/ 2404153 h 3369924"/>
              <a:gd name="connsiteX18" fmla="*/ 395988 w 910416"/>
              <a:gd name="connsiteY18" fmla="*/ 2357920 h 3369924"/>
              <a:gd name="connsiteX19" fmla="*/ 390851 w 910416"/>
              <a:gd name="connsiteY19" fmla="*/ 2321960 h 3369924"/>
              <a:gd name="connsiteX20" fmla="*/ 385714 w 910416"/>
              <a:gd name="connsiteY20" fmla="*/ 2280863 h 3369924"/>
              <a:gd name="connsiteX21" fmla="*/ 375440 w 910416"/>
              <a:gd name="connsiteY21" fmla="*/ 2265452 h 3369924"/>
              <a:gd name="connsiteX22" fmla="*/ 370303 w 910416"/>
              <a:gd name="connsiteY22" fmla="*/ 2244904 h 3369924"/>
              <a:gd name="connsiteX23" fmla="*/ 360029 w 910416"/>
              <a:gd name="connsiteY23" fmla="*/ 2178122 h 3369924"/>
              <a:gd name="connsiteX24" fmla="*/ 354892 w 910416"/>
              <a:gd name="connsiteY24" fmla="*/ 2157573 h 3369924"/>
              <a:gd name="connsiteX25" fmla="*/ 349755 w 910416"/>
              <a:gd name="connsiteY25" fmla="*/ 2126751 h 3369924"/>
              <a:gd name="connsiteX26" fmla="*/ 339480 w 910416"/>
              <a:gd name="connsiteY26" fmla="*/ 2101066 h 3369924"/>
              <a:gd name="connsiteX27" fmla="*/ 324069 w 910416"/>
              <a:gd name="connsiteY27" fmla="*/ 2044558 h 3369924"/>
              <a:gd name="connsiteX28" fmla="*/ 308658 w 910416"/>
              <a:gd name="connsiteY28" fmla="*/ 2003461 h 3369924"/>
              <a:gd name="connsiteX29" fmla="*/ 298384 w 910416"/>
              <a:gd name="connsiteY29" fmla="*/ 1957227 h 3369924"/>
              <a:gd name="connsiteX30" fmla="*/ 293247 w 910416"/>
              <a:gd name="connsiteY30" fmla="*/ 1941816 h 3369924"/>
              <a:gd name="connsiteX31" fmla="*/ 272698 w 910416"/>
              <a:gd name="connsiteY31" fmla="*/ 1900720 h 3369924"/>
              <a:gd name="connsiteX32" fmla="*/ 262424 w 910416"/>
              <a:gd name="connsiteY32" fmla="*/ 1869897 h 3369924"/>
              <a:gd name="connsiteX33" fmla="*/ 257287 w 910416"/>
              <a:gd name="connsiteY33" fmla="*/ 1854486 h 3369924"/>
              <a:gd name="connsiteX34" fmla="*/ 241876 w 910416"/>
              <a:gd name="connsiteY34" fmla="*/ 1844212 h 3369924"/>
              <a:gd name="connsiteX35" fmla="*/ 226465 w 910416"/>
              <a:gd name="connsiteY35" fmla="*/ 1787704 h 3369924"/>
              <a:gd name="connsiteX36" fmla="*/ 211054 w 910416"/>
              <a:gd name="connsiteY36" fmla="*/ 1772293 h 3369924"/>
              <a:gd name="connsiteX37" fmla="*/ 205916 w 910416"/>
              <a:gd name="connsiteY37" fmla="*/ 1751744 h 3369924"/>
              <a:gd name="connsiteX38" fmla="*/ 200779 w 910416"/>
              <a:gd name="connsiteY38" fmla="*/ 1726059 h 3369924"/>
              <a:gd name="connsiteX39" fmla="*/ 185368 w 910416"/>
              <a:gd name="connsiteY39" fmla="*/ 1705511 h 3369924"/>
              <a:gd name="connsiteX40" fmla="*/ 180231 w 910416"/>
              <a:gd name="connsiteY40" fmla="*/ 1684962 h 3369924"/>
              <a:gd name="connsiteX41" fmla="*/ 169957 w 910416"/>
              <a:gd name="connsiteY41" fmla="*/ 1654140 h 3369924"/>
              <a:gd name="connsiteX42" fmla="*/ 149409 w 910416"/>
              <a:gd name="connsiteY42" fmla="*/ 1587358 h 3369924"/>
              <a:gd name="connsiteX43" fmla="*/ 139134 w 910416"/>
              <a:gd name="connsiteY43" fmla="*/ 1520576 h 3369924"/>
              <a:gd name="connsiteX44" fmla="*/ 133997 w 910416"/>
              <a:gd name="connsiteY44" fmla="*/ 1505164 h 3369924"/>
              <a:gd name="connsiteX45" fmla="*/ 128860 w 910416"/>
              <a:gd name="connsiteY45" fmla="*/ 1479479 h 3369924"/>
              <a:gd name="connsiteX46" fmla="*/ 118586 w 910416"/>
              <a:gd name="connsiteY46" fmla="*/ 1438382 h 3369924"/>
              <a:gd name="connsiteX47" fmla="*/ 108312 w 910416"/>
              <a:gd name="connsiteY47" fmla="*/ 1417834 h 3369924"/>
              <a:gd name="connsiteX48" fmla="*/ 98038 w 910416"/>
              <a:gd name="connsiteY48" fmla="*/ 1376737 h 3369924"/>
              <a:gd name="connsiteX49" fmla="*/ 87764 w 910416"/>
              <a:gd name="connsiteY49" fmla="*/ 1345915 h 3369924"/>
              <a:gd name="connsiteX50" fmla="*/ 77489 w 910416"/>
              <a:gd name="connsiteY50" fmla="*/ 1304818 h 3369924"/>
              <a:gd name="connsiteX51" fmla="*/ 62078 w 910416"/>
              <a:gd name="connsiteY51" fmla="*/ 1268859 h 3369924"/>
              <a:gd name="connsiteX52" fmla="*/ 51804 w 910416"/>
              <a:gd name="connsiteY52" fmla="*/ 1243173 h 3369924"/>
              <a:gd name="connsiteX53" fmla="*/ 41530 w 910416"/>
              <a:gd name="connsiteY53" fmla="*/ 1171254 h 3369924"/>
              <a:gd name="connsiteX54" fmla="*/ 31256 w 910416"/>
              <a:gd name="connsiteY54" fmla="*/ 1145569 h 3369924"/>
              <a:gd name="connsiteX55" fmla="*/ 26119 w 910416"/>
              <a:gd name="connsiteY55" fmla="*/ 1125021 h 3369924"/>
              <a:gd name="connsiteX56" fmla="*/ 20982 w 910416"/>
              <a:gd name="connsiteY56" fmla="*/ 1109609 h 3369924"/>
              <a:gd name="connsiteX57" fmla="*/ 10707 w 910416"/>
              <a:gd name="connsiteY57" fmla="*/ 1053102 h 3369924"/>
              <a:gd name="connsiteX58" fmla="*/ 10707 w 910416"/>
              <a:gd name="connsiteY58" fmla="*/ 441789 h 3369924"/>
              <a:gd name="connsiteX59" fmla="*/ 20982 w 910416"/>
              <a:gd name="connsiteY59" fmla="*/ 390418 h 3369924"/>
              <a:gd name="connsiteX60" fmla="*/ 31256 w 910416"/>
              <a:gd name="connsiteY60" fmla="*/ 359596 h 3369924"/>
              <a:gd name="connsiteX61" fmla="*/ 67215 w 910416"/>
              <a:gd name="connsiteY61" fmla="*/ 297951 h 3369924"/>
              <a:gd name="connsiteX62" fmla="*/ 82627 w 910416"/>
              <a:gd name="connsiteY62" fmla="*/ 251717 h 3369924"/>
              <a:gd name="connsiteX63" fmla="*/ 87764 w 910416"/>
              <a:gd name="connsiteY63" fmla="*/ 236306 h 3369924"/>
              <a:gd name="connsiteX64" fmla="*/ 103175 w 910416"/>
              <a:gd name="connsiteY64" fmla="*/ 231169 h 3369924"/>
              <a:gd name="connsiteX65" fmla="*/ 118586 w 910416"/>
              <a:gd name="connsiteY65" fmla="*/ 200346 h 3369924"/>
              <a:gd name="connsiteX66" fmla="*/ 144271 w 910416"/>
              <a:gd name="connsiteY66" fmla="*/ 169524 h 3369924"/>
              <a:gd name="connsiteX67" fmla="*/ 175094 w 910416"/>
              <a:gd name="connsiteY67" fmla="*/ 138702 h 3369924"/>
              <a:gd name="connsiteX68" fmla="*/ 216191 w 910416"/>
              <a:gd name="connsiteY68" fmla="*/ 92468 h 3369924"/>
              <a:gd name="connsiteX69" fmla="*/ 241876 w 910416"/>
              <a:gd name="connsiteY69" fmla="*/ 66782 h 3369924"/>
              <a:gd name="connsiteX70" fmla="*/ 267561 w 910416"/>
              <a:gd name="connsiteY70" fmla="*/ 35960 h 3369924"/>
              <a:gd name="connsiteX71" fmla="*/ 298384 w 910416"/>
              <a:gd name="connsiteY71" fmla="*/ 25686 h 3369924"/>
              <a:gd name="connsiteX72" fmla="*/ 324069 w 910416"/>
              <a:gd name="connsiteY72" fmla="*/ 15412 h 3369924"/>
              <a:gd name="connsiteX73" fmla="*/ 473045 w 910416"/>
              <a:gd name="connsiteY73" fmla="*/ 5137 h 3369924"/>
              <a:gd name="connsiteX74" fmla="*/ 534689 w 910416"/>
              <a:gd name="connsiteY74" fmla="*/ 0 h 3369924"/>
              <a:gd name="connsiteX75" fmla="*/ 688802 w 910416"/>
              <a:gd name="connsiteY75" fmla="*/ 15412 h 3369924"/>
              <a:gd name="connsiteX76" fmla="*/ 704213 w 910416"/>
              <a:gd name="connsiteY76" fmla="*/ 20549 h 3369924"/>
              <a:gd name="connsiteX77" fmla="*/ 724761 w 910416"/>
              <a:gd name="connsiteY77" fmla="*/ 25686 h 3369924"/>
              <a:gd name="connsiteX78" fmla="*/ 745310 w 910416"/>
              <a:gd name="connsiteY78" fmla="*/ 41097 h 3369924"/>
              <a:gd name="connsiteX79" fmla="*/ 770995 w 910416"/>
              <a:gd name="connsiteY79" fmla="*/ 51371 h 3369924"/>
              <a:gd name="connsiteX80" fmla="*/ 786406 w 910416"/>
              <a:gd name="connsiteY80" fmla="*/ 66782 h 3369924"/>
              <a:gd name="connsiteX81" fmla="*/ 806955 w 910416"/>
              <a:gd name="connsiteY81" fmla="*/ 77057 h 3369924"/>
              <a:gd name="connsiteX82" fmla="*/ 822366 w 910416"/>
              <a:gd name="connsiteY82" fmla="*/ 92468 h 3369924"/>
              <a:gd name="connsiteX83" fmla="*/ 837777 w 910416"/>
              <a:gd name="connsiteY83" fmla="*/ 102742 h 3369924"/>
              <a:gd name="connsiteX84" fmla="*/ 868600 w 910416"/>
              <a:gd name="connsiteY84" fmla="*/ 128427 h 3369924"/>
              <a:gd name="connsiteX85" fmla="*/ 878874 w 910416"/>
              <a:gd name="connsiteY85" fmla="*/ 143839 h 3369924"/>
              <a:gd name="connsiteX86" fmla="*/ 889148 w 910416"/>
              <a:gd name="connsiteY86" fmla="*/ 174661 h 3369924"/>
              <a:gd name="connsiteX87" fmla="*/ 899422 w 910416"/>
              <a:gd name="connsiteY87" fmla="*/ 205484 h 3369924"/>
              <a:gd name="connsiteX88" fmla="*/ 909696 w 910416"/>
              <a:gd name="connsiteY88" fmla="*/ 246580 h 3369924"/>
              <a:gd name="connsiteX89" fmla="*/ 894285 w 910416"/>
              <a:gd name="connsiteY89" fmla="*/ 395555 h 3369924"/>
              <a:gd name="connsiteX90" fmla="*/ 889148 w 910416"/>
              <a:gd name="connsiteY90" fmla="*/ 410967 h 3369924"/>
              <a:gd name="connsiteX91" fmla="*/ 873737 w 910416"/>
              <a:gd name="connsiteY91" fmla="*/ 416104 h 3369924"/>
              <a:gd name="connsiteX92" fmla="*/ 848051 w 910416"/>
              <a:gd name="connsiteY92" fmla="*/ 441789 h 3369924"/>
              <a:gd name="connsiteX93" fmla="*/ 827503 w 910416"/>
              <a:gd name="connsiteY93" fmla="*/ 446926 h 3369924"/>
              <a:gd name="connsiteX94" fmla="*/ 776132 w 910416"/>
              <a:gd name="connsiteY94" fmla="*/ 462337 h 3369924"/>
              <a:gd name="connsiteX95" fmla="*/ 570649 w 910416"/>
              <a:gd name="connsiteY95" fmla="*/ 477749 h 3369924"/>
              <a:gd name="connsiteX96" fmla="*/ 534689 w 910416"/>
              <a:gd name="connsiteY96" fmla="*/ 482886 h 3369924"/>
              <a:gd name="connsiteX97" fmla="*/ 498730 w 910416"/>
              <a:gd name="connsiteY97" fmla="*/ 493160 h 3369924"/>
              <a:gd name="connsiteX98" fmla="*/ 462770 w 910416"/>
              <a:gd name="connsiteY98" fmla="*/ 503434 h 3369924"/>
              <a:gd name="connsiteX99" fmla="*/ 431948 w 910416"/>
              <a:gd name="connsiteY99" fmla="*/ 523982 h 3369924"/>
              <a:gd name="connsiteX100" fmla="*/ 406262 w 910416"/>
              <a:gd name="connsiteY100" fmla="*/ 549668 h 3369924"/>
              <a:gd name="connsiteX101" fmla="*/ 385714 w 910416"/>
              <a:gd name="connsiteY101" fmla="*/ 575353 h 3369924"/>
              <a:gd name="connsiteX102" fmla="*/ 365166 w 910416"/>
              <a:gd name="connsiteY102" fmla="*/ 601039 h 3369924"/>
              <a:gd name="connsiteX103" fmla="*/ 344618 w 910416"/>
              <a:gd name="connsiteY103" fmla="*/ 606176 h 3369924"/>
              <a:gd name="connsiteX104" fmla="*/ 334343 w 910416"/>
              <a:gd name="connsiteY104" fmla="*/ 621587 h 3369924"/>
              <a:gd name="connsiteX105" fmla="*/ 318932 w 910416"/>
              <a:gd name="connsiteY105" fmla="*/ 631861 h 3369924"/>
              <a:gd name="connsiteX106" fmla="*/ 298384 w 910416"/>
              <a:gd name="connsiteY106" fmla="*/ 662684 h 3369924"/>
              <a:gd name="connsiteX107" fmla="*/ 282973 w 910416"/>
              <a:gd name="connsiteY107" fmla="*/ 672958 h 3369924"/>
              <a:gd name="connsiteX108" fmla="*/ 257287 w 910416"/>
              <a:gd name="connsiteY108" fmla="*/ 693506 h 3369924"/>
              <a:gd name="connsiteX109" fmla="*/ 247013 w 910416"/>
              <a:gd name="connsiteY109" fmla="*/ 708917 h 3369924"/>
              <a:gd name="connsiteX110" fmla="*/ 211054 w 910416"/>
              <a:gd name="connsiteY110" fmla="*/ 729466 h 3369924"/>
              <a:gd name="connsiteX111" fmla="*/ 195642 w 910416"/>
              <a:gd name="connsiteY111" fmla="*/ 770562 h 3369924"/>
              <a:gd name="connsiteX112" fmla="*/ 190505 w 910416"/>
              <a:gd name="connsiteY112" fmla="*/ 785973 h 3369924"/>
              <a:gd name="connsiteX113" fmla="*/ 180231 w 910416"/>
              <a:gd name="connsiteY113" fmla="*/ 801385 h 3369924"/>
              <a:gd name="connsiteX114" fmla="*/ 175094 w 910416"/>
              <a:gd name="connsiteY114" fmla="*/ 821933 h 3369924"/>
              <a:gd name="connsiteX115" fmla="*/ 169957 w 910416"/>
              <a:gd name="connsiteY115" fmla="*/ 837344 h 3369924"/>
              <a:gd name="connsiteX116" fmla="*/ 164820 w 910416"/>
              <a:gd name="connsiteY116" fmla="*/ 868167 h 3369924"/>
              <a:gd name="connsiteX117" fmla="*/ 164820 w 910416"/>
              <a:gd name="connsiteY117" fmla="*/ 1119884 h 3369924"/>
              <a:gd name="connsiteX118" fmla="*/ 169957 w 910416"/>
              <a:gd name="connsiteY118" fmla="*/ 1145569 h 3369924"/>
              <a:gd name="connsiteX119" fmla="*/ 190505 w 910416"/>
              <a:gd name="connsiteY119" fmla="*/ 1191803 h 3369924"/>
              <a:gd name="connsiteX120" fmla="*/ 195642 w 910416"/>
              <a:gd name="connsiteY120" fmla="*/ 1212351 h 3369924"/>
              <a:gd name="connsiteX121" fmla="*/ 200779 w 910416"/>
              <a:gd name="connsiteY121" fmla="*/ 1227762 h 3369924"/>
              <a:gd name="connsiteX122" fmla="*/ 205916 w 910416"/>
              <a:gd name="connsiteY122" fmla="*/ 1309955 h 3369924"/>
              <a:gd name="connsiteX123" fmla="*/ 226465 w 910416"/>
              <a:gd name="connsiteY123" fmla="*/ 1361326 h 3369924"/>
              <a:gd name="connsiteX124" fmla="*/ 231602 w 910416"/>
              <a:gd name="connsiteY124" fmla="*/ 1381875 h 3369924"/>
              <a:gd name="connsiteX125" fmla="*/ 241876 w 910416"/>
              <a:gd name="connsiteY125" fmla="*/ 1397286 h 3369924"/>
              <a:gd name="connsiteX126" fmla="*/ 252150 w 910416"/>
              <a:gd name="connsiteY126" fmla="*/ 1438382 h 3369924"/>
              <a:gd name="connsiteX127" fmla="*/ 257287 w 910416"/>
              <a:gd name="connsiteY127" fmla="*/ 1453794 h 3369924"/>
              <a:gd name="connsiteX128" fmla="*/ 267561 w 910416"/>
              <a:gd name="connsiteY128" fmla="*/ 1469205 h 3369924"/>
              <a:gd name="connsiteX129" fmla="*/ 277836 w 910416"/>
              <a:gd name="connsiteY129" fmla="*/ 1582221 h 3369924"/>
              <a:gd name="connsiteX130" fmla="*/ 282973 w 910416"/>
              <a:gd name="connsiteY130" fmla="*/ 1623317 h 3369924"/>
              <a:gd name="connsiteX131" fmla="*/ 293247 w 910416"/>
              <a:gd name="connsiteY131" fmla="*/ 1649003 h 3369924"/>
              <a:gd name="connsiteX132" fmla="*/ 298384 w 910416"/>
              <a:gd name="connsiteY132" fmla="*/ 1695236 h 3369924"/>
              <a:gd name="connsiteX133" fmla="*/ 308658 w 910416"/>
              <a:gd name="connsiteY133" fmla="*/ 1715785 h 3369924"/>
              <a:gd name="connsiteX134" fmla="*/ 313795 w 910416"/>
              <a:gd name="connsiteY134" fmla="*/ 1731196 h 3369924"/>
              <a:gd name="connsiteX135" fmla="*/ 318932 w 910416"/>
              <a:gd name="connsiteY135" fmla="*/ 1762018 h 3369924"/>
              <a:gd name="connsiteX136" fmla="*/ 324069 w 910416"/>
              <a:gd name="connsiteY136" fmla="*/ 1777430 h 3369924"/>
              <a:gd name="connsiteX137" fmla="*/ 329206 w 910416"/>
              <a:gd name="connsiteY137" fmla="*/ 1797978 h 3369924"/>
              <a:gd name="connsiteX138" fmla="*/ 349755 w 910416"/>
              <a:gd name="connsiteY138" fmla="*/ 1839075 h 3369924"/>
              <a:gd name="connsiteX139" fmla="*/ 360029 w 910416"/>
              <a:gd name="connsiteY139" fmla="*/ 1885308 h 3369924"/>
              <a:gd name="connsiteX140" fmla="*/ 370303 w 910416"/>
              <a:gd name="connsiteY140" fmla="*/ 1916131 h 3369924"/>
              <a:gd name="connsiteX141" fmla="*/ 375440 w 910416"/>
              <a:gd name="connsiteY141" fmla="*/ 1931542 h 3369924"/>
              <a:gd name="connsiteX142" fmla="*/ 395988 w 910416"/>
              <a:gd name="connsiteY142" fmla="*/ 1952090 h 3369924"/>
              <a:gd name="connsiteX143" fmla="*/ 406262 w 910416"/>
              <a:gd name="connsiteY143" fmla="*/ 1967502 h 3369924"/>
              <a:gd name="connsiteX144" fmla="*/ 431948 w 910416"/>
              <a:gd name="connsiteY144" fmla="*/ 1972639 h 3369924"/>
              <a:gd name="connsiteX145" fmla="*/ 452496 w 910416"/>
              <a:gd name="connsiteY145" fmla="*/ 1977776 h 3369924"/>
              <a:gd name="connsiteX146" fmla="*/ 601471 w 910416"/>
              <a:gd name="connsiteY146" fmla="*/ 1982913 h 3369924"/>
              <a:gd name="connsiteX147" fmla="*/ 627157 w 910416"/>
              <a:gd name="connsiteY147" fmla="*/ 1988050 h 3369924"/>
              <a:gd name="connsiteX148" fmla="*/ 632294 w 910416"/>
              <a:gd name="connsiteY148" fmla="*/ 2003461 h 3369924"/>
              <a:gd name="connsiteX149" fmla="*/ 606609 w 910416"/>
              <a:gd name="connsiteY149" fmla="*/ 2085654 h 3369924"/>
              <a:gd name="connsiteX150" fmla="*/ 575786 w 910416"/>
              <a:gd name="connsiteY150" fmla="*/ 2101066 h 3369924"/>
              <a:gd name="connsiteX151" fmla="*/ 550101 w 910416"/>
              <a:gd name="connsiteY151" fmla="*/ 2137025 h 3369924"/>
              <a:gd name="connsiteX152" fmla="*/ 534689 w 910416"/>
              <a:gd name="connsiteY152" fmla="*/ 2147299 h 3369924"/>
              <a:gd name="connsiteX153" fmla="*/ 519278 w 910416"/>
              <a:gd name="connsiteY153" fmla="*/ 2183259 h 3369924"/>
              <a:gd name="connsiteX154" fmla="*/ 509004 w 910416"/>
              <a:gd name="connsiteY154" fmla="*/ 2198670 h 3369924"/>
              <a:gd name="connsiteX155" fmla="*/ 493593 w 910416"/>
              <a:gd name="connsiteY155" fmla="*/ 2224355 h 3369924"/>
              <a:gd name="connsiteX156" fmla="*/ 503867 w 910416"/>
              <a:gd name="connsiteY156" fmla="*/ 2763749 h 3369924"/>
              <a:gd name="connsiteX157" fmla="*/ 519278 w 910416"/>
              <a:gd name="connsiteY157" fmla="*/ 2979506 h 3369924"/>
              <a:gd name="connsiteX158" fmla="*/ 524415 w 910416"/>
              <a:gd name="connsiteY158" fmla="*/ 2994917 h 3369924"/>
              <a:gd name="connsiteX159" fmla="*/ 539827 w 910416"/>
              <a:gd name="connsiteY159" fmla="*/ 3030877 h 3369924"/>
              <a:gd name="connsiteX160" fmla="*/ 534689 w 910416"/>
              <a:gd name="connsiteY160" fmla="*/ 3149030 h 3369924"/>
              <a:gd name="connsiteX161" fmla="*/ 524415 w 910416"/>
              <a:gd name="connsiteY161" fmla="*/ 3164441 h 3369924"/>
              <a:gd name="connsiteX162" fmla="*/ 519278 w 910416"/>
              <a:gd name="connsiteY162" fmla="*/ 3205537 h 3369924"/>
              <a:gd name="connsiteX163" fmla="*/ 503867 w 910416"/>
              <a:gd name="connsiteY163" fmla="*/ 3236360 h 3369924"/>
              <a:gd name="connsiteX164" fmla="*/ 493593 w 910416"/>
              <a:gd name="connsiteY164" fmla="*/ 3262045 h 3369924"/>
              <a:gd name="connsiteX165" fmla="*/ 493593 w 910416"/>
              <a:gd name="connsiteY165" fmla="*/ 3308279 h 3369924"/>
              <a:gd name="connsiteX166" fmla="*/ 493593 w 910416"/>
              <a:gd name="connsiteY166" fmla="*/ 3308279 h 3369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Lst>
            <a:rect l="l" t="t" r="r" b="b"/>
            <a:pathLst>
              <a:path w="910416" h="3369924">
                <a:moveTo>
                  <a:pt x="550101" y="3369924"/>
                </a:moveTo>
                <a:lnTo>
                  <a:pt x="550101" y="3369924"/>
                </a:lnTo>
                <a:cubicBezTo>
                  <a:pt x="548604" y="3363185"/>
                  <a:pt x="537188" y="3304321"/>
                  <a:pt x="529552" y="3292868"/>
                </a:cubicBezTo>
                <a:lnTo>
                  <a:pt x="519278" y="3277457"/>
                </a:lnTo>
                <a:cubicBezTo>
                  <a:pt x="514141" y="3196976"/>
                  <a:pt x="511891" y="3116259"/>
                  <a:pt x="503867" y="3036014"/>
                </a:cubicBezTo>
                <a:cubicBezTo>
                  <a:pt x="502155" y="3018890"/>
                  <a:pt x="501164" y="3001679"/>
                  <a:pt x="498730" y="2984643"/>
                </a:cubicBezTo>
                <a:cubicBezTo>
                  <a:pt x="497732" y="2977654"/>
                  <a:pt x="495125" y="2970987"/>
                  <a:pt x="493593" y="2964095"/>
                </a:cubicBezTo>
                <a:cubicBezTo>
                  <a:pt x="491699" y="2955571"/>
                  <a:pt x="490168" y="2946971"/>
                  <a:pt x="488456" y="2938409"/>
                </a:cubicBezTo>
                <a:cubicBezTo>
                  <a:pt x="486744" y="2917861"/>
                  <a:pt x="486136" y="2897190"/>
                  <a:pt x="483319" y="2876764"/>
                </a:cubicBezTo>
                <a:cubicBezTo>
                  <a:pt x="479280" y="2847481"/>
                  <a:pt x="472972" y="2818557"/>
                  <a:pt x="467907" y="2789434"/>
                </a:cubicBezTo>
                <a:cubicBezTo>
                  <a:pt x="467906" y="2789429"/>
                  <a:pt x="457634" y="2727793"/>
                  <a:pt x="457633" y="2727789"/>
                </a:cubicBezTo>
                <a:lnTo>
                  <a:pt x="452496" y="2686693"/>
                </a:lnTo>
                <a:cubicBezTo>
                  <a:pt x="450742" y="2653361"/>
                  <a:pt x="448336" y="2578479"/>
                  <a:pt x="442222" y="2537717"/>
                </a:cubicBezTo>
                <a:cubicBezTo>
                  <a:pt x="439632" y="2520447"/>
                  <a:pt x="435875" y="2503362"/>
                  <a:pt x="431948" y="2486346"/>
                </a:cubicBezTo>
                <a:cubicBezTo>
                  <a:pt x="430730" y="2481070"/>
                  <a:pt x="427986" y="2476221"/>
                  <a:pt x="426811" y="2470935"/>
                </a:cubicBezTo>
                <a:cubicBezTo>
                  <a:pt x="424552" y="2460767"/>
                  <a:pt x="423933" y="2450281"/>
                  <a:pt x="421674" y="2440113"/>
                </a:cubicBezTo>
                <a:cubicBezTo>
                  <a:pt x="420499" y="2434827"/>
                  <a:pt x="418025" y="2429909"/>
                  <a:pt x="416537" y="2424702"/>
                </a:cubicBezTo>
                <a:cubicBezTo>
                  <a:pt x="414597" y="2417913"/>
                  <a:pt x="413476" y="2410901"/>
                  <a:pt x="411400" y="2404153"/>
                </a:cubicBezTo>
                <a:cubicBezTo>
                  <a:pt x="406623" y="2388627"/>
                  <a:pt x="395988" y="2357920"/>
                  <a:pt x="395988" y="2357920"/>
                </a:cubicBezTo>
                <a:cubicBezTo>
                  <a:pt x="394276" y="2345933"/>
                  <a:pt x="392451" y="2333962"/>
                  <a:pt x="390851" y="2321960"/>
                </a:cubicBezTo>
                <a:cubicBezTo>
                  <a:pt x="389026" y="2308275"/>
                  <a:pt x="389346" y="2294182"/>
                  <a:pt x="385714" y="2280863"/>
                </a:cubicBezTo>
                <a:cubicBezTo>
                  <a:pt x="384090" y="2274907"/>
                  <a:pt x="378865" y="2270589"/>
                  <a:pt x="375440" y="2265452"/>
                </a:cubicBezTo>
                <a:cubicBezTo>
                  <a:pt x="373728" y="2258603"/>
                  <a:pt x="371688" y="2251827"/>
                  <a:pt x="370303" y="2244904"/>
                </a:cubicBezTo>
                <a:cubicBezTo>
                  <a:pt x="360374" y="2195258"/>
                  <a:pt x="369896" y="2232390"/>
                  <a:pt x="360029" y="2178122"/>
                </a:cubicBezTo>
                <a:cubicBezTo>
                  <a:pt x="358766" y="2171175"/>
                  <a:pt x="356277" y="2164496"/>
                  <a:pt x="354892" y="2157573"/>
                </a:cubicBezTo>
                <a:cubicBezTo>
                  <a:pt x="352849" y="2147360"/>
                  <a:pt x="352496" y="2136800"/>
                  <a:pt x="349755" y="2126751"/>
                </a:cubicBezTo>
                <a:cubicBezTo>
                  <a:pt x="347329" y="2117855"/>
                  <a:pt x="342905" y="2109628"/>
                  <a:pt x="339480" y="2101066"/>
                </a:cubicBezTo>
                <a:cubicBezTo>
                  <a:pt x="327835" y="2031192"/>
                  <a:pt x="342631" y="2106433"/>
                  <a:pt x="324069" y="2044558"/>
                </a:cubicBezTo>
                <a:cubicBezTo>
                  <a:pt x="311950" y="2004162"/>
                  <a:pt x="327856" y="2032258"/>
                  <a:pt x="308658" y="2003461"/>
                </a:cubicBezTo>
                <a:cubicBezTo>
                  <a:pt x="305128" y="1985809"/>
                  <a:pt x="303220" y="1974153"/>
                  <a:pt x="298384" y="1957227"/>
                </a:cubicBezTo>
                <a:cubicBezTo>
                  <a:pt x="296896" y="1952020"/>
                  <a:pt x="295488" y="1946745"/>
                  <a:pt x="293247" y="1941816"/>
                </a:cubicBezTo>
                <a:cubicBezTo>
                  <a:pt x="286909" y="1927873"/>
                  <a:pt x="277541" y="1915250"/>
                  <a:pt x="272698" y="1900720"/>
                </a:cubicBezTo>
                <a:lnTo>
                  <a:pt x="262424" y="1869897"/>
                </a:lnTo>
                <a:cubicBezTo>
                  <a:pt x="260712" y="1864760"/>
                  <a:pt x="261792" y="1857490"/>
                  <a:pt x="257287" y="1854486"/>
                </a:cubicBezTo>
                <a:lnTo>
                  <a:pt x="241876" y="1844212"/>
                </a:lnTo>
                <a:cubicBezTo>
                  <a:pt x="239870" y="1834180"/>
                  <a:pt x="232983" y="1794222"/>
                  <a:pt x="226465" y="1787704"/>
                </a:cubicBezTo>
                <a:lnTo>
                  <a:pt x="211054" y="1772293"/>
                </a:lnTo>
                <a:cubicBezTo>
                  <a:pt x="209341" y="1765443"/>
                  <a:pt x="207448" y="1758636"/>
                  <a:pt x="205916" y="1751744"/>
                </a:cubicBezTo>
                <a:cubicBezTo>
                  <a:pt x="204022" y="1743221"/>
                  <a:pt x="204325" y="1734038"/>
                  <a:pt x="200779" y="1726059"/>
                </a:cubicBezTo>
                <a:cubicBezTo>
                  <a:pt x="197302" y="1718235"/>
                  <a:pt x="190505" y="1712360"/>
                  <a:pt x="185368" y="1705511"/>
                </a:cubicBezTo>
                <a:cubicBezTo>
                  <a:pt x="183656" y="1698661"/>
                  <a:pt x="182260" y="1691725"/>
                  <a:pt x="180231" y="1684962"/>
                </a:cubicBezTo>
                <a:cubicBezTo>
                  <a:pt x="177119" y="1674589"/>
                  <a:pt x="172081" y="1664759"/>
                  <a:pt x="169957" y="1654140"/>
                </a:cubicBezTo>
                <a:cubicBezTo>
                  <a:pt x="158472" y="1596715"/>
                  <a:pt x="169370" y="1617299"/>
                  <a:pt x="149409" y="1587358"/>
                </a:cubicBezTo>
                <a:cubicBezTo>
                  <a:pt x="147772" y="1575897"/>
                  <a:pt x="141983" y="1533397"/>
                  <a:pt x="139134" y="1520576"/>
                </a:cubicBezTo>
                <a:cubicBezTo>
                  <a:pt x="137959" y="1515290"/>
                  <a:pt x="135310" y="1510418"/>
                  <a:pt x="133997" y="1505164"/>
                </a:cubicBezTo>
                <a:cubicBezTo>
                  <a:pt x="131879" y="1496693"/>
                  <a:pt x="130823" y="1487987"/>
                  <a:pt x="128860" y="1479479"/>
                </a:cubicBezTo>
                <a:cubicBezTo>
                  <a:pt x="125685" y="1465720"/>
                  <a:pt x="124901" y="1451012"/>
                  <a:pt x="118586" y="1438382"/>
                </a:cubicBezTo>
                <a:cubicBezTo>
                  <a:pt x="115161" y="1431533"/>
                  <a:pt x="110734" y="1425099"/>
                  <a:pt x="108312" y="1417834"/>
                </a:cubicBezTo>
                <a:cubicBezTo>
                  <a:pt x="103847" y="1404438"/>
                  <a:pt x="102503" y="1390133"/>
                  <a:pt x="98038" y="1376737"/>
                </a:cubicBezTo>
                <a:cubicBezTo>
                  <a:pt x="94613" y="1366463"/>
                  <a:pt x="90391" y="1356421"/>
                  <a:pt x="87764" y="1345915"/>
                </a:cubicBezTo>
                <a:cubicBezTo>
                  <a:pt x="84339" y="1332216"/>
                  <a:pt x="83804" y="1317448"/>
                  <a:pt x="77489" y="1304818"/>
                </a:cubicBezTo>
                <a:cubicBezTo>
                  <a:pt x="59450" y="1268740"/>
                  <a:pt x="73415" y="1299091"/>
                  <a:pt x="62078" y="1268859"/>
                </a:cubicBezTo>
                <a:cubicBezTo>
                  <a:pt x="58840" y="1260225"/>
                  <a:pt x="54454" y="1252006"/>
                  <a:pt x="51804" y="1243173"/>
                </a:cubicBezTo>
                <a:cubicBezTo>
                  <a:pt x="42683" y="1212768"/>
                  <a:pt x="49307" y="1207546"/>
                  <a:pt x="41530" y="1171254"/>
                </a:cubicBezTo>
                <a:cubicBezTo>
                  <a:pt x="39598" y="1162237"/>
                  <a:pt x="34172" y="1154317"/>
                  <a:pt x="31256" y="1145569"/>
                </a:cubicBezTo>
                <a:cubicBezTo>
                  <a:pt x="29023" y="1138871"/>
                  <a:pt x="28059" y="1131809"/>
                  <a:pt x="26119" y="1125021"/>
                </a:cubicBezTo>
                <a:cubicBezTo>
                  <a:pt x="24631" y="1119814"/>
                  <a:pt x="22295" y="1114863"/>
                  <a:pt x="20982" y="1109609"/>
                </a:cubicBezTo>
                <a:cubicBezTo>
                  <a:pt x="17394" y="1095257"/>
                  <a:pt x="12996" y="1066833"/>
                  <a:pt x="10707" y="1053102"/>
                </a:cubicBezTo>
                <a:cubicBezTo>
                  <a:pt x="-7875" y="811534"/>
                  <a:pt x="1484" y="958259"/>
                  <a:pt x="10707" y="441789"/>
                </a:cubicBezTo>
                <a:cubicBezTo>
                  <a:pt x="10883" y="431952"/>
                  <a:pt x="17470" y="402126"/>
                  <a:pt x="20982" y="390418"/>
                </a:cubicBezTo>
                <a:cubicBezTo>
                  <a:pt x="24094" y="380045"/>
                  <a:pt x="25799" y="368951"/>
                  <a:pt x="31256" y="359596"/>
                </a:cubicBezTo>
                <a:lnTo>
                  <a:pt x="67215" y="297951"/>
                </a:lnTo>
                <a:cubicBezTo>
                  <a:pt x="75875" y="254652"/>
                  <a:pt x="66675" y="288938"/>
                  <a:pt x="82627" y="251717"/>
                </a:cubicBezTo>
                <a:cubicBezTo>
                  <a:pt x="84760" y="246740"/>
                  <a:pt x="83935" y="240135"/>
                  <a:pt x="87764" y="236306"/>
                </a:cubicBezTo>
                <a:cubicBezTo>
                  <a:pt x="91593" y="232477"/>
                  <a:pt x="98038" y="232881"/>
                  <a:pt x="103175" y="231169"/>
                </a:cubicBezTo>
                <a:cubicBezTo>
                  <a:pt x="132618" y="187005"/>
                  <a:pt x="97318" y="242883"/>
                  <a:pt x="118586" y="200346"/>
                </a:cubicBezTo>
                <a:cubicBezTo>
                  <a:pt x="127668" y="182182"/>
                  <a:pt x="130639" y="185427"/>
                  <a:pt x="144271" y="169524"/>
                </a:cubicBezTo>
                <a:cubicBezTo>
                  <a:pt x="169758" y="139790"/>
                  <a:pt x="147965" y="156788"/>
                  <a:pt x="175094" y="138702"/>
                </a:cubicBezTo>
                <a:cubicBezTo>
                  <a:pt x="189000" y="96981"/>
                  <a:pt x="175681" y="112722"/>
                  <a:pt x="216191" y="92468"/>
                </a:cubicBezTo>
                <a:cubicBezTo>
                  <a:pt x="224753" y="83906"/>
                  <a:pt x="235160" y="76857"/>
                  <a:pt x="241876" y="66782"/>
                </a:cubicBezTo>
                <a:cubicBezTo>
                  <a:pt x="248271" y="57190"/>
                  <a:pt x="257091" y="41776"/>
                  <a:pt x="267561" y="35960"/>
                </a:cubicBezTo>
                <a:cubicBezTo>
                  <a:pt x="277028" y="30701"/>
                  <a:pt x="288329" y="29708"/>
                  <a:pt x="298384" y="25686"/>
                </a:cubicBezTo>
                <a:cubicBezTo>
                  <a:pt x="306946" y="22261"/>
                  <a:pt x="315123" y="17648"/>
                  <a:pt x="324069" y="15412"/>
                </a:cubicBezTo>
                <a:cubicBezTo>
                  <a:pt x="359092" y="6656"/>
                  <a:pt x="467120" y="5486"/>
                  <a:pt x="473045" y="5137"/>
                </a:cubicBezTo>
                <a:cubicBezTo>
                  <a:pt x="493629" y="3926"/>
                  <a:pt x="514141" y="1712"/>
                  <a:pt x="534689" y="0"/>
                </a:cubicBezTo>
                <a:cubicBezTo>
                  <a:pt x="586060" y="5137"/>
                  <a:pt x="637550" y="9199"/>
                  <a:pt x="688802" y="15412"/>
                </a:cubicBezTo>
                <a:cubicBezTo>
                  <a:pt x="694178" y="16064"/>
                  <a:pt x="699006" y="19061"/>
                  <a:pt x="704213" y="20549"/>
                </a:cubicBezTo>
                <a:cubicBezTo>
                  <a:pt x="711001" y="22489"/>
                  <a:pt x="717912" y="23974"/>
                  <a:pt x="724761" y="25686"/>
                </a:cubicBezTo>
                <a:cubicBezTo>
                  <a:pt x="731611" y="30823"/>
                  <a:pt x="737825" y="36939"/>
                  <a:pt x="745310" y="41097"/>
                </a:cubicBezTo>
                <a:cubicBezTo>
                  <a:pt x="753371" y="45575"/>
                  <a:pt x="763175" y="46484"/>
                  <a:pt x="770995" y="51371"/>
                </a:cubicBezTo>
                <a:cubicBezTo>
                  <a:pt x="777156" y="55221"/>
                  <a:pt x="780494" y="62559"/>
                  <a:pt x="786406" y="66782"/>
                </a:cubicBezTo>
                <a:cubicBezTo>
                  <a:pt x="792638" y="71233"/>
                  <a:pt x="800723" y="72606"/>
                  <a:pt x="806955" y="77057"/>
                </a:cubicBezTo>
                <a:cubicBezTo>
                  <a:pt x="812867" y="81280"/>
                  <a:pt x="816785" y="87817"/>
                  <a:pt x="822366" y="92468"/>
                </a:cubicBezTo>
                <a:cubicBezTo>
                  <a:pt x="827109" y="96420"/>
                  <a:pt x="833034" y="98790"/>
                  <a:pt x="837777" y="102742"/>
                </a:cubicBezTo>
                <a:cubicBezTo>
                  <a:pt x="877325" y="135699"/>
                  <a:pt x="830340" y="102922"/>
                  <a:pt x="868600" y="128427"/>
                </a:cubicBezTo>
                <a:cubicBezTo>
                  <a:pt x="872025" y="133564"/>
                  <a:pt x="876366" y="138197"/>
                  <a:pt x="878874" y="143839"/>
                </a:cubicBezTo>
                <a:cubicBezTo>
                  <a:pt x="883272" y="153735"/>
                  <a:pt x="885723" y="164387"/>
                  <a:pt x="889148" y="174661"/>
                </a:cubicBezTo>
                <a:cubicBezTo>
                  <a:pt x="889149" y="174665"/>
                  <a:pt x="899421" y="205481"/>
                  <a:pt x="899422" y="205484"/>
                </a:cubicBezTo>
                <a:cubicBezTo>
                  <a:pt x="905621" y="236479"/>
                  <a:pt x="901798" y="222886"/>
                  <a:pt x="909696" y="246580"/>
                </a:cubicBezTo>
                <a:cubicBezTo>
                  <a:pt x="901831" y="443213"/>
                  <a:pt x="924152" y="325863"/>
                  <a:pt x="894285" y="395555"/>
                </a:cubicBezTo>
                <a:cubicBezTo>
                  <a:pt x="892152" y="400532"/>
                  <a:pt x="892977" y="407138"/>
                  <a:pt x="889148" y="410967"/>
                </a:cubicBezTo>
                <a:cubicBezTo>
                  <a:pt x="885319" y="414796"/>
                  <a:pt x="878874" y="414392"/>
                  <a:pt x="873737" y="416104"/>
                </a:cubicBezTo>
                <a:cubicBezTo>
                  <a:pt x="865175" y="424666"/>
                  <a:pt x="859798" y="438852"/>
                  <a:pt x="848051" y="441789"/>
                </a:cubicBezTo>
                <a:cubicBezTo>
                  <a:pt x="841202" y="443501"/>
                  <a:pt x="834265" y="444897"/>
                  <a:pt x="827503" y="446926"/>
                </a:cubicBezTo>
                <a:cubicBezTo>
                  <a:pt x="810376" y="452064"/>
                  <a:pt x="793892" y="459377"/>
                  <a:pt x="776132" y="462337"/>
                </a:cubicBezTo>
                <a:cubicBezTo>
                  <a:pt x="681650" y="478085"/>
                  <a:pt x="688775" y="473206"/>
                  <a:pt x="570649" y="477749"/>
                </a:cubicBezTo>
                <a:cubicBezTo>
                  <a:pt x="558662" y="479461"/>
                  <a:pt x="546602" y="480720"/>
                  <a:pt x="534689" y="482886"/>
                </a:cubicBezTo>
                <a:cubicBezTo>
                  <a:pt x="512608" y="486901"/>
                  <a:pt x="517985" y="487659"/>
                  <a:pt x="498730" y="493160"/>
                </a:cubicBezTo>
                <a:cubicBezTo>
                  <a:pt x="453569" y="506063"/>
                  <a:pt x="499729" y="491115"/>
                  <a:pt x="462770" y="503434"/>
                </a:cubicBezTo>
                <a:cubicBezTo>
                  <a:pt x="452496" y="510283"/>
                  <a:pt x="438797" y="513708"/>
                  <a:pt x="431948" y="523982"/>
                </a:cubicBezTo>
                <a:cubicBezTo>
                  <a:pt x="418249" y="544531"/>
                  <a:pt x="426811" y="535969"/>
                  <a:pt x="406262" y="549668"/>
                </a:cubicBezTo>
                <a:cubicBezTo>
                  <a:pt x="396261" y="579670"/>
                  <a:pt x="408950" y="552117"/>
                  <a:pt x="385714" y="575353"/>
                </a:cubicBezTo>
                <a:cubicBezTo>
                  <a:pt x="378456" y="582611"/>
                  <a:pt x="375331" y="595956"/>
                  <a:pt x="365166" y="601039"/>
                </a:cubicBezTo>
                <a:cubicBezTo>
                  <a:pt x="358851" y="604197"/>
                  <a:pt x="351467" y="604464"/>
                  <a:pt x="344618" y="606176"/>
                </a:cubicBezTo>
                <a:cubicBezTo>
                  <a:pt x="341193" y="611313"/>
                  <a:pt x="338709" y="617221"/>
                  <a:pt x="334343" y="621587"/>
                </a:cubicBezTo>
                <a:cubicBezTo>
                  <a:pt x="329977" y="625953"/>
                  <a:pt x="322997" y="627215"/>
                  <a:pt x="318932" y="631861"/>
                </a:cubicBezTo>
                <a:cubicBezTo>
                  <a:pt x="310801" y="641154"/>
                  <a:pt x="308658" y="655835"/>
                  <a:pt x="298384" y="662684"/>
                </a:cubicBezTo>
                <a:cubicBezTo>
                  <a:pt x="293247" y="666109"/>
                  <a:pt x="287794" y="669101"/>
                  <a:pt x="282973" y="672958"/>
                </a:cubicBezTo>
                <a:cubicBezTo>
                  <a:pt x="246373" y="702237"/>
                  <a:pt x="304719" y="661885"/>
                  <a:pt x="257287" y="693506"/>
                </a:cubicBezTo>
                <a:cubicBezTo>
                  <a:pt x="253862" y="698643"/>
                  <a:pt x="252037" y="705328"/>
                  <a:pt x="247013" y="708917"/>
                </a:cubicBezTo>
                <a:cubicBezTo>
                  <a:pt x="183642" y="754182"/>
                  <a:pt x="245281" y="695236"/>
                  <a:pt x="211054" y="729466"/>
                </a:cubicBezTo>
                <a:cubicBezTo>
                  <a:pt x="199386" y="764463"/>
                  <a:pt x="214080" y="721393"/>
                  <a:pt x="195642" y="770562"/>
                </a:cubicBezTo>
                <a:cubicBezTo>
                  <a:pt x="193741" y="775632"/>
                  <a:pt x="192927" y="781130"/>
                  <a:pt x="190505" y="785973"/>
                </a:cubicBezTo>
                <a:cubicBezTo>
                  <a:pt x="187744" y="791495"/>
                  <a:pt x="183656" y="796248"/>
                  <a:pt x="180231" y="801385"/>
                </a:cubicBezTo>
                <a:cubicBezTo>
                  <a:pt x="178519" y="808234"/>
                  <a:pt x="177034" y="815145"/>
                  <a:pt x="175094" y="821933"/>
                </a:cubicBezTo>
                <a:cubicBezTo>
                  <a:pt x="173606" y="827140"/>
                  <a:pt x="171132" y="832058"/>
                  <a:pt x="169957" y="837344"/>
                </a:cubicBezTo>
                <a:cubicBezTo>
                  <a:pt x="167697" y="847512"/>
                  <a:pt x="166532" y="857893"/>
                  <a:pt x="164820" y="868167"/>
                </a:cubicBezTo>
                <a:cubicBezTo>
                  <a:pt x="157687" y="989428"/>
                  <a:pt x="156472" y="965449"/>
                  <a:pt x="164820" y="1119884"/>
                </a:cubicBezTo>
                <a:cubicBezTo>
                  <a:pt x="165291" y="1128602"/>
                  <a:pt x="167660" y="1137145"/>
                  <a:pt x="169957" y="1145569"/>
                </a:cubicBezTo>
                <a:cubicBezTo>
                  <a:pt x="178421" y="1176605"/>
                  <a:pt x="176369" y="1170597"/>
                  <a:pt x="190505" y="1191803"/>
                </a:cubicBezTo>
                <a:cubicBezTo>
                  <a:pt x="192217" y="1198652"/>
                  <a:pt x="193702" y="1205563"/>
                  <a:pt x="195642" y="1212351"/>
                </a:cubicBezTo>
                <a:cubicBezTo>
                  <a:pt x="197130" y="1217558"/>
                  <a:pt x="200212" y="1222377"/>
                  <a:pt x="200779" y="1227762"/>
                </a:cubicBezTo>
                <a:cubicBezTo>
                  <a:pt x="203653" y="1255062"/>
                  <a:pt x="202207" y="1282756"/>
                  <a:pt x="205916" y="1309955"/>
                </a:cubicBezTo>
                <a:cubicBezTo>
                  <a:pt x="208296" y="1327410"/>
                  <a:pt x="218642" y="1345680"/>
                  <a:pt x="226465" y="1361326"/>
                </a:cubicBezTo>
                <a:cubicBezTo>
                  <a:pt x="228177" y="1368176"/>
                  <a:pt x="228821" y="1375385"/>
                  <a:pt x="231602" y="1381875"/>
                </a:cubicBezTo>
                <a:cubicBezTo>
                  <a:pt x="234034" y="1387550"/>
                  <a:pt x="239766" y="1391484"/>
                  <a:pt x="241876" y="1397286"/>
                </a:cubicBezTo>
                <a:cubicBezTo>
                  <a:pt x="246702" y="1410556"/>
                  <a:pt x="247685" y="1424986"/>
                  <a:pt x="252150" y="1438382"/>
                </a:cubicBezTo>
                <a:cubicBezTo>
                  <a:pt x="253862" y="1443519"/>
                  <a:pt x="254865" y="1448950"/>
                  <a:pt x="257287" y="1453794"/>
                </a:cubicBezTo>
                <a:cubicBezTo>
                  <a:pt x="260048" y="1459316"/>
                  <a:pt x="264136" y="1464068"/>
                  <a:pt x="267561" y="1469205"/>
                </a:cubicBezTo>
                <a:cubicBezTo>
                  <a:pt x="270986" y="1506877"/>
                  <a:pt x="273144" y="1544686"/>
                  <a:pt x="277836" y="1582221"/>
                </a:cubicBezTo>
                <a:cubicBezTo>
                  <a:pt x="279548" y="1595920"/>
                  <a:pt x="279869" y="1609865"/>
                  <a:pt x="282973" y="1623317"/>
                </a:cubicBezTo>
                <a:cubicBezTo>
                  <a:pt x="285047" y="1632302"/>
                  <a:pt x="289822" y="1640441"/>
                  <a:pt x="293247" y="1649003"/>
                </a:cubicBezTo>
                <a:cubicBezTo>
                  <a:pt x="294959" y="1664414"/>
                  <a:pt x="294897" y="1680127"/>
                  <a:pt x="298384" y="1695236"/>
                </a:cubicBezTo>
                <a:cubicBezTo>
                  <a:pt x="300106" y="1702698"/>
                  <a:pt x="305641" y="1708746"/>
                  <a:pt x="308658" y="1715785"/>
                </a:cubicBezTo>
                <a:cubicBezTo>
                  <a:pt x="310791" y="1720762"/>
                  <a:pt x="312620" y="1725910"/>
                  <a:pt x="313795" y="1731196"/>
                </a:cubicBezTo>
                <a:cubicBezTo>
                  <a:pt x="316054" y="1741364"/>
                  <a:pt x="316673" y="1751850"/>
                  <a:pt x="318932" y="1762018"/>
                </a:cubicBezTo>
                <a:cubicBezTo>
                  <a:pt x="320107" y="1767304"/>
                  <a:pt x="322581" y="1772223"/>
                  <a:pt x="324069" y="1777430"/>
                </a:cubicBezTo>
                <a:cubicBezTo>
                  <a:pt x="326009" y="1784218"/>
                  <a:pt x="327177" y="1791216"/>
                  <a:pt x="329206" y="1797978"/>
                </a:cubicBezTo>
                <a:cubicBezTo>
                  <a:pt x="339325" y="1831709"/>
                  <a:pt x="332577" y="1821897"/>
                  <a:pt x="349755" y="1839075"/>
                </a:cubicBezTo>
                <a:cubicBezTo>
                  <a:pt x="364452" y="1883166"/>
                  <a:pt x="341949" y="1812985"/>
                  <a:pt x="360029" y="1885308"/>
                </a:cubicBezTo>
                <a:cubicBezTo>
                  <a:pt x="362656" y="1895815"/>
                  <a:pt x="366878" y="1905857"/>
                  <a:pt x="370303" y="1916131"/>
                </a:cubicBezTo>
                <a:cubicBezTo>
                  <a:pt x="372015" y="1921268"/>
                  <a:pt x="371611" y="1927713"/>
                  <a:pt x="375440" y="1931542"/>
                </a:cubicBezTo>
                <a:cubicBezTo>
                  <a:pt x="382289" y="1938391"/>
                  <a:pt x="389684" y="1944735"/>
                  <a:pt x="395988" y="1952090"/>
                </a:cubicBezTo>
                <a:cubicBezTo>
                  <a:pt x="400006" y="1956778"/>
                  <a:pt x="400901" y="1964439"/>
                  <a:pt x="406262" y="1967502"/>
                </a:cubicBezTo>
                <a:cubicBezTo>
                  <a:pt x="413843" y="1971834"/>
                  <a:pt x="423424" y="1970745"/>
                  <a:pt x="431948" y="1972639"/>
                </a:cubicBezTo>
                <a:cubicBezTo>
                  <a:pt x="438840" y="1974171"/>
                  <a:pt x="445449" y="1977349"/>
                  <a:pt x="452496" y="1977776"/>
                </a:cubicBezTo>
                <a:cubicBezTo>
                  <a:pt x="502093" y="1980782"/>
                  <a:pt x="551813" y="1981201"/>
                  <a:pt x="601471" y="1982913"/>
                </a:cubicBezTo>
                <a:cubicBezTo>
                  <a:pt x="610033" y="1984625"/>
                  <a:pt x="619892" y="1983207"/>
                  <a:pt x="627157" y="1988050"/>
                </a:cubicBezTo>
                <a:cubicBezTo>
                  <a:pt x="631662" y="1991054"/>
                  <a:pt x="632594" y="1998054"/>
                  <a:pt x="632294" y="2003461"/>
                </a:cubicBezTo>
                <a:cubicBezTo>
                  <a:pt x="627836" y="2083707"/>
                  <a:pt x="645238" y="2072778"/>
                  <a:pt x="606609" y="2085654"/>
                </a:cubicBezTo>
                <a:cubicBezTo>
                  <a:pt x="578349" y="2113912"/>
                  <a:pt x="619972" y="2075816"/>
                  <a:pt x="575786" y="2101066"/>
                </a:cubicBezTo>
                <a:cubicBezTo>
                  <a:pt x="552830" y="2114185"/>
                  <a:pt x="565870" y="2118103"/>
                  <a:pt x="550101" y="2137025"/>
                </a:cubicBezTo>
                <a:cubicBezTo>
                  <a:pt x="546148" y="2141768"/>
                  <a:pt x="539826" y="2143874"/>
                  <a:pt x="534689" y="2147299"/>
                </a:cubicBezTo>
                <a:cubicBezTo>
                  <a:pt x="508894" y="2185994"/>
                  <a:pt x="539183" y="2136814"/>
                  <a:pt x="519278" y="2183259"/>
                </a:cubicBezTo>
                <a:cubicBezTo>
                  <a:pt x="516846" y="2188934"/>
                  <a:pt x="512276" y="2193435"/>
                  <a:pt x="509004" y="2198670"/>
                </a:cubicBezTo>
                <a:cubicBezTo>
                  <a:pt x="503712" y="2207137"/>
                  <a:pt x="498730" y="2215793"/>
                  <a:pt x="493593" y="2224355"/>
                </a:cubicBezTo>
                <a:cubicBezTo>
                  <a:pt x="495097" y="2325099"/>
                  <a:pt x="498324" y="2628864"/>
                  <a:pt x="503867" y="2763749"/>
                </a:cubicBezTo>
                <a:cubicBezTo>
                  <a:pt x="503967" y="2766194"/>
                  <a:pt x="507843" y="2922330"/>
                  <a:pt x="519278" y="2979506"/>
                </a:cubicBezTo>
                <a:cubicBezTo>
                  <a:pt x="520340" y="2984816"/>
                  <a:pt x="522927" y="2989710"/>
                  <a:pt x="524415" y="2994917"/>
                </a:cubicBezTo>
                <a:cubicBezTo>
                  <a:pt x="532708" y="3023944"/>
                  <a:pt x="524185" y="3007416"/>
                  <a:pt x="539827" y="3030877"/>
                </a:cubicBezTo>
                <a:cubicBezTo>
                  <a:pt x="538114" y="3070261"/>
                  <a:pt x="539208" y="3109868"/>
                  <a:pt x="534689" y="3149030"/>
                </a:cubicBezTo>
                <a:cubicBezTo>
                  <a:pt x="533981" y="3155163"/>
                  <a:pt x="526039" y="3158485"/>
                  <a:pt x="524415" y="3164441"/>
                </a:cubicBezTo>
                <a:cubicBezTo>
                  <a:pt x="520783" y="3177760"/>
                  <a:pt x="521748" y="3191954"/>
                  <a:pt x="519278" y="3205537"/>
                </a:cubicBezTo>
                <a:cubicBezTo>
                  <a:pt x="515588" y="3225830"/>
                  <a:pt x="513269" y="3217557"/>
                  <a:pt x="503867" y="3236360"/>
                </a:cubicBezTo>
                <a:cubicBezTo>
                  <a:pt x="499743" y="3244608"/>
                  <a:pt x="494897" y="3252916"/>
                  <a:pt x="493593" y="3262045"/>
                </a:cubicBezTo>
                <a:cubicBezTo>
                  <a:pt x="491414" y="3277301"/>
                  <a:pt x="493593" y="3292868"/>
                  <a:pt x="493593" y="3308279"/>
                </a:cubicBezTo>
                <a:lnTo>
                  <a:pt x="493593" y="3308279"/>
                </a:lnTo>
              </a:path>
            </a:pathLst>
          </a:custGeom>
          <a:solidFill>
            <a:srgbClr val="B196D2"/>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dirty="0"/>
          </a:p>
        </p:txBody>
      </p:sp>
      <p:sp>
        <p:nvSpPr>
          <p:cNvPr id="25" name="Arrow: Left 14">
            <a:extLst>
              <a:ext uri="{FF2B5EF4-FFF2-40B4-BE49-F238E27FC236}">
                <a16:creationId xmlns:a16="http://schemas.microsoft.com/office/drawing/2014/main" id="{6A819F0E-3AC9-4926-87D9-70C451699854}"/>
              </a:ext>
            </a:extLst>
          </p:cNvPr>
          <p:cNvSpPr/>
          <p:nvPr/>
        </p:nvSpPr>
        <p:spPr>
          <a:xfrm rot="414308">
            <a:off x="4613915" y="4821306"/>
            <a:ext cx="2659955" cy="296826"/>
          </a:xfrm>
          <a:prstGeom prst="leftArrow">
            <a:avLst/>
          </a:prstGeom>
          <a:solidFill>
            <a:srgbClr val="7030A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6" name="Arrow: Left 14">
            <a:extLst>
              <a:ext uri="{FF2B5EF4-FFF2-40B4-BE49-F238E27FC236}">
                <a16:creationId xmlns:a16="http://schemas.microsoft.com/office/drawing/2014/main" id="{6A819F0E-3AC9-4926-87D9-70C451699854}"/>
              </a:ext>
            </a:extLst>
          </p:cNvPr>
          <p:cNvSpPr/>
          <p:nvPr/>
        </p:nvSpPr>
        <p:spPr>
          <a:xfrm rot="622536">
            <a:off x="5121726" y="3470796"/>
            <a:ext cx="2266161" cy="301752"/>
          </a:xfrm>
          <a:prstGeom prst="leftArrow">
            <a:avLst/>
          </a:prstGeom>
          <a:solidFill>
            <a:srgbClr val="FFC000"/>
          </a:solidFill>
          <a:ln w="15875"/>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27" name="Arrow: Left 14">
            <a:extLst>
              <a:ext uri="{FF2B5EF4-FFF2-40B4-BE49-F238E27FC236}">
                <a16:creationId xmlns:a16="http://schemas.microsoft.com/office/drawing/2014/main" id="{6A819F0E-3AC9-4926-87D9-70C451699854}"/>
              </a:ext>
            </a:extLst>
          </p:cNvPr>
          <p:cNvSpPr/>
          <p:nvPr/>
        </p:nvSpPr>
        <p:spPr>
          <a:xfrm rot="21104322">
            <a:off x="5103139" y="2409515"/>
            <a:ext cx="2126743" cy="301752"/>
          </a:xfrm>
          <a:prstGeom prst="leftArrow">
            <a:avLst/>
          </a:prstGeom>
          <a:solidFill>
            <a:srgbClr val="A9D18E"/>
          </a:solidFill>
          <a:ln w="15875">
            <a:solidFill>
              <a:schemeClr val="dk1">
                <a:shade val="50000"/>
              </a:schemeClr>
            </a:solidFill>
          </a:ln>
        </p:spPr>
        <p:style>
          <a:lnRef idx="2">
            <a:schemeClr val="dk1">
              <a:shade val="50000"/>
            </a:schemeClr>
          </a:lnRef>
          <a:fillRef idx="1">
            <a:schemeClr val="dk1"/>
          </a:fillRef>
          <a:effectRef idx="0">
            <a:schemeClr val="dk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p>
        </p:txBody>
      </p:sp>
      <p:sp>
        <p:nvSpPr>
          <p:cNvPr id="4" name="TextBox 3"/>
          <p:cNvSpPr txBox="1"/>
          <p:nvPr/>
        </p:nvSpPr>
        <p:spPr>
          <a:xfrm>
            <a:off x="7010400" y="4198228"/>
            <a:ext cx="4038600" cy="1631216"/>
          </a:xfrm>
          <a:prstGeom prst="rect">
            <a:avLst/>
          </a:prstGeom>
          <a:gradFill>
            <a:gsLst>
              <a:gs pos="50000">
                <a:srgbClr val="CFC7DD"/>
              </a:gs>
              <a:gs pos="0">
                <a:srgbClr val="B196D2"/>
              </a:gs>
              <a:gs pos="100000">
                <a:srgbClr val="A9D18E">
                  <a:tint val="23500"/>
                  <a:satMod val="160000"/>
                </a:srgbClr>
              </a:gs>
            </a:gsLst>
            <a:lin ang="18900000" scaled="1"/>
          </a:gradFill>
          <a:ln w="12700">
            <a:solidFill>
              <a:srgbClr val="6A2D97"/>
            </a:solidFill>
          </a:ln>
        </p:spPr>
        <p:txBody>
          <a:bodyPr wrap="square" rtlCol="0">
            <a:spAutoFit/>
          </a:bodyPr>
          <a:lstStyle/>
          <a:p>
            <a:pPr algn="ctr">
              <a:buSzPct val="100000"/>
            </a:pPr>
            <a:r>
              <a:rPr lang="en-US" sz="2800" b="1" dirty="0">
                <a:solidFill>
                  <a:srgbClr val="7030A0"/>
                </a:solidFill>
              </a:rPr>
              <a:t>Primitive Brain</a:t>
            </a:r>
          </a:p>
          <a:p>
            <a:pPr algn="ctr">
              <a:buSzPct val="100000"/>
            </a:pPr>
            <a:endParaRPr lang="en-US" sz="1600" b="1" dirty="0">
              <a:solidFill>
                <a:srgbClr val="7030A0"/>
              </a:solidFill>
            </a:endParaRPr>
          </a:p>
          <a:p>
            <a:pPr algn="ctr">
              <a:lnSpc>
                <a:spcPct val="150000"/>
              </a:lnSpc>
              <a:buSzPct val="100000"/>
            </a:pPr>
            <a:r>
              <a:rPr lang="en-US" b="1" dirty="0"/>
              <a:t>Least </a:t>
            </a:r>
            <a:r>
              <a:rPr lang="en-US" b="1" dirty="0" smtClean="0"/>
              <a:t>Plastic and </a:t>
            </a:r>
            <a:br>
              <a:rPr lang="en-US" b="1" dirty="0" smtClean="0"/>
            </a:br>
            <a:r>
              <a:rPr lang="en-US" b="1" dirty="0" smtClean="0"/>
              <a:t>Hardest </a:t>
            </a:r>
            <a:r>
              <a:rPr lang="en-US" b="1" dirty="0"/>
              <a:t>to </a:t>
            </a:r>
            <a:r>
              <a:rPr lang="en-US" b="1" dirty="0" smtClean="0"/>
              <a:t>Change</a:t>
            </a:r>
            <a:endParaRPr lang="en-US" sz="3200" b="1" dirty="0"/>
          </a:p>
        </p:txBody>
      </p:sp>
      <p:sp>
        <p:nvSpPr>
          <p:cNvPr id="5" name="Title 4"/>
          <p:cNvSpPr>
            <a:spLocks noGrp="1"/>
          </p:cNvSpPr>
          <p:nvPr>
            <p:ph type="title"/>
          </p:nvPr>
        </p:nvSpPr>
        <p:spPr>
          <a:xfrm>
            <a:off x="1277006" y="1"/>
            <a:ext cx="10914994" cy="956548"/>
          </a:xfrm>
        </p:spPr>
        <p:txBody>
          <a:bodyPr/>
          <a:lstStyle/>
          <a:p>
            <a:r>
              <a:rPr lang="en-US" b="1" dirty="0"/>
              <a:t>Brain Plasticity</a:t>
            </a:r>
          </a:p>
        </p:txBody>
      </p:sp>
      <p:sp>
        <p:nvSpPr>
          <p:cNvPr id="13" name="TextBox 12">
            <a:extLst>
              <a:ext uri="{FF2B5EF4-FFF2-40B4-BE49-F238E27FC236}">
                <a16:creationId xmlns:a16="http://schemas.microsoft.com/office/drawing/2014/main" id="{F232F449-BB15-4B09-BC32-15550A0F49A0}"/>
              </a:ext>
            </a:extLst>
          </p:cNvPr>
          <p:cNvSpPr txBox="1"/>
          <p:nvPr/>
        </p:nvSpPr>
        <p:spPr>
          <a:xfrm>
            <a:off x="7010400" y="1447414"/>
            <a:ext cx="4038600" cy="1600438"/>
          </a:xfrm>
          <a:prstGeom prst="rect">
            <a:avLst/>
          </a:prstGeom>
          <a:gradFill flip="none" rotWithShape="1">
            <a:gsLst>
              <a:gs pos="0">
                <a:srgbClr val="A9D18E">
                  <a:tint val="66000"/>
                  <a:satMod val="160000"/>
                </a:srgbClr>
              </a:gs>
              <a:gs pos="50000">
                <a:srgbClr val="A9D18E">
                  <a:tint val="44500"/>
                  <a:satMod val="160000"/>
                </a:srgbClr>
              </a:gs>
              <a:gs pos="100000">
                <a:srgbClr val="A9D18E">
                  <a:tint val="23500"/>
                  <a:satMod val="160000"/>
                </a:srgbClr>
              </a:gs>
            </a:gsLst>
            <a:lin ang="18900000" scaled="1"/>
            <a:tileRect/>
          </a:gradFill>
          <a:ln w="12700">
            <a:solidFill>
              <a:schemeClr val="accent6">
                <a:lumMod val="75000"/>
              </a:schemeClr>
            </a:solidFill>
          </a:ln>
        </p:spPr>
        <p:txBody>
          <a:bodyPr wrap="square" rtlCol="0" anchor="ctr" anchorCtr="0">
            <a:spAutoFit/>
          </a:bodyPr>
          <a:lstStyle>
            <a:defPPr>
              <a:defRPr lang="en-US"/>
            </a:defPPr>
            <a:lvl1pPr algn="ctr">
              <a:defRPr b="1">
                <a:solidFill>
                  <a:srgbClr val="00B050"/>
                </a:solidFill>
                <a:latin typeface="+mn-lt"/>
              </a:defRPr>
            </a:lvl1pPr>
          </a:lstStyle>
          <a:p>
            <a:r>
              <a:rPr lang="en-US" sz="2800" dirty="0">
                <a:solidFill>
                  <a:schemeClr val="accent4">
                    <a:lumMod val="75000"/>
                  </a:schemeClr>
                </a:solidFill>
              </a:rPr>
              <a:t>Thinking Brain</a:t>
            </a:r>
          </a:p>
          <a:p>
            <a:endParaRPr lang="en-US" sz="1600" dirty="0"/>
          </a:p>
          <a:p>
            <a:pPr>
              <a:lnSpc>
                <a:spcPct val="150000"/>
              </a:lnSpc>
            </a:pPr>
            <a:r>
              <a:rPr lang="en-US" dirty="0">
                <a:solidFill>
                  <a:schemeClr val="tx1"/>
                </a:solidFill>
              </a:rPr>
              <a:t>Most </a:t>
            </a:r>
            <a:r>
              <a:rPr lang="en-US" dirty="0" smtClean="0">
                <a:solidFill>
                  <a:schemeClr val="tx1"/>
                </a:solidFill>
              </a:rPr>
              <a:t>Plastic and</a:t>
            </a:r>
            <a:br>
              <a:rPr lang="en-US" dirty="0" smtClean="0">
                <a:solidFill>
                  <a:schemeClr val="tx1"/>
                </a:solidFill>
              </a:rPr>
            </a:br>
            <a:r>
              <a:rPr lang="en-US" dirty="0" smtClean="0">
                <a:solidFill>
                  <a:schemeClr val="tx1"/>
                </a:solidFill>
              </a:rPr>
              <a:t>Easiest </a:t>
            </a:r>
            <a:r>
              <a:rPr lang="en-US" dirty="0">
                <a:solidFill>
                  <a:schemeClr val="tx1"/>
                </a:solidFill>
              </a:rPr>
              <a:t>to </a:t>
            </a:r>
            <a:r>
              <a:rPr lang="en-US" dirty="0" smtClean="0">
                <a:solidFill>
                  <a:schemeClr val="tx1"/>
                </a:solidFill>
              </a:rPr>
              <a:t>Change</a:t>
            </a:r>
            <a:endParaRPr lang="en-US" dirty="0"/>
          </a:p>
        </p:txBody>
      </p:sp>
      <p:sp>
        <p:nvSpPr>
          <p:cNvPr id="12" name="TextBox 11">
            <a:extLst>
              <a:ext uri="{FF2B5EF4-FFF2-40B4-BE49-F238E27FC236}">
                <a16:creationId xmlns:a16="http://schemas.microsoft.com/office/drawing/2014/main" id="{FF899CAD-4B4D-40B7-94DE-33D5A82FE4BC}"/>
              </a:ext>
            </a:extLst>
          </p:cNvPr>
          <p:cNvSpPr txBox="1"/>
          <p:nvPr/>
        </p:nvSpPr>
        <p:spPr>
          <a:xfrm>
            <a:off x="7010400" y="3211828"/>
            <a:ext cx="4038600" cy="822960"/>
          </a:xfrm>
          <a:prstGeom prst="rect">
            <a:avLst/>
          </a:prstGeom>
          <a:gradFill flip="none" rotWithShape="1">
            <a:gsLst>
              <a:gs pos="0">
                <a:srgbClr val="FFD966">
                  <a:tint val="66000"/>
                  <a:satMod val="160000"/>
                </a:srgbClr>
              </a:gs>
              <a:gs pos="50000">
                <a:srgbClr val="FFD966">
                  <a:tint val="44500"/>
                  <a:satMod val="160000"/>
                </a:srgbClr>
              </a:gs>
              <a:gs pos="100000">
                <a:srgbClr val="FFD966">
                  <a:tint val="23500"/>
                  <a:satMod val="160000"/>
                </a:srgbClr>
              </a:gs>
            </a:gsLst>
            <a:path path="circle">
              <a:fillToRect r="100000" b="100000"/>
            </a:path>
            <a:tileRect l="-100000" t="-100000"/>
          </a:gradFill>
          <a:ln w="12700">
            <a:solidFill>
              <a:srgbClr val="FFC000"/>
            </a:solidFill>
          </a:ln>
        </p:spPr>
        <p:txBody>
          <a:bodyPr wrap="square" rtlCol="0" anchor="ctr" anchorCtr="1">
            <a:spAutoFit/>
          </a:bodyPr>
          <a:lstStyle/>
          <a:p>
            <a:pPr algn="ctr"/>
            <a:r>
              <a:rPr lang="en-US" sz="2800" b="1" dirty="0">
                <a:solidFill>
                  <a:srgbClr val="EC8223"/>
                </a:solidFill>
              </a:rPr>
              <a:t>Emotional </a:t>
            </a:r>
            <a:r>
              <a:rPr lang="en-US" sz="2800" b="1" dirty="0" smtClean="0">
                <a:solidFill>
                  <a:srgbClr val="EC8223"/>
                </a:solidFill>
              </a:rPr>
              <a:t>Brain</a:t>
            </a:r>
            <a:endParaRPr lang="en-US" sz="2800" b="1" dirty="0">
              <a:solidFill>
                <a:srgbClr val="EC8223"/>
              </a:solidFill>
            </a:endParaRPr>
          </a:p>
        </p:txBody>
      </p:sp>
      <p:sp>
        <p:nvSpPr>
          <p:cNvPr id="14" name="Up Arrow 13">
            <a:extLst>
              <a:ext uri="{FF2B5EF4-FFF2-40B4-BE49-F238E27FC236}">
                <a16:creationId xmlns:a16="http://schemas.microsoft.com/office/drawing/2014/main" id="{A9DC33D1-642C-4CB1-A630-7ADC20536E25}"/>
              </a:ext>
            </a:extLst>
          </p:cNvPr>
          <p:cNvSpPr/>
          <p:nvPr/>
        </p:nvSpPr>
        <p:spPr bwMode="auto">
          <a:xfrm>
            <a:off x="10439400" y="2552595"/>
            <a:ext cx="345615" cy="2808871"/>
          </a:xfrm>
          <a:prstGeom prst="upArrow">
            <a:avLst/>
          </a:prstGeom>
          <a:noFill/>
          <a:ln w="349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baseline="-25000" dirty="0">
              <a:latin typeface="Times"/>
            </a:endParaRPr>
          </a:p>
        </p:txBody>
      </p:sp>
      <p:sp>
        <p:nvSpPr>
          <p:cNvPr id="17" name="TextBox 16">
            <a:extLst>
              <a:ext uri="{FF2B5EF4-FFF2-40B4-BE49-F238E27FC236}">
                <a16:creationId xmlns:a16="http://schemas.microsoft.com/office/drawing/2014/main" id="{630F6096-3EEB-4579-B8E6-25341C45CE30}"/>
              </a:ext>
            </a:extLst>
          </p:cNvPr>
          <p:cNvSpPr txBox="1"/>
          <p:nvPr/>
        </p:nvSpPr>
        <p:spPr>
          <a:xfrm>
            <a:off x="1453587" y="1221765"/>
            <a:ext cx="2616422" cy="338554"/>
          </a:xfrm>
          <a:prstGeom prst="rect">
            <a:avLst/>
          </a:prstGeom>
          <a:noFill/>
        </p:spPr>
        <p:txBody>
          <a:bodyPr wrap="none" rtlCol="0">
            <a:spAutoFit/>
          </a:bodyPr>
          <a:lstStyle/>
          <a:p>
            <a:r>
              <a:rPr lang="en-US" sz="1600" dirty="0"/>
              <a:t>Adapted from Bruce Perry </a:t>
            </a:r>
          </a:p>
        </p:txBody>
      </p:sp>
    </p:spTree>
    <p:extLst>
      <p:ext uri="{BB962C8B-B14F-4D97-AF65-F5344CB8AC3E}">
        <p14:creationId xmlns:p14="http://schemas.microsoft.com/office/powerpoint/2010/main" val="158025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25" grpId="0" animBg="1"/>
      <p:bldP spid="26" grpId="0" animBg="1"/>
      <p:bldP spid="27" grpId="0" animBg="1"/>
      <p:bldP spid="4" grpId="0" animBg="1"/>
      <p:bldP spid="13" grpId="0" animBg="1"/>
      <p:bldP spid="12"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Strengthening Self-Capacities and Executive Functioning</a:t>
            </a:r>
            <a:endParaRPr lang="en-US" dirty="0"/>
          </a:p>
        </p:txBody>
      </p:sp>
    </p:spTree>
    <p:extLst>
      <p:ext uri="{BB962C8B-B14F-4D97-AF65-F5344CB8AC3E}">
        <p14:creationId xmlns:p14="http://schemas.microsoft.com/office/powerpoint/2010/main" val="302641509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467" y="228600"/>
            <a:ext cx="11040533" cy="6210300"/>
          </a:xfrm>
          <a:prstGeom prst="rect">
            <a:avLst/>
          </a:prstGeom>
        </p:spPr>
      </p:pic>
      <p:sp>
        <p:nvSpPr>
          <p:cNvPr id="6" name="Oval 5"/>
          <p:cNvSpPr/>
          <p:nvPr/>
        </p:nvSpPr>
        <p:spPr>
          <a:xfrm>
            <a:off x="1828800" y="4361688"/>
            <a:ext cx="2895600" cy="1524000"/>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302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B250E82-2677-4205-AEE9-E38E6F816684}"/>
              </a:ext>
            </a:extLst>
          </p:cNvPr>
          <p:cNvSpPr/>
          <p:nvPr/>
        </p:nvSpPr>
        <p:spPr>
          <a:xfrm>
            <a:off x="7010400" y="6324600"/>
            <a:ext cx="5181600" cy="533400"/>
          </a:xfrm>
          <a:prstGeom prst="rect">
            <a:avLst/>
          </a:prstGeom>
          <a:solidFill>
            <a:srgbClr val="FEF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sz="quarter" idx="10"/>
          </p:nvPr>
        </p:nvSpPr>
        <p:spPr>
          <a:xfrm>
            <a:off x="1295400" y="1143000"/>
            <a:ext cx="6634773" cy="5037201"/>
          </a:xfrm>
        </p:spPr>
        <p:txBody>
          <a:bodyPr>
            <a:normAutofit lnSpcReduction="10000"/>
          </a:bodyPr>
          <a:lstStyle/>
          <a:p>
            <a:pPr marL="0" indent="0">
              <a:buNone/>
            </a:pPr>
            <a:r>
              <a:rPr lang="en-US" sz="3200" b="1" dirty="0"/>
              <a:t>Self-Capacities</a:t>
            </a:r>
          </a:p>
          <a:p>
            <a:r>
              <a:rPr lang="en-US" sz="2200" b="1" dirty="0"/>
              <a:t>Inner Connection Skills:</a:t>
            </a:r>
          </a:p>
          <a:p>
            <a:pPr lvl="1"/>
            <a:r>
              <a:rPr lang="en-US" sz="1700" dirty="0"/>
              <a:t>Learn to use transitional objects</a:t>
            </a:r>
          </a:p>
          <a:p>
            <a:pPr lvl="1"/>
            <a:r>
              <a:rPr lang="en-US" sz="1700" dirty="0"/>
              <a:t>Practice tolerating separation</a:t>
            </a:r>
          </a:p>
          <a:p>
            <a:pPr lvl="1"/>
            <a:r>
              <a:rPr lang="en-US" sz="1700" dirty="0"/>
              <a:t>Challenge beliefs about relationships</a:t>
            </a:r>
          </a:p>
          <a:p>
            <a:pPr lvl="1"/>
            <a:r>
              <a:rPr lang="en-US" sz="1700" dirty="0"/>
              <a:t>Acknowledging impact of racism</a:t>
            </a:r>
          </a:p>
          <a:p>
            <a:r>
              <a:rPr lang="en-US" sz="2200" b="1" dirty="0"/>
              <a:t>Worthy of Life Skills:</a:t>
            </a:r>
          </a:p>
          <a:p>
            <a:pPr lvl="1"/>
            <a:r>
              <a:rPr lang="en-US" sz="1700" dirty="0"/>
              <a:t>Appropriate expressions of shame (drawing, </a:t>
            </a:r>
            <a:br>
              <a:rPr lang="en-US" sz="1700" dirty="0"/>
            </a:br>
            <a:r>
              <a:rPr lang="en-US" sz="1700" dirty="0"/>
              <a:t>story telling, acting)</a:t>
            </a:r>
          </a:p>
          <a:p>
            <a:pPr lvl="1"/>
            <a:r>
              <a:rPr lang="en-US" sz="1700" dirty="0"/>
              <a:t>Experiences of success</a:t>
            </a:r>
          </a:p>
          <a:p>
            <a:pPr lvl="1"/>
            <a:r>
              <a:rPr lang="en-US" sz="1700" dirty="0"/>
              <a:t>Take on leadership roles</a:t>
            </a:r>
          </a:p>
          <a:p>
            <a:pPr lvl="1"/>
            <a:r>
              <a:rPr lang="en-US" sz="1700" dirty="0"/>
              <a:t>Acknowledge and resist societal devaluing</a:t>
            </a:r>
          </a:p>
          <a:p>
            <a:r>
              <a:rPr lang="en-US" sz="2200" b="1" dirty="0"/>
              <a:t>Feelings Management Skills:</a:t>
            </a:r>
          </a:p>
          <a:p>
            <a:pPr lvl="1"/>
            <a:r>
              <a:rPr lang="en-US" sz="1700" dirty="0"/>
              <a:t>Learn body awareness of feelings</a:t>
            </a:r>
          </a:p>
          <a:p>
            <a:pPr lvl="1"/>
            <a:r>
              <a:rPr lang="en-US" sz="1700" dirty="0"/>
              <a:t>Name feelings to regulate feelings</a:t>
            </a:r>
          </a:p>
          <a:p>
            <a:pPr lvl="1"/>
            <a:r>
              <a:rPr lang="en-US" sz="1700" dirty="0"/>
              <a:t>Validate reactions to oppression, learn to channel anger</a:t>
            </a:r>
          </a:p>
        </p:txBody>
      </p:sp>
      <p:sp>
        <p:nvSpPr>
          <p:cNvPr id="98306" name="Rectangle 2"/>
          <p:cNvSpPr>
            <a:spLocks noGrp="1" noChangeArrowheads="1"/>
          </p:cNvSpPr>
          <p:nvPr>
            <p:ph type="title"/>
          </p:nvPr>
        </p:nvSpPr>
        <p:spPr/>
        <p:txBody>
          <a:bodyPr/>
          <a:lstStyle/>
          <a:p>
            <a:r>
              <a:rPr lang="en-US" b="1" dirty="0"/>
              <a:t>Skill Building</a:t>
            </a:r>
          </a:p>
        </p:txBody>
      </p:sp>
      <p:pic>
        <p:nvPicPr>
          <p:cNvPr id="9" name="Picture 8">
            <a:extLst>
              <a:ext uri="{FF2B5EF4-FFF2-40B4-BE49-F238E27FC236}">
                <a16:creationId xmlns:a16="http://schemas.microsoft.com/office/drawing/2014/main" id="{758B144C-0581-4B7E-A548-211238D251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1190"/>
          <a:stretch/>
        </p:blipFill>
        <p:spPr>
          <a:xfrm>
            <a:off x="7620000" y="0"/>
            <a:ext cx="4439697" cy="6858000"/>
          </a:xfrm>
          <a:prstGeom prst="rect">
            <a:avLst/>
          </a:prstGeom>
        </p:spPr>
      </p:pic>
      <p:sp>
        <p:nvSpPr>
          <p:cNvPr id="4" name="Rectangle 3"/>
          <p:cNvSpPr/>
          <p:nvPr/>
        </p:nvSpPr>
        <p:spPr>
          <a:xfrm>
            <a:off x="6858000" y="6372225"/>
            <a:ext cx="228600" cy="257175"/>
          </a:xfrm>
          <a:prstGeom prst="rect">
            <a:avLst/>
          </a:prstGeom>
          <a:solidFill>
            <a:srgbClr val="FEFEF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93970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A7D9F-F95E-4F93-968D-606500D68851}"/>
              </a:ext>
            </a:extLst>
          </p:cNvPr>
          <p:cNvSpPr>
            <a:spLocks noGrp="1"/>
          </p:cNvSpPr>
          <p:nvPr>
            <p:ph type="ctrTitle"/>
          </p:nvPr>
        </p:nvSpPr>
        <p:spPr>
          <a:xfrm>
            <a:off x="1295400" y="228600"/>
            <a:ext cx="7772400" cy="685800"/>
          </a:xfrm>
        </p:spPr>
        <p:txBody>
          <a:bodyPr>
            <a:normAutofit fontScale="90000"/>
          </a:bodyPr>
          <a:lstStyle/>
          <a:p>
            <a:r>
              <a:rPr lang="en-US" b="1" dirty="0"/>
              <a:t>Executive Functioning</a:t>
            </a:r>
          </a:p>
        </p:txBody>
      </p:sp>
      <p:sp>
        <p:nvSpPr>
          <p:cNvPr id="3" name="Subtitle 2">
            <a:extLst>
              <a:ext uri="{FF2B5EF4-FFF2-40B4-BE49-F238E27FC236}">
                <a16:creationId xmlns:a16="http://schemas.microsoft.com/office/drawing/2014/main" id="{3E91789E-67E6-4D6D-BF94-0CE348722529}"/>
              </a:ext>
            </a:extLst>
          </p:cNvPr>
          <p:cNvSpPr>
            <a:spLocks noGrp="1"/>
          </p:cNvSpPr>
          <p:nvPr>
            <p:ph type="subTitle" idx="1"/>
          </p:nvPr>
        </p:nvSpPr>
        <p:spPr>
          <a:xfrm>
            <a:off x="1600200" y="1143000"/>
            <a:ext cx="9448800" cy="4876800"/>
          </a:xfrm>
        </p:spPr>
        <p:txBody>
          <a:bodyPr/>
          <a:lstStyle/>
          <a:p>
            <a:pPr algn="l"/>
            <a:r>
              <a:rPr lang="en-US" sz="3200" b="1" dirty="0"/>
              <a:t>Executive function includes a number of skills, such as:</a:t>
            </a:r>
            <a:endParaRPr lang="en-US" sz="3200" dirty="0"/>
          </a:p>
          <a:p>
            <a:pPr marL="342900" indent="-342900" algn="l">
              <a:buFont typeface="Arial" panose="020B0604020202020204" pitchFamily="34" charset="0"/>
              <a:buChar char="•"/>
            </a:pPr>
            <a:r>
              <a:rPr lang="en-US" sz="2800" dirty="0"/>
              <a:t>Paying attention.</a:t>
            </a:r>
          </a:p>
          <a:p>
            <a:pPr marL="342900" indent="-342900" algn="l">
              <a:buFont typeface="Arial" panose="020B0604020202020204" pitchFamily="34" charset="0"/>
              <a:buChar char="•"/>
            </a:pPr>
            <a:r>
              <a:rPr lang="en-US" sz="2800" dirty="0"/>
              <a:t>Organizing, planning and prioritizing.</a:t>
            </a:r>
          </a:p>
          <a:p>
            <a:pPr marL="342900" indent="-342900" algn="l">
              <a:buFont typeface="Arial" panose="020B0604020202020204" pitchFamily="34" charset="0"/>
              <a:buChar char="•"/>
            </a:pPr>
            <a:r>
              <a:rPr lang="en-US" sz="2800" dirty="0"/>
              <a:t>Inhibiting impulses.</a:t>
            </a:r>
          </a:p>
          <a:p>
            <a:pPr marL="342900" indent="-342900" algn="l">
              <a:buFont typeface="Arial" panose="020B0604020202020204" pitchFamily="34" charset="0"/>
              <a:buChar char="•"/>
            </a:pPr>
            <a:r>
              <a:rPr lang="en-US" sz="2800" dirty="0"/>
              <a:t>Starting tasks and staying focused on them to completion.</a:t>
            </a:r>
          </a:p>
          <a:p>
            <a:pPr marL="342900" indent="-342900" algn="l">
              <a:buFont typeface="Arial" panose="020B0604020202020204" pitchFamily="34" charset="0"/>
              <a:buChar char="•"/>
            </a:pPr>
            <a:r>
              <a:rPr lang="en-US" sz="2800" dirty="0"/>
              <a:t>Regulating emotions.</a:t>
            </a:r>
          </a:p>
          <a:p>
            <a:pPr marL="342900" indent="-342900" algn="l">
              <a:buFont typeface="Arial" panose="020B0604020202020204" pitchFamily="34" charset="0"/>
              <a:buChar char="•"/>
            </a:pPr>
            <a:r>
              <a:rPr lang="en-US" sz="2800" dirty="0"/>
              <a:t>Self-monitoring (keeping track of what you're doing and understanding yourself).</a:t>
            </a:r>
          </a:p>
          <a:p>
            <a:endParaRPr lang="en-US" dirty="0"/>
          </a:p>
        </p:txBody>
      </p:sp>
    </p:spTree>
    <p:extLst>
      <p:ext uri="{BB962C8B-B14F-4D97-AF65-F5344CB8AC3E}">
        <p14:creationId xmlns:p14="http://schemas.microsoft.com/office/powerpoint/2010/main" val="310746846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36CAB-CBAE-4432-8588-D5656A376BED}"/>
              </a:ext>
            </a:extLst>
          </p:cNvPr>
          <p:cNvSpPr>
            <a:spLocks noGrp="1"/>
          </p:cNvSpPr>
          <p:nvPr>
            <p:ph type="title"/>
          </p:nvPr>
        </p:nvSpPr>
        <p:spPr>
          <a:xfrm>
            <a:off x="1295400" y="23751"/>
            <a:ext cx="10896600" cy="1325563"/>
          </a:xfrm>
        </p:spPr>
        <p:txBody>
          <a:bodyPr/>
          <a:lstStyle/>
          <a:p>
            <a:r>
              <a:rPr lang="en-US" b="1" dirty="0"/>
              <a:t>Exercise: Executive Functioning</a:t>
            </a:r>
          </a:p>
        </p:txBody>
      </p:sp>
      <p:sp>
        <p:nvSpPr>
          <p:cNvPr id="4" name="Content Placeholder 3"/>
          <p:cNvSpPr>
            <a:spLocks noGrp="1"/>
          </p:cNvSpPr>
          <p:nvPr>
            <p:ph idx="1"/>
          </p:nvPr>
        </p:nvSpPr>
        <p:spPr>
          <a:xfrm>
            <a:off x="1295400" y="2590800"/>
            <a:ext cx="10744200" cy="1622486"/>
          </a:xfrm>
        </p:spPr>
        <p:txBody>
          <a:bodyPr>
            <a:normAutofit/>
          </a:bodyPr>
          <a:lstStyle/>
          <a:p>
            <a:pPr marL="0" indent="0">
              <a:buNone/>
            </a:pPr>
            <a:r>
              <a:rPr lang="en-US" sz="3600" b="1" dirty="0"/>
              <a:t>Punitive Consequences and the Thinking Brain</a:t>
            </a:r>
          </a:p>
        </p:txBody>
      </p:sp>
    </p:spTree>
    <p:extLst>
      <p:ext uri="{BB962C8B-B14F-4D97-AF65-F5344CB8AC3E}">
        <p14:creationId xmlns:p14="http://schemas.microsoft.com/office/powerpoint/2010/main" val="340336259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US" dirty="0"/>
              <a:t>Building a Restorative Approach Informed Milieu</a:t>
            </a:r>
          </a:p>
        </p:txBody>
      </p:sp>
    </p:spTree>
    <p:extLst>
      <p:ext uri="{BB962C8B-B14F-4D97-AF65-F5344CB8AC3E}">
        <p14:creationId xmlns:p14="http://schemas.microsoft.com/office/powerpoint/2010/main" val="2987348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95400" y="35626"/>
            <a:ext cx="10744200" cy="1143000"/>
          </a:xfrm>
        </p:spPr>
        <p:txBody>
          <a:bodyPr>
            <a:normAutofit fontScale="90000"/>
          </a:bodyPr>
          <a:lstStyle/>
          <a:p>
            <a:r>
              <a:rPr lang="en-US" b="1" dirty="0"/>
              <a:t>When Children Feel Better, They Act Better</a:t>
            </a:r>
          </a:p>
        </p:txBody>
      </p:sp>
      <p:sp>
        <p:nvSpPr>
          <p:cNvPr id="7" name="Text Placeholder 6"/>
          <p:cNvSpPr>
            <a:spLocks noGrp="1"/>
          </p:cNvSpPr>
          <p:nvPr>
            <p:ph type="body" idx="1"/>
          </p:nvPr>
        </p:nvSpPr>
        <p:spPr>
          <a:xfrm>
            <a:off x="1295400" y="1600200"/>
            <a:ext cx="10668000" cy="4495800"/>
          </a:xfrm>
        </p:spPr>
        <p:txBody>
          <a:bodyPr/>
          <a:lstStyle/>
          <a:p>
            <a:pPr>
              <a:lnSpc>
                <a:spcPct val="140000"/>
              </a:lnSpc>
            </a:pPr>
            <a:r>
              <a:rPr lang="en-US" dirty="0"/>
              <a:t>The Restorative Approach assumes that </a:t>
            </a:r>
            <a:r>
              <a:rPr lang="en-US" b="1" dirty="0"/>
              <a:t>when children feel better (as a result of kind interactions), they act better. </a:t>
            </a:r>
          </a:p>
          <a:p>
            <a:pPr>
              <a:lnSpc>
                <a:spcPct val="140000"/>
              </a:lnSpc>
            </a:pPr>
            <a:endParaRPr lang="en-US" b="1" dirty="0"/>
          </a:p>
          <a:p>
            <a:pPr>
              <a:lnSpc>
                <a:spcPct val="140000"/>
              </a:lnSpc>
            </a:pPr>
            <a:r>
              <a:rPr lang="en-US" dirty="0"/>
              <a:t>Traditional milieus assume that </a:t>
            </a:r>
            <a:r>
              <a:rPr lang="en-US" b="1" dirty="0"/>
              <a:t>when children feel worse (as a result of blame and punishment), they will act better. </a:t>
            </a:r>
          </a:p>
          <a:p>
            <a:endParaRPr lang="en-US" b="1" dirty="0"/>
          </a:p>
        </p:txBody>
      </p:sp>
    </p:spTree>
    <p:extLst>
      <p:ext uri="{BB962C8B-B14F-4D97-AF65-F5344CB8AC3E}">
        <p14:creationId xmlns:p14="http://schemas.microsoft.com/office/powerpoint/2010/main" val="113465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828800" y="4602897"/>
            <a:ext cx="9067800" cy="2026503"/>
          </a:xfrm>
          <a:prstGeom prst="rect">
            <a:avLst/>
          </a:prstGeom>
          <a:solidFill>
            <a:schemeClr val="accent5"/>
          </a:solidFill>
          <a:ln w="2286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en-US" b="1" dirty="0"/>
              <a:t>Creating Safety in the Milieu</a:t>
            </a:r>
          </a:p>
        </p:txBody>
      </p:sp>
      <p:sp>
        <p:nvSpPr>
          <p:cNvPr id="3" name="Text Placeholder 2"/>
          <p:cNvSpPr>
            <a:spLocks noGrp="1"/>
          </p:cNvSpPr>
          <p:nvPr>
            <p:ph type="body" sz="quarter" idx="10"/>
          </p:nvPr>
        </p:nvSpPr>
        <p:spPr/>
        <p:txBody>
          <a:bodyPr/>
          <a:lstStyle/>
          <a:p>
            <a:pPr marL="0" indent="0">
              <a:buNone/>
            </a:pPr>
            <a:r>
              <a:rPr lang="en-US" sz="3200" b="1" dirty="0"/>
              <a:t>“Steel Box with Velvet Lining” </a:t>
            </a:r>
          </a:p>
          <a:p>
            <a:pPr marL="457200" indent="-457200">
              <a:buFont typeface="Arial" panose="020B0604020202020204" pitchFamily="34" charset="0"/>
              <a:buChar char="•"/>
            </a:pPr>
            <a:endParaRPr lang="en-US" sz="1400" b="0" dirty="0"/>
          </a:p>
          <a:p>
            <a:pPr marL="457200" indent="-457200">
              <a:buFont typeface="Arial" panose="020B0604020202020204" pitchFamily="34" charset="0"/>
              <a:buChar char="•"/>
            </a:pPr>
            <a:r>
              <a:rPr lang="en-US" b="0" dirty="0"/>
              <a:t>Firm structure</a:t>
            </a:r>
          </a:p>
          <a:p>
            <a:pPr marL="457200" indent="-457200">
              <a:buFont typeface="Arial" panose="020B0604020202020204" pitchFamily="34" charset="0"/>
              <a:buChar char="•"/>
            </a:pPr>
            <a:r>
              <a:rPr lang="en-US" b="0" dirty="0"/>
              <a:t>Kind and compassionate relationships</a:t>
            </a:r>
          </a:p>
          <a:p>
            <a:pPr marL="457200" lvl="1" indent="0">
              <a:buNone/>
            </a:pPr>
            <a:r>
              <a:rPr lang="en-US" dirty="0">
                <a:solidFill>
                  <a:schemeClr val="tx1"/>
                </a:solidFill>
              </a:rPr>
              <a:t>	</a:t>
            </a:r>
          </a:p>
        </p:txBody>
      </p:sp>
      <p:sp>
        <p:nvSpPr>
          <p:cNvPr id="6" name="Rectangle 5"/>
          <p:cNvSpPr/>
          <p:nvPr/>
        </p:nvSpPr>
        <p:spPr>
          <a:xfrm>
            <a:off x="2438400" y="3429000"/>
            <a:ext cx="5715000" cy="954107"/>
          </a:xfrm>
          <a:prstGeom prst="rect">
            <a:avLst/>
          </a:prstGeom>
        </p:spPr>
        <p:txBody>
          <a:bodyPr wrap="square">
            <a:spAutoFit/>
          </a:bodyPr>
          <a:lstStyle/>
          <a:p>
            <a:r>
              <a:rPr lang="en-US" sz="2800" dirty="0"/>
              <a:t>More ideas in: </a:t>
            </a:r>
            <a:r>
              <a:rPr lang="en-US" sz="2800" b="1" dirty="0"/>
              <a:t>Twelve Tips for Creating Structure and Activities</a:t>
            </a:r>
          </a:p>
        </p:txBody>
      </p:sp>
      <p:sp>
        <p:nvSpPr>
          <p:cNvPr id="7" name="TextBox 6"/>
          <p:cNvSpPr txBox="1"/>
          <p:nvPr/>
        </p:nvSpPr>
        <p:spPr>
          <a:xfrm>
            <a:off x="2590800" y="5208633"/>
            <a:ext cx="3962400" cy="954107"/>
          </a:xfrm>
          <a:prstGeom prst="rect">
            <a:avLst/>
          </a:prstGeom>
          <a:noFill/>
        </p:spPr>
        <p:txBody>
          <a:bodyPr wrap="square" rtlCol="0">
            <a:spAutoFit/>
          </a:bodyPr>
          <a:lstStyle/>
          <a:p>
            <a:r>
              <a:rPr lang="en-US" sz="2800" b="1" dirty="0"/>
              <a:t>Daniel Hughes, Ph.D.</a:t>
            </a:r>
          </a:p>
          <a:p>
            <a:r>
              <a:rPr lang="en-US" sz="2800" dirty="0"/>
              <a:t>Clinical Psychologist</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0406"/>
          <a:stretch/>
        </p:blipFill>
        <p:spPr>
          <a:xfrm>
            <a:off x="6662056" y="685800"/>
            <a:ext cx="5529943" cy="6172200"/>
          </a:xfrm>
          <a:prstGeom prst="rect">
            <a:avLst/>
          </a:prstGeom>
        </p:spPr>
      </p:pic>
      <p:pic>
        <p:nvPicPr>
          <p:cNvPr id="10" name="Picture 9">
            <a:extLst>
              <a:ext uri="{FF2B5EF4-FFF2-40B4-BE49-F238E27FC236}">
                <a16:creationId xmlns:a16="http://schemas.microsoft.com/office/drawing/2014/main" id="{2E2CD492-8254-4149-83CB-75D68B54F1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600" y="3352800"/>
            <a:ext cx="1069848" cy="1069848"/>
          </a:xfrm>
          <a:prstGeom prst="rect">
            <a:avLst/>
          </a:prstGeom>
        </p:spPr>
      </p:pic>
    </p:spTree>
    <p:extLst>
      <p:ext uri="{BB962C8B-B14F-4D97-AF65-F5344CB8AC3E}">
        <p14:creationId xmlns:p14="http://schemas.microsoft.com/office/powerpoint/2010/main" val="2380714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type="body" sz="quarter" idx="10"/>
          </p:nvPr>
        </p:nvSpPr>
        <p:spPr/>
        <p:txBody>
          <a:bodyPr>
            <a:normAutofit/>
          </a:bodyPr>
          <a:lstStyle/>
          <a:p>
            <a:pPr marL="0" indent="0">
              <a:lnSpc>
                <a:spcPct val="120000"/>
              </a:lnSpc>
              <a:buNone/>
            </a:pPr>
            <a:r>
              <a:rPr lang="en-US" dirty="0"/>
              <a:t>How can a program implement a </a:t>
            </a:r>
            <a:br>
              <a:rPr lang="en-US" dirty="0"/>
            </a:br>
            <a:r>
              <a:rPr lang="en-US" dirty="0"/>
              <a:t>STEEL BOX (firm program structure)?</a:t>
            </a:r>
          </a:p>
          <a:p>
            <a:pPr marL="0" indent="0">
              <a:lnSpc>
                <a:spcPct val="120000"/>
              </a:lnSpc>
              <a:buNone/>
            </a:pPr>
            <a:endParaRPr lang="en-US" dirty="0"/>
          </a:p>
          <a:p>
            <a:pPr marL="0" indent="0">
              <a:lnSpc>
                <a:spcPct val="120000"/>
              </a:lnSpc>
              <a:buNone/>
            </a:pPr>
            <a:r>
              <a:rPr lang="en-US" dirty="0"/>
              <a:t>How can a program implement a VELVET LINING (kind and compassionate relationships)?</a:t>
            </a:r>
          </a:p>
        </p:txBody>
      </p:sp>
      <p:sp>
        <p:nvSpPr>
          <p:cNvPr id="8" name="Title 1"/>
          <p:cNvSpPr>
            <a:spLocks noGrp="1"/>
          </p:cNvSpPr>
          <p:nvPr>
            <p:ph type="title"/>
          </p:nvPr>
        </p:nvSpPr>
        <p:spPr/>
        <p:txBody>
          <a:bodyPr>
            <a:normAutofit/>
          </a:bodyPr>
          <a:lstStyle/>
          <a:p>
            <a:r>
              <a:rPr lang="en-US" b="1" dirty="0"/>
              <a:t>Exercise: Creating Safety in the Milieu</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0" y="990600"/>
            <a:ext cx="5541263" cy="5541263"/>
          </a:xfrm>
          <a:prstGeom prst="rect">
            <a:avLst/>
          </a:prstGeom>
        </p:spPr>
      </p:pic>
    </p:spTree>
    <p:extLst>
      <p:ext uri="{BB962C8B-B14F-4D97-AF65-F5344CB8AC3E}">
        <p14:creationId xmlns:p14="http://schemas.microsoft.com/office/powerpoint/2010/main" val="40401315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295399" y="1335024"/>
            <a:ext cx="10439401" cy="5037201"/>
          </a:xfrm>
        </p:spPr>
        <p:txBody>
          <a:bodyPr>
            <a:normAutofit/>
          </a:bodyPr>
          <a:lstStyle/>
          <a:p>
            <a:pPr marL="0" indent="0">
              <a:buNone/>
            </a:pPr>
            <a:r>
              <a:rPr lang="en-US" sz="3200" b="1" dirty="0"/>
              <a:t>Rhythmic Activities</a:t>
            </a:r>
          </a:p>
          <a:p>
            <a:r>
              <a:rPr lang="en-US" dirty="0"/>
              <a:t>Targets lower brain</a:t>
            </a:r>
          </a:p>
          <a:p>
            <a:r>
              <a:rPr lang="en-US" dirty="0"/>
              <a:t>Mirrors early caretaking of babies</a:t>
            </a:r>
          </a:p>
          <a:p>
            <a:r>
              <a:rPr lang="en-US" dirty="0"/>
              <a:t>Mirrors healing rituals</a:t>
            </a:r>
          </a:p>
          <a:p>
            <a:r>
              <a:rPr lang="en-US" dirty="0"/>
              <a:t>3 R’s</a:t>
            </a:r>
          </a:p>
          <a:p>
            <a:pPr lvl="1"/>
            <a:r>
              <a:rPr lang="en-US" sz="2800" b="1" dirty="0"/>
              <a:t>R</a:t>
            </a:r>
            <a:r>
              <a:rPr lang="en-US" sz="2800" dirty="0"/>
              <a:t>hythmic</a:t>
            </a:r>
          </a:p>
          <a:p>
            <a:pPr lvl="1"/>
            <a:r>
              <a:rPr lang="en-US" sz="2800" b="1" dirty="0"/>
              <a:t>R</a:t>
            </a:r>
            <a:r>
              <a:rPr lang="en-US" sz="2800" dirty="0"/>
              <a:t>ewarding</a:t>
            </a:r>
          </a:p>
          <a:p>
            <a:pPr lvl="1"/>
            <a:r>
              <a:rPr lang="en-US" sz="2800" dirty="0"/>
              <a:t>In </a:t>
            </a:r>
            <a:r>
              <a:rPr lang="en-US" sz="2800" b="1" dirty="0"/>
              <a:t>R</a:t>
            </a:r>
            <a:r>
              <a:rPr lang="en-US" sz="2800" dirty="0"/>
              <a:t>elationship </a:t>
            </a:r>
          </a:p>
          <a:p>
            <a:pPr marL="0" indent="0">
              <a:buNone/>
            </a:pPr>
            <a:endParaRPr lang="en-US" sz="3600" dirty="0"/>
          </a:p>
          <a:p>
            <a:pPr marL="0" indent="0">
              <a:buNone/>
            </a:pPr>
            <a:endParaRPr lang="en-US" sz="3600" dirty="0"/>
          </a:p>
          <a:p>
            <a:pPr marL="0" indent="0">
              <a:buNone/>
            </a:pPr>
            <a:endParaRPr lang="en-US" dirty="0"/>
          </a:p>
        </p:txBody>
      </p:sp>
      <p:pic>
        <p:nvPicPr>
          <p:cNvPr id="9" name="Picture 8">
            <a:extLst>
              <a:ext uri="{FF2B5EF4-FFF2-40B4-BE49-F238E27FC236}">
                <a16:creationId xmlns:a16="http://schemas.microsoft.com/office/drawing/2014/main" id="{E37E5415-7856-4048-8EFE-BA3F2DEA9F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5486400"/>
            <a:ext cx="1069848" cy="1069848"/>
          </a:xfrm>
          <a:prstGeom prst="rect">
            <a:avLst/>
          </a:prstGeom>
        </p:spPr>
      </p:pic>
      <p:sp>
        <p:nvSpPr>
          <p:cNvPr id="4" name="TextBox 3"/>
          <p:cNvSpPr txBox="1"/>
          <p:nvPr/>
        </p:nvSpPr>
        <p:spPr>
          <a:xfrm>
            <a:off x="2514600" y="5791200"/>
            <a:ext cx="9144000" cy="461665"/>
          </a:xfrm>
          <a:prstGeom prst="rect">
            <a:avLst/>
          </a:prstGeom>
          <a:noFill/>
          <a:ln w="12700">
            <a:noFill/>
          </a:ln>
        </p:spPr>
        <p:txBody>
          <a:bodyPr wrap="square" rtlCol="0">
            <a:spAutoFit/>
          </a:bodyPr>
          <a:lstStyle/>
          <a:p>
            <a:r>
              <a:rPr lang="en-US" sz="2400" dirty="0"/>
              <a:t>More Ideas in: </a:t>
            </a:r>
            <a:r>
              <a:rPr lang="en-US" sz="2400" b="1" dirty="0"/>
              <a:t>“Adding Rhythmic Activities to the Milieu”</a:t>
            </a:r>
          </a:p>
        </p:txBody>
      </p:sp>
      <p:sp>
        <p:nvSpPr>
          <p:cNvPr id="2" name="Title 1"/>
          <p:cNvSpPr>
            <a:spLocks noGrp="1"/>
          </p:cNvSpPr>
          <p:nvPr>
            <p:ph type="title"/>
          </p:nvPr>
        </p:nvSpPr>
        <p:spPr/>
        <p:txBody>
          <a:bodyPr>
            <a:normAutofit/>
          </a:bodyPr>
          <a:lstStyle/>
          <a:p>
            <a:r>
              <a:rPr lang="en-US" b="1" dirty="0"/>
              <a:t>Using the Milieu to Rebuild Brains</a:t>
            </a:r>
          </a:p>
        </p:txBody>
      </p:sp>
      <p:pic>
        <p:nvPicPr>
          <p:cNvPr id="8" name="Content Placeholder 7" descr="Pattycake2.jpg"/>
          <p:cNvPicPr>
            <a:picLocks noGrp="1" noChangeAspect="1"/>
          </p:cNvPicPr>
          <p:nvPr>
            <p:ph type="pic" sz="quarter" idx="14"/>
          </p:nvPr>
        </p:nvPicPr>
        <p:blipFill>
          <a:blip r:embed="rId4" cstate="print"/>
          <a:srcRect l="20059" r="20059"/>
          <a:stretch>
            <a:fillRect/>
          </a:stretch>
        </p:blipFill>
        <p:spPr>
          <a:xfrm>
            <a:off x="8153400" y="990600"/>
            <a:ext cx="3851698" cy="3782606"/>
          </a:xfrm>
        </p:spPr>
      </p:pic>
      <p:pic>
        <p:nvPicPr>
          <p:cNvPr id="7" name="Content Placeholder 7"/>
          <p:cNvPicPr>
            <a:picLocks noGrp="1" noChangeAspect="1"/>
          </p:cNvPicPr>
          <p:nvPr>
            <p:ph type="pic" sz="quarter" idx="15"/>
          </p:nvPr>
        </p:nvPicPr>
        <p:blipFill>
          <a:blip r:embed="rId5" cstate="print">
            <a:extLst>
              <a:ext uri="{28A0092B-C50C-407E-A947-70E740481C1C}">
                <a14:useLocalDpi xmlns:a14="http://schemas.microsoft.com/office/drawing/2010/main" val="0"/>
              </a:ext>
            </a:extLst>
          </a:blip>
          <a:stretch>
            <a:fillRect/>
          </a:stretch>
        </p:blipFill>
        <p:spPr>
          <a:xfrm>
            <a:off x="6705600" y="2971800"/>
            <a:ext cx="2887274" cy="2887274"/>
          </a:xfrm>
        </p:spPr>
      </p:pic>
    </p:spTree>
    <p:extLst>
      <p:ext uri="{BB962C8B-B14F-4D97-AF65-F5344CB8AC3E}">
        <p14:creationId xmlns:p14="http://schemas.microsoft.com/office/powerpoint/2010/main" val="4431872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a:bodyPr>
          <a:lstStyle/>
          <a:p>
            <a:r>
              <a:rPr lang="en-US" b="1" dirty="0"/>
              <a:t>Exercise: Using the Milieu to Rebuild Brains</a:t>
            </a:r>
          </a:p>
        </p:txBody>
      </p:sp>
      <p:sp>
        <p:nvSpPr>
          <p:cNvPr id="2" name="Content Placeholder 1"/>
          <p:cNvSpPr>
            <a:spLocks noGrp="1"/>
          </p:cNvSpPr>
          <p:nvPr>
            <p:ph type="body" sz="quarter" idx="10"/>
          </p:nvPr>
        </p:nvSpPr>
        <p:spPr/>
        <p:txBody>
          <a:bodyPr/>
          <a:lstStyle/>
          <a:p>
            <a:r>
              <a:rPr lang="en-US" sz="3200" dirty="0"/>
              <a:t>Create an activity using rhythm</a:t>
            </a:r>
          </a:p>
          <a:p>
            <a:endParaRPr lang="en-US" sz="3200" dirty="0"/>
          </a:p>
          <a:p>
            <a:r>
              <a:rPr lang="en-US" sz="3200" dirty="0"/>
              <a:t>Each group will get ONE of the following modalities</a:t>
            </a:r>
          </a:p>
          <a:p>
            <a:pPr marL="0" indent="0">
              <a:buNone/>
            </a:pPr>
            <a:endParaRPr lang="en-US" sz="3600" dirty="0"/>
          </a:p>
        </p:txBody>
      </p:sp>
      <p:sp>
        <p:nvSpPr>
          <p:cNvPr id="7" name="Content Placeholder 1"/>
          <p:cNvSpPr txBox="1">
            <a:spLocks/>
          </p:cNvSpPr>
          <p:nvPr/>
        </p:nvSpPr>
        <p:spPr bwMode="auto">
          <a:xfrm>
            <a:off x="2247900" y="4191000"/>
            <a:ext cx="8001000" cy="1828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EC8223"/>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2"/>
                </a:solidFill>
                <a:latin typeface="+mn-lt"/>
              </a:defRPr>
            </a:lvl2pPr>
            <a:lvl3pPr marL="1143000" indent="-228600" algn="l" rtl="0" eaLnBrk="0" fontAlgn="base" hangingPunct="0">
              <a:spcBef>
                <a:spcPct val="20000"/>
              </a:spcBef>
              <a:spcAft>
                <a:spcPct val="0"/>
              </a:spcAft>
              <a:buChar char="•"/>
              <a:defRPr sz="2000">
                <a:solidFill>
                  <a:schemeClr val="bg2"/>
                </a:solidFill>
                <a:latin typeface="+mn-lt"/>
              </a:defRPr>
            </a:lvl3pPr>
            <a:lvl4pPr marL="1600200" indent="-228600" algn="l" rtl="0" eaLnBrk="0" fontAlgn="base" hangingPunct="0">
              <a:spcBef>
                <a:spcPct val="20000"/>
              </a:spcBef>
              <a:spcAft>
                <a:spcPct val="0"/>
              </a:spcAft>
              <a:buChar char="–"/>
              <a:defRPr>
                <a:solidFill>
                  <a:schemeClr val="bg2"/>
                </a:solidFill>
                <a:latin typeface="+mn-lt"/>
              </a:defRPr>
            </a:lvl4pPr>
            <a:lvl5pPr marL="2057400" indent="-228600" algn="l" rtl="0" eaLnBrk="0" fontAlgn="base" hangingPunct="0">
              <a:spcBef>
                <a:spcPct val="20000"/>
              </a:spcBef>
              <a:spcAft>
                <a:spcPct val="0"/>
              </a:spcAft>
              <a:buChar char="»"/>
              <a:defRPr sz="1600">
                <a:solidFill>
                  <a:schemeClr val="bg2"/>
                </a:solidFill>
                <a:latin typeface="+mn-lt"/>
              </a:defRPr>
            </a:lvl5pPr>
            <a:lvl6pPr marL="2514600" indent="-228600" algn="l" rtl="0" fontAlgn="base">
              <a:spcBef>
                <a:spcPct val="20000"/>
              </a:spcBef>
              <a:spcAft>
                <a:spcPct val="0"/>
              </a:spcAft>
              <a:buChar char="»"/>
              <a:defRPr sz="1600">
                <a:solidFill>
                  <a:schemeClr val="bg2"/>
                </a:solidFill>
                <a:latin typeface="+mn-lt"/>
              </a:defRPr>
            </a:lvl6pPr>
            <a:lvl7pPr marL="2971800" indent="-228600" algn="l" rtl="0" fontAlgn="base">
              <a:spcBef>
                <a:spcPct val="20000"/>
              </a:spcBef>
              <a:spcAft>
                <a:spcPct val="0"/>
              </a:spcAft>
              <a:buChar char="»"/>
              <a:defRPr sz="1600">
                <a:solidFill>
                  <a:schemeClr val="bg2"/>
                </a:solidFill>
                <a:latin typeface="+mn-lt"/>
              </a:defRPr>
            </a:lvl7pPr>
            <a:lvl8pPr marL="3429000" indent="-228600" algn="l" rtl="0" fontAlgn="base">
              <a:spcBef>
                <a:spcPct val="20000"/>
              </a:spcBef>
              <a:spcAft>
                <a:spcPct val="0"/>
              </a:spcAft>
              <a:buChar char="»"/>
              <a:defRPr sz="1600">
                <a:solidFill>
                  <a:schemeClr val="bg2"/>
                </a:solidFill>
                <a:latin typeface="+mn-lt"/>
              </a:defRPr>
            </a:lvl8pPr>
            <a:lvl9pPr marL="3886200" indent="-228600" algn="l" rtl="0" fontAlgn="base">
              <a:spcBef>
                <a:spcPct val="20000"/>
              </a:spcBef>
              <a:spcAft>
                <a:spcPct val="0"/>
              </a:spcAft>
              <a:buChar char="»"/>
              <a:defRPr sz="1600">
                <a:solidFill>
                  <a:schemeClr val="bg2"/>
                </a:solidFill>
                <a:latin typeface="+mn-lt"/>
              </a:defRPr>
            </a:lvl9pPr>
          </a:lstStyle>
          <a:p>
            <a:pPr marL="0" indent="0">
              <a:buNone/>
            </a:pPr>
            <a:r>
              <a:rPr lang="en-US" sz="3600" kern="0" dirty="0"/>
              <a:t>	</a:t>
            </a:r>
          </a:p>
          <a:p>
            <a:pPr marL="0" indent="0">
              <a:buNone/>
            </a:pPr>
            <a:endParaRPr lang="en-US" sz="3600" kern="0" dirty="0"/>
          </a:p>
        </p:txBody>
      </p:sp>
      <p:sp>
        <p:nvSpPr>
          <p:cNvPr id="8" name="Content Placeholder 1"/>
          <p:cNvSpPr txBox="1">
            <a:spLocks/>
          </p:cNvSpPr>
          <p:nvPr/>
        </p:nvSpPr>
        <p:spPr bwMode="auto">
          <a:xfrm>
            <a:off x="2286000" y="3352800"/>
            <a:ext cx="8572500" cy="2411027"/>
          </a:xfrm>
          <a:prstGeom prst="rect">
            <a:avLst/>
          </a:prstGeom>
          <a:noFill/>
          <a:ln w="9525">
            <a:noFill/>
            <a:miter lim="800000"/>
            <a:headEnd/>
            <a:tailEnd/>
          </a:ln>
        </p:spPr>
        <p:txBody>
          <a:bodyPr vert="horz" wrap="square" lIns="91440" tIns="45720" rIns="91440" bIns="45720" numCol="2" anchor="t" anchorCtr="0" compatLnSpc="1">
            <a:prstTxWarp prst="textNoShape">
              <a:avLst/>
            </a:prstTxWarp>
          </a:bodyPr>
          <a:lstStyle>
            <a:lvl1pPr marL="342900" indent="-342900" algn="l" rtl="0" eaLnBrk="0" fontAlgn="base" hangingPunct="0">
              <a:spcBef>
                <a:spcPct val="20000"/>
              </a:spcBef>
              <a:spcAft>
                <a:spcPct val="0"/>
              </a:spcAft>
              <a:buClr>
                <a:srgbClr val="EC8223"/>
              </a:buClr>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bg2"/>
                </a:solidFill>
                <a:latin typeface="+mn-lt"/>
              </a:defRPr>
            </a:lvl2pPr>
            <a:lvl3pPr marL="1143000" indent="-228600" algn="l" rtl="0" eaLnBrk="0" fontAlgn="base" hangingPunct="0">
              <a:spcBef>
                <a:spcPct val="20000"/>
              </a:spcBef>
              <a:spcAft>
                <a:spcPct val="0"/>
              </a:spcAft>
              <a:buChar char="•"/>
              <a:defRPr sz="2000">
                <a:solidFill>
                  <a:schemeClr val="bg2"/>
                </a:solidFill>
                <a:latin typeface="+mn-lt"/>
              </a:defRPr>
            </a:lvl3pPr>
            <a:lvl4pPr marL="1600200" indent="-228600" algn="l" rtl="0" eaLnBrk="0" fontAlgn="base" hangingPunct="0">
              <a:spcBef>
                <a:spcPct val="20000"/>
              </a:spcBef>
              <a:spcAft>
                <a:spcPct val="0"/>
              </a:spcAft>
              <a:buChar char="–"/>
              <a:defRPr>
                <a:solidFill>
                  <a:schemeClr val="bg2"/>
                </a:solidFill>
                <a:latin typeface="+mn-lt"/>
              </a:defRPr>
            </a:lvl4pPr>
            <a:lvl5pPr marL="2057400" indent="-228600" algn="l" rtl="0" eaLnBrk="0" fontAlgn="base" hangingPunct="0">
              <a:spcBef>
                <a:spcPct val="20000"/>
              </a:spcBef>
              <a:spcAft>
                <a:spcPct val="0"/>
              </a:spcAft>
              <a:buChar char="»"/>
              <a:defRPr sz="1600">
                <a:solidFill>
                  <a:schemeClr val="bg2"/>
                </a:solidFill>
                <a:latin typeface="+mn-lt"/>
              </a:defRPr>
            </a:lvl5pPr>
            <a:lvl6pPr marL="2514600" indent="-228600" algn="l" rtl="0" fontAlgn="base">
              <a:spcBef>
                <a:spcPct val="20000"/>
              </a:spcBef>
              <a:spcAft>
                <a:spcPct val="0"/>
              </a:spcAft>
              <a:buChar char="»"/>
              <a:defRPr sz="1600">
                <a:solidFill>
                  <a:schemeClr val="bg2"/>
                </a:solidFill>
                <a:latin typeface="+mn-lt"/>
              </a:defRPr>
            </a:lvl6pPr>
            <a:lvl7pPr marL="2971800" indent="-228600" algn="l" rtl="0" fontAlgn="base">
              <a:spcBef>
                <a:spcPct val="20000"/>
              </a:spcBef>
              <a:spcAft>
                <a:spcPct val="0"/>
              </a:spcAft>
              <a:buChar char="»"/>
              <a:defRPr sz="1600">
                <a:solidFill>
                  <a:schemeClr val="bg2"/>
                </a:solidFill>
                <a:latin typeface="+mn-lt"/>
              </a:defRPr>
            </a:lvl7pPr>
            <a:lvl8pPr marL="3429000" indent="-228600" algn="l" rtl="0" fontAlgn="base">
              <a:spcBef>
                <a:spcPct val="20000"/>
              </a:spcBef>
              <a:spcAft>
                <a:spcPct val="0"/>
              </a:spcAft>
              <a:buChar char="»"/>
              <a:defRPr sz="1600">
                <a:solidFill>
                  <a:schemeClr val="bg2"/>
                </a:solidFill>
                <a:latin typeface="+mn-lt"/>
              </a:defRPr>
            </a:lvl8pPr>
            <a:lvl9pPr marL="3886200" indent="-228600" algn="l" rtl="0" fontAlgn="base">
              <a:spcBef>
                <a:spcPct val="20000"/>
              </a:spcBef>
              <a:spcAft>
                <a:spcPct val="0"/>
              </a:spcAft>
              <a:buChar char="»"/>
              <a:defRPr sz="1600">
                <a:solidFill>
                  <a:schemeClr val="bg2"/>
                </a:solidFill>
                <a:latin typeface="+mn-lt"/>
              </a:defRPr>
            </a:lvl9pPr>
          </a:lstStyle>
          <a:p>
            <a:pPr lvl="1">
              <a:buFont typeface="Arial" panose="020B0604020202020204" pitchFamily="34" charset="0"/>
              <a:buChar char="•"/>
            </a:pPr>
            <a:r>
              <a:rPr lang="en-US" sz="2800" kern="0" dirty="0">
                <a:solidFill>
                  <a:schemeClr val="tx1"/>
                </a:solidFill>
              </a:rPr>
              <a:t>Rap song		</a:t>
            </a:r>
          </a:p>
          <a:p>
            <a:pPr lvl="1">
              <a:buFont typeface="Arial" panose="020B0604020202020204" pitchFamily="34" charset="0"/>
              <a:buChar char="•"/>
            </a:pPr>
            <a:r>
              <a:rPr lang="en-US" sz="2800" kern="0" dirty="0">
                <a:solidFill>
                  <a:schemeClr val="tx1"/>
                </a:solidFill>
              </a:rPr>
              <a:t>Dance </a:t>
            </a:r>
          </a:p>
          <a:p>
            <a:pPr lvl="1">
              <a:buFont typeface="Arial" panose="020B0604020202020204" pitchFamily="34" charset="0"/>
              <a:buChar char="•"/>
            </a:pPr>
            <a:r>
              <a:rPr lang="en-US" sz="2800" kern="0" dirty="0">
                <a:solidFill>
                  <a:schemeClr val="tx1"/>
                </a:solidFill>
              </a:rPr>
              <a:t>Drumming</a:t>
            </a:r>
          </a:p>
          <a:p>
            <a:pPr lvl="1">
              <a:buFont typeface="Arial" panose="020B0604020202020204" pitchFamily="34" charset="0"/>
              <a:buChar char="•"/>
            </a:pPr>
            <a:r>
              <a:rPr lang="en-US" sz="2800" kern="0" dirty="0">
                <a:solidFill>
                  <a:schemeClr val="tx1"/>
                </a:solidFill>
              </a:rPr>
              <a:t>Marching</a:t>
            </a:r>
          </a:p>
          <a:p>
            <a:pPr marL="457200" lvl="1" indent="0">
              <a:buNone/>
            </a:pPr>
            <a:endParaRPr lang="en-US" sz="2800" kern="0" dirty="0">
              <a:solidFill>
                <a:schemeClr val="tx1"/>
              </a:solidFill>
            </a:endParaRPr>
          </a:p>
          <a:p>
            <a:pPr marL="457200" lvl="1" indent="0">
              <a:buNone/>
            </a:pPr>
            <a:endParaRPr lang="en-US" sz="2800" kern="0" dirty="0">
              <a:solidFill>
                <a:schemeClr val="tx1"/>
              </a:solidFill>
            </a:endParaRPr>
          </a:p>
          <a:p>
            <a:pPr marL="457200" lvl="1" indent="0">
              <a:buNone/>
            </a:pPr>
            <a:endParaRPr lang="en-US" sz="2800" kern="0" dirty="0">
              <a:solidFill>
                <a:schemeClr val="tx1"/>
              </a:solidFill>
            </a:endParaRPr>
          </a:p>
          <a:p>
            <a:pPr lvl="1"/>
            <a:endParaRPr lang="en-US" sz="2800" kern="0" dirty="0">
              <a:solidFill>
                <a:schemeClr val="tx1"/>
              </a:solidFill>
            </a:endParaRPr>
          </a:p>
          <a:p>
            <a:pPr lvl="1">
              <a:buFont typeface="Arial" panose="020B0604020202020204" pitchFamily="34" charset="0"/>
              <a:buChar char="•"/>
            </a:pPr>
            <a:r>
              <a:rPr lang="en-US" sz="2800" kern="0" dirty="0">
                <a:solidFill>
                  <a:schemeClr val="tx1"/>
                </a:solidFill>
              </a:rPr>
              <a:t>Stretching</a:t>
            </a:r>
          </a:p>
          <a:p>
            <a:pPr lvl="1">
              <a:buFont typeface="Arial" panose="020B0604020202020204" pitchFamily="34" charset="0"/>
              <a:buChar char="•"/>
            </a:pPr>
            <a:r>
              <a:rPr lang="en-US" sz="2800" kern="0" dirty="0">
                <a:solidFill>
                  <a:schemeClr val="tx1"/>
                </a:solidFill>
              </a:rPr>
              <a:t>Mindfulness exercise</a:t>
            </a:r>
          </a:p>
          <a:p>
            <a:pPr lvl="1">
              <a:buFont typeface="Arial" panose="020B0604020202020204" pitchFamily="34" charset="0"/>
              <a:buChar char="•"/>
            </a:pPr>
            <a:r>
              <a:rPr lang="en-US" sz="2800" kern="0" dirty="0">
                <a:solidFill>
                  <a:schemeClr val="tx1"/>
                </a:solidFill>
              </a:rPr>
              <a:t>Yoga pose</a:t>
            </a:r>
          </a:p>
          <a:p>
            <a:pPr lvl="1">
              <a:buFont typeface="Arial" panose="020B0604020202020204" pitchFamily="34" charset="0"/>
              <a:buChar char="•"/>
            </a:pPr>
            <a:r>
              <a:rPr lang="en-US" sz="2800" kern="0" dirty="0">
                <a:solidFill>
                  <a:schemeClr val="tx1"/>
                </a:solidFill>
              </a:rPr>
              <a:t>Patty cake</a:t>
            </a:r>
          </a:p>
          <a:p>
            <a:pPr lvl="1"/>
            <a:endParaRPr lang="en-US" kern="0" dirty="0"/>
          </a:p>
          <a:p>
            <a:pPr marL="0" indent="0">
              <a:buNone/>
            </a:pPr>
            <a:r>
              <a:rPr lang="en-US" sz="3600" kern="0" dirty="0"/>
              <a:t>	</a:t>
            </a:r>
          </a:p>
          <a:p>
            <a:pPr marL="0" indent="0">
              <a:buNone/>
            </a:pPr>
            <a:endParaRPr lang="en-US" sz="3600" kern="0" dirty="0"/>
          </a:p>
        </p:txBody>
      </p:sp>
    </p:spTree>
    <p:extLst>
      <p:ext uri="{BB962C8B-B14F-4D97-AF65-F5344CB8AC3E}">
        <p14:creationId xmlns:p14="http://schemas.microsoft.com/office/powerpoint/2010/main" val="35436484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294831" y="2286000"/>
            <a:ext cx="10897169" cy="2137503"/>
          </a:xfrm>
        </p:spPr>
        <p:txBody>
          <a:bodyPr>
            <a:noAutofit/>
          </a:bodyPr>
          <a:lstStyle/>
          <a:p>
            <a:pPr algn="ctr">
              <a:lnSpc>
                <a:spcPct val="100000"/>
              </a:lnSpc>
            </a:pPr>
            <a:r>
              <a:rPr lang="en-US" b="1" dirty="0"/>
              <a:t>Responding to </a:t>
            </a:r>
            <a:br>
              <a:rPr lang="en-US" b="1" dirty="0"/>
            </a:br>
            <a:r>
              <a:rPr lang="en-US" b="1" dirty="0"/>
              <a:t>Problem Behaviors:</a:t>
            </a:r>
            <a:br>
              <a:rPr lang="en-US" b="1" dirty="0"/>
            </a:br>
            <a:r>
              <a:rPr lang="en-US" b="1" dirty="0"/>
              <a:t>When Children Hurt Others</a:t>
            </a:r>
            <a:endParaRPr lang="en-US" dirty="0"/>
          </a:p>
        </p:txBody>
      </p:sp>
    </p:spTree>
    <p:extLst>
      <p:ext uri="{BB962C8B-B14F-4D97-AF65-F5344CB8AC3E}">
        <p14:creationId xmlns:p14="http://schemas.microsoft.com/office/powerpoint/2010/main" val="20925794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295399" y="1335024"/>
            <a:ext cx="6858001" cy="5037201"/>
          </a:xfrm>
        </p:spPr>
        <p:txBody>
          <a:bodyPr>
            <a:normAutofit/>
          </a:bodyPr>
          <a:lstStyle/>
          <a:p>
            <a:pPr marL="0" indent="0">
              <a:lnSpc>
                <a:spcPct val="120000"/>
              </a:lnSpc>
              <a:buNone/>
            </a:pPr>
            <a:r>
              <a:rPr lang="en-US" b="1" dirty="0"/>
              <a:t>Think of a time in your life in which you successfully made a change.</a:t>
            </a:r>
            <a:br>
              <a:rPr lang="en-US" b="1" dirty="0"/>
            </a:br>
            <a:r>
              <a:rPr lang="en-US" b="1" dirty="0"/>
              <a:t/>
            </a:r>
            <a:br>
              <a:rPr lang="en-US" b="1" dirty="0"/>
            </a:br>
            <a:r>
              <a:rPr lang="en-US" b="1" dirty="0"/>
              <a:t>Examples: </a:t>
            </a:r>
            <a:r>
              <a:rPr lang="en-US" dirty="0"/>
              <a:t>you lost weight, stopped smoking, started exercising, did something else in a new </a:t>
            </a:r>
            <a:r>
              <a:rPr lang="en-US" dirty="0" smtClean="0"/>
              <a:t>way</a:t>
            </a:r>
            <a:r>
              <a:rPr lang="en-US" b="1" dirty="0" smtClean="0"/>
              <a:t/>
            </a:r>
            <a:br>
              <a:rPr lang="en-US" b="1" dirty="0" smtClean="0"/>
            </a:br>
            <a:endParaRPr lang="en-US" b="1" dirty="0"/>
          </a:p>
          <a:p>
            <a:pPr>
              <a:lnSpc>
                <a:spcPct val="80000"/>
              </a:lnSpc>
            </a:pPr>
            <a:r>
              <a:rPr lang="en-US" dirty="0"/>
              <a:t>What made it hard?</a:t>
            </a:r>
            <a:br>
              <a:rPr lang="en-US" dirty="0"/>
            </a:br>
            <a:endParaRPr lang="en-US" dirty="0"/>
          </a:p>
          <a:p>
            <a:r>
              <a:rPr lang="en-US" dirty="0"/>
              <a:t>What made it possible?</a:t>
            </a:r>
          </a:p>
          <a:p>
            <a:endParaRPr lang="en-US" dirty="0"/>
          </a:p>
        </p:txBody>
      </p:sp>
      <p:sp>
        <p:nvSpPr>
          <p:cNvPr id="2" name="Title 1"/>
          <p:cNvSpPr>
            <a:spLocks noGrp="1"/>
          </p:cNvSpPr>
          <p:nvPr>
            <p:ph type="title"/>
          </p:nvPr>
        </p:nvSpPr>
        <p:spPr/>
        <p:txBody>
          <a:bodyPr/>
          <a:lstStyle/>
          <a:p>
            <a:r>
              <a:rPr lang="en-US" b="1" kern="1600" baseline="0" dirty="0">
                <a:latin typeface="Helvetica"/>
              </a:rPr>
              <a:t>How</a:t>
            </a:r>
            <a:r>
              <a:rPr lang="en-US" b="1" kern="1600" dirty="0">
                <a:latin typeface="Helvetica"/>
              </a:rPr>
              <a:t> Does Change Happen?</a:t>
            </a:r>
            <a:endParaRPr lang="en-US" b="1" strike="sngStrike" kern="1600" baseline="0" dirty="0">
              <a:latin typeface="Helvetica"/>
            </a:endParaRPr>
          </a:p>
        </p:txBody>
      </p:sp>
      <p:pic>
        <p:nvPicPr>
          <p:cNvPr id="7" name="Picture Placeholder 6"/>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a:xfrm rot="370292">
            <a:off x="7894546" y="1316737"/>
            <a:ext cx="3922949" cy="3923467"/>
          </a:xfrm>
        </p:spPr>
      </p:pic>
      <p:pic>
        <p:nvPicPr>
          <p:cNvPr id="8" name="Picture Placeholder 7"/>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tretch>
            <a:fillRect/>
          </a:stretch>
        </p:blipFill>
        <p:spPr>
          <a:xfrm>
            <a:off x="6477000" y="3581400"/>
            <a:ext cx="2494663" cy="2494663"/>
          </a:xfrm>
        </p:spPr>
      </p:pic>
    </p:spTree>
    <p:extLst>
      <p:ext uri="{BB962C8B-B14F-4D97-AF65-F5344CB8AC3E}">
        <p14:creationId xmlns:p14="http://schemas.microsoft.com/office/powerpoint/2010/main" val="30255005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295400" y="1066800"/>
            <a:ext cx="7543800" cy="5715000"/>
          </a:xfrm>
        </p:spPr>
        <p:txBody>
          <a:bodyPr>
            <a:normAutofit/>
          </a:bodyPr>
          <a:lstStyle/>
          <a:p>
            <a:pPr>
              <a:buNone/>
            </a:pPr>
            <a:r>
              <a:rPr lang="en-US" sz="3200" b="1" dirty="0"/>
              <a:t>Joquim Plays Basketball</a:t>
            </a:r>
          </a:p>
          <a:p>
            <a:pPr marL="0" indent="0">
              <a:lnSpc>
                <a:spcPct val="120000"/>
              </a:lnSpc>
              <a:buNone/>
            </a:pPr>
            <a:r>
              <a:rPr lang="en-US" sz="2000" dirty="0"/>
              <a:t>A bunch of the guys from the program were playing a pick-up game of basketball. Marvin was mercilessly taunting Joquim about his poor basketball skills, making fun of him every time </a:t>
            </a:r>
            <a:br>
              <a:rPr lang="en-US" sz="2000" dirty="0"/>
            </a:br>
            <a:r>
              <a:rPr lang="en-US" sz="2000" dirty="0"/>
              <a:t>he missed a shot. </a:t>
            </a:r>
            <a:br>
              <a:rPr lang="en-US" sz="2000" dirty="0"/>
            </a:br>
            <a:r>
              <a:rPr lang="en-US" sz="2000" dirty="0"/>
              <a:t/>
            </a:r>
            <a:br>
              <a:rPr lang="en-US" sz="2000" dirty="0"/>
            </a:br>
            <a:r>
              <a:rPr lang="en-US" sz="2000" dirty="0"/>
              <a:t>Finally, Joquim had had enough and he turned and punched Marvin. Now Joquim is in trouble, restricted, and about to </a:t>
            </a:r>
            <a:br>
              <a:rPr lang="en-US" sz="2000" dirty="0"/>
            </a:br>
            <a:r>
              <a:rPr lang="en-US" sz="2000" dirty="0"/>
              <a:t>miss a trip to the movies that he was looking forward to</a:t>
            </a:r>
            <a:r>
              <a:rPr lang="en-US" sz="2000" dirty="0" smtClean="0"/>
              <a:t>.</a:t>
            </a:r>
            <a:endParaRPr lang="en-US" sz="800" dirty="0"/>
          </a:p>
          <a:p>
            <a:pPr>
              <a:lnSpc>
                <a:spcPct val="100000"/>
              </a:lnSpc>
            </a:pPr>
            <a:r>
              <a:rPr lang="en-US" sz="2400" b="1" dirty="0"/>
              <a:t>Have you ever been taunted or teased?</a:t>
            </a:r>
          </a:p>
          <a:p>
            <a:pPr>
              <a:lnSpc>
                <a:spcPct val="100000"/>
              </a:lnSpc>
            </a:pPr>
            <a:r>
              <a:rPr lang="en-US" sz="2400" b="1" dirty="0"/>
              <a:t>What did you do?</a:t>
            </a:r>
          </a:p>
          <a:p>
            <a:pPr>
              <a:lnSpc>
                <a:spcPct val="100000"/>
              </a:lnSpc>
            </a:pPr>
            <a:r>
              <a:rPr lang="en-US" sz="2400" b="1" dirty="0"/>
              <a:t>What does Joquim need to be more like you?</a:t>
            </a:r>
          </a:p>
          <a:p>
            <a:pPr>
              <a:buNone/>
            </a:pPr>
            <a:endParaRPr lang="en-US" sz="2000" dirty="0"/>
          </a:p>
        </p:txBody>
      </p:sp>
      <p:sp>
        <p:nvSpPr>
          <p:cNvPr id="2" name="Title 1"/>
          <p:cNvSpPr>
            <a:spLocks noGrp="1"/>
          </p:cNvSpPr>
          <p:nvPr>
            <p:ph type="title"/>
          </p:nvPr>
        </p:nvSpPr>
        <p:spPr/>
        <p:txBody>
          <a:bodyPr/>
          <a:lstStyle/>
          <a:p>
            <a:r>
              <a:rPr lang="en-US" b="1" dirty="0"/>
              <a:t>How Does Change Happen?</a:t>
            </a:r>
          </a:p>
        </p:txBody>
      </p:sp>
      <p:pic>
        <p:nvPicPr>
          <p:cNvPr id="7" name="Picture Placeholder 6"/>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tretch>
            <a:fillRect/>
          </a:stretch>
        </p:blipFill>
        <p:spPr>
          <a:xfrm>
            <a:off x="8305800" y="1676400"/>
            <a:ext cx="3745891" cy="3745891"/>
          </a:xfrm>
        </p:spPr>
      </p:pic>
    </p:spTree>
    <p:extLst>
      <p:ext uri="{BB962C8B-B14F-4D97-AF65-F5344CB8AC3E}">
        <p14:creationId xmlns:p14="http://schemas.microsoft.com/office/powerpoint/2010/main" val="208919364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C432-1805-4399-B16D-546D9E39AD69}"/>
              </a:ext>
            </a:extLst>
          </p:cNvPr>
          <p:cNvSpPr>
            <a:spLocks noGrp="1"/>
          </p:cNvSpPr>
          <p:nvPr>
            <p:ph type="title"/>
          </p:nvPr>
        </p:nvSpPr>
        <p:spPr/>
        <p:txBody>
          <a:bodyPr/>
          <a:lstStyle/>
          <a:p>
            <a:r>
              <a:rPr lang="en-US" sz="6000" dirty="0">
                <a:solidFill>
                  <a:srgbClr val="82B478"/>
                </a:solidFill>
              </a:rPr>
              <a:t>LUNCH</a:t>
            </a:r>
            <a:endParaRPr lang="en-US" sz="6000" dirty="0"/>
          </a:p>
        </p:txBody>
      </p:sp>
    </p:spTree>
    <p:extLst>
      <p:ext uri="{BB962C8B-B14F-4D97-AF65-F5344CB8AC3E}">
        <p14:creationId xmlns:p14="http://schemas.microsoft.com/office/powerpoint/2010/main" val="28288529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AutoShape 2"/>
          <p:cNvSpPr>
            <a:spLocks noGrp="1" noChangeArrowheads="1"/>
          </p:cNvSpPr>
          <p:nvPr>
            <p:ph type="title"/>
          </p:nvPr>
        </p:nvSpPr>
        <p:spPr/>
        <p:txBody>
          <a:bodyPr>
            <a:normAutofit/>
          </a:bodyPr>
          <a:lstStyle/>
          <a:p>
            <a:pPr eaLnBrk="1" hangingPunct="1"/>
            <a:r>
              <a:rPr lang="en-US" b="1" dirty="0"/>
              <a:t>Creating a Working Theory for Each Client</a:t>
            </a:r>
          </a:p>
        </p:txBody>
      </p:sp>
      <p:sp>
        <p:nvSpPr>
          <p:cNvPr id="2" name="Text Placeholder 1"/>
          <p:cNvSpPr>
            <a:spLocks noGrp="1"/>
          </p:cNvSpPr>
          <p:nvPr>
            <p:ph type="body" sz="quarter" idx="10"/>
          </p:nvPr>
        </p:nvSpPr>
        <p:spPr>
          <a:xfrm>
            <a:off x="1295398" y="1365956"/>
            <a:ext cx="10896600" cy="5300020"/>
          </a:xfrm>
        </p:spPr>
        <p:txBody>
          <a:bodyPr/>
          <a:lstStyle/>
          <a:p>
            <a:pPr marL="342900" lvl="0" indent="-342900" fontAlgn="base">
              <a:lnSpc>
                <a:spcPct val="100000"/>
              </a:lnSpc>
              <a:spcBef>
                <a:spcPct val="20000"/>
              </a:spcBef>
              <a:spcAft>
                <a:spcPct val="0"/>
              </a:spcAft>
              <a:buClr>
                <a:srgbClr val="EC8223"/>
              </a:buClr>
              <a:defRPr/>
            </a:pPr>
            <a:r>
              <a:rPr lang="en-US" sz="3200" kern="0" dirty="0">
                <a:solidFill>
                  <a:srgbClr val="444444"/>
                </a:solidFill>
              </a:rPr>
              <a:t>A Working Theory Answers these Questions: </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What has happened to them?</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What have they learned about other people?</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What biological changes have they experienced?</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What skills have they learned to survive?</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How do those skills help them now?</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How do those skills now have negative consequences?</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What skills do they need to learn?</a:t>
            </a:r>
          </a:p>
          <a:p>
            <a:pPr marL="457200" lvl="0" indent="-457200" fontAlgn="base">
              <a:lnSpc>
                <a:spcPct val="120000"/>
              </a:lnSpc>
              <a:spcBef>
                <a:spcPct val="20000"/>
              </a:spcBef>
              <a:spcAft>
                <a:spcPct val="0"/>
              </a:spcAft>
              <a:buClr>
                <a:schemeClr val="tx1"/>
              </a:buClr>
              <a:buFont typeface="Wingdings" pitchFamily="2" charset="2"/>
              <a:buAutoNum type="arabicPeriod"/>
              <a:defRPr/>
            </a:pPr>
            <a:r>
              <a:rPr lang="en-US" sz="2400" b="0" kern="0" dirty="0"/>
              <a:t>How has racism, oppression or othering influenced their behavior?</a:t>
            </a:r>
          </a:p>
          <a:p>
            <a:endParaRPr lang="en-US" b="0" dirty="0"/>
          </a:p>
        </p:txBody>
      </p:sp>
    </p:spTree>
    <p:extLst>
      <p:ext uri="{BB962C8B-B14F-4D97-AF65-F5344CB8AC3E}">
        <p14:creationId xmlns:p14="http://schemas.microsoft.com/office/powerpoint/2010/main" val="7731795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14800" y="1335024"/>
            <a:ext cx="7772400" cy="5037201"/>
          </a:xfrm>
        </p:spPr>
        <p:txBody>
          <a:bodyPr/>
          <a:lstStyle/>
          <a:p>
            <a:pPr marL="0" indent="0">
              <a:buNone/>
            </a:pPr>
            <a:r>
              <a:rPr lang="en-US" sz="3200" b="1" kern="0" dirty="0"/>
              <a:t>Alexandra and Jeffrey</a:t>
            </a:r>
          </a:p>
          <a:p>
            <a:endParaRPr lang="en-US" dirty="0"/>
          </a:p>
        </p:txBody>
      </p:sp>
      <p:sp>
        <p:nvSpPr>
          <p:cNvPr id="22532" name="AutoShape 2"/>
          <p:cNvSpPr>
            <a:spLocks noGrp="1" noChangeArrowheads="1"/>
          </p:cNvSpPr>
          <p:nvPr>
            <p:ph type="title"/>
          </p:nvPr>
        </p:nvSpPr>
        <p:spPr/>
        <p:txBody>
          <a:bodyPr/>
          <a:lstStyle/>
          <a:p>
            <a:pPr eaLnBrk="1" hangingPunct="1"/>
            <a:r>
              <a:rPr lang="en-US" b="1" dirty="0"/>
              <a:t>Exercise: Creating a Working Theory</a:t>
            </a:r>
          </a:p>
        </p:txBody>
      </p:sp>
      <p:pic>
        <p:nvPicPr>
          <p:cNvPr id="6" name="Picture Placeholder 5"/>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xfrm>
            <a:off x="6705600" y="2057400"/>
            <a:ext cx="4055289" cy="4055825"/>
          </a:xfrm>
        </p:spPr>
      </p:pic>
      <p:pic>
        <p:nvPicPr>
          <p:cNvPr id="11" name="Picture Placeholder 5"/>
          <p:cNvPicPr>
            <a:picLocks noGrp="1" noChangeAspect="1"/>
          </p:cNvPicPr>
          <p:nvPr>
            <p:ph type="pic" sz="quarter" idx="15"/>
          </p:nvPr>
        </p:nvPicPr>
        <p:blipFill>
          <a:blip r:embed="rId4">
            <a:extLst>
              <a:ext uri="{28A0092B-C50C-407E-A947-70E740481C1C}">
                <a14:useLocalDpi xmlns:a14="http://schemas.microsoft.com/office/drawing/2010/main" val="0"/>
              </a:ext>
            </a:extLst>
          </a:blip>
          <a:stretch>
            <a:fillRect/>
          </a:stretch>
        </p:blipFill>
        <p:spPr>
          <a:xfrm>
            <a:off x="1964934" y="2060447"/>
            <a:ext cx="4071132" cy="4065037"/>
          </a:xfrm>
        </p:spPr>
      </p:pic>
    </p:spTree>
    <p:extLst>
      <p:ext uri="{BB962C8B-B14F-4D97-AF65-F5344CB8AC3E}">
        <p14:creationId xmlns:p14="http://schemas.microsoft.com/office/powerpoint/2010/main" val="145078321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Restorative Tasks</a:t>
            </a:r>
          </a:p>
        </p:txBody>
      </p:sp>
    </p:spTree>
    <p:extLst>
      <p:ext uri="{BB962C8B-B14F-4D97-AF65-F5344CB8AC3E}">
        <p14:creationId xmlns:p14="http://schemas.microsoft.com/office/powerpoint/2010/main" val="19561251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ext Placeholder 2"/>
          <p:cNvSpPr>
            <a:spLocks noGrp="1"/>
          </p:cNvSpPr>
          <p:nvPr>
            <p:ph type="body" sz="quarter" idx="10"/>
          </p:nvPr>
        </p:nvSpPr>
        <p:spPr/>
        <p:txBody>
          <a:bodyPr/>
          <a:lstStyle/>
          <a:p>
            <a:pPr lvl="0">
              <a:buNone/>
            </a:pPr>
            <a:r>
              <a:rPr lang="en-US" sz="3200" b="1" dirty="0">
                <a:cs typeface="Arial" pitchFamily="34" charset="0"/>
              </a:rPr>
              <a:t>There are 2 kinds of restorative</a:t>
            </a:r>
          </a:p>
          <a:p>
            <a:pPr lvl="0">
              <a:buNone/>
            </a:pPr>
            <a:r>
              <a:rPr lang="en-US" sz="3200" b="1" dirty="0">
                <a:cs typeface="Arial" pitchFamily="34" charset="0"/>
              </a:rPr>
              <a:t>tasks:</a:t>
            </a:r>
          </a:p>
          <a:p>
            <a:pPr marL="514350" indent="-514350">
              <a:lnSpc>
                <a:spcPct val="120000"/>
              </a:lnSpc>
              <a:buFont typeface="+mj-lt"/>
              <a:buAutoNum type="arabicPeriod"/>
            </a:pPr>
            <a:r>
              <a:rPr lang="en-US" b="0" dirty="0">
                <a:cs typeface="Arial" pitchFamily="34" charset="0"/>
              </a:rPr>
              <a:t>Restorative Tasks for Skill Building </a:t>
            </a:r>
          </a:p>
          <a:p>
            <a:pPr marL="514350" indent="-514350">
              <a:lnSpc>
                <a:spcPct val="120000"/>
              </a:lnSpc>
              <a:buFont typeface="+mj-lt"/>
              <a:buAutoNum type="arabicPeriod"/>
            </a:pPr>
            <a:r>
              <a:rPr lang="en-US" b="0" dirty="0">
                <a:cs typeface="Arial" pitchFamily="34" charset="0"/>
              </a:rPr>
              <a:t>Restorative Tasks to Make Amends</a:t>
            </a:r>
          </a:p>
          <a:p>
            <a:pPr>
              <a:buFontTx/>
              <a:buNone/>
            </a:pPr>
            <a:endParaRPr lang="en-US" sz="1600" dirty="0"/>
          </a:p>
          <a:p>
            <a:pPr>
              <a:buFontTx/>
              <a:buNone/>
            </a:pPr>
            <a:endParaRPr lang="en-US" dirty="0"/>
          </a:p>
          <a:p>
            <a:pPr>
              <a:buFontTx/>
              <a:buNone/>
            </a:pPr>
            <a:endParaRPr lang="en-US" dirty="0"/>
          </a:p>
          <a:p>
            <a:pPr>
              <a:buFontTx/>
              <a:buNone/>
            </a:pPr>
            <a:r>
              <a:rPr lang="en-US" dirty="0"/>
              <a:t>		</a:t>
            </a:r>
          </a:p>
        </p:txBody>
      </p:sp>
      <p:sp>
        <p:nvSpPr>
          <p:cNvPr id="20482" name="Title 1"/>
          <p:cNvSpPr>
            <a:spLocks noGrp="1"/>
          </p:cNvSpPr>
          <p:nvPr>
            <p:ph type="title"/>
          </p:nvPr>
        </p:nvSpPr>
        <p:spPr/>
        <p:txBody>
          <a:bodyPr>
            <a:noAutofit/>
          </a:bodyPr>
          <a:lstStyle/>
          <a:p>
            <a:r>
              <a:rPr lang="en-US" b="1" dirty="0"/>
              <a:t/>
            </a:r>
            <a:br>
              <a:rPr lang="en-US" b="1" dirty="0"/>
            </a:br>
            <a:r>
              <a:rPr lang="en-US" b="1" dirty="0"/>
              <a:t>What is a Restorative Task?</a:t>
            </a:r>
          </a:p>
        </p:txBody>
      </p:sp>
      <p:pic>
        <p:nvPicPr>
          <p:cNvPr id="10" name="Picture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53401" y="1316737"/>
            <a:ext cx="3590394" cy="3590394"/>
          </a:xfrm>
          <a:custGeom>
            <a:avLst/>
            <a:gdLst>
              <a:gd name="connsiteX0" fmla="*/ 1723232 w 3446463"/>
              <a:gd name="connsiteY0" fmla="*/ 0 h 3446918"/>
              <a:gd name="connsiteX1" fmla="*/ 3437567 w 3446463"/>
              <a:gd name="connsiteY1" fmla="*/ 1547246 h 3446918"/>
              <a:gd name="connsiteX2" fmla="*/ 3446463 w 3446463"/>
              <a:gd name="connsiteY2" fmla="*/ 1723439 h 3446918"/>
              <a:gd name="connsiteX3" fmla="*/ 3446463 w 3446463"/>
              <a:gd name="connsiteY3" fmla="*/ 1723480 h 3446918"/>
              <a:gd name="connsiteX4" fmla="*/ 3437567 w 3446463"/>
              <a:gd name="connsiteY4" fmla="*/ 1899673 h 3446918"/>
              <a:gd name="connsiteX5" fmla="*/ 1723232 w 3446463"/>
              <a:gd name="connsiteY5" fmla="*/ 3446918 h 3446918"/>
              <a:gd name="connsiteX6" fmla="*/ 0 w 3446463"/>
              <a:gd name="connsiteY6" fmla="*/ 1723459 h 3446918"/>
              <a:gd name="connsiteX7" fmla="*/ 1723232 w 3446463"/>
              <a:gd name="connsiteY7" fmla="*/ 0 h 3446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46463" h="3446918">
                <a:moveTo>
                  <a:pt x="1723232" y="0"/>
                </a:moveTo>
                <a:cubicBezTo>
                  <a:pt x="2615465" y="0"/>
                  <a:pt x="3349321" y="678181"/>
                  <a:pt x="3437567" y="1547246"/>
                </a:cubicBezTo>
                <a:lnTo>
                  <a:pt x="3446463" y="1723439"/>
                </a:lnTo>
                <a:lnTo>
                  <a:pt x="3446463" y="1723480"/>
                </a:lnTo>
                <a:lnTo>
                  <a:pt x="3437567" y="1899673"/>
                </a:lnTo>
                <a:cubicBezTo>
                  <a:pt x="3349321" y="2768738"/>
                  <a:pt x="2615465" y="3446918"/>
                  <a:pt x="1723232" y="3446918"/>
                </a:cubicBezTo>
                <a:cubicBezTo>
                  <a:pt x="771517" y="3446918"/>
                  <a:pt x="0" y="2675299"/>
                  <a:pt x="0" y="1723459"/>
                </a:cubicBezTo>
                <a:cubicBezTo>
                  <a:pt x="0" y="771619"/>
                  <a:pt x="771517" y="0"/>
                  <a:pt x="1723232" y="0"/>
                </a:cubicBezTo>
                <a:close/>
              </a:path>
            </a:pathLst>
          </a:custGeom>
        </p:spPr>
      </p:pic>
      <p:pic>
        <p:nvPicPr>
          <p:cNvPr id="4" name="Picture Placeholder 3"/>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7896" b="7896"/>
          <a:stretch>
            <a:fillRect/>
          </a:stretch>
        </p:blipFill>
        <p:spPr>
          <a:xfrm>
            <a:off x="7086600" y="3657600"/>
            <a:ext cx="2517286" cy="2574744"/>
          </a:xfrm>
        </p:spPr>
      </p:pic>
    </p:spTree>
    <p:extLst>
      <p:ext uri="{BB962C8B-B14F-4D97-AF65-F5344CB8AC3E}">
        <p14:creationId xmlns:p14="http://schemas.microsoft.com/office/powerpoint/2010/main" val="1831966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b="1" dirty="0"/>
              <a:t>Steps to Creating Restorative Tasks</a:t>
            </a:r>
          </a:p>
        </p:txBody>
      </p:sp>
      <p:sp>
        <p:nvSpPr>
          <p:cNvPr id="7" name="Content Placeholder 6"/>
          <p:cNvSpPr>
            <a:spLocks noGrp="1"/>
          </p:cNvSpPr>
          <p:nvPr>
            <p:ph type="body" sz="quarter" idx="10"/>
          </p:nvPr>
        </p:nvSpPr>
        <p:spPr>
          <a:xfrm>
            <a:off x="2667000" y="1335024"/>
            <a:ext cx="9525000" cy="4989576"/>
          </a:xfrm>
        </p:spPr>
        <p:txBody>
          <a:bodyPr/>
          <a:lstStyle/>
          <a:p>
            <a:pPr>
              <a:lnSpc>
                <a:spcPct val="200000"/>
              </a:lnSpc>
            </a:pPr>
            <a:r>
              <a:rPr lang="en-US" sz="2400" dirty="0"/>
              <a:t>Manage the negative behavior until all (child and staff) </a:t>
            </a:r>
            <a:br>
              <a:rPr lang="en-US" sz="2400" dirty="0"/>
            </a:br>
            <a:r>
              <a:rPr lang="en-US" sz="2400" dirty="0"/>
              <a:t>are regulated.</a:t>
            </a:r>
          </a:p>
          <a:p>
            <a:pPr>
              <a:lnSpc>
                <a:spcPct val="250000"/>
              </a:lnSpc>
            </a:pPr>
            <a:r>
              <a:rPr lang="en-US" sz="2400" b="0" dirty="0"/>
              <a:t>Return to your Working Theory about the client.</a:t>
            </a:r>
          </a:p>
          <a:p>
            <a:pPr>
              <a:lnSpc>
                <a:spcPct val="250000"/>
              </a:lnSpc>
            </a:pPr>
            <a:r>
              <a:rPr lang="en-US" sz="2400" b="0" dirty="0"/>
              <a:t>Create your Restorative Task for Skill Building.</a:t>
            </a:r>
          </a:p>
          <a:p>
            <a:pPr>
              <a:lnSpc>
                <a:spcPct val="250000"/>
              </a:lnSpc>
            </a:pPr>
            <a:r>
              <a:rPr lang="en-US" sz="2400" b="0" dirty="0"/>
              <a:t> Create your Restorative Task to Make Amends.</a:t>
            </a:r>
          </a:p>
          <a:p>
            <a:pPr marL="0" indent="0">
              <a:buNone/>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4306" t="29245" r="23843" b="26311"/>
          <a:stretch/>
        </p:blipFill>
        <p:spPr>
          <a:xfrm>
            <a:off x="1459523" y="4114800"/>
            <a:ext cx="1066800" cy="914401"/>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8009" t="28005" r="23843" b="27551"/>
          <a:stretch/>
        </p:blipFill>
        <p:spPr>
          <a:xfrm>
            <a:off x="1535724" y="5163179"/>
            <a:ext cx="990599" cy="914400"/>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24330" t="24406" r="25669" b="25594"/>
          <a:stretch/>
        </p:blipFill>
        <p:spPr>
          <a:xfrm>
            <a:off x="1447800" y="2895599"/>
            <a:ext cx="1066800" cy="1066801"/>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23982" t="26249" r="25340" b="23072"/>
          <a:stretch/>
        </p:blipFill>
        <p:spPr>
          <a:xfrm>
            <a:off x="1447800" y="1488395"/>
            <a:ext cx="1066800" cy="1066800"/>
          </a:xfrm>
          <a:prstGeom prst="rect">
            <a:avLst/>
          </a:prstGeom>
        </p:spPr>
      </p:pic>
    </p:spTree>
    <p:extLst>
      <p:ext uri="{BB962C8B-B14F-4D97-AF65-F5344CB8AC3E}">
        <p14:creationId xmlns:p14="http://schemas.microsoft.com/office/powerpoint/2010/main" val="1298607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7">
                                            <p:txEl>
                                              <p:pRg st="0" end="0"/>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normAutofit/>
          </a:bodyPr>
          <a:lstStyle/>
          <a:p>
            <a:pPr marL="647700" indent="-647700" defTabSz="963613">
              <a:lnSpc>
                <a:spcPct val="150000"/>
              </a:lnSpc>
              <a:spcBef>
                <a:spcPct val="0"/>
              </a:spcBef>
              <a:buFontTx/>
              <a:buAutoNum type="arabicPeriod"/>
            </a:pPr>
            <a:r>
              <a:rPr lang="en-US" dirty="0"/>
              <a:t>Remember: symptoms are adaptations</a:t>
            </a:r>
          </a:p>
          <a:p>
            <a:pPr marL="647700" indent="-647700" defTabSz="963613">
              <a:lnSpc>
                <a:spcPct val="150000"/>
              </a:lnSpc>
              <a:spcBef>
                <a:spcPct val="0"/>
              </a:spcBef>
              <a:buFontTx/>
              <a:buAutoNum type="arabicPeriod"/>
            </a:pPr>
            <a:r>
              <a:rPr lang="en-US" dirty="0"/>
              <a:t>Stay </a:t>
            </a:r>
            <a:r>
              <a:rPr lang="en-US" b="1" dirty="0"/>
              <a:t>RICH</a:t>
            </a:r>
            <a:r>
              <a:rPr lang="en-US" sz="2400" baseline="34000" dirty="0">
                <a:cs typeface="Arial" charset="0"/>
              </a:rPr>
              <a:t>®</a:t>
            </a:r>
            <a:endParaRPr lang="en-US" sz="2400" baseline="34000" dirty="0"/>
          </a:p>
          <a:p>
            <a:pPr marL="647700" indent="-647700" defTabSz="963613">
              <a:lnSpc>
                <a:spcPct val="150000"/>
              </a:lnSpc>
              <a:spcBef>
                <a:spcPct val="0"/>
              </a:spcBef>
              <a:buFontTx/>
              <a:buAutoNum type="arabicPeriod"/>
            </a:pPr>
            <a:r>
              <a:rPr lang="en-US" dirty="0"/>
              <a:t>Stay calm yourself</a:t>
            </a:r>
          </a:p>
          <a:p>
            <a:pPr marL="647700" indent="-647700" defTabSz="963613">
              <a:lnSpc>
                <a:spcPct val="150000"/>
              </a:lnSpc>
              <a:spcBef>
                <a:spcPct val="0"/>
              </a:spcBef>
              <a:buFontTx/>
              <a:buAutoNum type="arabicPeriod"/>
            </a:pPr>
            <a:r>
              <a:rPr lang="en-US" dirty="0"/>
              <a:t>Focus </a:t>
            </a:r>
            <a:r>
              <a:rPr lang="en-US" u="sng" dirty="0"/>
              <a:t>only</a:t>
            </a:r>
            <a:r>
              <a:rPr lang="en-US" dirty="0"/>
              <a:t> on calming and grounding (not consequences)</a:t>
            </a:r>
          </a:p>
        </p:txBody>
      </p:sp>
      <p:sp>
        <p:nvSpPr>
          <p:cNvPr id="2" name="Title 1"/>
          <p:cNvSpPr>
            <a:spLocks noGrp="1"/>
          </p:cNvSpPr>
          <p:nvPr>
            <p:ph type="title"/>
          </p:nvPr>
        </p:nvSpPr>
        <p:spPr/>
        <p:txBody>
          <a:bodyPr>
            <a:normAutofit/>
          </a:bodyPr>
          <a:lstStyle/>
          <a:p>
            <a:r>
              <a:rPr lang="en-US" b="1" dirty="0"/>
              <a:t>Manage the Negative Behavior Until All Are Regulated</a:t>
            </a:r>
          </a:p>
        </p:txBody>
      </p:sp>
      <p:pic>
        <p:nvPicPr>
          <p:cNvPr id="9" name="Picture Placeholder 8"/>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a:xfrm>
            <a:off x="8382000" y="1066800"/>
            <a:ext cx="3446463" cy="3446918"/>
          </a:xfrm>
        </p:spPr>
      </p:pic>
      <p:sp>
        <p:nvSpPr>
          <p:cNvPr id="6" name="Rectangle 5"/>
          <p:cNvSpPr/>
          <p:nvPr/>
        </p:nvSpPr>
        <p:spPr>
          <a:xfrm>
            <a:off x="2514600" y="5562600"/>
            <a:ext cx="8839200" cy="523220"/>
          </a:xfrm>
          <a:prstGeom prst="rect">
            <a:avLst/>
          </a:prstGeom>
        </p:spPr>
        <p:txBody>
          <a:bodyPr wrap="square">
            <a:spAutoFit/>
          </a:bodyPr>
          <a:lstStyle/>
          <a:p>
            <a:pPr>
              <a:defRPr/>
            </a:pPr>
            <a:r>
              <a:rPr lang="en-US" sz="2800" dirty="0"/>
              <a:t>More ideas in: </a:t>
            </a:r>
            <a:r>
              <a:rPr lang="en-US" sz="2800" b="1" dirty="0"/>
              <a:t>Eighteen Hints for Managing a Crisis </a:t>
            </a:r>
          </a:p>
        </p:txBody>
      </p:sp>
      <p:pic>
        <p:nvPicPr>
          <p:cNvPr id="8" name="Picture Placeholder 7"/>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4054" r="4054"/>
          <a:stretch>
            <a:fillRect/>
          </a:stretch>
        </p:blipFill>
        <p:spPr>
          <a:xfrm>
            <a:off x="6781800" y="2667000"/>
            <a:ext cx="2463791" cy="2517556"/>
          </a:xfrm>
        </p:spPr>
      </p:pic>
      <p:pic>
        <p:nvPicPr>
          <p:cNvPr id="7" name="Picture 6">
            <a:extLst>
              <a:ext uri="{FF2B5EF4-FFF2-40B4-BE49-F238E27FC236}">
                <a16:creationId xmlns:a16="http://schemas.microsoft.com/office/drawing/2014/main" id="{05A968D2-34B0-41CE-BDB0-87F9125C81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7800" y="5257800"/>
            <a:ext cx="1069848" cy="1069848"/>
          </a:xfrm>
          <a:prstGeom prst="rect">
            <a:avLst/>
          </a:prstGeom>
        </p:spPr>
      </p:pic>
    </p:spTree>
    <p:extLst>
      <p:ext uri="{BB962C8B-B14F-4D97-AF65-F5344CB8AC3E}">
        <p14:creationId xmlns:p14="http://schemas.microsoft.com/office/powerpoint/2010/main" val="24553865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b="1" dirty="0"/>
              <a:t>Steps to Creating Restorative Tasks</a:t>
            </a:r>
          </a:p>
        </p:txBody>
      </p:sp>
      <p:sp>
        <p:nvSpPr>
          <p:cNvPr id="7" name="Content Placeholder 6"/>
          <p:cNvSpPr>
            <a:spLocks noGrp="1"/>
          </p:cNvSpPr>
          <p:nvPr>
            <p:ph type="body" sz="quarter" idx="10"/>
          </p:nvPr>
        </p:nvSpPr>
        <p:spPr>
          <a:xfrm>
            <a:off x="2667000" y="1335024"/>
            <a:ext cx="9525000" cy="4989576"/>
          </a:xfrm>
        </p:spPr>
        <p:txBody>
          <a:bodyPr/>
          <a:lstStyle/>
          <a:p>
            <a:pPr>
              <a:lnSpc>
                <a:spcPct val="200000"/>
              </a:lnSpc>
            </a:pPr>
            <a:r>
              <a:rPr lang="en-US" sz="2400" b="0" dirty="0"/>
              <a:t>Manage the negative behavior until all (child and staff) </a:t>
            </a:r>
            <a:br>
              <a:rPr lang="en-US" sz="2400" b="0" dirty="0"/>
            </a:br>
            <a:r>
              <a:rPr lang="en-US" sz="2400" b="0" dirty="0"/>
              <a:t>are regulated.</a:t>
            </a:r>
          </a:p>
          <a:p>
            <a:pPr>
              <a:lnSpc>
                <a:spcPct val="250000"/>
              </a:lnSpc>
            </a:pPr>
            <a:r>
              <a:rPr lang="en-US" sz="2400" dirty="0"/>
              <a:t>Return to your Working Theory about the client.</a:t>
            </a:r>
          </a:p>
          <a:p>
            <a:pPr>
              <a:lnSpc>
                <a:spcPct val="250000"/>
              </a:lnSpc>
            </a:pPr>
            <a:r>
              <a:rPr lang="en-US" sz="2400" b="0" dirty="0"/>
              <a:t>Create your Restorative Task for Skill Building.</a:t>
            </a:r>
          </a:p>
          <a:p>
            <a:pPr>
              <a:lnSpc>
                <a:spcPct val="250000"/>
              </a:lnSpc>
            </a:pPr>
            <a:r>
              <a:rPr lang="en-US" sz="2400" b="0" dirty="0"/>
              <a:t> Create your Restorative Task to Make Amends.</a:t>
            </a:r>
          </a:p>
          <a:p>
            <a:pPr marL="0" indent="0">
              <a:buNone/>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4306" t="29245" r="23843" b="26311"/>
          <a:stretch/>
        </p:blipFill>
        <p:spPr>
          <a:xfrm>
            <a:off x="1459523" y="4114800"/>
            <a:ext cx="1066800" cy="914401"/>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8009" t="28005" r="23843" b="27551"/>
          <a:stretch/>
        </p:blipFill>
        <p:spPr>
          <a:xfrm>
            <a:off x="1535724" y="5163179"/>
            <a:ext cx="990599" cy="914400"/>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24330" t="24406" r="25669" b="25594"/>
          <a:stretch/>
        </p:blipFill>
        <p:spPr>
          <a:xfrm>
            <a:off x="1447800" y="2895599"/>
            <a:ext cx="1066800" cy="1066801"/>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23982" t="26249" r="25340" b="23072"/>
          <a:stretch/>
        </p:blipFill>
        <p:spPr>
          <a:xfrm>
            <a:off x="1447800" y="1488395"/>
            <a:ext cx="1066800" cy="1066800"/>
          </a:xfrm>
          <a:prstGeom prst="rect">
            <a:avLst/>
          </a:prstGeom>
        </p:spPr>
      </p:pic>
    </p:spTree>
    <p:extLst>
      <p:ext uri="{BB962C8B-B14F-4D97-AF65-F5344CB8AC3E}">
        <p14:creationId xmlns:p14="http://schemas.microsoft.com/office/powerpoint/2010/main" val="352693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7">
                                            <p:txEl>
                                              <p:pRg st="1" end="1"/>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200" b="1" dirty="0"/>
              <a:t>Apply your </a:t>
            </a:r>
            <a:r>
              <a:rPr lang="en-US" sz="4200" b="1" dirty="0" smtClean="0"/>
              <a:t>Working Theory </a:t>
            </a:r>
            <a:r>
              <a:rPr lang="en-US" sz="4200" b="1" dirty="0"/>
              <a:t>to this </a:t>
            </a:r>
            <a:r>
              <a:rPr lang="en-US" sz="4200" b="1" dirty="0" smtClean="0"/>
              <a:t>Event</a:t>
            </a:r>
            <a:endParaRPr lang="en-US" sz="4200" b="1" dirty="0"/>
          </a:p>
        </p:txBody>
      </p:sp>
      <p:sp>
        <p:nvSpPr>
          <p:cNvPr id="9" name="Text Placeholder 2">
            <a:extLst>
              <a:ext uri="{FF2B5EF4-FFF2-40B4-BE49-F238E27FC236}">
                <a16:creationId xmlns:a16="http://schemas.microsoft.com/office/drawing/2014/main" id="{D54D6787-7917-4D2F-9321-387D630CD3F1}"/>
              </a:ext>
            </a:extLst>
          </p:cNvPr>
          <p:cNvSpPr>
            <a:spLocks noGrp="1"/>
          </p:cNvSpPr>
          <p:nvPr>
            <p:ph type="body" sz="quarter" idx="10"/>
          </p:nvPr>
        </p:nvSpPr>
        <p:spPr>
          <a:xfrm>
            <a:off x="1295400" y="1335088"/>
            <a:ext cx="10896600" cy="4989512"/>
          </a:xfrm>
        </p:spPr>
        <p:txBody>
          <a:bodyPr>
            <a:normAutofit fontScale="77500" lnSpcReduction="20000"/>
          </a:bodyPr>
          <a:lstStyle/>
          <a:p>
            <a:pPr marL="0" indent="0" defTabSz="963613">
              <a:lnSpc>
                <a:spcPct val="120000"/>
              </a:lnSpc>
              <a:spcBef>
                <a:spcPts val="600"/>
              </a:spcBef>
              <a:spcAft>
                <a:spcPts val="600"/>
              </a:spcAft>
              <a:buNone/>
            </a:pPr>
            <a:r>
              <a:rPr lang="en-US" sz="3800" b="1" dirty="0"/>
              <a:t>Use your Working Theory to answer these questions:</a:t>
            </a:r>
          </a:p>
          <a:p>
            <a:pPr marL="514350" indent="-514350" defTabSz="963613">
              <a:lnSpc>
                <a:spcPct val="120000"/>
              </a:lnSpc>
              <a:spcAft>
                <a:spcPts val="600"/>
              </a:spcAft>
              <a:buFont typeface="+mj-lt"/>
              <a:buAutoNum type="arabicPeriod"/>
            </a:pPr>
            <a:r>
              <a:rPr lang="en-US" b="0" dirty="0"/>
              <a:t>How does the child’s behavior relate to the skills they have learned </a:t>
            </a:r>
            <a:br>
              <a:rPr lang="en-US" b="0" dirty="0"/>
            </a:br>
            <a:r>
              <a:rPr lang="en-US" b="0" dirty="0"/>
              <a:t>in the past?</a:t>
            </a:r>
          </a:p>
          <a:p>
            <a:pPr marL="514350" indent="-514350" defTabSz="963613">
              <a:lnSpc>
                <a:spcPct val="120000"/>
              </a:lnSpc>
              <a:spcAft>
                <a:spcPts val="600"/>
              </a:spcAft>
              <a:buFont typeface="+mj-lt"/>
              <a:buAutoNum type="arabicPeriod"/>
            </a:pPr>
            <a:r>
              <a:rPr lang="en-US" b="0" dirty="0"/>
              <a:t>What are the child’s beliefs and expectations about relationships?</a:t>
            </a:r>
          </a:p>
          <a:p>
            <a:pPr marL="514350" indent="-514350" defTabSz="963613">
              <a:lnSpc>
                <a:spcPct val="120000"/>
              </a:lnSpc>
              <a:spcAft>
                <a:spcPts val="600"/>
              </a:spcAft>
              <a:buFont typeface="+mj-lt"/>
              <a:buAutoNum type="arabicPeriod"/>
            </a:pPr>
            <a:r>
              <a:rPr lang="en-US" b="0" dirty="0"/>
              <a:t>How is the negative behavior adaptive? What need does it meet?</a:t>
            </a:r>
          </a:p>
          <a:p>
            <a:pPr marL="514350" indent="-514350" defTabSz="963613">
              <a:lnSpc>
                <a:spcPct val="120000"/>
              </a:lnSpc>
              <a:spcAft>
                <a:spcPts val="600"/>
              </a:spcAft>
              <a:buFont typeface="+mj-lt"/>
              <a:buAutoNum type="arabicPeriod"/>
            </a:pPr>
            <a:r>
              <a:rPr lang="en-US" b="0" dirty="0"/>
              <a:t>How might the child meet that need with fewer negative consequences?</a:t>
            </a:r>
          </a:p>
          <a:p>
            <a:pPr marL="514350" indent="-514350" defTabSz="963613">
              <a:lnSpc>
                <a:spcPct val="120000"/>
              </a:lnSpc>
              <a:spcAft>
                <a:spcPts val="600"/>
              </a:spcAft>
              <a:buFont typeface="+mj-lt"/>
              <a:buAutoNum type="arabicPeriod"/>
            </a:pPr>
            <a:r>
              <a:rPr lang="en-US" b="0" dirty="0"/>
              <a:t>What deficits in self-capacity skills does the child have now that contribute to the problem behavior?</a:t>
            </a:r>
          </a:p>
          <a:p>
            <a:pPr marL="514350" indent="-514350" defTabSz="963613">
              <a:lnSpc>
                <a:spcPct val="120000"/>
              </a:lnSpc>
              <a:spcAft>
                <a:spcPts val="600"/>
              </a:spcAft>
              <a:buFont typeface="+mj-lt"/>
              <a:buAutoNum type="arabicPeriod"/>
            </a:pPr>
            <a:r>
              <a:rPr lang="en-US" b="0" dirty="0"/>
              <a:t>What might be the next small step in self-capacity skills that the child would need to learn in order to act differently?</a:t>
            </a:r>
          </a:p>
        </p:txBody>
      </p:sp>
    </p:spTree>
    <p:extLst>
      <p:ext uri="{BB962C8B-B14F-4D97-AF65-F5344CB8AC3E}">
        <p14:creationId xmlns:p14="http://schemas.microsoft.com/office/powerpoint/2010/main" val="123137779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14800" y="1335025"/>
            <a:ext cx="4572000" cy="569976"/>
          </a:xfrm>
        </p:spPr>
        <p:txBody>
          <a:bodyPr/>
          <a:lstStyle/>
          <a:p>
            <a:pPr marL="0" indent="0">
              <a:buNone/>
            </a:pPr>
            <a:r>
              <a:rPr lang="en-US" sz="3200" b="1" kern="0" dirty="0"/>
              <a:t>Alexandra and Jeffrey</a:t>
            </a:r>
          </a:p>
          <a:p>
            <a:endParaRPr lang="en-US" dirty="0"/>
          </a:p>
        </p:txBody>
      </p:sp>
      <p:sp>
        <p:nvSpPr>
          <p:cNvPr id="22532" name="AutoShape 2"/>
          <p:cNvSpPr>
            <a:spLocks noGrp="1" noChangeArrowheads="1"/>
          </p:cNvSpPr>
          <p:nvPr>
            <p:ph type="title"/>
          </p:nvPr>
        </p:nvSpPr>
        <p:spPr/>
        <p:txBody>
          <a:bodyPr/>
          <a:lstStyle/>
          <a:p>
            <a:r>
              <a:rPr lang="en-US" dirty="0"/>
              <a:t>Exercise: Return to Your Working Theory</a:t>
            </a:r>
            <a:endParaRPr lang="en-US" b="1" dirty="0"/>
          </a:p>
        </p:txBody>
      </p:sp>
      <p:pic>
        <p:nvPicPr>
          <p:cNvPr id="6" name="Picture Placeholder 5"/>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xfrm>
            <a:off x="6705600" y="2057400"/>
            <a:ext cx="4055289" cy="4055825"/>
          </a:xfrm>
        </p:spPr>
      </p:pic>
      <p:pic>
        <p:nvPicPr>
          <p:cNvPr id="11" name="Picture Placeholder 5"/>
          <p:cNvPicPr>
            <a:picLocks noGrp="1" noChangeAspect="1"/>
          </p:cNvPicPr>
          <p:nvPr>
            <p:ph type="pic" sz="quarter" idx="15"/>
          </p:nvPr>
        </p:nvPicPr>
        <p:blipFill>
          <a:blip r:embed="rId4">
            <a:extLst>
              <a:ext uri="{28A0092B-C50C-407E-A947-70E740481C1C}">
                <a14:useLocalDpi xmlns:a14="http://schemas.microsoft.com/office/drawing/2010/main" val="0"/>
              </a:ext>
            </a:extLst>
          </a:blip>
          <a:stretch>
            <a:fillRect/>
          </a:stretch>
        </p:blipFill>
        <p:spPr>
          <a:xfrm>
            <a:off x="1964934" y="2060447"/>
            <a:ext cx="4071132" cy="4065037"/>
          </a:xfrm>
        </p:spPr>
      </p:pic>
    </p:spTree>
    <p:extLst>
      <p:ext uri="{BB962C8B-B14F-4D97-AF65-F5344CB8AC3E}">
        <p14:creationId xmlns:p14="http://schemas.microsoft.com/office/powerpoint/2010/main" val="6577569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b="1" dirty="0"/>
              <a:t>Steps to Creating Restorative Tasks</a:t>
            </a:r>
          </a:p>
        </p:txBody>
      </p:sp>
      <p:sp>
        <p:nvSpPr>
          <p:cNvPr id="7" name="Content Placeholder 6"/>
          <p:cNvSpPr>
            <a:spLocks noGrp="1"/>
          </p:cNvSpPr>
          <p:nvPr>
            <p:ph type="body" sz="quarter" idx="10"/>
          </p:nvPr>
        </p:nvSpPr>
        <p:spPr>
          <a:xfrm>
            <a:off x="2667000" y="1335024"/>
            <a:ext cx="9525000" cy="4989576"/>
          </a:xfrm>
        </p:spPr>
        <p:txBody>
          <a:bodyPr/>
          <a:lstStyle/>
          <a:p>
            <a:pPr>
              <a:lnSpc>
                <a:spcPct val="200000"/>
              </a:lnSpc>
            </a:pPr>
            <a:r>
              <a:rPr lang="en-US" sz="2400" b="0" dirty="0"/>
              <a:t>Manage the negative behavior until all (child and staff) </a:t>
            </a:r>
            <a:br>
              <a:rPr lang="en-US" sz="2400" b="0" dirty="0"/>
            </a:br>
            <a:r>
              <a:rPr lang="en-US" sz="2400" b="0" dirty="0"/>
              <a:t>are regulated.</a:t>
            </a:r>
          </a:p>
          <a:p>
            <a:pPr>
              <a:lnSpc>
                <a:spcPct val="250000"/>
              </a:lnSpc>
            </a:pPr>
            <a:r>
              <a:rPr lang="en-US" sz="2400" b="0" dirty="0"/>
              <a:t>Return to your Working Theory about the client.</a:t>
            </a:r>
          </a:p>
          <a:p>
            <a:pPr>
              <a:lnSpc>
                <a:spcPct val="250000"/>
              </a:lnSpc>
            </a:pPr>
            <a:r>
              <a:rPr lang="en-US" sz="2400" dirty="0"/>
              <a:t>Create your Restorative Task for Skill Building.</a:t>
            </a:r>
          </a:p>
          <a:p>
            <a:pPr>
              <a:lnSpc>
                <a:spcPct val="250000"/>
              </a:lnSpc>
            </a:pPr>
            <a:r>
              <a:rPr lang="en-US" sz="2400" dirty="0"/>
              <a:t> </a:t>
            </a:r>
            <a:r>
              <a:rPr lang="en-US" sz="2400" b="0" dirty="0"/>
              <a:t>Create your Restorative Task to Make Amends.</a:t>
            </a:r>
          </a:p>
          <a:p>
            <a:pPr marL="0" indent="0">
              <a:buNone/>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4306" t="29245" r="23843" b="26311"/>
          <a:stretch/>
        </p:blipFill>
        <p:spPr>
          <a:xfrm>
            <a:off x="1459523" y="4114800"/>
            <a:ext cx="1066800" cy="914401"/>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8009" t="28005" r="23843" b="27551"/>
          <a:stretch/>
        </p:blipFill>
        <p:spPr>
          <a:xfrm>
            <a:off x="1535724" y="5163179"/>
            <a:ext cx="990599" cy="914400"/>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24330" t="24406" r="25669" b="25594"/>
          <a:stretch/>
        </p:blipFill>
        <p:spPr>
          <a:xfrm>
            <a:off x="1447800" y="2895599"/>
            <a:ext cx="1066800" cy="1066801"/>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23982" t="26249" r="25340" b="23072"/>
          <a:stretch/>
        </p:blipFill>
        <p:spPr>
          <a:xfrm>
            <a:off x="1447800" y="1488395"/>
            <a:ext cx="1066800" cy="1066800"/>
          </a:xfrm>
          <a:prstGeom prst="rect">
            <a:avLst/>
          </a:prstGeom>
        </p:spPr>
      </p:pic>
    </p:spTree>
    <p:extLst>
      <p:ext uri="{BB962C8B-B14F-4D97-AF65-F5344CB8AC3E}">
        <p14:creationId xmlns:p14="http://schemas.microsoft.com/office/powerpoint/2010/main" val="311300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7">
                                            <p:txEl>
                                              <p:pRg st="2" end="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 NOTE about All Restorative Tasks </a:t>
            </a:r>
          </a:p>
        </p:txBody>
      </p:sp>
      <p:sp>
        <p:nvSpPr>
          <p:cNvPr id="3" name="Content Placeholder 2"/>
          <p:cNvSpPr>
            <a:spLocks noGrp="1"/>
          </p:cNvSpPr>
          <p:nvPr>
            <p:ph type="body" sz="quarter" idx="10"/>
          </p:nvPr>
        </p:nvSpPr>
        <p:spPr>
          <a:xfrm>
            <a:off x="1905000" y="1335024"/>
            <a:ext cx="9753600" cy="4532376"/>
          </a:xfrm>
          <a:solidFill>
            <a:schemeClr val="bg2">
              <a:alpha val="80000"/>
            </a:schemeClr>
          </a:solidFill>
          <a:ln w="12700" cap="sq">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outerShdw blurRad="50800" dist="38100" dir="2700000" algn="tl" rotWithShape="0">
              <a:prstClr val="black">
                <a:alpha val="40000"/>
              </a:prstClr>
            </a:outerShdw>
          </a:effectLst>
        </p:spPr>
        <p:txBody>
          <a:bodyPr>
            <a:normAutofit fontScale="92500" lnSpcReduction="20000"/>
          </a:bodyPr>
          <a:lstStyle/>
          <a:p>
            <a:pPr marL="0" indent="0">
              <a:buNone/>
            </a:pPr>
            <a:endParaRPr lang="en-US" sz="1400" b="1" dirty="0"/>
          </a:p>
          <a:p>
            <a:pPr marL="0" indent="0">
              <a:lnSpc>
                <a:spcPct val="170000"/>
              </a:lnSpc>
              <a:buNone/>
            </a:pPr>
            <a:r>
              <a:rPr lang="en-US" sz="3500" i="1" dirty="0"/>
              <a:t>Restorative Tasks Are NOT</a:t>
            </a:r>
          </a:p>
          <a:p>
            <a:pPr lvl="1">
              <a:lnSpc>
                <a:spcPct val="170000"/>
              </a:lnSpc>
            </a:pPr>
            <a:r>
              <a:rPr lang="en-US" sz="2800" dirty="0"/>
              <a:t>Boring, tedious, and aversive (i.e. a punishment in  disguise)</a:t>
            </a:r>
          </a:p>
          <a:p>
            <a:pPr lvl="1">
              <a:lnSpc>
                <a:spcPct val="170000"/>
              </a:lnSpc>
            </a:pPr>
            <a:r>
              <a:rPr lang="en-US" sz="2800" dirty="0"/>
              <a:t>A task beyond the child’s current capability</a:t>
            </a:r>
          </a:p>
          <a:p>
            <a:pPr lvl="1">
              <a:lnSpc>
                <a:spcPct val="170000"/>
              </a:lnSpc>
            </a:pPr>
            <a:r>
              <a:rPr lang="en-US" sz="2800" dirty="0"/>
              <a:t>Something a staff person creates while still angry about the negative behavior</a:t>
            </a:r>
          </a:p>
          <a:p>
            <a:pPr lvl="1">
              <a:lnSpc>
                <a:spcPct val="170000"/>
              </a:lnSpc>
            </a:pPr>
            <a:r>
              <a:rPr lang="en-US" sz="2800" dirty="0"/>
              <a:t>A task that does not teach or strengthen skill the child’s needs</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25020199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Restorative Tasks for Skill Building</a:t>
            </a:r>
          </a:p>
        </p:txBody>
      </p:sp>
      <p:sp>
        <p:nvSpPr>
          <p:cNvPr id="3" name="Text Placeholder 2"/>
          <p:cNvSpPr>
            <a:spLocks noGrp="1"/>
          </p:cNvSpPr>
          <p:nvPr>
            <p:ph type="body" sz="quarter" idx="10"/>
          </p:nvPr>
        </p:nvSpPr>
        <p:spPr/>
        <p:txBody>
          <a:bodyPr/>
          <a:lstStyle/>
          <a:p>
            <a:pPr marL="0" indent="0">
              <a:buNone/>
            </a:pPr>
            <a:r>
              <a:rPr lang="en-US" sz="3200" b="1" dirty="0"/>
              <a:t>WHY?</a:t>
            </a:r>
          </a:p>
          <a:p>
            <a:pPr marL="0" indent="0">
              <a:lnSpc>
                <a:spcPct val="150000"/>
              </a:lnSpc>
              <a:buNone/>
            </a:pPr>
            <a:r>
              <a:rPr lang="en-US" b="0" dirty="0"/>
              <a:t>So that children shift beliefs and learn skills to meet their needs without hurting others. </a:t>
            </a:r>
          </a:p>
          <a:p>
            <a:pPr marL="0" indent="0">
              <a:buNone/>
            </a:pPr>
            <a:endParaRPr lang="en-US" b="0" dirty="0"/>
          </a:p>
          <a:p>
            <a:pPr marL="0" indent="0">
              <a:buNone/>
            </a:pPr>
            <a:r>
              <a:rPr lang="en-US" sz="3200" b="1" dirty="0"/>
              <a:t>HOW TO CREATE?  </a:t>
            </a:r>
          </a:p>
          <a:p>
            <a:pPr marL="0" indent="0">
              <a:buNone/>
            </a:pPr>
            <a:r>
              <a:rPr lang="en-US" b="0" dirty="0"/>
              <a:t>By answering a series of questions </a:t>
            </a:r>
          </a:p>
          <a:p>
            <a:pPr marL="0" indent="0">
              <a:buNone/>
            </a:pPr>
            <a:endParaRPr lang="en-US" dirty="0"/>
          </a:p>
          <a:p>
            <a:pPr marL="0" indent="0">
              <a:buNone/>
            </a:pPr>
            <a:endParaRPr lang="en-US" dirty="0"/>
          </a:p>
          <a:p>
            <a:pPr marL="0" indent="0">
              <a:buNone/>
            </a:pPr>
            <a:endParaRPr lang="en-US" dirty="0"/>
          </a:p>
          <a:p>
            <a:endParaRPr lang="en-US" dirty="0"/>
          </a:p>
        </p:txBody>
      </p:sp>
      <p:pic>
        <p:nvPicPr>
          <p:cNvPr id="6" name="Picture 5">
            <a:extLst>
              <a:ext uri="{FF2B5EF4-FFF2-40B4-BE49-F238E27FC236}">
                <a16:creationId xmlns:a16="http://schemas.microsoft.com/office/drawing/2014/main" id="{23E7C63D-542F-43AF-B54E-D36912A06D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5257800"/>
            <a:ext cx="1069848" cy="1069848"/>
          </a:xfrm>
          <a:prstGeom prst="rect">
            <a:avLst/>
          </a:prstGeom>
          <a:solidFill>
            <a:srgbClr val="FEFEF8"/>
          </a:solidFill>
        </p:spPr>
      </p:pic>
      <p:sp>
        <p:nvSpPr>
          <p:cNvPr id="7" name="TextBox 6">
            <a:extLst>
              <a:ext uri="{FF2B5EF4-FFF2-40B4-BE49-F238E27FC236}">
                <a16:creationId xmlns:a16="http://schemas.microsoft.com/office/drawing/2014/main" id="{5CB58376-7216-4C6D-8F67-1E5A1F60C7B0}"/>
              </a:ext>
            </a:extLst>
          </p:cNvPr>
          <p:cNvSpPr txBox="1"/>
          <p:nvPr/>
        </p:nvSpPr>
        <p:spPr>
          <a:xfrm>
            <a:off x="2514600" y="5562600"/>
            <a:ext cx="8610600" cy="461665"/>
          </a:xfrm>
          <a:prstGeom prst="rect">
            <a:avLst/>
          </a:prstGeom>
          <a:noFill/>
        </p:spPr>
        <p:txBody>
          <a:bodyPr wrap="square" rtlCol="0">
            <a:spAutoFit/>
          </a:bodyPr>
          <a:lstStyle/>
          <a:p>
            <a:r>
              <a:rPr lang="en-US" sz="2400" dirty="0"/>
              <a:t>More ideas in: </a:t>
            </a:r>
            <a:r>
              <a:rPr lang="en-US" sz="2400" b="1" dirty="0"/>
              <a:t>Creating a Restorative Task to Build Skills </a:t>
            </a:r>
          </a:p>
        </p:txBody>
      </p:sp>
    </p:spTree>
    <p:extLst>
      <p:ext uri="{BB962C8B-B14F-4D97-AF65-F5344CB8AC3E}">
        <p14:creationId xmlns:p14="http://schemas.microsoft.com/office/powerpoint/2010/main" val="22955246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3"/>
          <p:cNvSpPr>
            <a:spLocks noGrp="1" noChangeArrowheads="1"/>
          </p:cNvSpPr>
          <p:nvPr>
            <p:ph type="body" sz="quarter" idx="10"/>
          </p:nvPr>
        </p:nvSpPr>
        <p:spPr>
          <a:xfrm>
            <a:off x="1295399" y="1335024"/>
            <a:ext cx="7162801" cy="5037201"/>
          </a:xfrm>
        </p:spPr>
        <p:txBody>
          <a:bodyPr>
            <a:normAutofit fontScale="92500" lnSpcReduction="10000"/>
          </a:bodyPr>
          <a:lstStyle/>
          <a:p>
            <a:pPr eaLnBrk="1" hangingPunct="1">
              <a:buFont typeface="Wingdings" pitchFamily="2" charset="2"/>
              <a:buNone/>
            </a:pPr>
            <a:r>
              <a:rPr lang="en-US" sz="3500" b="1" dirty="0"/>
              <a:t>WHAT?</a:t>
            </a:r>
          </a:p>
          <a:p>
            <a:pPr eaLnBrk="1" hangingPunct="1">
              <a:buFont typeface="Wingdings" pitchFamily="2" charset="2"/>
              <a:buNone/>
            </a:pPr>
            <a:r>
              <a:rPr lang="en-US" b="1" dirty="0"/>
              <a:t>Anything that contributes to child’s</a:t>
            </a:r>
          </a:p>
          <a:p>
            <a:pPr eaLnBrk="1" hangingPunct="1">
              <a:buFont typeface="Wingdings" pitchFamily="2" charset="2"/>
              <a:buNone/>
            </a:pPr>
            <a:r>
              <a:rPr lang="en-US" b="1" dirty="0"/>
              <a:t>understanding of:</a:t>
            </a:r>
          </a:p>
          <a:p>
            <a:pPr lvl="1" eaLnBrk="1" hangingPunct="1"/>
            <a:r>
              <a:rPr lang="en-US" sz="2300" dirty="0"/>
              <a:t>what triggered the event</a:t>
            </a:r>
          </a:p>
          <a:p>
            <a:pPr lvl="1" eaLnBrk="1" hangingPunct="1"/>
            <a:r>
              <a:rPr lang="en-US" sz="2300" dirty="0"/>
              <a:t>what happened inside themselves</a:t>
            </a:r>
          </a:p>
          <a:p>
            <a:pPr lvl="1" eaLnBrk="1" hangingPunct="1"/>
            <a:r>
              <a:rPr lang="en-US" sz="2300" dirty="0"/>
              <a:t>another way to respond to upsetting events</a:t>
            </a:r>
          </a:p>
          <a:p>
            <a:pPr lvl="1" eaLnBrk="1" hangingPunct="1"/>
            <a:r>
              <a:rPr lang="en-US" sz="2300" dirty="0"/>
              <a:t>a pattern of behavior </a:t>
            </a:r>
          </a:p>
          <a:p>
            <a:pPr lvl="1" eaLnBrk="1" hangingPunct="1"/>
            <a:r>
              <a:rPr lang="en-US" sz="2300" dirty="0"/>
              <a:t> how others respond to similar events more positively</a:t>
            </a:r>
          </a:p>
          <a:p>
            <a:pPr marL="0" indent="0">
              <a:buNone/>
            </a:pPr>
            <a:r>
              <a:rPr lang="en-US" b="1" dirty="0"/>
              <a:t>Anything that gives the child a feeling of:</a:t>
            </a:r>
          </a:p>
          <a:p>
            <a:pPr lvl="1" eaLnBrk="1" hangingPunct="1"/>
            <a:r>
              <a:rPr lang="en-US" sz="2300" dirty="0"/>
              <a:t>Competence</a:t>
            </a:r>
          </a:p>
          <a:p>
            <a:pPr lvl="1" eaLnBrk="1" hangingPunct="1"/>
            <a:r>
              <a:rPr lang="en-US" sz="2300" dirty="0"/>
              <a:t>Self-efficacy</a:t>
            </a:r>
          </a:p>
          <a:p>
            <a:pPr lvl="1" eaLnBrk="1" hangingPunct="1"/>
            <a:r>
              <a:rPr lang="en-US" sz="2300" dirty="0"/>
              <a:t>Mastery of skills</a:t>
            </a:r>
          </a:p>
          <a:p>
            <a:pPr lvl="1" eaLnBrk="1" hangingPunct="1"/>
            <a:r>
              <a:rPr lang="en-US" sz="2300" dirty="0"/>
              <a:t>Connection to others</a:t>
            </a:r>
          </a:p>
        </p:txBody>
      </p:sp>
      <p:sp>
        <p:nvSpPr>
          <p:cNvPr id="23556" name="AutoShape 2"/>
          <p:cNvSpPr>
            <a:spLocks noGrp="1" noChangeArrowheads="1"/>
          </p:cNvSpPr>
          <p:nvPr>
            <p:ph type="title"/>
          </p:nvPr>
        </p:nvSpPr>
        <p:spPr/>
        <p:txBody>
          <a:bodyPr>
            <a:normAutofit/>
          </a:bodyPr>
          <a:lstStyle/>
          <a:p>
            <a:pPr eaLnBrk="1" hangingPunct="1"/>
            <a:r>
              <a:rPr lang="en-US" dirty="0"/>
              <a:t>Restorative Tasks for Skill Building (cont.) </a:t>
            </a:r>
          </a:p>
        </p:txBody>
      </p:sp>
      <p:pic>
        <p:nvPicPr>
          <p:cNvPr id="6" name="Picture Placeholder 5"/>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tretch>
            <a:fillRect/>
          </a:stretch>
        </p:blipFill>
        <p:spPr>
          <a:xfrm rot="20995426">
            <a:off x="8534400" y="1219200"/>
            <a:ext cx="3446463" cy="3446463"/>
          </a:xfrm>
        </p:spPr>
      </p:pic>
      <p:pic>
        <p:nvPicPr>
          <p:cNvPr id="7" name="Picture Placeholder 6"/>
          <p:cNvPicPr>
            <a:picLocks noGrp="1" noChangeAspect="1"/>
          </p:cNvPicPr>
          <p:nvPr>
            <p:ph type="pic" sz="quarter" idx="14"/>
          </p:nvPr>
        </p:nvPicPr>
        <p:blipFill>
          <a:blip r:embed="rId4" cstate="print">
            <a:extLst>
              <a:ext uri="{28A0092B-C50C-407E-A947-70E740481C1C}">
                <a14:useLocalDpi xmlns:a14="http://schemas.microsoft.com/office/drawing/2010/main" val="0"/>
              </a:ext>
            </a:extLst>
          </a:blip>
          <a:srcRect l="4054" r="4054"/>
          <a:stretch>
            <a:fillRect/>
          </a:stretch>
        </p:blipFill>
        <p:spPr>
          <a:xfrm>
            <a:off x="8229600" y="3962400"/>
            <a:ext cx="2104470" cy="2291219"/>
          </a:xfrm>
        </p:spPr>
      </p:pic>
    </p:spTree>
    <p:extLst>
      <p:ext uri="{BB962C8B-B14F-4D97-AF65-F5344CB8AC3E}">
        <p14:creationId xmlns:p14="http://schemas.microsoft.com/office/powerpoint/2010/main" val="25035526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14800" y="1335024"/>
            <a:ext cx="7772400" cy="5037201"/>
          </a:xfrm>
        </p:spPr>
        <p:txBody>
          <a:bodyPr/>
          <a:lstStyle/>
          <a:p>
            <a:pPr marL="0" indent="0">
              <a:buNone/>
            </a:pPr>
            <a:r>
              <a:rPr lang="en-US" sz="3200" b="1" kern="0" dirty="0"/>
              <a:t>Alexandra and Jeffrey</a:t>
            </a:r>
          </a:p>
          <a:p>
            <a:endParaRPr lang="en-US" dirty="0"/>
          </a:p>
        </p:txBody>
      </p:sp>
      <p:sp>
        <p:nvSpPr>
          <p:cNvPr id="22532" name="AutoShape 2"/>
          <p:cNvSpPr>
            <a:spLocks noGrp="1" noChangeArrowheads="1"/>
          </p:cNvSpPr>
          <p:nvPr>
            <p:ph type="title"/>
          </p:nvPr>
        </p:nvSpPr>
        <p:spPr/>
        <p:txBody>
          <a:bodyPr/>
          <a:lstStyle/>
          <a:p>
            <a:r>
              <a:rPr lang="en-US" b="1" dirty="0"/>
              <a:t>Exercise: </a:t>
            </a:r>
            <a:r>
              <a:rPr lang="en-US" dirty="0"/>
              <a:t>Creating a Restorative Task for Skill Building </a:t>
            </a:r>
            <a:endParaRPr lang="en-US" b="1" dirty="0"/>
          </a:p>
        </p:txBody>
      </p:sp>
      <p:pic>
        <p:nvPicPr>
          <p:cNvPr id="6" name="Picture Placeholder 5"/>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xfrm>
            <a:off x="6705600" y="2057400"/>
            <a:ext cx="4055289" cy="4055825"/>
          </a:xfrm>
        </p:spPr>
      </p:pic>
      <p:pic>
        <p:nvPicPr>
          <p:cNvPr id="11" name="Picture Placeholder 5"/>
          <p:cNvPicPr>
            <a:picLocks noGrp="1" noChangeAspect="1"/>
          </p:cNvPicPr>
          <p:nvPr>
            <p:ph type="pic" sz="quarter" idx="15"/>
          </p:nvPr>
        </p:nvPicPr>
        <p:blipFill>
          <a:blip r:embed="rId4">
            <a:extLst>
              <a:ext uri="{28A0092B-C50C-407E-A947-70E740481C1C}">
                <a14:useLocalDpi xmlns:a14="http://schemas.microsoft.com/office/drawing/2010/main" val="0"/>
              </a:ext>
            </a:extLst>
          </a:blip>
          <a:stretch>
            <a:fillRect/>
          </a:stretch>
        </p:blipFill>
        <p:spPr>
          <a:xfrm>
            <a:off x="1964934" y="2060447"/>
            <a:ext cx="4071132" cy="4065037"/>
          </a:xfrm>
        </p:spPr>
      </p:pic>
    </p:spTree>
    <p:extLst>
      <p:ext uri="{BB962C8B-B14F-4D97-AF65-F5344CB8AC3E}">
        <p14:creationId xmlns:p14="http://schemas.microsoft.com/office/powerpoint/2010/main" val="23733105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b="1" dirty="0"/>
              <a:t>Steps to Creating Restorative Tasks</a:t>
            </a:r>
          </a:p>
        </p:txBody>
      </p:sp>
      <p:sp>
        <p:nvSpPr>
          <p:cNvPr id="7" name="Content Placeholder 6"/>
          <p:cNvSpPr>
            <a:spLocks noGrp="1"/>
          </p:cNvSpPr>
          <p:nvPr>
            <p:ph type="body" sz="quarter" idx="10"/>
          </p:nvPr>
        </p:nvSpPr>
        <p:spPr>
          <a:xfrm>
            <a:off x="2667000" y="1335024"/>
            <a:ext cx="9525000" cy="4989576"/>
          </a:xfrm>
        </p:spPr>
        <p:txBody>
          <a:bodyPr/>
          <a:lstStyle/>
          <a:p>
            <a:pPr>
              <a:lnSpc>
                <a:spcPct val="200000"/>
              </a:lnSpc>
            </a:pPr>
            <a:r>
              <a:rPr lang="en-US" sz="2400" b="0" dirty="0"/>
              <a:t>Manage the negative behavior until all (child and staff) </a:t>
            </a:r>
            <a:br>
              <a:rPr lang="en-US" sz="2400" b="0" dirty="0"/>
            </a:br>
            <a:r>
              <a:rPr lang="en-US" sz="2400" b="0" dirty="0"/>
              <a:t>are regulated.</a:t>
            </a:r>
          </a:p>
          <a:p>
            <a:pPr>
              <a:lnSpc>
                <a:spcPct val="250000"/>
              </a:lnSpc>
            </a:pPr>
            <a:r>
              <a:rPr lang="en-US" sz="2400" b="0" dirty="0"/>
              <a:t>Return to your Working Theory about the client.</a:t>
            </a:r>
          </a:p>
          <a:p>
            <a:pPr>
              <a:lnSpc>
                <a:spcPct val="250000"/>
              </a:lnSpc>
            </a:pPr>
            <a:r>
              <a:rPr lang="en-US" sz="2400" b="0" dirty="0"/>
              <a:t>Create your Restorative Task for Skill Building.</a:t>
            </a:r>
          </a:p>
          <a:p>
            <a:pPr>
              <a:lnSpc>
                <a:spcPct val="250000"/>
              </a:lnSpc>
            </a:pPr>
            <a:r>
              <a:rPr lang="en-US" sz="2400" dirty="0"/>
              <a:t> Create your Restorative Task to Make Amends.</a:t>
            </a:r>
          </a:p>
          <a:p>
            <a:pPr marL="0" indent="0">
              <a:buNone/>
            </a:pPr>
            <a:endParaRPr lang="en-US" dirty="0"/>
          </a:p>
          <a:p>
            <a:pPr marL="514350" indent="-514350">
              <a:buFont typeface="+mj-lt"/>
              <a:buAutoNum type="arabicPeriod"/>
            </a:pPr>
            <a:endParaRPr lang="en-US" dirty="0"/>
          </a:p>
          <a:p>
            <a:pPr marL="514350" indent="-514350">
              <a:buFont typeface="+mj-lt"/>
              <a:buAutoNum type="arabicPeriod"/>
            </a:pPr>
            <a:endParaRPr lang="en-US" dirty="0"/>
          </a:p>
          <a:p>
            <a:pPr marL="514350" indent="-514350">
              <a:buFont typeface="+mj-lt"/>
              <a:buAutoNum type="arabicPeriod"/>
            </a:pPr>
            <a:endParaRPr lang="en-US" dirty="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24306" t="29245" r="23843" b="26311"/>
          <a:stretch/>
        </p:blipFill>
        <p:spPr>
          <a:xfrm>
            <a:off x="1459523" y="4114800"/>
            <a:ext cx="1066800" cy="914401"/>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8009" t="28005" r="23843" b="27551"/>
          <a:stretch/>
        </p:blipFill>
        <p:spPr>
          <a:xfrm>
            <a:off x="1535724" y="5163179"/>
            <a:ext cx="990599" cy="914400"/>
          </a:xfrm>
          <a:prstGeom prst="rect">
            <a:avLst/>
          </a:prstGeom>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24330" t="24406" r="25669" b="25594"/>
          <a:stretch/>
        </p:blipFill>
        <p:spPr>
          <a:xfrm>
            <a:off x="1447800" y="2895599"/>
            <a:ext cx="1066800" cy="1066801"/>
          </a:xfrm>
          <a:prstGeom prst="rect">
            <a:avLst/>
          </a:prstGeom>
        </p:spPr>
      </p:pic>
      <p:pic>
        <p:nvPicPr>
          <p:cNvPr id="5" name="Picture 4"/>
          <p:cNvPicPr>
            <a:picLocks noChangeAspect="1"/>
          </p:cNvPicPr>
          <p:nvPr/>
        </p:nvPicPr>
        <p:blipFill rotWithShape="1">
          <a:blip r:embed="rId6" cstate="print">
            <a:extLst>
              <a:ext uri="{28A0092B-C50C-407E-A947-70E740481C1C}">
                <a14:useLocalDpi xmlns:a14="http://schemas.microsoft.com/office/drawing/2010/main" val="0"/>
              </a:ext>
            </a:extLst>
          </a:blip>
          <a:srcRect l="23982" t="26249" r="25340" b="23072"/>
          <a:stretch/>
        </p:blipFill>
        <p:spPr>
          <a:xfrm>
            <a:off x="1447800" y="1488395"/>
            <a:ext cx="1066800" cy="1066800"/>
          </a:xfrm>
          <a:prstGeom prst="rect">
            <a:avLst/>
          </a:prstGeom>
        </p:spPr>
      </p:pic>
    </p:spTree>
    <p:extLst>
      <p:ext uri="{BB962C8B-B14F-4D97-AF65-F5344CB8AC3E}">
        <p14:creationId xmlns:p14="http://schemas.microsoft.com/office/powerpoint/2010/main" val="1741308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mph" presetSubtype="0" fill="hold" nodeType="clickEffect">
                                  <p:stCondLst>
                                    <p:cond delay="0"/>
                                  </p:stCondLst>
                                  <p:iterate type="lt">
                                    <p:tmPct val="4000"/>
                                  </p:iterate>
                                  <p:childTnLst>
                                    <p:set>
                                      <p:cBhvr override="childStyle">
                                        <p:cTn id="6" dur="500" fill="hold"/>
                                        <p:tgtEl>
                                          <p:spTgt spid="7">
                                            <p:txEl>
                                              <p:pRg st="3" end="3"/>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Restorative Tasks to Make Amends</a:t>
            </a:r>
          </a:p>
        </p:txBody>
      </p:sp>
      <p:sp>
        <p:nvSpPr>
          <p:cNvPr id="3" name="Text Placeholder 2"/>
          <p:cNvSpPr>
            <a:spLocks noGrp="1"/>
          </p:cNvSpPr>
          <p:nvPr>
            <p:ph type="body" sz="quarter" idx="10"/>
          </p:nvPr>
        </p:nvSpPr>
        <p:spPr>
          <a:xfrm>
            <a:off x="1295398" y="1219200"/>
            <a:ext cx="10896600" cy="5067417"/>
          </a:xfrm>
        </p:spPr>
        <p:txBody>
          <a:bodyPr>
            <a:normAutofit lnSpcReduction="10000"/>
          </a:bodyPr>
          <a:lstStyle/>
          <a:p>
            <a:pPr marL="0" indent="0">
              <a:buNone/>
            </a:pPr>
            <a:r>
              <a:rPr lang="en-US" sz="3200" b="1" dirty="0"/>
              <a:t>GOAL:</a:t>
            </a:r>
          </a:p>
          <a:p>
            <a:pPr marL="0" indent="0">
              <a:lnSpc>
                <a:spcPct val="120000"/>
              </a:lnSpc>
              <a:buNone/>
            </a:pPr>
            <a:r>
              <a:rPr lang="en-US" sz="3200" dirty="0"/>
              <a:t>For the child to make amends to people they hurt and restore the relationship.  </a:t>
            </a:r>
          </a:p>
          <a:p>
            <a:pPr marL="0" indent="0">
              <a:buNone/>
            </a:pPr>
            <a:endParaRPr lang="en-US" sz="1000" dirty="0"/>
          </a:p>
          <a:p>
            <a:pPr marL="0" indent="0">
              <a:buNone/>
            </a:pPr>
            <a:r>
              <a:rPr lang="en-US" sz="3200" b="1" dirty="0"/>
              <a:t>ANSWERS THESE QUESTIONS:</a:t>
            </a:r>
          </a:p>
          <a:p>
            <a:pPr marL="457200" indent="-457200">
              <a:lnSpc>
                <a:spcPct val="130000"/>
              </a:lnSpc>
              <a:spcBef>
                <a:spcPts val="600"/>
              </a:spcBef>
              <a:buFont typeface="+mj-lt"/>
              <a:buAutoNum type="arabicPeriod"/>
            </a:pPr>
            <a:r>
              <a:rPr lang="en-US" sz="2600" b="0" dirty="0"/>
              <a:t>Whom did the child’s behavior hurt?</a:t>
            </a:r>
          </a:p>
          <a:p>
            <a:pPr marL="457200" indent="-457200">
              <a:lnSpc>
                <a:spcPct val="130000"/>
              </a:lnSpc>
              <a:spcBef>
                <a:spcPts val="600"/>
              </a:spcBef>
              <a:buFont typeface="+mj-lt"/>
              <a:buAutoNum type="arabicPeriod"/>
            </a:pPr>
            <a:r>
              <a:rPr lang="en-US" sz="2600" b="0" dirty="0"/>
              <a:t>Based on your Working Theory, what are important themes evident </a:t>
            </a:r>
            <a:br>
              <a:rPr lang="en-US" sz="2600" b="0" dirty="0"/>
            </a:br>
            <a:r>
              <a:rPr lang="en-US" sz="2600" b="0" dirty="0"/>
              <a:t>in the child’s negative behavior?</a:t>
            </a:r>
          </a:p>
          <a:p>
            <a:pPr marL="457200" indent="-457200">
              <a:lnSpc>
                <a:spcPct val="130000"/>
              </a:lnSpc>
              <a:spcBef>
                <a:spcPts val="600"/>
              </a:spcBef>
              <a:buFont typeface="+mj-lt"/>
              <a:buAutoNum type="arabicPeriod"/>
            </a:pPr>
            <a:r>
              <a:rPr lang="en-US" sz="2600" b="0" dirty="0"/>
              <a:t>How can the child make life better for the person or group of people they hurt? (Integrate Working Theory theme if possible)</a:t>
            </a:r>
          </a:p>
          <a:p>
            <a:endParaRPr lang="en-US" dirty="0"/>
          </a:p>
        </p:txBody>
      </p:sp>
    </p:spTree>
    <p:extLst>
      <p:ext uri="{BB962C8B-B14F-4D97-AF65-F5344CB8AC3E}">
        <p14:creationId xmlns:p14="http://schemas.microsoft.com/office/powerpoint/2010/main" val="14952956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114800" y="1335025"/>
            <a:ext cx="4495800" cy="646176"/>
          </a:xfrm>
        </p:spPr>
        <p:txBody>
          <a:bodyPr/>
          <a:lstStyle/>
          <a:p>
            <a:pPr marL="0" indent="0">
              <a:buNone/>
            </a:pPr>
            <a:r>
              <a:rPr lang="en-US" sz="3200" b="1" kern="0" dirty="0"/>
              <a:t>Alexandra and Jeffrey</a:t>
            </a:r>
          </a:p>
          <a:p>
            <a:endParaRPr lang="en-US" dirty="0"/>
          </a:p>
        </p:txBody>
      </p:sp>
      <p:sp>
        <p:nvSpPr>
          <p:cNvPr id="22532" name="AutoShape 2"/>
          <p:cNvSpPr>
            <a:spLocks noGrp="1" noChangeArrowheads="1"/>
          </p:cNvSpPr>
          <p:nvPr>
            <p:ph type="title"/>
          </p:nvPr>
        </p:nvSpPr>
        <p:spPr/>
        <p:txBody>
          <a:bodyPr/>
          <a:lstStyle/>
          <a:p>
            <a:r>
              <a:rPr lang="en-US" b="1" dirty="0"/>
              <a:t>Exercise: </a:t>
            </a:r>
            <a:r>
              <a:rPr lang="en-US" dirty="0"/>
              <a:t>Create a Restorative Task to Make Amends</a:t>
            </a:r>
            <a:endParaRPr lang="en-US" b="1" dirty="0"/>
          </a:p>
        </p:txBody>
      </p:sp>
      <p:pic>
        <p:nvPicPr>
          <p:cNvPr id="6" name="Picture Placeholder 5"/>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xfrm>
            <a:off x="6705600" y="2057400"/>
            <a:ext cx="4055289" cy="4055825"/>
          </a:xfrm>
        </p:spPr>
      </p:pic>
      <p:pic>
        <p:nvPicPr>
          <p:cNvPr id="11" name="Picture Placeholder 5"/>
          <p:cNvPicPr>
            <a:picLocks noGrp="1" noChangeAspect="1"/>
          </p:cNvPicPr>
          <p:nvPr>
            <p:ph type="pic" sz="quarter" idx="15"/>
          </p:nvPr>
        </p:nvPicPr>
        <p:blipFill>
          <a:blip r:embed="rId4">
            <a:extLst>
              <a:ext uri="{28A0092B-C50C-407E-A947-70E740481C1C}">
                <a14:useLocalDpi xmlns:a14="http://schemas.microsoft.com/office/drawing/2010/main" val="0"/>
              </a:ext>
            </a:extLst>
          </a:blip>
          <a:stretch>
            <a:fillRect/>
          </a:stretch>
        </p:blipFill>
        <p:spPr>
          <a:xfrm>
            <a:off x="1964934" y="2060447"/>
            <a:ext cx="4071132" cy="4065037"/>
          </a:xfrm>
        </p:spPr>
      </p:pic>
    </p:spTree>
    <p:extLst>
      <p:ext uri="{BB962C8B-B14F-4D97-AF65-F5344CB8AC3E}">
        <p14:creationId xmlns:p14="http://schemas.microsoft.com/office/powerpoint/2010/main" val="22449176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39478D-77F0-42B0-B3F4-B74F83ED6A32}"/>
              </a:ext>
            </a:extLst>
          </p:cNvPr>
          <p:cNvSpPr>
            <a:spLocks noGrp="1"/>
          </p:cNvSpPr>
          <p:nvPr>
            <p:ph type="title"/>
          </p:nvPr>
        </p:nvSpPr>
        <p:spPr/>
        <p:txBody>
          <a:bodyPr/>
          <a:lstStyle/>
          <a:p>
            <a:r>
              <a:rPr lang="en-US" sz="6000" dirty="0">
                <a:solidFill>
                  <a:srgbClr val="82B478"/>
                </a:solidFill>
              </a:rPr>
              <a:t>BREAK</a:t>
            </a:r>
            <a:endParaRPr lang="en-US" sz="6000" dirty="0"/>
          </a:p>
        </p:txBody>
      </p:sp>
    </p:spTree>
    <p:extLst>
      <p:ext uri="{BB962C8B-B14F-4D97-AF65-F5344CB8AC3E}">
        <p14:creationId xmlns:p14="http://schemas.microsoft.com/office/powerpoint/2010/main" val="363440173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295400" y="0"/>
            <a:ext cx="10896598" cy="2307336"/>
          </a:xfrm>
        </p:spPr>
        <p:txBody>
          <a:bodyPr>
            <a:normAutofit/>
          </a:bodyPr>
          <a:lstStyle/>
          <a:p>
            <a:r>
              <a:rPr lang="en-US" sz="4000" b="1" dirty="0"/>
              <a:t>Exercise: </a:t>
            </a:r>
            <a:r>
              <a:rPr lang="en-US" sz="4000" dirty="0"/>
              <a:t>Applying the Steps to Creating Restorative Tasks </a:t>
            </a:r>
            <a:r>
              <a:rPr lang="en-US" sz="4000" dirty="0" smtClean="0"/>
              <a:t>to </a:t>
            </a:r>
            <a:r>
              <a:rPr lang="en-US" sz="4000" dirty="0"/>
              <a:t>a Child </a:t>
            </a:r>
            <a:r>
              <a:rPr lang="en-US" sz="4000" dirty="0" smtClean="0"/>
              <a:t>in </a:t>
            </a:r>
            <a:r>
              <a:rPr lang="en-US" sz="4000" dirty="0"/>
              <a:t>Your </a:t>
            </a:r>
            <a:r>
              <a:rPr lang="en-US" sz="4000" dirty="0" smtClean="0"/>
              <a:t>Program</a:t>
            </a:r>
            <a:endParaRPr lang="en-US" sz="4000" b="1" dirty="0"/>
          </a:p>
        </p:txBody>
      </p:sp>
      <p:grpSp>
        <p:nvGrpSpPr>
          <p:cNvPr id="9" name="Group 8"/>
          <p:cNvGrpSpPr/>
          <p:nvPr/>
        </p:nvGrpSpPr>
        <p:grpSpPr>
          <a:xfrm>
            <a:off x="1447800" y="2209800"/>
            <a:ext cx="10253385" cy="3346819"/>
            <a:chOff x="1468735" y="2774183"/>
            <a:chExt cx="10253385" cy="3346819"/>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5786" y="2774183"/>
              <a:ext cx="3325167" cy="3325167"/>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837" y="2781719"/>
              <a:ext cx="3339283" cy="3339283"/>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8735" y="2781719"/>
              <a:ext cx="3325167" cy="3325167"/>
            </a:xfrm>
            <a:prstGeom prst="rect">
              <a:avLst/>
            </a:prstGeom>
          </p:spPr>
        </p:pic>
      </p:grpSp>
    </p:spTree>
    <p:extLst>
      <p:ext uri="{BB962C8B-B14F-4D97-AF65-F5344CB8AC3E}">
        <p14:creationId xmlns:p14="http://schemas.microsoft.com/office/powerpoint/2010/main" val="30525820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Common Questions about Restorative Tasks</a:t>
            </a:r>
          </a:p>
        </p:txBody>
      </p:sp>
      <p:sp>
        <p:nvSpPr>
          <p:cNvPr id="3" name="Text Placeholder 2"/>
          <p:cNvSpPr>
            <a:spLocks noGrp="1"/>
          </p:cNvSpPr>
          <p:nvPr>
            <p:ph type="body" sz="quarter" idx="10"/>
          </p:nvPr>
        </p:nvSpPr>
        <p:spPr/>
        <p:txBody>
          <a:bodyPr/>
          <a:lstStyle/>
          <a:p>
            <a:pPr marL="971550" lvl="1" indent="-514350">
              <a:lnSpc>
                <a:spcPct val="200000"/>
              </a:lnSpc>
              <a:buFont typeface="+mj-lt"/>
              <a:buAutoNum type="arabicPeriod"/>
            </a:pPr>
            <a:r>
              <a:rPr lang="en-US" sz="3200" dirty="0"/>
              <a:t>How much is enough? </a:t>
            </a:r>
          </a:p>
          <a:p>
            <a:pPr marL="971550" lvl="1" indent="-514350">
              <a:lnSpc>
                <a:spcPct val="200000"/>
              </a:lnSpc>
              <a:buFont typeface="+mj-lt"/>
              <a:buAutoNum type="arabicPeriod"/>
            </a:pPr>
            <a:r>
              <a:rPr lang="en-US" sz="3200" dirty="0"/>
              <a:t>What if the youth won’t do it?</a:t>
            </a:r>
          </a:p>
          <a:p>
            <a:pPr marL="971550" lvl="1" indent="-514350">
              <a:lnSpc>
                <a:spcPct val="200000"/>
              </a:lnSpc>
              <a:buFont typeface="+mj-lt"/>
              <a:buAutoNum type="arabicPeriod"/>
            </a:pPr>
            <a:r>
              <a:rPr lang="en-US" sz="3200" dirty="0"/>
              <a:t>How do we continue to think of new tasks? </a:t>
            </a:r>
          </a:p>
          <a:p>
            <a:pPr marL="971550" lvl="1" indent="-514350">
              <a:lnSpc>
                <a:spcPct val="200000"/>
              </a:lnSpc>
              <a:buFont typeface="+mj-lt"/>
              <a:buAutoNum type="arabicPeriod"/>
            </a:pPr>
            <a:r>
              <a:rPr lang="en-US" sz="3200" dirty="0"/>
              <a:t>What if the tasks aren’t serious enough?</a:t>
            </a:r>
          </a:p>
        </p:txBody>
      </p:sp>
    </p:spTree>
    <p:extLst>
      <p:ext uri="{BB962C8B-B14F-4D97-AF65-F5344CB8AC3E}">
        <p14:creationId xmlns:p14="http://schemas.microsoft.com/office/powerpoint/2010/main" val="175930051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3"/>
          <p:cNvSpPr>
            <a:spLocks noGrp="1" noChangeArrowheads="1"/>
          </p:cNvSpPr>
          <p:nvPr>
            <p:ph type="body" sz="quarter" idx="10"/>
          </p:nvPr>
        </p:nvSpPr>
        <p:spPr>
          <a:xfrm>
            <a:off x="1295399" y="1295400"/>
            <a:ext cx="8458201" cy="5076825"/>
          </a:xfrm>
        </p:spPr>
        <p:txBody>
          <a:bodyPr>
            <a:normAutofit fontScale="92500" lnSpcReduction="10000"/>
          </a:bodyPr>
          <a:lstStyle/>
          <a:p>
            <a:pPr eaLnBrk="1" hangingPunct="1">
              <a:lnSpc>
                <a:spcPct val="80000"/>
              </a:lnSpc>
              <a:buFont typeface="Wingdings" pitchFamily="2" charset="2"/>
              <a:buNone/>
            </a:pPr>
            <a:r>
              <a:rPr lang="en-US" sz="3200" b="1" dirty="0"/>
              <a:t>Resistance to the Restorative Approach</a:t>
            </a:r>
          </a:p>
          <a:p>
            <a:pPr>
              <a:lnSpc>
                <a:spcPct val="150000"/>
              </a:lnSpc>
              <a:spcBef>
                <a:spcPts val="600"/>
              </a:spcBef>
            </a:pPr>
            <a:r>
              <a:rPr lang="en-US" sz="2150" dirty="0"/>
              <a:t>Chaos will break out</a:t>
            </a:r>
          </a:p>
          <a:p>
            <a:pPr>
              <a:lnSpc>
                <a:spcPct val="150000"/>
              </a:lnSpc>
              <a:spcBef>
                <a:spcPts val="600"/>
              </a:spcBef>
            </a:pPr>
            <a:r>
              <a:rPr lang="en-US" sz="2150" dirty="0"/>
              <a:t>Its not the “real world“</a:t>
            </a:r>
          </a:p>
          <a:p>
            <a:pPr>
              <a:lnSpc>
                <a:spcPct val="150000"/>
              </a:lnSpc>
              <a:spcBef>
                <a:spcPts val="600"/>
              </a:spcBef>
            </a:pPr>
            <a:r>
              <a:rPr lang="en-US" sz="2150" dirty="0"/>
              <a:t>This trauma stuff is just an excuse</a:t>
            </a:r>
          </a:p>
          <a:p>
            <a:pPr>
              <a:lnSpc>
                <a:spcPct val="150000"/>
              </a:lnSpc>
              <a:spcBef>
                <a:spcPts val="600"/>
              </a:spcBef>
            </a:pPr>
            <a:r>
              <a:rPr lang="en-US" sz="2150" dirty="0"/>
              <a:t>What about consistency?</a:t>
            </a:r>
          </a:p>
          <a:p>
            <a:pPr>
              <a:lnSpc>
                <a:spcPct val="150000"/>
              </a:lnSpc>
              <a:spcBef>
                <a:spcPts val="600"/>
              </a:spcBef>
            </a:pPr>
            <a:r>
              <a:rPr lang="en-US" sz="2150" dirty="0"/>
              <a:t>It will take too much time</a:t>
            </a:r>
          </a:p>
          <a:p>
            <a:pPr>
              <a:lnSpc>
                <a:spcPct val="150000"/>
              </a:lnSpc>
              <a:spcBef>
                <a:spcPts val="600"/>
              </a:spcBef>
            </a:pPr>
            <a:r>
              <a:rPr lang="en-US" sz="2150" dirty="0"/>
              <a:t>It’s too nice</a:t>
            </a:r>
          </a:p>
          <a:p>
            <a:pPr>
              <a:lnSpc>
                <a:spcPct val="150000"/>
              </a:lnSpc>
              <a:spcBef>
                <a:spcPts val="600"/>
              </a:spcBef>
            </a:pPr>
            <a:r>
              <a:rPr lang="en-US" sz="2150" dirty="0"/>
              <a:t>"My parents were strict with me..."</a:t>
            </a:r>
          </a:p>
          <a:p>
            <a:pPr>
              <a:lnSpc>
                <a:spcPct val="150000"/>
              </a:lnSpc>
              <a:spcBef>
                <a:spcPts val="600"/>
              </a:spcBef>
            </a:pPr>
            <a:r>
              <a:rPr lang="en-US" sz="2150" dirty="0"/>
              <a:t>Its harder to learn</a:t>
            </a:r>
          </a:p>
          <a:p>
            <a:pPr>
              <a:lnSpc>
                <a:spcPct val="150000"/>
              </a:lnSpc>
              <a:spcBef>
                <a:spcPts val="600"/>
              </a:spcBef>
            </a:pPr>
            <a:r>
              <a:rPr lang="en-US" sz="2150" dirty="0"/>
              <a:t>It demands more of your true self</a:t>
            </a:r>
          </a:p>
          <a:p>
            <a:pPr eaLnBrk="1" hangingPunct="1">
              <a:lnSpc>
                <a:spcPct val="80000"/>
              </a:lnSpc>
              <a:buFont typeface="Wingdings" pitchFamily="2" charset="2"/>
              <a:buNone/>
            </a:pPr>
            <a:endParaRPr lang="en-US" sz="2000" dirty="0"/>
          </a:p>
        </p:txBody>
      </p:sp>
      <p:sp>
        <p:nvSpPr>
          <p:cNvPr id="27652" name="AutoShape 2"/>
          <p:cNvSpPr>
            <a:spLocks noGrp="1" noChangeArrowheads="1"/>
          </p:cNvSpPr>
          <p:nvPr>
            <p:ph type="title"/>
          </p:nvPr>
        </p:nvSpPr>
        <p:spPr/>
        <p:txBody>
          <a:bodyPr>
            <a:spAutoFit/>
          </a:bodyPr>
          <a:lstStyle/>
          <a:p>
            <a:pPr eaLnBrk="1" hangingPunct="1"/>
            <a:r>
              <a:rPr lang="en-US" b="1" dirty="0"/>
              <a:t>Exercise</a:t>
            </a:r>
          </a:p>
        </p:txBody>
      </p:sp>
      <p:pic>
        <p:nvPicPr>
          <p:cNvPr id="3" name="Picture Placeholder 2"/>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a:xfrm>
            <a:off x="8062635" y="1600200"/>
            <a:ext cx="3446463" cy="3446918"/>
          </a:xfrm>
        </p:spPr>
      </p:pic>
      <p:pic>
        <p:nvPicPr>
          <p:cNvPr id="27654" name="Picture 4" descr="globe_west USA[2]"/>
          <p:cNvPicPr>
            <a:picLocks noGrp="1" noChangeAspect="1" noChangeArrowheads="1"/>
          </p:cNvPicPr>
          <p:nvPr>
            <p:ph type="pic" sz="quarter" idx="14"/>
          </p:nvPr>
        </p:nvPicPr>
        <p:blipFill>
          <a:blip r:embed="rId4" cstate="print"/>
          <a:srcRect l="3923" r="3923"/>
          <a:stretch>
            <a:fillRect/>
          </a:stretch>
        </p:blipFill>
        <p:spPr>
          <a:xfrm>
            <a:off x="6781800" y="3657600"/>
            <a:ext cx="2235339" cy="2291219"/>
          </a:xfrm>
          <a:noFill/>
        </p:spPr>
      </p:pic>
    </p:spTree>
    <p:extLst>
      <p:ext uri="{BB962C8B-B14F-4D97-AF65-F5344CB8AC3E}">
        <p14:creationId xmlns:p14="http://schemas.microsoft.com/office/powerpoint/2010/main" val="147726131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295399" y="2815497"/>
            <a:ext cx="10897169" cy="1451703"/>
          </a:xfrm>
        </p:spPr>
        <p:txBody>
          <a:bodyPr>
            <a:noAutofit/>
          </a:bodyPr>
          <a:lstStyle/>
          <a:p>
            <a:pPr algn="ctr">
              <a:lnSpc>
                <a:spcPct val="100000"/>
              </a:lnSpc>
            </a:pPr>
            <a:r>
              <a:rPr lang="en-US" b="1" dirty="0"/>
              <a:t>Vicarious Trauma and the Restorative Approach</a:t>
            </a:r>
          </a:p>
        </p:txBody>
      </p:sp>
    </p:spTree>
    <p:extLst>
      <p:ext uri="{BB962C8B-B14F-4D97-AF65-F5344CB8AC3E}">
        <p14:creationId xmlns:p14="http://schemas.microsoft.com/office/powerpoint/2010/main" val="330576908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lstStyle/>
          <a:p>
            <a:pPr>
              <a:lnSpc>
                <a:spcPct val="150000"/>
              </a:lnSpc>
            </a:pPr>
            <a:r>
              <a:rPr lang="en-US" dirty="0"/>
              <a:t>The perils of opening your heart</a:t>
            </a:r>
          </a:p>
          <a:p>
            <a:pPr>
              <a:lnSpc>
                <a:spcPct val="150000"/>
              </a:lnSpc>
            </a:pPr>
            <a:r>
              <a:rPr lang="en-US" dirty="0"/>
              <a:t>Meaning in our work</a:t>
            </a:r>
          </a:p>
          <a:p>
            <a:pPr>
              <a:lnSpc>
                <a:spcPct val="150000"/>
              </a:lnSpc>
            </a:pPr>
            <a:r>
              <a:rPr lang="en-US" dirty="0"/>
              <a:t>Special awareness for treaters of color</a:t>
            </a:r>
          </a:p>
          <a:p>
            <a:endParaRPr lang="en-US" dirty="0"/>
          </a:p>
          <a:p>
            <a:endParaRPr lang="en-US" dirty="0"/>
          </a:p>
        </p:txBody>
      </p:sp>
      <p:sp>
        <p:nvSpPr>
          <p:cNvPr id="2" name="Title 1"/>
          <p:cNvSpPr>
            <a:spLocks noGrp="1"/>
          </p:cNvSpPr>
          <p:nvPr>
            <p:ph type="title"/>
          </p:nvPr>
        </p:nvSpPr>
        <p:spPr/>
        <p:txBody>
          <a:bodyPr/>
          <a:lstStyle/>
          <a:p>
            <a:r>
              <a:rPr lang="en-US" b="1" dirty="0"/>
              <a:t>Vicarious Trauma and the Restorative Approach</a:t>
            </a:r>
          </a:p>
        </p:txBody>
      </p:sp>
      <p:pic>
        <p:nvPicPr>
          <p:cNvPr id="7" name="Picture Placeholder 6"/>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a:xfrm>
            <a:off x="8077200" y="1493121"/>
            <a:ext cx="3446463" cy="3446918"/>
          </a:xfrm>
        </p:spPr>
      </p:pic>
      <p:pic>
        <p:nvPicPr>
          <p:cNvPr id="8" name="Picture Placeholder 7"/>
          <p:cNvPicPr>
            <a:picLocks noGrp="1" noChangeAspect="1"/>
          </p:cNvPicPr>
          <p:nvPr>
            <p:ph type="pic" sz="quarter" idx="14"/>
          </p:nvPr>
        </p:nvPicPr>
        <p:blipFill>
          <a:blip r:embed="rId4">
            <a:extLst>
              <a:ext uri="{28A0092B-C50C-407E-A947-70E740481C1C}">
                <a14:useLocalDpi xmlns:a14="http://schemas.microsoft.com/office/drawing/2010/main" val="0"/>
              </a:ext>
            </a:extLst>
          </a:blip>
          <a:stretch>
            <a:fillRect/>
          </a:stretch>
        </p:blipFill>
        <p:spPr>
          <a:xfrm>
            <a:off x="6629400" y="3803236"/>
            <a:ext cx="2273605" cy="2273605"/>
          </a:xfrm>
        </p:spPr>
      </p:pic>
      <p:pic>
        <p:nvPicPr>
          <p:cNvPr id="9" name="Picture 8">
            <a:extLst>
              <a:ext uri="{FF2B5EF4-FFF2-40B4-BE49-F238E27FC236}">
                <a16:creationId xmlns:a16="http://schemas.microsoft.com/office/drawing/2014/main" id="{23E7C63D-542F-43AF-B54E-D36912A06D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6276" y="4107327"/>
            <a:ext cx="1069848" cy="1069848"/>
          </a:xfrm>
          <a:prstGeom prst="rect">
            <a:avLst/>
          </a:prstGeom>
          <a:solidFill>
            <a:srgbClr val="FEFEF8"/>
          </a:solidFill>
        </p:spPr>
      </p:pic>
      <p:sp>
        <p:nvSpPr>
          <p:cNvPr id="10" name="TextBox 9">
            <a:extLst>
              <a:ext uri="{FF2B5EF4-FFF2-40B4-BE49-F238E27FC236}">
                <a16:creationId xmlns:a16="http://schemas.microsoft.com/office/drawing/2014/main" id="{5CB58376-7216-4C6D-8F67-1E5A1F60C7B0}"/>
              </a:ext>
            </a:extLst>
          </p:cNvPr>
          <p:cNvSpPr txBox="1"/>
          <p:nvPr/>
        </p:nvSpPr>
        <p:spPr>
          <a:xfrm>
            <a:off x="2656974" y="4107327"/>
            <a:ext cx="3825398" cy="1200329"/>
          </a:xfrm>
          <a:prstGeom prst="rect">
            <a:avLst/>
          </a:prstGeom>
          <a:noFill/>
        </p:spPr>
        <p:txBody>
          <a:bodyPr wrap="square" rtlCol="0">
            <a:spAutoFit/>
          </a:bodyPr>
          <a:lstStyle/>
          <a:p>
            <a:r>
              <a:rPr lang="en-US" sz="2400" dirty="0"/>
              <a:t>More ideas in: </a:t>
            </a:r>
            <a:r>
              <a:rPr lang="en-US" sz="2400" b="1" dirty="0" smtClean="0"/>
              <a:t>37 Ways to Manage Vicarious Traumatization</a:t>
            </a:r>
            <a:endParaRPr lang="en-US" sz="2400" b="1" dirty="0"/>
          </a:p>
        </p:txBody>
      </p:sp>
    </p:spTree>
    <p:extLst>
      <p:ext uri="{BB962C8B-B14F-4D97-AF65-F5344CB8AC3E}">
        <p14:creationId xmlns:p14="http://schemas.microsoft.com/office/powerpoint/2010/main" val="3886446253"/>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type="body" sz="quarter" idx="10"/>
          </p:nvPr>
        </p:nvSpPr>
        <p:spPr/>
        <p:txBody>
          <a:bodyPr/>
          <a:lstStyle/>
          <a:p>
            <a:pPr>
              <a:lnSpc>
                <a:spcPct val="120000"/>
              </a:lnSpc>
            </a:pPr>
            <a:r>
              <a:rPr lang="en-US" dirty="0"/>
              <a:t>Draw a time line</a:t>
            </a:r>
          </a:p>
          <a:p>
            <a:pPr>
              <a:lnSpc>
                <a:spcPct val="120000"/>
              </a:lnSpc>
            </a:pPr>
            <a:r>
              <a:rPr lang="en-US" dirty="0"/>
              <a:t>Plot key events in your life that were challenges, disappointments, losses, unexpected changes</a:t>
            </a:r>
          </a:p>
          <a:p>
            <a:pPr>
              <a:lnSpc>
                <a:spcPct val="120000"/>
              </a:lnSpc>
            </a:pPr>
            <a:r>
              <a:rPr lang="en-US" dirty="0"/>
              <a:t>What got you through?</a:t>
            </a:r>
          </a:p>
          <a:p>
            <a:pPr>
              <a:lnSpc>
                <a:spcPct val="120000"/>
              </a:lnSpc>
            </a:pPr>
            <a:r>
              <a:rPr lang="en-US" dirty="0"/>
              <a:t>Was there personal growth or positive outcomes?</a:t>
            </a:r>
          </a:p>
        </p:txBody>
      </p:sp>
      <p:sp>
        <p:nvSpPr>
          <p:cNvPr id="2" name="Title 1"/>
          <p:cNvSpPr>
            <a:spLocks noGrp="1"/>
          </p:cNvSpPr>
          <p:nvPr>
            <p:ph type="title"/>
          </p:nvPr>
        </p:nvSpPr>
        <p:spPr/>
        <p:txBody>
          <a:bodyPr/>
          <a:lstStyle/>
          <a:p>
            <a:r>
              <a:rPr lang="en-US" altLang="en-US" b="1" dirty="0"/>
              <a:t>Exercise: Life Time Line</a:t>
            </a:r>
            <a:endParaRPr lang="en-US" b="1" dirty="0"/>
          </a:p>
        </p:txBody>
      </p:sp>
      <p:pic>
        <p:nvPicPr>
          <p:cNvPr id="14" name="Picture Placeholder 13"/>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a:stretch>
            <a:fillRect/>
          </a:stretch>
        </p:blipFill>
        <p:spPr>
          <a:xfrm>
            <a:off x="7911122" y="972682"/>
            <a:ext cx="3827413" cy="3827918"/>
          </a:xfrm>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t="63282" b="1113"/>
          <a:stretch/>
        </p:blipFill>
        <p:spPr>
          <a:xfrm>
            <a:off x="1295399" y="4419600"/>
            <a:ext cx="6858000" cy="2438400"/>
          </a:xfrm>
          <a:prstGeom prst="rect">
            <a:avLst/>
          </a:prstGeom>
        </p:spPr>
      </p:pic>
    </p:spTree>
    <p:extLst>
      <p:ext uri="{BB962C8B-B14F-4D97-AF65-F5344CB8AC3E}">
        <p14:creationId xmlns:p14="http://schemas.microsoft.com/office/powerpoint/2010/main" val="340902533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9" name="Rectangle 3"/>
          <p:cNvSpPr>
            <a:spLocks noGrp="1" noChangeArrowheads="1"/>
          </p:cNvSpPr>
          <p:nvPr>
            <p:ph type="body" sz="quarter" idx="10"/>
          </p:nvPr>
        </p:nvSpPr>
        <p:spPr>
          <a:xfrm>
            <a:off x="1295400" y="1219200"/>
            <a:ext cx="6634773" cy="4961001"/>
          </a:xfrm>
        </p:spPr>
        <p:txBody>
          <a:bodyPr>
            <a:normAutofit fontScale="55000" lnSpcReduction="20000"/>
          </a:bodyPr>
          <a:lstStyle/>
          <a:p>
            <a:pPr eaLnBrk="1" hangingPunct="1">
              <a:lnSpc>
                <a:spcPct val="90000"/>
              </a:lnSpc>
              <a:buFont typeface="Wingdings" panose="05000000000000000000" pitchFamily="2" charset="2"/>
              <a:buNone/>
              <a:defRPr/>
            </a:pPr>
            <a:r>
              <a:rPr lang="en-US" altLang="en-US" sz="5100" b="1" i="1" dirty="0"/>
              <a:t>Developing Resilience</a:t>
            </a:r>
            <a:r>
              <a:rPr lang="en-US" altLang="en-US" sz="5100" b="1" dirty="0"/>
              <a:t>:</a:t>
            </a:r>
          </a:p>
          <a:p>
            <a:pPr eaLnBrk="1" hangingPunct="1">
              <a:lnSpc>
                <a:spcPct val="140000"/>
              </a:lnSpc>
              <a:spcBef>
                <a:spcPts val="600"/>
              </a:spcBef>
              <a:defRPr/>
            </a:pPr>
            <a:r>
              <a:rPr lang="en-US" altLang="en-US" sz="3500" dirty="0"/>
              <a:t>Build strong support system  </a:t>
            </a:r>
          </a:p>
          <a:p>
            <a:pPr eaLnBrk="1" hangingPunct="1">
              <a:lnSpc>
                <a:spcPct val="140000"/>
              </a:lnSpc>
              <a:spcBef>
                <a:spcPts val="600"/>
              </a:spcBef>
              <a:defRPr/>
            </a:pPr>
            <a:r>
              <a:rPr lang="en-US" altLang="en-US" sz="3500" dirty="0"/>
              <a:t>Nurture a positive view of yourself and of life</a:t>
            </a:r>
          </a:p>
          <a:p>
            <a:pPr eaLnBrk="1" hangingPunct="1">
              <a:lnSpc>
                <a:spcPct val="140000"/>
              </a:lnSpc>
              <a:spcBef>
                <a:spcPts val="600"/>
              </a:spcBef>
              <a:defRPr/>
            </a:pPr>
            <a:r>
              <a:rPr lang="en-US" altLang="en-US" sz="3500" dirty="0"/>
              <a:t>Maintain perspective -- crises are surmountable, problems can be solved</a:t>
            </a:r>
          </a:p>
          <a:p>
            <a:pPr eaLnBrk="1" hangingPunct="1">
              <a:lnSpc>
                <a:spcPct val="140000"/>
              </a:lnSpc>
              <a:spcBef>
                <a:spcPts val="600"/>
              </a:spcBef>
              <a:defRPr/>
            </a:pPr>
            <a:r>
              <a:rPr lang="en-US" altLang="en-US" sz="3500" dirty="0"/>
              <a:t>Stay flexible and curious</a:t>
            </a:r>
          </a:p>
          <a:p>
            <a:pPr eaLnBrk="1" hangingPunct="1">
              <a:lnSpc>
                <a:spcPct val="140000"/>
              </a:lnSpc>
              <a:spcBef>
                <a:spcPts val="600"/>
              </a:spcBef>
              <a:defRPr/>
            </a:pPr>
            <a:r>
              <a:rPr lang="en-US" altLang="en-US" sz="3500" dirty="0"/>
              <a:t>Use humor</a:t>
            </a:r>
          </a:p>
          <a:p>
            <a:pPr eaLnBrk="1" hangingPunct="1">
              <a:lnSpc>
                <a:spcPct val="140000"/>
              </a:lnSpc>
              <a:spcBef>
                <a:spcPts val="600"/>
              </a:spcBef>
              <a:defRPr/>
            </a:pPr>
            <a:r>
              <a:rPr lang="en-US" altLang="en-US" sz="3500" dirty="0"/>
              <a:t>Exercise forward thinking</a:t>
            </a:r>
          </a:p>
          <a:p>
            <a:pPr eaLnBrk="1" hangingPunct="1">
              <a:lnSpc>
                <a:spcPct val="140000"/>
              </a:lnSpc>
              <a:spcBef>
                <a:spcPts val="600"/>
              </a:spcBef>
              <a:defRPr/>
            </a:pPr>
            <a:r>
              <a:rPr lang="en-US" altLang="en-US" sz="3500" dirty="0"/>
              <a:t>Believe in something greater than self</a:t>
            </a:r>
          </a:p>
          <a:p>
            <a:pPr eaLnBrk="1" hangingPunct="1">
              <a:lnSpc>
                <a:spcPct val="140000"/>
              </a:lnSpc>
              <a:spcBef>
                <a:spcPts val="600"/>
              </a:spcBef>
              <a:defRPr/>
            </a:pPr>
            <a:r>
              <a:rPr lang="en-US" altLang="en-US" sz="3500" dirty="0"/>
              <a:t>Stay connected to values</a:t>
            </a:r>
          </a:p>
          <a:p>
            <a:pPr eaLnBrk="1" hangingPunct="1">
              <a:lnSpc>
                <a:spcPct val="140000"/>
              </a:lnSpc>
              <a:spcBef>
                <a:spcPts val="600"/>
              </a:spcBef>
              <a:defRPr/>
            </a:pPr>
            <a:r>
              <a:rPr lang="en-US" altLang="en-US" sz="3500" dirty="0"/>
              <a:t>Be responsible for self-care</a:t>
            </a:r>
          </a:p>
          <a:p>
            <a:pPr eaLnBrk="1" hangingPunct="1">
              <a:lnSpc>
                <a:spcPct val="90000"/>
              </a:lnSpc>
              <a:defRPr/>
            </a:pPr>
            <a:endParaRPr lang="en-US" altLang="en-US" dirty="0"/>
          </a:p>
          <a:p>
            <a:pPr eaLnBrk="1" hangingPunct="1">
              <a:lnSpc>
                <a:spcPct val="90000"/>
              </a:lnSpc>
              <a:defRPr/>
            </a:pPr>
            <a:endParaRPr lang="en-US" altLang="en-US" dirty="0"/>
          </a:p>
        </p:txBody>
      </p:sp>
      <p:sp>
        <p:nvSpPr>
          <p:cNvPr id="214018" name="Rectangle 2"/>
          <p:cNvSpPr>
            <a:spLocks noGrp="1" noChangeArrowheads="1"/>
          </p:cNvSpPr>
          <p:nvPr>
            <p:ph type="title"/>
          </p:nvPr>
        </p:nvSpPr>
        <p:spPr/>
        <p:txBody>
          <a:bodyPr>
            <a:normAutofit/>
          </a:bodyPr>
          <a:lstStyle/>
          <a:p>
            <a:pPr eaLnBrk="1" hangingPunct="1">
              <a:defRPr/>
            </a:pPr>
            <a:r>
              <a:rPr lang="en-US" altLang="en-US" b="1" dirty="0">
                <a:latin typeface="+mn-lt"/>
              </a:rPr>
              <a:t>Resilience  </a:t>
            </a:r>
          </a:p>
        </p:txBody>
      </p:sp>
      <p:pic>
        <p:nvPicPr>
          <p:cNvPr id="5" name="Picture Placeholder 4"/>
          <p:cNvPicPr>
            <a:picLocks noGrp="1" noChangeAspect="1"/>
          </p:cNvPicPr>
          <p:nvPr>
            <p:ph type="pic" sz="quarter" idx="15"/>
          </p:nvPr>
        </p:nvPicPr>
        <p:blipFill>
          <a:blip r:embed="rId3">
            <a:extLst>
              <a:ext uri="{28A0092B-C50C-407E-A947-70E740481C1C}">
                <a14:useLocalDpi xmlns:a14="http://schemas.microsoft.com/office/drawing/2010/main" val="0"/>
              </a:ext>
            </a:extLst>
          </a:blip>
          <a:srcRect l="27778" r="27778"/>
          <a:stretch>
            <a:fillRect/>
          </a:stretch>
        </p:blipFill>
        <p:spPr>
          <a:xfrm>
            <a:off x="8337854" y="1329498"/>
            <a:ext cx="3446463" cy="3446918"/>
          </a:xfrm>
        </p:spPr>
      </p:pic>
      <p:sp>
        <p:nvSpPr>
          <p:cNvPr id="31749" name="Rectangle 4"/>
          <p:cNvSpPr>
            <a:spLocks noChangeArrowheads="1"/>
          </p:cNvSpPr>
          <p:nvPr/>
        </p:nvSpPr>
        <p:spPr bwMode="auto">
          <a:xfrm>
            <a:off x="5638800" y="6096000"/>
            <a:ext cx="6378413"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en-US" altLang="en-US" sz="1400" i="1" dirty="0">
                <a:latin typeface="Arial" panose="020B0604020202020204" pitchFamily="34" charset="0"/>
              </a:rPr>
              <a:t>SAMHSA 2009: http://mentalhealth.samhsa.gov/schoolviolence/part1chp2.asp</a:t>
            </a:r>
          </a:p>
        </p:txBody>
      </p:sp>
      <p:sp>
        <p:nvSpPr>
          <p:cNvPr id="31750" name="Rectangle 5"/>
          <p:cNvSpPr>
            <a:spLocks noChangeArrowheads="1"/>
          </p:cNvSpPr>
          <p:nvPr/>
        </p:nvSpPr>
        <p:spPr bwMode="auto">
          <a:xfrm>
            <a:off x="4902994" y="5445919"/>
            <a:ext cx="24878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lr>
                <a:schemeClr val="hlink"/>
              </a:buClr>
              <a:buSzPct val="65000"/>
              <a:buFont typeface="Wingdings" panose="05000000000000000000" pitchFamily="2" charset="2"/>
              <a:buChar char="n"/>
              <a:defRPr sz="3200">
                <a:solidFill>
                  <a:schemeClr val="tx1"/>
                </a:solidFill>
                <a:latin typeface="Tahoma" panose="020B0604030504040204" pitchFamily="34" charset="0"/>
                <a:cs typeface="Arial" panose="020B0604020202020204" pitchFamily="34" charset="0"/>
              </a:defRPr>
            </a:lvl1pPr>
            <a:lvl2pPr marL="742950" indent="-285750" eaLnBrk="0" hangingPunct="0">
              <a:spcBef>
                <a:spcPct val="20000"/>
              </a:spcBef>
              <a:buClr>
                <a:schemeClr val="folHlink"/>
              </a:buClr>
              <a:buSzPct val="65000"/>
              <a:buFont typeface="Wingdings" panose="05000000000000000000" pitchFamily="2" charset="2"/>
              <a:buChar char="n"/>
              <a:defRPr sz="2800">
                <a:solidFill>
                  <a:schemeClr val="tx1"/>
                </a:solidFill>
                <a:latin typeface="Tahoma" panose="020B0604030504040204" pitchFamily="34" charset="0"/>
                <a:cs typeface="Arial" panose="020B0604020202020204" pitchFamily="34" charset="0"/>
              </a:defRPr>
            </a:lvl2pPr>
            <a:lvl3pPr marL="1143000" indent="-228600" eaLnBrk="0" hangingPunct="0">
              <a:spcBef>
                <a:spcPct val="20000"/>
              </a:spcBef>
              <a:buClr>
                <a:schemeClr val="hlink"/>
              </a:buClr>
              <a:buSzPct val="65000"/>
              <a:buFont typeface="Wingdings" panose="05000000000000000000" pitchFamily="2" charset="2"/>
              <a:buChar char="n"/>
              <a:defRPr sz="2400">
                <a:solidFill>
                  <a:schemeClr val="tx1"/>
                </a:solidFill>
                <a:latin typeface="Tahoma" panose="020B0604030504040204" pitchFamily="34" charset="0"/>
                <a:cs typeface="Arial" panose="020B0604020202020204" pitchFamily="34" charset="0"/>
              </a:defRPr>
            </a:lvl3pPr>
            <a:lvl4pPr marL="1600200" indent="-228600" eaLnBrk="0" hangingPunct="0">
              <a:spcBef>
                <a:spcPct val="20000"/>
              </a:spcBef>
              <a:buClr>
                <a:schemeClr val="fo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4pPr>
            <a:lvl5pPr marL="2057400" indent="-228600" eaLnBrk="0" hangingPunct="0">
              <a:spcBef>
                <a:spcPct val="20000"/>
              </a:spcBef>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latin typeface="Tahoma" panose="020B0604030504040204" pitchFamily="34" charset="0"/>
                <a:cs typeface="Arial" panose="020B0604020202020204" pitchFamily="34" charset="0"/>
              </a:defRPr>
            </a:lvl9pPr>
          </a:lstStyle>
          <a:p>
            <a:pPr>
              <a:spcBef>
                <a:spcPct val="0"/>
              </a:spcBef>
              <a:buClrTx/>
              <a:buSzTx/>
              <a:buFontTx/>
              <a:buNone/>
            </a:pPr>
            <a:r>
              <a:rPr lang="en-US" altLang="en-US" sz="1800">
                <a:latin typeface="Arial" panose="020B0604020202020204" pitchFamily="34" charset="0"/>
              </a:rPr>
              <a:t> </a:t>
            </a:r>
          </a:p>
        </p:txBody>
      </p:sp>
      <p:pic>
        <p:nvPicPr>
          <p:cNvPr id="4" name="Picture Placeholder 3"/>
          <p:cNvPicPr>
            <a:picLocks noGrp="1" noChangeAspect="1"/>
          </p:cNvPicPr>
          <p:nvPr>
            <p:ph type="pic" sz="quarter" idx="14"/>
          </p:nvPr>
        </p:nvPicPr>
        <p:blipFill>
          <a:blip r:embed="rId4">
            <a:extLst>
              <a:ext uri="{28A0092B-C50C-407E-A947-70E740481C1C}">
                <a14:useLocalDpi xmlns:a14="http://schemas.microsoft.com/office/drawing/2010/main" val="0"/>
              </a:ext>
            </a:extLst>
          </a:blip>
          <a:stretch>
            <a:fillRect/>
          </a:stretch>
        </p:blipFill>
        <p:spPr>
          <a:xfrm>
            <a:off x="7017244" y="3685182"/>
            <a:ext cx="2295279" cy="2289175"/>
          </a:xfrm>
        </p:spPr>
      </p:pic>
    </p:spTree>
    <p:extLst>
      <p:ext uri="{BB962C8B-B14F-4D97-AF65-F5344CB8AC3E}">
        <p14:creationId xmlns:p14="http://schemas.microsoft.com/office/powerpoint/2010/main" val="105120360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1295399" y="1335024"/>
            <a:ext cx="7010401" cy="5037201"/>
          </a:xfrm>
        </p:spPr>
        <p:txBody>
          <a:bodyPr>
            <a:normAutofit fontScale="92500" lnSpcReduction="10000"/>
          </a:bodyPr>
          <a:lstStyle/>
          <a:p>
            <a:pPr>
              <a:lnSpc>
                <a:spcPct val="130000"/>
              </a:lnSpc>
            </a:pPr>
            <a:r>
              <a:rPr lang="en-US" sz="2600" dirty="0"/>
              <a:t>Current treatment approaches assume consequences are essential to change behavior</a:t>
            </a:r>
          </a:p>
          <a:p>
            <a:pPr>
              <a:lnSpc>
                <a:spcPct val="130000"/>
              </a:lnSpc>
            </a:pPr>
            <a:r>
              <a:rPr lang="en-US" sz="2600" dirty="0"/>
              <a:t>RA holds that relationships, rebuilding brains, and skill-building are more essential</a:t>
            </a:r>
          </a:p>
          <a:p>
            <a:pPr>
              <a:lnSpc>
                <a:spcPct val="130000"/>
              </a:lnSpc>
            </a:pPr>
            <a:r>
              <a:rPr lang="en-US" sz="2600" dirty="0"/>
              <a:t>Programs must build these elements into all aspects of their work</a:t>
            </a:r>
          </a:p>
          <a:p>
            <a:pPr>
              <a:lnSpc>
                <a:spcPct val="130000"/>
              </a:lnSpc>
            </a:pPr>
            <a:r>
              <a:rPr lang="en-US" sz="2600" dirty="0"/>
              <a:t>When children hurt others, they are given restorative tasks to build skills and make amends</a:t>
            </a:r>
          </a:p>
          <a:p>
            <a:pPr>
              <a:lnSpc>
                <a:spcPct val="130000"/>
              </a:lnSpc>
            </a:pPr>
            <a:r>
              <a:rPr lang="en-US" sz="2600" dirty="0"/>
              <a:t>RA requires attending to staff’s vicarious trauma</a:t>
            </a:r>
          </a:p>
          <a:p>
            <a:pPr marL="0" indent="0">
              <a:buNone/>
            </a:pPr>
            <a:endParaRPr lang="en-US" dirty="0"/>
          </a:p>
        </p:txBody>
      </p:sp>
      <p:sp>
        <p:nvSpPr>
          <p:cNvPr id="2" name="Title 1"/>
          <p:cNvSpPr>
            <a:spLocks noGrp="1"/>
          </p:cNvSpPr>
          <p:nvPr>
            <p:ph type="title"/>
          </p:nvPr>
        </p:nvSpPr>
        <p:spPr/>
        <p:txBody>
          <a:bodyPr/>
          <a:lstStyle/>
          <a:p>
            <a:r>
              <a:rPr lang="en-US" b="1" dirty="0"/>
              <a:t>Summary</a:t>
            </a:r>
          </a:p>
        </p:txBody>
      </p:sp>
      <p:pic>
        <p:nvPicPr>
          <p:cNvPr id="8" name="Picture Placeholder 7"/>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a:stretch>
            <a:fillRect/>
          </a:stretch>
        </p:blipFill>
        <p:spPr/>
      </p:pic>
      <p:pic>
        <p:nvPicPr>
          <p:cNvPr id="7" name="Picture Placeholder 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8306" b="8306"/>
          <a:stretch>
            <a:fillRect/>
          </a:stretch>
        </p:blipFill>
        <p:spPr>
          <a:xfrm>
            <a:off x="7920647" y="3727771"/>
            <a:ext cx="2104470" cy="2291219"/>
          </a:xfrm>
        </p:spPr>
      </p:pic>
    </p:spTree>
    <p:extLst>
      <p:ext uri="{BB962C8B-B14F-4D97-AF65-F5344CB8AC3E}">
        <p14:creationId xmlns:p14="http://schemas.microsoft.com/office/powerpoint/2010/main" val="38686914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Evaluations, Closing, and Goodbye </a:t>
            </a:r>
          </a:p>
        </p:txBody>
      </p:sp>
      <p:sp>
        <p:nvSpPr>
          <p:cNvPr id="3" name="Text Placeholder 2"/>
          <p:cNvSpPr>
            <a:spLocks noGrp="1"/>
          </p:cNvSpPr>
          <p:nvPr>
            <p:ph type="body" sz="quarter" idx="10"/>
          </p:nvPr>
        </p:nvSpPr>
        <p:spPr/>
        <p:txBody>
          <a:bodyPr/>
          <a:lstStyle/>
          <a:p>
            <a:pPr marL="0" indent="0">
              <a:buNone/>
            </a:pPr>
            <a:r>
              <a:rPr lang="en-US" sz="3200" dirty="0"/>
              <a:t>Closing</a:t>
            </a:r>
          </a:p>
          <a:p>
            <a:pPr marL="0" indent="0">
              <a:buNone/>
            </a:pPr>
            <a:endParaRPr lang="en-US" sz="3600" dirty="0"/>
          </a:p>
          <a:p>
            <a:pPr marL="0" indent="0">
              <a:buNone/>
            </a:pPr>
            <a:r>
              <a:rPr lang="en-US" dirty="0"/>
              <a:t>Write down:</a:t>
            </a:r>
          </a:p>
          <a:p>
            <a:pPr marL="457200" indent="-457200">
              <a:lnSpc>
                <a:spcPct val="150000"/>
              </a:lnSpc>
              <a:buFont typeface="Arial" panose="020B0604020202020204" pitchFamily="34" charset="0"/>
              <a:buChar char="•"/>
            </a:pPr>
            <a:r>
              <a:rPr lang="en-US" b="0" dirty="0"/>
              <a:t>One characteristic of resilience that you draw on most </a:t>
            </a:r>
          </a:p>
          <a:p>
            <a:pPr marL="457200" indent="-457200">
              <a:lnSpc>
                <a:spcPct val="150000"/>
              </a:lnSpc>
              <a:buFont typeface="Arial" panose="020B0604020202020204" pitchFamily="34" charset="0"/>
              <a:buChar char="•"/>
            </a:pPr>
            <a:r>
              <a:rPr lang="en-US" b="0" dirty="0"/>
              <a:t>One example of how you use daily life </a:t>
            </a:r>
          </a:p>
          <a:p>
            <a:endParaRPr lang="en-US" dirty="0"/>
          </a:p>
          <a:p>
            <a:endParaRPr lang="en-US" dirty="0"/>
          </a:p>
        </p:txBody>
      </p:sp>
    </p:spTree>
    <p:extLst>
      <p:ext uri="{BB962C8B-B14F-4D97-AF65-F5344CB8AC3E}">
        <p14:creationId xmlns:p14="http://schemas.microsoft.com/office/powerpoint/2010/main" val="32191473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AutoShape 2"/>
          <p:cNvSpPr>
            <a:spLocks noGrp="1" noChangeArrowheads="1"/>
          </p:cNvSpPr>
          <p:nvPr>
            <p:ph type="title"/>
          </p:nvPr>
        </p:nvSpPr>
        <p:spPr/>
        <p:txBody>
          <a:bodyPr/>
          <a:lstStyle/>
          <a:p>
            <a:pPr eaLnBrk="1" hangingPunct="1"/>
            <a:r>
              <a:rPr lang="en-US" b="1" dirty="0"/>
              <a:t>For More Information, Contact:</a:t>
            </a:r>
          </a:p>
        </p:txBody>
      </p:sp>
      <p:sp>
        <p:nvSpPr>
          <p:cNvPr id="34821" name="Rectangle 3"/>
          <p:cNvSpPr>
            <a:spLocks noGrp="1" noChangeArrowheads="1"/>
          </p:cNvSpPr>
          <p:nvPr>
            <p:ph type="body" sz="half" idx="1"/>
          </p:nvPr>
        </p:nvSpPr>
        <p:spPr>
          <a:xfrm>
            <a:off x="1295400" y="1295400"/>
            <a:ext cx="10744200" cy="3724275"/>
          </a:xfrm>
        </p:spPr>
        <p:txBody>
          <a:bodyPr/>
          <a:lstStyle/>
          <a:p>
            <a:pPr eaLnBrk="1" hangingPunct="1">
              <a:buFont typeface="Wingdings" pitchFamily="2" charset="2"/>
              <a:buNone/>
            </a:pPr>
            <a:r>
              <a:rPr lang="en-US" sz="3200" b="1" dirty="0"/>
              <a:t>Traumatic Stress Institute of Klingberg Family Centers</a:t>
            </a:r>
          </a:p>
          <a:p>
            <a:pPr>
              <a:lnSpc>
                <a:spcPct val="120000"/>
              </a:lnSpc>
              <a:buNone/>
            </a:pPr>
            <a:r>
              <a:rPr lang="en-US" sz="2200" dirty="0">
                <a:hlinkClick r:id="rId3"/>
              </a:rPr>
              <a:t>www.traumaticstressinstitute.org</a:t>
            </a:r>
          </a:p>
          <a:p>
            <a:pPr eaLnBrk="1" hangingPunct="1">
              <a:lnSpc>
                <a:spcPct val="120000"/>
              </a:lnSpc>
              <a:buFont typeface="Wingdings" pitchFamily="2" charset="2"/>
              <a:buNone/>
            </a:pPr>
            <a:r>
              <a:rPr lang="en-US" sz="2200" dirty="0"/>
              <a:t>370 Linwood Street</a:t>
            </a:r>
          </a:p>
          <a:p>
            <a:pPr eaLnBrk="1" hangingPunct="1">
              <a:lnSpc>
                <a:spcPct val="120000"/>
              </a:lnSpc>
              <a:buFont typeface="Wingdings" pitchFamily="2" charset="2"/>
              <a:buNone/>
            </a:pPr>
            <a:r>
              <a:rPr lang="en-US" sz="2200" dirty="0"/>
              <a:t>New Britain, CT 06052</a:t>
            </a:r>
          </a:p>
          <a:p>
            <a:pPr eaLnBrk="1" hangingPunct="1">
              <a:lnSpc>
                <a:spcPct val="120000"/>
              </a:lnSpc>
              <a:buFont typeface="Wingdings" pitchFamily="2" charset="2"/>
              <a:buNone/>
            </a:pPr>
            <a:r>
              <a:rPr lang="en-US" sz="2200" dirty="0">
                <a:hlinkClick r:id="rId4"/>
              </a:rPr>
              <a:t>tsisupport@klingberg.org</a:t>
            </a:r>
            <a:endParaRPr lang="en-US" sz="2200" dirty="0"/>
          </a:p>
          <a:p>
            <a:pPr eaLnBrk="1" hangingPunct="1">
              <a:lnSpc>
                <a:spcPct val="120000"/>
              </a:lnSpc>
              <a:buFont typeface="Wingdings" pitchFamily="2" charset="2"/>
              <a:buNone/>
            </a:pPr>
            <a:r>
              <a:rPr lang="en-US" sz="2200" dirty="0"/>
              <a:t>860-832-5523</a:t>
            </a:r>
          </a:p>
          <a:p>
            <a:pPr eaLnBrk="1" hangingPunct="1">
              <a:buFont typeface="Wingdings" pitchFamily="2" charset="2"/>
              <a:buNone/>
            </a:pPr>
            <a:endParaRPr lang="en-US" sz="2000" dirty="0"/>
          </a:p>
          <a:p>
            <a:pPr eaLnBrk="1" hangingPunct="1">
              <a:buFont typeface="Wingdings" pitchFamily="2" charset="2"/>
              <a:buNone/>
            </a:pPr>
            <a:endParaRPr lang="en-US" sz="2000" dirty="0"/>
          </a:p>
        </p:txBody>
      </p:sp>
      <p:sp>
        <p:nvSpPr>
          <p:cNvPr id="4" name="Oval 3">
            <a:extLst>
              <a:ext uri="{FF2B5EF4-FFF2-40B4-BE49-F238E27FC236}">
                <a16:creationId xmlns:a16="http://schemas.microsoft.com/office/drawing/2014/main" id="{803BEEB3-0809-41D2-BA4A-15008B27C319}"/>
              </a:ext>
            </a:extLst>
          </p:cNvPr>
          <p:cNvSpPr/>
          <p:nvPr/>
        </p:nvSpPr>
        <p:spPr bwMode="auto">
          <a:xfrm>
            <a:off x="8382000" y="2209800"/>
            <a:ext cx="3010979" cy="2875280"/>
          </a:xfrm>
          <a:prstGeom prst="ellipse">
            <a:avLst/>
          </a:prstGeom>
          <a:blipFill>
            <a:blip r:embed="rId5"/>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25000" noProof="0" dirty="0">
              <a:ln>
                <a:noFill/>
              </a:ln>
              <a:solidFill>
                <a:srgbClr val="444444"/>
              </a:solidFill>
              <a:effectLst/>
              <a:uLnTx/>
              <a:uFillTx/>
              <a:latin typeface="Times"/>
              <a:ea typeface="+mn-ea"/>
              <a:cs typeface="+mn-cs"/>
            </a:endParaRPr>
          </a:p>
        </p:txBody>
      </p:sp>
      <p:sp>
        <p:nvSpPr>
          <p:cNvPr id="5" name="TextBox 4">
            <a:extLst>
              <a:ext uri="{FF2B5EF4-FFF2-40B4-BE49-F238E27FC236}">
                <a16:creationId xmlns:a16="http://schemas.microsoft.com/office/drawing/2014/main" id="{D3BD6A8C-29CB-4805-81E4-C6EB6441C40C}"/>
              </a:ext>
            </a:extLst>
          </p:cNvPr>
          <p:cNvSpPr txBox="1"/>
          <p:nvPr/>
        </p:nvSpPr>
        <p:spPr>
          <a:xfrm>
            <a:off x="8458200" y="5105400"/>
            <a:ext cx="2819400"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25000" noProof="0" dirty="0">
                <a:ln>
                  <a:noFill/>
                </a:ln>
                <a:solidFill>
                  <a:srgbClr val="444444"/>
                </a:solidFill>
                <a:effectLst/>
                <a:uLnTx/>
                <a:uFillTx/>
                <a:latin typeface="Arial" panose="020B0604020202020204"/>
                <a:ea typeface="+mn-ea"/>
                <a:cs typeface="+mn-cs"/>
              </a:rPr>
              <a:t>Kintsugi Pottery: </a:t>
            </a:r>
            <a:r>
              <a:rPr kumimoji="0" lang="en-US" sz="2000" b="0" i="0" u="none" strike="noStrike" kern="1200" cap="none" spc="0" normalizeH="0" baseline="-25000" noProof="0" dirty="0">
                <a:ln>
                  <a:noFill/>
                </a:ln>
                <a:solidFill>
                  <a:srgbClr val="444444"/>
                </a:solidFill>
                <a:effectLst/>
                <a:uLnTx/>
                <a:uFillTx/>
                <a:latin typeface="Arial" panose="020B0604020202020204"/>
                <a:ea typeface="+mn-ea"/>
                <a:cs typeface="+mn-cs"/>
              </a:rPr>
              <a:t>What is broken can be healed; we all have cracks and imperfections</a:t>
            </a:r>
          </a:p>
        </p:txBody>
      </p:sp>
      <p:pic>
        <p:nvPicPr>
          <p:cNvPr id="3" name="Picture 2">
            <a:extLst>
              <a:ext uri="{FF2B5EF4-FFF2-40B4-BE49-F238E27FC236}">
                <a16:creationId xmlns:a16="http://schemas.microsoft.com/office/drawing/2014/main" id="{261F711B-BB0F-4E64-8E1E-E60EFCEE00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29200" y="2362200"/>
            <a:ext cx="2419171" cy="3225561"/>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Theme2RC2024">
  <a:themeElements>
    <a:clrScheme name="TSI 1 - Use this">
      <a:dk1>
        <a:srgbClr val="444444"/>
      </a:dk1>
      <a:lt1>
        <a:srgbClr val="FFFFFF"/>
      </a:lt1>
      <a:dk2>
        <a:srgbClr val="C9C9C9"/>
      </a:dk2>
      <a:lt2>
        <a:srgbClr val="F7F8D4"/>
      </a:lt2>
      <a:accent1>
        <a:srgbClr val="E98610"/>
      </a:accent1>
      <a:accent2>
        <a:srgbClr val="E98610"/>
      </a:accent2>
      <a:accent3>
        <a:srgbClr val="9DC433"/>
      </a:accent3>
      <a:accent4>
        <a:srgbClr val="638A09"/>
      </a:accent4>
      <a:accent5>
        <a:srgbClr val="F1F1BB"/>
      </a:accent5>
      <a:accent6>
        <a:srgbClr val="F1F1BB"/>
      </a:accent6>
      <a:hlink>
        <a:srgbClr val="E46C0A"/>
      </a:hlink>
      <a:folHlink>
        <a:srgbClr val="E9861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8.2024 RA Basic Template.potx" id="{A624235A-27BF-44A7-AB45-EF570613F623}" vid="{2487F459-1EB7-4F7A-8574-D7A3DC90E9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S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40769</TotalTime>
  <Words>14623</Words>
  <Application>Microsoft Office PowerPoint</Application>
  <PresentationFormat>Widescreen</PresentationFormat>
  <Paragraphs>1492</Paragraphs>
  <Slides>70</Slides>
  <Notes>70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70</vt:i4>
      </vt:variant>
    </vt:vector>
  </HeadingPairs>
  <TitlesOfParts>
    <vt:vector size="80" baseType="lpstr">
      <vt:lpstr>Arial</vt:lpstr>
      <vt:lpstr>Arial-BoldMT</vt:lpstr>
      <vt:lpstr>Calibri</vt:lpstr>
      <vt:lpstr>Courier New</vt:lpstr>
      <vt:lpstr>Helvetica</vt:lpstr>
      <vt:lpstr>Symbol</vt:lpstr>
      <vt:lpstr>Times</vt:lpstr>
      <vt:lpstr>Times New Roman</vt:lpstr>
      <vt:lpstr>Wingdings</vt:lpstr>
      <vt:lpstr>Theme2RC2024</vt:lpstr>
      <vt:lpstr>The Restorative Approach Basic Training </vt:lpstr>
      <vt:lpstr>The Restorative Approach </vt:lpstr>
      <vt:lpstr>Overview of the Training</vt:lpstr>
      <vt:lpstr>Exercise: My Teenager</vt:lpstr>
      <vt:lpstr>Definitions and Assumptions</vt:lpstr>
      <vt:lpstr>What is the Restorative Approach?</vt:lpstr>
      <vt:lpstr>Assumptions  Not Trauma-Informed vs. RA-Informed Milieu</vt:lpstr>
      <vt:lpstr>Assumptions  Not Trauma-Informed vs. RA-Informed Milieu</vt:lpstr>
      <vt:lpstr>Assumptions  Not Trauma-Informed vs. RA-Informed Milieu</vt:lpstr>
      <vt:lpstr>Assumptions  Not Trauma-Informed vs. RA-Informed Milieu</vt:lpstr>
      <vt:lpstr>Assumptions  Not Trauma-Informed vs. RA-Informed Milieu</vt:lpstr>
      <vt:lpstr>Exercise: Dahlia and the Milk</vt:lpstr>
      <vt:lpstr>The Theory Behind the Restorative Approach</vt:lpstr>
      <vt:lpstr>PowerPoint Presentation</vt:lpstr>
      <vt:lpstr>PowerPoint Presentation</vt:lpstr>
      <vt:lpstr>Safety Above All Else</vt:lpstr>
      <vt:lpstr>BREAK</vt:lpstr>
      <vt:lpstr>Healing Attachments</vt:lpstr>
      <vt:lpstr>PowerPoint Presentation</vt:lpstr>
      <vt:lpstr>Healing Relationships</vt:lpstr>
      <vt:lpstr>Regulating Brain and Body</vt:lpstr>
      <vt:lpstr>PowerPoint Presentation</vt:lpstr>
      <vt:lpstr>Organization of the Brain</vt:lpstr>
      <vt:lpstr>Trauma’s Impact on the Child’s Brain</vt:lpstr>
      <vt:lpstr>Trauma’s Impact on the Child’s Brain: Behavioral Implications</vt:lpstr>
      <vt:lpstr>Trauma’s Impact on Child’s Brain:  What to Do</vt:lpstr>
      <vt:lpstr>Brain Plasticity</vt:lpstr>
      <vt:lpstr>Strengthening Self-Capacities and Executive Functioning</vt:lpstr>
      <vt:lpstr>PowerPoint Presentation</vt:lpstr>
      <vt:lpstr>Skill Building</vt:lpstr>
      <vt:lpstr>Executive Functioning</vt:lpstr>
      <vt:lpstr>Exercise: Executive Functioning</vt:lpstr>
      <vt:lpstr>Building a Restorative Approach Informed Milieu</vt:lpstr>
      <vt:lpstr>When Children Feel Better, They Act Better</vt:lpstr>
      <vt:lpstr>Creating Safety in the Milieu</vt:lpstr>
      <vt:lpstr>Exercise: Creating Safety in the Milieu</vt:lpstr>
      <vt:lpstr>Using the Milieu to Rebuild Brains</vt:lpstr>
      <vt:lpstr>Exercise: Using the Milieu to Rebuild Brains</vt:lpstr>
      <vt:lpstr>Responding to  Problem Behaviors: When Children Hurt Others</vt:lpstr>
      <vt:lpstr>How Does Change Happen?</vt:lpstr>
      <vt:lpstr>How Does Change Happen?</vt:lpstr>
      <vt:lpstr>LUNCH</vt:lpstr>
      <vt:lpstr>Creating a Working Theory for Each Client</vt:lpstr>
      <vt:lpstr>Exercise: Creating a Working Theory</vt:lpstr>
      <vt:lpstr>Creating Restorative Tasks</vt:lpstr>
      <vt:lpstr> What is a Restorative Task?</vt:lpstr>
      <vt:lpstr>Steps to Creating Restorative Tasks</vt:lpstr>
      <vt:lpstr>Manage the Negative Behavior Until All Are Regulated</vt:lpstr>
      <vt:lpstr>Steps to Creating Restorative Tasks</vt:lpstr>
      <vt:lpstr>Apply your Working Theory to this Event</vt:lpstr>
      <vt:lpstr>Exercise: Return to Your Working Theory</vt:lpstr>
      <vt:lpstr>Steps to Creating Restorative Tasks</vt:lpstr>
      <vt:lpstr>A NOTE about All Restorative Tasks </vt:lpstr>
      <vt:lpstr>Restorative Tasks for Skill Building</vt:lpstr>
      <vt:lpstr>Restorative Tasks for Skill Building (cont.) </vt:lpstr>
      <vt:lpstr>Exercise: Creating a Restorative Task for Skill Building </vt:lpstr>
      <vt:lpstr>Steps to Creating Restorative Tasks</vt:lpstr>
      <vt:lpstr>Restorative Tasks to Make Amends</vt:lpstr>
      <vt:lpstr>Exercise: Create a Restorative Task to Make Amends</vt:lpstr>
      <vt:lpstr>BREAK</vt:lpstr>
      <vt:lpstr>Exercise: Applying the Steps to Creating Restorative Tasks to a Child in Your Program</vt:lpstr>
      <vt:lpstr>Common Questions about Restorative Tasks</vt:lpstr>
      <vt:lpstr>Exercise</vt:lpstr>
      <vt:lpstr>Vicarious Trauma and the Restorative Approach</vt:lpstr>
      <vt:lpstr>Vicarious Trauma and the Restorative Approach</vt:lpstr>
      <vt:lpstr>Exercise: Life Time Line</vt:lpstr>
      <vt:lpstr>Resilience  </vt:lpstr>
      <vt:lpstr>Summary</vt:lpstr>
      <vt:lpstr>Evaluations, Closing, and Goodbye </vt:lpstr>
      <vt:lpstr>For More Information, Contact:</vt:lpstr>
    </vt:vector>
  </TitlesOfParts>
  <Company>Cole Design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JB COLE</dc:creator>
  <cp:lastModifiedBy>temp</cp:lastModifiedBy>
  <cp:revision>1135</cp:revision>
  <cp:lastPrinted>2026-08-04T17:57:31Z</cp:lastPrinted>
  <dcterms:created xsi:type="dcterms:W3CDTF">2009-12-23T14:04:44Z</dcterms:created>
  <dcterms:modified xsi:type="dcterms:W3CDTF">2026-10-01T16:34:03Z</dcterms:modified>
</cp:coreProperties>
</file>