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3648" r:id="rId1"/>
  </p:sldMasterIdLst>
  <p:notesMasterIdLst>
    <p:notesMasterId r:id="rId41"/>
  </p:notesMasterIdLst>
  <p:handoutMasterIdLst>
    <p:handoutMasterId r:id="rId42"/>
  </p:handoutMasterIdLst>
  <p:sldIdLst>
    <p:sldId id="752" r:id="rId2"/>
    <p:sldId id="753" r:id="rId3"/>
    <p:sldId id="754" r:id="rId4"/>
    <p:sldId id="794" r:id="rId5"/>
    <p:sldId id="786" r:id="rId6"/>
    <p:sldId id="795" r:id="rId7"/>
    <p:sldId id="799" r:id="rId8"/>
    <p:sldId id="793" r:id="rId9"/>
    <p:sldId id="764" r:id="rId10"/>
    <p:sldId id="766" r:id="rId11"/>
    <p:sldId id="767" r:id="rId12"/>
    <p:sldId id="772" r:id="rId13"/>
    <p:sldId id="768" r:id="rId14"/>
    <p:sldId id="788" r:id="rId15"/>
    <p:sldId id="769" r:id="rId16"/>
    <p:sldId id="743" r:id="rId17"/>
    <p:sldId id="791" r:id="rId18"/>
    <p:sldId id="780" r:id="rId19"/>
    <p:sldId id="747" r:id="rId20"/>
    <p:sldId id="758" r:id="rId21"/>
    <p:sldId id="785" r:id="rId22"/>
    <p:sldId id="307" r:id="rId23"/>
    <p:sldId id="309" r:id="rId24"/>
    <p:sldId id="741" r:id="rId25"/>
    <p:sldId id="796" r:id="rId26"/>
    <p:sldId id="666" r:id="rId27"/>
    <p:sldId id="321" r:id="rId28"/>
    <p:sldId id="322" r:id="rId29"/>
    <p:sldId id="323" r:id="rId30"/>
    <p:sldId id="649" r:id="rId31"/>
    <p:sldId id="775" r:id="rId32"/>
    <p:sldId id="776" r:id="rId33"/>
    <p:sldId id="315" r:id="rId34"/>
    <p:sldId id="774" r:id="rId35"/>
    <p:sldId id="779" r:id="rId36"/>
    <p:sldId id="797" r:id="rId37"/>
    <p:sldId id="781" r:id="rId38"/>
    <p:sldId id="783" r:id="rId39"/>
    <p:sldId id="798" r:id="rId4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EO RC" id="{8BECB7D4-39FB-46DE-8790-47992A0609A6}">
          <p14:sldIdLst>
            <p14:sldId id="752"/>
            <p14:sldId id="753"/>
            <p14:sldId id="754"/>
            <p14:sldId id="794"/>
            <p14:sldId id="786"/>
            <p14:sldId id="795"/>
            <p14:sldId id="799"/>
            <p14:sldId id="793"/>
            <p14:sldId id="764"/>
            <p14:sldId id="766"/>
            <p14:sldId id="767"/>
            <p14:sldId id="772"/>
            <p14:sldId id="768"/>
            <p14:sldId id="788"/>
            <p14:sldId id="769"/>
            <p14:sldId id="743"/>
            <p14:sldId id="791"/>
            <p14:sldId id="780"/>
            <p14:sldId id="747"/>
            <p14:sldId id="758"/>
            <p14:sldId id="785"/>
            <p14:sldId id="307"/>
            <p14:sldId id="309"/>
            <p14:sldId id="741"/>
            <p14:sldId id="796"/>
            <p14:sldId id="666"/>
            <p14:sldId id="321"/>
            <p14:sldId id="322"/>
            <p14:sldId id="323"/>
            <p14:sldId id="649"/>
            <p14:sldId id="775"/>
            <p14:sldId id="776"/>
            <p14:sldId id="315"/>
            <p14:sldId id="774"/>
            <p14:sldId id="779"/>
            <p14:sldId id="797"/>
            <p14:sldId id="781"/>
            <p14:sldId id="783"/>
            <p14:sldId id="798"/>
          </p14:sldIdLst>
        </p14:section>
      </p14:sectionLst>
    </p:ext>
    <p:ext uri="{EFAFB233-063F-42B5-8137-9DF3F51BA10A}">
      <p15:sldGuideLst xmlns:p15="http://schemas.microsoft.com/office/powerpoint/2012/main">
        <p15:guide id="1" orient="horz" pos="816" userDrawn="1">
          <p15:clr>
            <a:srgbClr val="A4A3A4"/>
          </p15:clr>
        </p15:guide>
        <p15:guide id="2" pos="40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04640"/>
    <a:srgbClr val="FCFDF9"/>
    <a:srgbClr val="444444"/>
    <a:srgbClr val="FEFEF8"/>
    <a:srgbClr val="FDFDF2"/>
    <a:srgbClr val="FBFBE9"/>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08" autoAdjust="0"/>
    <p:restoredTop sz="86346" autoAdjust="0"/>
  </p:normalViewPr>
  <p:slideViewPr>
    <p:cSldViewPr snapToGrid="0">
      <p:cViewPr varScale="1">
        <p:scale>
          <a:sx n="89" d="100"/>
          <a:sy n="89" d="100"/>
        </p:scale>
        <p:origin x="1092" y="78"/>
      </p:cViewPr>
      <p:guideLst>
        <p:guide orient="horz" pos="816"/>
        <p:guide pos="4008"/>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248"/>
    </p:cViewPr>
  </p:sorterViewPr>
  <p:notesViewPr>
    <p:cSldViewPr snapToGrid="0">
      <p:cViewPr>
        <p:scale>
          <a:sx n="71" d="100"/>
          <a:sy n="71" d="100"/>
        </p:scale>
        <p:origin x="4080" y="18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743926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7307253" cy="528421"/>
          </a:xfrm>
          <a:prstGeom prst="rect">
            <a:avLst/>
          </a:prstGeom>
        </p:spPr>
        <p:txBody>
          <a:bodyPr vert="horz" lIns="96635" tIns="48317" rIns="96635" bIns="48317" rtlCol="0"/>
          <a:lstStyle>
            <a:lvl1pPr algn="l">
              <a:defRPr sz="1200">
                <a:solidFill>
                  <a:srgbClr val="000000"/>
                </a:solidFill>
              </a:defRPr>
            </a:lvl1pPr>
          </a:lstStyle>
          <a:p>
            <a:endParaRPr lang="en-US" dirty="0"/>
          </a:p>
        </p:txBody>
      </p:sp>
      <p:sp>
        <p:nvSpPr>
          <p:cNvPr id="4" name="Slide Image Placeholder 3"/>
          <p:cNvSpPr>
            <a:spLocks noGrp="1" noRot="1" noChangeAspect="1"/>
          </p:cNvSpPr>
          <p:nvPr>
            <p:ph type="sldImg" idx="2"/>
          </p:nvPr>
        </p:nvSpPr>
        <p:spPr>
          <a:xfrm>
            <a:off x="193830" y="941970"/>
            <a:ext cx="3412970" cy="1920293"/>
          </a:xfrm>
          <a:prstGeom prst="rect">
            <a:avLst/>
          </a:prstGeom>
          <a:noFill/>
          <a:ln w="12700">
            <a:solidFill>
              <a:srgbClr val="000000"/>
            </a:solidFill>
            <a:miter lim="800000"/>
          </a:ln>
        </p:spPr>
        <p:txBody>
          <a:bodyPr vert="horz" lIns="0" tIns="48317" rIns="96635" bIns="48317" rtlCol="0" anchor="ctr"/>
          <a:lstStyle/>
          <a:p>
            <a:endParaRPr lang="en-US"/>
          </a:p>
        </p:txBody>
      </p:sp>
      <p:sp>
        <p:nvSpPr>
          <p:cNvPr id="5" name="Notes Placeholder 4"/>
          <p:cNvSpPr>
            <a:spLocks noGrp="1"/>
          </p:cNvSpPr>
          <p:nvPr>
            <p:ph type="body" sz="quarter" idx="3"/>
          </p:nvPr>
        </p:nvSpPr>
        <p:spPr>
          <a:xfrm>
            <a:off x="7815385" y="2523395"/>
            <a:ext cx="5852160" cy="7077807"/>
          </a:xfrm>
          <a:prstGeom prst="rect">
            <a:avLst/>
          </a:prstGeom>
        </p:spPr>
        <p:txBody>
          <a:bodyPr vert="horz" lIns="96635" tIns="48317" rIns="96635" bIns="48317"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4" name="Straight Connector 23">
            <a:extLst>
              <a:ext uri="{FF2B5EF4-FFF2-40B4-BE49-F238E27FC236}">
                <a16:creationId xmlns:a16="http://schemas.microsoft.com/office/drawing/2014/main" id="{C51BCD88-C2F1-472A-9376-F7F07EF423BE}"/>
              </a:ext>
            </a:extLst>
          </p:cNvPr>
          <p:cNvCxnSpPr>
            <a:cxnSpLocks/>
          </p:cNvCxnSpPr>
          <p:nvPr/>
        </p:nvCxnSpPr>
        <p:spPr>
          <a:xfrm>
            <a:off x="3582955" y="2861472"/>
            <a:ext cx="353526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22BB2BFE-689C-4FA0-B9C2-A28C2EA85170}"/>
              </a:ext>
            </a:extLst>
          </p:cNvPr>
          <p:cNvSpPr txBox="1"/>
          <p:nvPr/>
        </p:nvSpPr>
        <p:spPr>
          <a:xfrm>
            <a:off x="3660073" y="953754"/>
            <a:ext cx="2202487" cy="389980"/>
          </a:xfrm>
          <a:prstGeom prst="rect">
            <a:avLst/>
          </a:prstGeom>
          <a:noFill/>
        </p:spPr>
        <p:txBody>
          <a:bodyPr wrap="square" lIns="96635" tIns="48317" rIns="96635" bIns="48317" rtlCol="0">
            <a:spAutoFit/>
          </a:bodyPr>
          <a:lstStyle/>
          <a:p>
            <a:r>
              <a:rPr lang="en-US" sz="1900" b="1" dirty="0">
                <a:solidFill>
                  <a:srgbClr val="000000"/>
                </a:solidFill>
                <a:latin typeface="PT Sans"/>
              </a:rPr>
              <a:t>Trainer Notes</a:t>
            </a:r>
          </a:p>
        </p:txBody>
      </p:sp>
      <p:sp>
        <p:nvSpPr>
          <p:cNvPr id="40" name="TextBox 39">
            <a:extLst>
              <a:ext uri="{FF2B5EF4-FFF2-40B4-BE49-F238E27FC236}">
                <a16:creationId xmlns:a16="http://schemas.microsoft.com/office/drawing/2014/main" id="{9095E772-2E97-4558-BE02-568725851A50}"/>
              </a:ext>
            </a:extLst>
          </p:cNvPr>
          <p:cNvSpPr txBox="1"/>
          <p:nvPr/>
        </p:nvSpPr>
        <p:spPr>
          <a:xfrm>
            <a:off x="218912" y="2873713"/>
            <a:ext cx="3369978" cy="389980"/>
          </a:xfrm>
          <a:prstGeom prst="rect">
            <a:avLst/>
          </a:prstGeom>
          <a:noFill/>
        </p:spPr>
        <p:txBody>
          <a:bodyPr wrap="square" lIns="96635" tIns="48317" rIns="96635" bIns="48317" rtlCol="0">
            <a:spAutoFit/>
          </a:bodyPr>
          <a:lstStyle/>
          <a:p>
            <a:r>
              <a:rPr lang="en-US" sz="1900" b="1" dirty="0">
                <a:solidFill>
                  <a:srgbClr val="000000"/>
                </a:solidFill>
              </a:rPr>
              <a:t>Key Points</a:t>
            </a:r>
          </a:p>
        </p:txBody>
      </p:sp>
      <p:cxnSp>
        <p:nvCxnSpPr>
          <p:cNvPr id="8" name="Straight Connector 7"/>
          <p:cNvCxnSpPr/>
          <p:nvPr/>
        </p:nvCxnSpPr>
        <p:spPr>
          <a:xfrm flipH="1" flipV="1">
            <a:off x="190831" y="2852029"/>
            <a:ext cx="11965" cy="6223466"/>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cxnSpLocks/>
          </p:cNvCxnSpPr>
          <p:nvPr/>
        </p:nvCxnSpPr>
        <p:spPr>
          <a:xfrm flipV="1">
            <a:off x="7116947" y="939067"/>
            <a:ext cx="0" cy="8136429"/>
          </a:xfrm>
          <a:prstGeom prst="line">
            <a:avLst/>
          </a:prstGeom>
          <a:ln w="12700">
            <a:solidFill>
              <a:srgbClr val="000000"/>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54DCEDA-8D89-4DD6-BEE5-BF6AA51D0453}"/>
              </a:ext>
            </a:extLst>
          </p:cNvPr>
          <p:cNvCxnSpPr>
            <a:cxnSpLocks/>
          </p:cNvCxnSpPr>
          <p:nvPr/>
        </p:nvCxnSpPr>
        <p:spPr>
          <a:xfrm>
            <a:off x="200374" y="9075495"/>
            <a:ext cx="69200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cxnSpLocks/>
          </p:cNvCxnSpPr>
          <p:nvPr/>
        </p:nvCxnSpPr>
        <p:spPr>
          <a:xfrm>
            <a:off x="3589359" y="942509"/>
            <a:ext cx="352155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F158455-110D-47A2-BCE4-01940E8E0B1B}"/>
              </a:ext>
            </a:extLst>
          </p:cNvPr>
          <p:cNvSpPr txBox="1"/>
          <p:nvPr/>
        </p:nvSpPr>
        <p:spPr>
          <a:xfrm>
            <a:off x="171534" y="562384"/>
            <a:ext cx="6957838" cy="326609"/>
          </a:xfrm>
          <a:prstGeom prst="rect">
            <a:avLst/>
          </a:prstGeom>
          <a:noFill/>
        </p:spPr>
        <p:txBody>
          <a:bodyPr wrap="square" lIns="47418" tIns="47418" rIns="94837" bIns="47418" rtlCol="0">
            <a:spAutoFit/>
          </a:bodyPr>
          <a:lstStyle/>
          <a:p>
            <a:pPr algn="l"/>
            <a:r>
              <a:rPr lang="en-US" sz="1500" b="1" kern="1200" dirty="0">
                <a:solidFill>
                  <a:srgbClr val="000000"/>
                </a:solidFill>
                <a:effectLst/>
                <a:latin typeface="+mn-lt"/>
                <a:ea typeface="+mn-ea"/>
                <a:cs typeface="+mn-cs"/>
              </a:rPr>
              <a:t>Timing:</a:t>
            </a:r>
          </a:p>
        </p:txBody>
      </p:sp>
      <p:pic>
        <p:nvPicPr>
          <p:cNvPr id="7" name="Picture 6">
            <a:extLst>
              <a:ext uri="{FF2B5EF4-FFF2-40B4-BE49-F238E27FC236}">
                <a16:creationId xmlns:a16="http://schemas.microsoft.com/office/drawing/2014/main" id="{5E3E8211-E7F0-44C7-881D-0D66D9BAA4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9098280"/>
            <a:ext cx="6394316" cy="457194"/>
          </a:xfrm>
          <a:prstGeom prst="rect">
            <a:avLst/>
          </a:prstGeom>
        </p:spPr>
      </p:pic>
    </p:spTree>
    <p:extLst>
      <p:ext uri="{BB962C8B-B14F-4D97-AF65-F5344CB8AC3E}">
        <p14:creationId xmlns:p14="http://schemas.microsoft.com/office/powerpoint/2010/main" val="24617525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000" userDrawn="1">
          <p15:clr>
            <a:srgbClr val="F26B43"/>
          </p15:clr>
        </p15:guide>
        <p15:guide id="2" pos="2304" userDrawn="1">
          <p15:clr>
            <a:srgbClr val="F26B43"/>
          </p15:clr>
        </p15:guide>
      </p15:sldGuideLst>
    </p:ext>
  </p:extLst>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p:txBody>
      </p:sp>
      <p:sp>
        <p:nvSpPr>
          <p:cNvPr id="6" name="TextBox 5">
            <a:extLst>
              <a:ext uri="{FF2B5EF4-FFF2-40B4-BE49-F238E27FC236}">
                <a16:creationId xmlns:a16="http://schemas.microsoft.com/office/drawing/2014/main" id="{8D5000C4-5660-443A-B2B6-3E86DBE8423E}"/>
              </a:ext>
            </a:extLst>
          </p:cNvPr>
          <p:cNvSpPr txBox="1"/>
          <p:nvPr/>
        </p:nvSpPr>
        <p:spPr>
          <a:xfrm>
            <a:off x="244866" y="2894975"/>
            <a:ext cx="6563359" cy="2537728"/>
          </a:xfrm>
          <a:prstGeom prst="rect">
            <a:avLst/>
          </a:prstGeom>
          <a:noFill/>
          <a:ln>
            <a:noFill/>
          </a:ln>
        </p:spPr>
        <p:txBody>
          <a:bodyPr wrap="square" lIns="96635" tIns="48317" rIns="96635" bIns="48317" rtlCol="0">
            <a:spAutoFit/>
          </a:bodyPr>
          <a:lstStyle/>
          <a:p>
            <a:r>
              <a:rPr lang="en-US" sz="2600" b="1" dirty="0">
                <a:latin typeface="PT Sans"/>
                <a:ea typeface="Times New Roman" panose="02020603050405020304" pitchFamily="18" charset="0"/>
              </a:rPr>
              <a:t>               </a:t>
            </a:r>
            <a:endParaRPr lang="en-US" sz="2600" dirty="0">
              <a:latin typeface="PT Sans"/>
              <a:ea typeface="Times New Roman" panose="02020603050405020304" pitchFamily="18" charset="0"/>
            </a:endParaRPr>
          </a:p>
          <a:p>
            <a:pPr marL="187549" indent="-187549">
              <a:lnSpc>
                <a:spcPct val="120000"/>
              </a:lnSpc>
              <a:buSzPts val="1200"/>
              <a:buFont typeface="Symbol" panose="05050102010706020507" pitchFamily="18" charset="2"/>
              <a:buChar char=""/>
            </a:pPr>
            <a:r>
              <a:rPr lang="en-US" sz="1200" dirty="0">
                <a:solidFill>
                  <a:srgbClr val="000000"/>
                </a:solidFill>
                <a:latin typeface="PT Sans"/>
                <a:ea typeface="Times New Roman" panose="02020603050405020304" pitchFamily="18" charset="0"/>
              </a:rPr>
              <a:t>Welcome participants to the training.</a:t>
            </a:r>
          </a:p>
          <a:p>
            <a:pPr marL="187549" indent="-187549">
              <a:lnSpc>
                <a:spcPct val="120000"/>
              </a:lnSpc>
              <a:buSzPts val="1200"/>
              <a:buFont typeface="Symbol" panose="05050102010706020507" pitchFamily="18" charset="2"/>
              <a:buChar char=""/>
            </a:pPr>
            <a:r>
              <a:rPr lang="en-US" sz="1200" dirty="0">
                <a:solidFill>
                  <a:srgbClr val="000000"/>
                </a:solidFill>
                <a:latin typeface="PT Sans"/>
                <a:ea typeface="Times New Roman" panose="02020603050405020304" pitchFamily="18" charset="0"/>
              </a:rPr>
              <a:t>Trainers introduce themselves.  As the Trainer, consider identifying your own race and other identities in your introduction. </a:t>
            </a:r>
            <a:r>
              <a:rPr lang="en-US" sz="1200" dirty="0">
                <a:solidFill>
                  <a:srgbClr val="000000"/>
                </a:solidFill>
                <a:ea typeface="Times New Roman" panose="02020603050405020304" pitchFamily="18" charset="0"/>
              </a:rPr>
              <a:t>Naming one’s identities and modeling inclusive language in trainer introductions can both model and set a tone that all are truly welcome (see example below). You can then refer back to this when introducing the Day 3 opening activity: “What Makes Us Who We Are.” </a:t>
            </a:r>
            <a:endParaRPr lang="en-US" sz="1200" dirty="0">
              <a:solidFill>
                <a:srgbClr val="000000"/>
              </a:solidFill>
              <a:latin typeface="PT Sans"/>
              <a:ea typeface="Times New Roman" panose="02020603050405020304" pitchFamily="18" charset="0"/>
            </a:endParaRPr>
          </a:p>
          <a:p>
            <a:pPr marL="187549" indent="-187549">
              <a:lnSpc>
                <a:spcPct val="120000"/>
              </a:lnSpc>
              <a:buSzPts val="1200"/>
              <a:buFont typeface="Symbol" panose="05050102010706020507" pitchFamily="18" charset="2"/>
              <a:buChar char=""/>
            </a:pPr>
            <a:r>
              <a:rPr lang="en-US" sz="1200" dirty="0">
                <a:solidFill>
                  <a:srgbClr val="000000"/>
                </a:solidFill>
                <a:latin typeface="PT Sans"/>
                <a:ea typeface="Times New Roman" panose="02020603050405020304" pitchFamily="18" charset="0"/>
              </a:rPr>
              <a:t>Consider offering a land acknowledgement. </a:t>
            </a:r>
            <a:r>
              <a:rPr lang="en-US" sz="1200" b="1" dirty="0">
                <a:solidFill>
                  <a:srgbClr val="000000"/>
                </a:solidFill>
                <a:latin typeface="PT Sans"/>
                <a:ea typeface="Times New Roman" panose="02020603050405020304" pitchFamily="18" charset="0"/>
              </a:rPr>
              <a:t>Scan QR code for a resource on land acknowledgements. </a:t>
            </a:r>
          </a:p>
          <a:p>
            <a:pPr marL="187549" indent="-187549">
              <a:lnSpc>
                <a:spcPct val="120000"/>
              </a:lnSpc>
              <a:buSzPts val="1200"/>
              <a:buFont typeface="Symbol" panose="05050102010706020507" pitchFamily="18" charset="2"/>
              <a:buChar char=""/>
            </a:pPr>
            <a:endParaRPr lang="en-US" sz="1200" dirty="0">
              <a:solidFill>
                <a:srgbClr val="000000"/>
              </a:solidFill>
              <a:latin typeface="PT Sans"/>
              <a:ea typeface="Times New Roman" panose="02020603050405020304" pitchFamily="18" charset="0"/>
            </a:endParaRPr>
          </a:p>
        </p:txBody>
      </p:sp>
      <p:sp>
        <p:nvSpPr>
          <p:cNvPr id="11" name="TextBox 10">
            <a:extLst>
              <a:ext uri="{FF2B5EF4-FFF2-40B4-BE49-F238E27FC236}">
                <a16:creationId xmlns:a16="http://schemas.microsoft.com/office/drawing/2014/main" id="{3D03162E-ABE4-4668-B296-66B9F5314A21}"/>
              </a:ext>
            </a:extLst>
          </p:cNvPr>
          <p:cNvSpPr txBox="1"/>
          <p:nvPr/>
        </p:nvSpPr>
        <p:spPr>
          <a:xfrm>
            <a:off x="375139" y="2"/>
            <a:ext cx="6438836"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a:t>
            </a:r>
          </a:p>
        </p:txBody>
      </p:sp>
      <p:sp>
        <p:nvSpPr>
          <p:cNvPr id="5" name="TextBox 4"/>
          <p:cNvSpPr txBox="1"/>
          <p:nvPr/>
        </p:nvSpPr>
        <p:spPr>
          <a:xfrm>
            <a:off x="238504" y="5136423"/>
            <a:ext cx="4202070" cy="1904217"/>
          </a:xfrm>
          <a:prstGeom prst="rect">
            <a:avLst/>
          </a:prstGeom>
          <a:noFill/>
        </p:spPr>
        <p:txBody>
          <a:bodyPr wrap="square" lIns="93775" tIns="46887" rIns="93775" bIns="46887" rtlCol="0">
            <a:spAutoFit/>
          </a:bodyPr>
          <a:lstStyle/>
          <a:p>
            <a:pPr marL="187549" indent="-187549">
              <a:lnSpc>
                <a:spcPct val="120000"/>
              </a:lnSpc>
              <a:buSzPts val="1200"/>
              <a:buFont typeface="Symbol" panose="05050102010706020507" pitchFamily="18" charset="2"/>
              <a:buChar char=""/>
            </a:pPr>
            <a:r>
              <a:rPr lang="en-US" sz="1200" dirty="0">
                <a:solidFill>
                  <a:srgbClr val="000000"/>
                </a:solidFill>
                <a:ea typeface="Times New Roman" panose="02020603050405020304" pitchFamily="18" charset="0"/>
              </a:rPr>
              <a:t>Creating a space that is inclusive and welcoming for all (especially for those of historically marginalized and oppressed identities) is vitally important.</a:t>
            </a:r>
          </a:p>
          <a:p>
            <a:pPr marL="187549" indent="-187549">
              <a:lnSpc>
                <a:spcPct val="120000"/>
              </a:lnSpc>
              <a:buSzPts val="1200"/>
              <a:buFont typeface="Symbol" panose="05050102010706020507" pitchFamily="18" charset="2"/>
              <a:buChar char=""/>
            </a:pPr>
            <a:r>
              <a:rPr lang="en-US" sz="1200" dirty="0">
                <a:solidFill>
                  <a:srgbClr val="000000"/>
                </a:solidFill>
                <a:latin typeface="PT Sans"/>
                <a:ea typeface="Times New Roman" panose="02020603050405020304" pitchFamily="18" charset="0"/>
              </a:rPr>
              <a:t>Ask participants to introduce themselves: name, roles, and one brief reason they chose to do this work. If you have a large group (30 or more), ask them to share the reason for doing this work “in one breath” to ensure it is brief.</a:t>
            </a:r>
            <a:endParaRPr lang="en-US" sz="1200" dirty="0">
              <a:solidFill>
                <a:srgbClr val="000000"/>
              </a:solidFill>
              <a:ea typeface="Times New Roman" panose="02020603050405020304" pitchFamily="18"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4123" y="4983066"/>
            <a:ext cx="1831252" cy="2000115"/>
          </a:xfrm>
          <a:prstGeom prst="rect">
            <a:avLst/>
          </a:prstGeom>
        </p:spPr>
      </p:pic>
      <p:sp>
        <p:nvSpPr>
          <p:cNvPr id="9" name="Rectangle 8">
            <a:extLst>
              <a:ext uri="{FF2B5EF4-FFF2-40B4-BE49-F238E27FC236}">
                <a16:creationId xmlns:a16="http://schemas.microsoft.com/office/drawing/2014/main" id="{4E2064A0-B271-414E-9110-05BCB3DF5E8F}"/>
              </a:ext>
            </a:extLst>
          </p:cNvPr>
          <p:cNvSpPr/>
          <p:nvPr/>
        </p:nvSpPr>
        <p:spPr>
          <a:xfrm>
            <a:off x="219830" y="7603147"/>
            <a:ext cx="6858390" cy="1183432"/>
          </a:xfrm>
          <a:prstGeom prst="rect">
            <a:avLst/>
          </a:prstGeom>
        </p:spPr>
        <p:txBody>
          <a:bodyPr wrap="square" lIns="94837" tIns="47418" rIns="94837" bIns="47418">
            <a:spAutoFit/>
          </a:bodyPr>
          <a:lstStyle/>
          <a:p>
            <a:pPr marL="187549" indent="-187549">
              <a:lnSpc>
                <a:spcPct val="120000"/>
              </a:lnSpc>
              <a:spcBef>
                <a:spcPts val="103"/>
              </a:spcBef>
              <a:buSzPts val="1200"/>
              <a:buFont typeface="Symbol" panose="05050102010706020507" pitchFamily="18" charset="2"/>
              <a:buChar char=""/>
            </a:pPr>
            <a:r>
              <a:rPr lang="en-US" sz="1200" b="1" u="sng" dirty="0">
                <a:solidFill>
                  <a:srgbClr val="000000"/>
                </a:solidFill>
                <a:ea typeface="Times New Roman" panose="02020603050405020304" pitchFamily="18" charset="0"/>
              </a:rPr>
              <a:t>Sample Trainer Intro</a:t>
            </a:r>
            <a:r>
              <a:rPr lang="en-US" sz="1200" b="1" dirty="0">
                <a:solidFill>
                  <a:srgbClr val="000000"/>
                </a:solidFill>
                <a:ea typeface="Times New Roman" panose="02020603050405020304" pitchFamily="18" charset="0"/>
              </a:rPr>
              <a:t>: </a:t>
            </a:r>
            <a:r>
              <a:rPr lang="en-US" sz="1200" dirty="0">
                <a:solidFill>
                  <a:srgbClr val="000000"/>
                </a:solidFill>
                <a:ea typeface="Times New Roman" panose="02020603050405020304" pitchFamily="18" charset="0"/>
              </a:rPr>
              <a:t>My name is Darrell and I am a Risking Connection (RC) trainer at our agency. I am a social worker with experience in residential and outpatient programs and have been an RC trainer for 3 years. My mother is white and my father is Black. I identify as bi-racial and male. I mention this because, while this is not an anti-racism training, we cannot separate trauma from racism; to support trauma healing, we must also support anti-racism efforts.</a:t>
            </a:r>
          </a:p>
        </p:txBody>
      </p:sp>
      <p:sp>
        <p:nvSpPr>
          <p:cNvPr id="15" name="TextBox 14">
            <a:extLst>
              <a:ext uri="{FF2B5EF4-FFF2-40B4-BE49-F238E27FC236}">
                <a16:creationId xmlns:a16="http://schemas.microsoft.com/office/drawing/2014/main" id="{B2085F19-4DA5-4EE2-A51F-1D8FF49D05EE}"/>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7" name="Straight Connector 16">
            <a:extLst>
              <a:ext uri="{FF2B5EF4-FFF2-40B4-BE49-F238E27FC236}">
                <a16:creationId xmlns:a16="http://schemas.microsoft.com/office/drawing/2014/main" id="{EF255E2A-1B13-4851-9FF5-D889DB05D2ED}"/>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86519C4-8704-4EE3-AC51-8F54D28408B5}"/>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9:00-9:30  Introductions (slides 1-4)</a:t>
            </a:r>
            <a:endParaRPr lang="en-US" dirty="0"/>
          </a:p>
        </p:txBody>
      </p:sp>
      <p:sp>
        <p:nvSpPr>
          <p:cNvPr id="4" name="Slide Image Placeholder 3">
            <a:extLst>
              <a:ext uri="{FF2B5EF4-FFF2-40B4-BE49-F238E27FC236}">
                <a16:creationId xmlns:a16="http://schemas.microsoft.com/office/drawing/2014/main" id="{F4CFD58C-6A7D-44CF-A134-7AA855420B0B}"/>
              </a:ext>
            </a:extLst>
          </p:cNvPr>
          <p:cNvSpPr>
            <a:spLocks noGrp="1" noRot="1" noChangeAspect="1"/>
          </p:cNvSpPr>
          <p:nvPr>
            <p:ph type="sldImg"/>
          </p:nvPr>
        </p:nvSpPr>
        <p:spPr>
          <a:xfrm>
            <a:off x="193675" y="941388"/>
            <a:ext cx="3413125" cy="1920875"/>
          </a:xfrm>
        </p:spPr>
      </p:sp>
      <p:sp>
        <p:nvSpPr>
          <p:cNvPr id="2" name="TextBox 1">
            <a:extLst>
              <a:ext uri="{FF2B5EF4-FFF2-40B4-BE49-F238E27FC236}">
                <a16:creationId xmlns:a16="http://schemas.microsoft.com/office/drawing/2014/main" id="{25915E88-4D9A-4F44-AFCD-8F38E58B3E08}"/>
              </a:ext>
            </a:extLst>
          </p:cNvPr>
          <p:cNvSpPr txBox="1"/>
          <p:nvPr/>
        </p:nvSpPr>
        <p:spPr>
          <a:xfrm>
            <a:off x="3684494" y="1317812"/>
            <a:ext cx="3361765" cy="1477328"/>
          </a:xfrm>
          <a:prstGeom prst="rect">
            <a:avLst/>
          </a:prstGeom>
          <a:noFill/>
        </p:spPr>
        <p:txBody>
          <a:bodyPr wrap="square" rtlCol="0">
            <a:spAutoFit/>
          </a:bodyPr>
          <a:lstStyle/>
          <a:p>
            <a:r>
              <a:rPr lang="en-US" b="1" dirty="0">
                <a:solidFill>
                  <a:srgbClr val="000000"/>
                </a:solidFill>
              </a:rPr>
              <a:t>Please Note: </a:t>
            </a:r>
            <a:r>
              <a:rPr lang="en-US" dirty="0">
                <a:solidFill>
                  <a:srgbClr val="000000"/>
                </a:solidFill>
              </a:rPr>
              <a:t>Timing and Slide Numbers above correspond to the full version of RC, not the NEO version. We’ve left them here for your reference.</a:t>
            </a:r>
          </a:p>
        </p:txBody>
      </p:sp>
    </p:spTree>
    <p:extLst>
      <p:ext uri="{BB962C8B-B14F-4D97-AF65-F5344CB8AC3E}">
        <p14:creationId xmlns:p14="http://schemas.microsoft.com/office/powerpoint/2010/main" val="1332721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a:p>
          <a:p>
            <a:endParaRPr lang="en-US"/>
          </a:p>
          <a:p>
            <a:endParaRPr lang="en-US"/>
          </a:p>
          <a:p>
            <a:endParaRPr lang="en-US"/>
          </a:p>
          <a:p>
            <a:endParaRPr lang="en-US" dirty="0"/>
          </a:p>
        </p:txBody>
      </p:sp>
      <p:sp>
        <p:nvSpPr>
          <p:cNvPr id="5" name="TextBox 4">
            <a:extLst>
              <a:ext uri="{FF2B5EF4-FFF2-40B4-BE49-F238E27FC236}">
                <a16:creationId xmlns:a16="http://schemas.microsoft.com/office/drawing/2014/main" id="{E57E4161-F96E-4242-BA53-B87F9F22776B}"/>
              </a:ext>
            </a:extLst>
          </p:cNvPr>
          <p:cNvSpPr txBox="1"/>
          <p:nvPr/>
        </p:nvSpPr>
        <p:spPr>
          <a:xfrm>
            <a:off x="7950" y="46966"/>
            <a:ext cx="7299305"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2</a:t>
            </a:r>
          </a:p>
        </p:txBody>
      </p:sp>
      <p:sp>
        <p:nvSpPr>
          <p:cNvPr id="6" name="TextBox 5">
            <a:extLst>
              <a:ext uri="{FF2B5EF4-FFF2-40B4-BE49-F238E27FC236}">
                <a16:creationId xmlns:a16="http://schemas.microsoft.com/office/drawing/2014/main" id="{C04FFB9E-D9C4-4DCA-8F19-EF87628961B8}"/>
              </a:ext>
            </a:extLst>
          </p:cNvPr>
          <p:cNvSpPr txBox="1"/>
          <p:nvPr/>
        </p:nvSpPr>
        <p:spPr>
          <a:xfrm>
            <a:off x="244866" y="3307513"/>
            <a:ext cx="6532799" cy="842236"/>
          </a:xfrm>
          <a:prstGeom prst="rect">
            <a:avLst/>
          </a:prstGeom>
          <a:noFill/>
        </p:spPr>
        <p:txBody>
          <a:bodyPr wrap="square" lIns="96635" tIns="48317" rIns="96635" bIns="48317" rtlCol="0">
            <a:spAutoFit/>
          </a:bodyPr>
          <a:lstStyle/>
          <a:p>
            <a:pPr marL="187549" indent="-187549">
              <a:lnSpc>
                <a:spcPct val="120000"/>
              </a:lnSpc>
              <a:spcBef>
                <a:spcPts val="622"/>
              </a:spcBef>
              <a:buSzPts val="1200"/>
              <a:buFont typeface="Symbol" panose="05050102010706020507" pitchFamily="18" charset="2"/>
              <a:buChar char=""/>
            </a:pPr>
            <a:r>
              <a:rPr lang="en-US" sz="1200" dirty="0">
                <a:solidFill>
                  <a:srgbClr val="000000"/>
                </a:solidFill>
                <a:latin typeface="PT Sans"/>
              </a:rPr>
              <a:t>Explain that the Traumatic Stress Institute is a department of </a:t>
            </a:r>
            <a:r>
              <a:rPr lang="en-US" sz="1200" dirty="0" err="1">
                <a:solidFill>
                  <a:srgbClr val="000000"/>
                </a:solidFill>
                <a:latin typeface="PT Sans"/>
              </a:rPr>
              <a:t>Klingberg</a:t>
            </a:r>
            <a:r>
              <a:rPr lang="en-US" sz="1200" dirty="0">
                <a:solidFill>
                  <a:srgbClr val="000000"/>
                </a:solidFill>
                <a:latin typeface="PT Sans"/>
              </a:rPr>
              <a:t> (pronounced cling-berg) Family Centers, a family service agency in New Britain, CT.  </a:t>
            </a:r>
            <a:endParaRPr lang="en-US" sz="1200" strike="sngStrike" dirty="0">
              <a:solidFill>
                <a:srgbClr val="000000"/>
              </a:solidFill>
              <a:latin typeface="PT Sans"/>
            </a:endParaRPr>
          </a:p>
          <a:p>
            <a:pPr marL="187549" indent="-187549">
              <a:lnSpc>
                <a:spcPct val="120000"/>
              </a:lnSpc>
              <a:spcBef>
                <a:spcPts val="622"/>
              </a:spcBef>
              <a:buSzPts val="1200"/>
              <a:buFont typeface="Symbol" panose="05050102010706020507" pitchFamily="18" charset="2"/>
              <a:buChar char=""/>
            </a:pPr>
            <a:r>
              <a:rPr lang="en-US" sz="1200" dirty="0" err="1">
                <a:solidFill>
                  <a:srgbClr val="000000"/>
                </a:solidFill>
                <a:latin typeface="PT Sans"/>
              </a:rPr>
              <a:t>Klingberg</a:t>
            </a:r>
            <a:r>
              <a:rPr lang="en-US" sz="1200" dirty="0">
                <a:solidFill>
                  <a:srgbClr val="000000"/>
                </a:solidFill>
                <a:latin typeface="PT Sans"/>
              </a:rPr>
              <a:t> is the owner of Risking Connection. </a:t>
            </a:r>
          </a:p>
        </p:txBody>
      </p:sp>
      <p:sp>
        <p:nvSpPr>
          <p:cNvPr id="9" name="Rectangle 8">
            <a:extLst>
              <a:ext uri="{FF2B5EF4-FFF2-40B4-BE49-F238E27FC236}">
                <a16:creationId xmlns:a16="http://schemas.microsoft.com/office/drawing/2014/main" id="{23A23CF3-EBD5-4740-B467-0BC1D59FF227}"/>
              </a:ext>
            </a:extLst>
          </p:cNvPr>
          <p:cNvSpPr/>
          <p:nvPr/>
        </p:nvSpPr>
        <p:spPr>
          <a:xfrm>
            <a:off x="244865" y="7561722"/>
            <a:ext cx="3657600" cy="290849"/>
          </a:xfrm>
          <a:prstGeom prst="rect">
            <a:avLst/>
          </a:prstGeom>
        </p:spPr>
        <p:txBody>
          <a:bodyPr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rPr>
              <a:t>No discussion on this slide.</a:t>
            </a:r>
          </a:p>
        </p:txBody>
      </p:sp>
      <p:sp>
        <p:nvSpPr>
          <p:cNvPr id="4" name="Slide Image Placeholder 3">
            <a:extLst>
              <a:ext uri="{FF2B5EF4-FFF2-40B4-BE49-F238E27FC236}">
                <a16:creationId xmlns:a16="http://schemas.microsoft.com/office/drawing/2014/main" id="{FECC32CC-0281-4EEA-ADC3-434913E6C9C3}"/>
              </a:ext>
            </a:extLst>
          </p:cNvPr>
          <p:cNvSpPr>
            <a:spLocks noGrp="1" noRot="1" noChangeAspect="1"/>
          </p:cNvSpPr>
          <p:nvPr>
            <p:ph type="sldImg"/>
          </p:nvPr>
        </p:nvSpPr>
        <p:spPr>
          <a:xfrm>
            <a:off x="211138" y="939800"/>
            <a:ext cx="3414712" cy="1920875"/>
          </a:xfrm>
        </p:spPr>
      </p:sp>
      <p:sp>
        <p:nvSpPr>
          <p:cNvPr id="10" name="TextBox 9">
            <a:extLst>
              <a:ext uri="{FF2B5EF4-FFF2-40B4-BE49-F238E27FC236}">
                <a16:creationId xmlns:a16="http://schemas.microsoft.com/office/drawing/2014/main" id="{3A141F47-B1AE-42A4-9CCA-E617B5C7DB0C}"/>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1" name="Straight Connector 10">
            <a:extLst>
              <a:ext uri="{FF2B5EF4-FFF2-40B4-BE49-F238E27FC236}">
                <a16:creationId xmlns:a16="http://schemas.microsoft.com/office/drawing/2014/main" id="{E00A3CB6-BF45-42BD-9CDD-C91D7EAFFA86}"/>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24E2F6C-E24D-474C-9300-912D9431E64B}"/>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9:00-9:30  Introductions (slides 1-4)</a:t>
            </a:r>
            <a:endParaRPr lang="en-US" dirty="0"/>
          </a:p>
        </p:txBody>
      </p:sp>
    </p:spTree>
    <p:extLst>
      <p:ext uri="{BB962C8B-B14F-4D97-AF65-F5344CB8AC3E}">
        <p14:creationId xmlns:p14="http://schemas.microsoft.com/office/powerpoint/2010/main" val="3641399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C1B363-22C8-42D6-8B9B-AA143C04E087}"/>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3</a:t>
            </a:r>
          </a:p>
        </p:txBody>
      </p:sp>
      <p:sp>
        <p:nvSpPr>
          <p:cNvPr id="4" name="Slide Image Placeholder 3">
            <a:extLst>
              <a:ext uri="{FF2B5EF4-FFF2-40B4-BE49-F238E27FC236}">
                <a16:creationId xmlns:a16="http://schemas.microsoft.com/office/drawing/2014/main" id="{86778822-F39A-471C-A31C-8B08015A4D2F}"/>
              </a:ext>
            </a:extLst>
          </p:cNvPr>
          <p:cNvSpPr>
            <a:spLocks noGrp="1" noRot="1" noChangeAspect="1"/>
          </p:cNvSpPr>
          <p:nvPr>
            <p:ph type="sldImg"/>
          </p:nvPr>
        </p:nvSpPr>
        <p:spPr>
          <a:xfrm>
            <a:off x="211138" y="944563"/>
            <a:ext cx="3405187" cy="1916112"/>
          </a:xfrm>
        </p:spPr>
      </p:sp>
      <p:sp>
        <p:nvSpPr>
          <p:cNvPr id="8" name="Notes Placeholder 7">
            <a:extLst>
              <a:ext uri="{FF2B5EF4-FFF2-40B4-BE49-F238E27FC236}">
                <a16:creationId xmlns:a16="http://schemas.microsoft.com/office/drawing/2014/main" id="{F77DE618-01E6-4BC9-9F52-CEA332661FDA}"/>
              </a:ext>
            </a:extLst>
          </p:cNvPr>
          <p:cNvSpPr>
            <a:spLocks noGrp="1"/>
          </p:cNvSpPr>
          <p:nvPr>
            <p:ph type="body" idx="1"/>
          </p:nvPr>
        </p:nvSpPr>
        <p:spPr>
          <a:xfrm>
            <a:off x="298479" y="3222643"/>
            <a:ext cx="6747780" cy="4549758"/>
          </a:xfrm>
        </p:spPr>
        <p:txBody>
          <a:bodyPr/>
          <a:lstStyle/>
          <a:p>
            <a:pPr>
              <a:buSzPts val="1200"/>
            </a:pPr>
            <a:r>
              <a:rPr lang="en-US" b="1" u="sng" dirty="0">
                <a:solidFill>
                  <a:srgbClr val="000000"/>
                </a:solidFill>
                <a:ea typeface="Times New Roman" panose="02020603050405020304" pitchFamily="18" charset="0"/>
              </a:rPr>
              <a:t>SKIP THIS SLIDE IF YOUR FORMAL RISKING CONNECTION CHANGE MODEL INITIATIVE WITH TSI HAS BEEN COMPLETED </a:t>
            </a:r>
          </a:p>
          <a:p>
            <a:pPr>
              <a:buSzPts val="1200"/>
            </a:pPr>
            <a:endParaRPr lang="en-US" sz="1500" b="1" dirty="0">
              <a:solidFill>
                <a:srgbClr val="000000"/>
              </a:solidFill>
              <a:ea typeface="Times New Roman" panose="02020603050405020304" pitchFamily="18" charset="0"/>
            </a:endParaRPr>
          </a:p>
          <a:p>
            <a:pPr marL="187549" indent="-187549">
              <a:spcBef>
                <a:spcPts val="205"/>
              </a:spcBef>
              <a:buSzPct val="135000"/>
              <a:buFont typeface="Arial" panose="020B0604020202020204" pitchFamily="34" charset="0"/>
              <a:buChar char="•"/>
            </a:pPr>
            <a:r>
              <a:rPr lang="en-US" dirty="0">
                <a:solidFill>
                  <a:srgbClr val="000000"/>
                </a:solidFill>
                <a:ea typeface="Times New Roman" panose="02020603050405020304" pitchFamily="18" charset="0"/>
              </a:rPr>
              <a:t>Explain that Risking Connection training is the core curriculum in the Traumatic Stress Institute’s Risking Connection Change Model. </a:t>
            </a:r>
          </a:p>
          <a:p>
            <a:pPr marL="187549" indent="-187549">
              <a:spcBef>
                <a:spcPts val="205"/>
              </a:spcBef>
              <a:buSzPct val="135000"/>
              <a:buFont typeface="Arial" panose="020B0604020202020204" pitchFamily="34" charset="0"/>
              <a:buChar char="•"/>
            </a:pPr>
            <a:r>
              <a:rPr lang="en-US" dirty="0">
                <a:solidFill>
                  <a:srgbClr val="000000"/>
                </a:solidFill>
              </a:rPr>
              <a:t>Point out the components of the model including the RC Basic training, the RC Training of Trainers, Coaching, Trainer Certification, and Program Evaluation. If applicable, note RC for Foster Care, Restorative Approach, and Restorative Approach TTT, too. </a:t>
            </a:r>
            <a:r>
              <a:rPr lang="en-US" b="1" dirty="0">
                <a:solidFill>
                  <a:srgbClr val="000000"/>
                </a:solidFill>
              </a:rPr>
              <a:t>It involves all levels of the organization. </a:t>
            </a:r>
            <a:endParaRPr lang="en-US" dirty="0">
              <a:solidFill>
                <a:srgbClr val="000000"/>
              </a:solidFill>
            </a:endParaRPr>
          </a:p>
          <a:p>
            <a:pPr marL="187549" indent="-187549">
              <a:spcBef>
                <a:spcPts val="205"/>
              </a:spcBef>
              <a:buSzPct val="135000"/>
              <a:buFont typeface="Arial" panose="020B0604020202020204" pitchFamily="34" charset="0"/>
              <a:buChar char="•"/>
            </a:pPr>
            <a:r>
              <a:rPr lang="en-US" dirty="0">
                <a:solidFill>
                  <a:srgbClr val="000000"/>
                </a:solidFill>
              </a:rPr>
              <a:t>Point out where the organization is in the process. </a:t>
            </a:r>
          </a:p>
          <a:p>
            <a:pPr marL="187549" indent="-187549">
              <a:spcBef>
                <a:spcPts val="205"/>
              </a:spcBef>
              <a:buSzPct val="135000"/>
              <a:buFont typeface="Arial" panose="020B0604020202020204" pitchFamily="34" charset="0"/>
              <a:buChar char="•"/>
            </a:pPr>
            <a:r>
              <a:rPr lang="en-US" dirty="0">
                <a:solidFill>
                  <a:srgbClr val="000000"/>
                </a:solidFill>
                <a:ea typeface="Times New Roman" panose="02020603050405020304" pitchFamily="18" charset="0"/>
              </a:rPr>
              <a:t>Ask those in the room who are members of the client agency’s TIC Task Force to stand-up (be identified); identify others on Task Force who are not in the room.</a:t>
            </a:r>
          </a:p>
          <a:p>
            <a:pPr marL="187549" indent="-187549">
              <a:spcBef>
                <a:spcPts val="205"/>
              </a:spcBef>
              <a:buSzPct val="135000"/>
              <a:buFont typeface="Arial" panose="020B0604020202020204" pitchFamily="34" charset="0"/>
              <a:buChar char="•"/>
            </a:pPr>
            <a:r>
              <a:rPr lang="en-US" dirty="0">
                <a:solidFill>
                  <a:srgbClr val="000000"/>
                </a:solidFill>
                <a:ea typeface="Times New Roman" panose="02020603050405020304" pitchFamily="18" charset="0"/>
              </a:rPr>
              <a:t>Note that the TIC Task Force will be working directly with TSI to guide this initiative.</a:t>
            </a:r>
          </a:p>
          <a:p>
            <a:pPr marL="187549" indent="-187549">
              <a:spcBef>
                <a:spcPts val="205"/>
              </a:spcBef>
              <a:buSzPct val="135000"/>
              <a:buFont typeface="Arial" panose="020B0604020202020204" pitchFamily="34" charset="0"/>
              <a:buChar char="•"/>
            </a:pPr>
            <a:r>
              <a:rPr lang="en-US" dirty="0">
                <a:solidFill>
                  <a:srgbClr val="000000"/>
                </a:solidFill>
                <a:ea typeface="Times New Roman" panose="02020603050405020304" pitchFamily="18" charset="0"/>
              </a:rPr>
              <a:t>In addition to the Task Force, TSI will train Trainers and Champions at your agency to help spread Risking Connection and trauma-informed practices throughout the agency and to train new staff for years to come.</a:t>
            </a:r>
          </a:p>
          <a:p>
            <a:pPr marL="187549" indent="-187549">
              <a:spcBef>
                <a:spcPts val="205"/>
              </a:spcBef>
              <a:buSzPct val="135000"/>
              <a:buFont typeface="Arial" panose="020B0604020202020204" pitchFamily="34" charset="0"/>
              <a:buChar char="•"/>
            </a:pPr>
            <a:r>
              <a:rPr lang="en-US" dirty="0">
                <a:solidFill>
                  <a:srgbClr val="000000"/>
                </a:solidFill>
                <a:ea typeface="Times New Roman" panose="02020603050405020304" pitchFamily="18" charset="0"/>
              </a:rPr>
              <a:t>Note that the Program Evaluation (ARTIC – Attitudes Related to Trauma-Informed Care) is administered to staff before the RC Basic training, after the TTT, and near the end of the initiative, as a way of measuring progress toward TIC goals at the agency.</a:t>
            </a:r>
          </a:p>
          <a:p>
            <a:endParaRPr lang="en-US" dirty="0"/>
          </a:p>
        </p:txBody>
      </p:sp>
      <p:sp>
        <p:nvSpPr>
          <p:cNvPr id="6" name="TextBox 5">
            <a:extLst>
              <a:ext uri="{FF2B5EF4-FFF2-40B4-BE49-F238E27FC236}">
                <a16:creationId xmlns:a16="http://schemas.microsoft.com/office/drawing/2014/main" id="{3DC06ABA-3F4A-482F-9727-07751151A79D}"/>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9:00-9:30  Introductions (slides 1-4)</a:t>
            </a:r>
            <a:endParaRPr lang="en-US" dirty="0"/>
          </a:p>
        </p:txBody>
      </p:sp>
    </p:spTree>
    <p:extLst>
      <p:ext uri="{BB962C8B-B14F-4D97-AF65-F5344CB8AC3E}">
        <p14:creationId xmlns:p14="http://schemas.microsoft.com/office/powerpoint/2010/main" val="190203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4B73B-DB50-45A3-BB31-F407B86A473D}"/>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18</a:t>
            </a:r>
          </a:p>
        </p:txBody>
      </p:sp>
      <p:sp>
        <p:nvSpPr>
          <p:cNvPr id="7" name="TextBox 6">
            <a:extLst>
              <a:ext uri="{FF2B5EF4-FFF2-40B4-BE49-F238E27FC236}">
                <a16:creationId xmlns:a16="http://schemas.microsoft.com/office/drawing/2014/main" id="{F1BE8F73-40CB-443F-924D-4507C6B01314}"/>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8" name="Straight Connector 7">
            <a:extLst>
              <a:ext uri="{FF2B5EF4-FFF2-40B4-BE49-F238E27FC236}">
                <a16:creationId xmlns:a16="http://schemas.microsoft.com/office/drawing/2014/main" id="{ECAD9ECE-883C-4EA3-84BC-B6FBB1E9EEFB}"/>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9988B3D-2175-4B42-A65C-E8999F1BB122}"/>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10:00-10:10   Definitions of Psychological Trauma (slides 18-22)</a:t>
            </a:r>
            <a:endParaRPr lang="en-US" dirty="0"/>
          </a:p>
        </p:txBody>
      </p:sp>
      <p:sp>
        <p:nvSpPr>
          <p:cNvPr id="2" name="Slide Image Placeholder 1">
            <a:extLst>
              <a:ext uri="{FF2B5EF4-FFF2-40B4-BE49-F238E27FC236}">
                <a16:creationId xmlns:a16="http://schemas.microsoft.com/office/drawing/2014/main" id="{8BF5A12D-C37D-4F11-99B6-0BE848BB05A7}"/>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91EC83F7-AEA1-4063-9EC5-DB1B440CEF4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8217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4B73B-DB50-45A3-BB31-F407B86A473D}"/>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11</a:t>
            </a:r>
          </a:p>
        </p:txBody>
      </p:sp>
      <p:sp>
        <p:nvSpPr>
          <p:cNvPr id="7" name="TextBox 6">
            <a:extLst>
              <a:ext uri="{FF2B5EF4-FFF2-40B4-BE49-F238E27FC236}">
                <a16:creationId xmlns:a16="http://schemas.microsoft.com/office/drawing/2014/main" id="{AFC661FA-57AB-4F52-AEEF-06EAEDE3B257}"/>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9:30-10:00   Frame of Training (slides 5-17)</a:t>
            </a:r>
            <a:endParaRPr lang="en-US" dirty="0"/>
          </a:p>
        </p:txBody>
      </p:sp>
      <p:sp>
        <p:nvSpPr>
          <p:cNvPr id="2" name="Slide Image Placeholder 1">
            <a:extLst>
              <a:ext uri="{FF2B5EF4-FFF2-40B4-BE49-F238E27FC236}">
                <a16:creationId xmlns:a16="http://schemas.microsoft.com/office/drawing/2014/main" id="{11416C42-2899-4209-AEE2-1C5ACD48DC4D}"/>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C572349F-8A16-492D-B7EE-6C8FA8D157C1}"/>
              </a:ext>
            </a:extLst>
          </p:cNvPr>
          <p:cNvSpPr>
            <a:spLocks noGrp="1"/>
          </p:cNvSpPr>
          <p:nvPr>
            <p:ph type="body" idx="1"/>
          </p:nvPr>
        </p:nvSpPr>
        <p:spPr>
          <a:xfrm>
            <a:off x="271584" y="3209196"/>
            <a:ext cx="6761227" cy="5437264"/>
          </a:xfrm>
        </p:spPr>
        <p:txBody>
          <a:bodyPr/>
          <a:lstStyle/>
          <a:p>
            <a:pPr marL="189673" indent="-193270">
              <a:lnSpc>
                <a:spcPct val="120000"/>
              </a:lnSpc>
              <a:spcBef>
                <a:spcPts val="622"/>
              </a:spcBef>
              <a:buSzPts val="1200"/>
              <a:buFont typeface="Symbol" panose="05050102010706020507" pitchFamily="18" charset="2"/>
              <a:buChar char=""/>
            </a:pPr>
            <a:r>
              <a:rPr lang="en-US" dirty="0">
                <a:solidFill>
                  <a:srgbClr val="000000"/>
                </a:solidFill>
                <a:ea typeface="Times New Roman" panose="02020603050405020304" pitchFamily="18" charset="0"/>
                <a:cs typeface="Arial" panose="020B0604020202020204" pitchFamily="34" charset="0"/>
              </a:rPr>
              <a:t>To maximize learning, we are inviting each of you to join the trainers by moving out of the Comfort Zone: the zone where it feels good, comfy, and maybe even a bit boring – the kind of place that is good for slowing down and recharging.</a:t>
            </a:r>
          </a:p>
          <a:p>
            <a:pPr marL="189673" indent="-193270">
              <a:lnSpc>
                <a:spcPct val="120000"/>
              </a:lnSpc>
              <a:spcBef>
                <a:spcPts val="622"/>
              </a:spcBef>
              <a:buSzPts val="1200"/>
              <a:buFont typeface="Symbol" panose="05050102010706020507" pitchFamily="18" charset="2"/>
              <a:buChar char=""/>
            </a:pPr>
            <a:r>
              <a:rPr lang="en-US" dirty="0">
                <a:solidFill>
                  <a:srgbClr val="000000"/>
                </a:solidFill>
                <a:ea typeface="Times New Roman" panose="02020603050405020304" pitchFamily="18" charset="0"/>
                <a:cs typeface="Arial" panose="020B0604020202020204" pitchFamily="34" charset="0"/>
              </a:rPr>
              <a:t>And, we invite you to join us in the Learning Zone where it feels challenging, exciting, engaging, and, at times, uncomfortable – a place where we can learn and grow. </a:t>
            </a:r>
          </a:p>
          <a:p>
            <a:pPr marL="189673" indent="-193270">
              <a:lnSpc>
                <a:spcPct val="120000"/>
              </a:lnSpc>
              <a:spcBef>
                <a:spcPts val="622"/>
              </a:spcBef>
              <a:buSzPts val="1200"/>
              <a:buFont typeface="Symbol" panose="05050102010706020507" pitchFamily="18" charset="2"/>
              <a:buChar char=""/>
            </a:pPr>
            <a:r>
              <a:rPr lang="en-US" dirty="0">
                <a:solidFill>
                  <a:srgbClr val="000000"/>
                </a:solidFill>
                <a:ea typeface="Times New Roman" panose="02020603050405020304" pitchFamily="18" charset="0"/>
                <a:cs typeface="Arial" panose="020B0604020202020204" pitchFamily="34" charset="0"/>
              </a:rPr>
              <a:t>We also want to avoid the Alarm Zone - where it feels stressful and overwhelming - and where learning is blocked. </a:t>
            </a:r>
          </a:p>
          <a:p>
            <a:pPr marL="189673" indent="-193270">
              <a:lnSpc>
                <a:spcPct val="120000"/>
              </a:lnSpc>
              <a:spcBef>
                <a:spcPts val="622"/>
              </a:spcBef>
              <a:buSzPts val="1200"/>
              <a:buFont typeface="Symbol" panose="05050102010706020507" pitchFamily="18" charset="2"/>
              <a:buChar char=""/>
            </a:pPr>
            <a:r>
              <a:rPr lang="en-US" dirty="0">
                <a:solidFill>
                  <a:srgbClr val="000000"/>
                </a:solidFill>
                <a:ea typeface="Times New Roman" panose="02020603050405020304" pitchFamily="18" charset="0"/>
                <a:cs typeface="Arial" panose="020B0604020202020204" pitchFamily="34" charset="0"/>
              </a:rPr>
              <a:t>So, we encourage you to monitor your experience, take movement breaks, stay hydrated, use fidgets or doodle, and seek support, as needed, so that if you start to hear the alarm bells going off in yourself, you can take steps to get back into the learning zone.</a:t>
            </a:r>
          </a:p>
          <a:p>
            <a:pPr marL="189673" indent="-193270">
              <a:lnSpc>
                <a:spcPct val="120000"/>
              </a:lnSpc>
              <a:spcBef>
                <a:spcPts val="622"/>
              </a:spcBef>
              <a:buSzPts val="1200"/>
              <a:buFont typeface="Symbol" panose="05050102010706020507" pitchFamily="18" charset="2"/>
              <a:buChar char=""/>
            </a:pPr>
            <a:r>
              <a:rPr lang="en-US" dirty="0">
                <a:solidFill>
                  <a:srgbClr val="000000"/>
                </a:solidFill>
                <a:ea typeface="Times New Roman" panose="02020603050405020304" pitchFamily="18" charset="0"/>
                <a:cs typeface="Arial" panose="020B0604020202020204" pitchFamily="34" charset="0"/>
              </a:rPr>
              <a:t>Be sure to reach out to a trainer or colleague to let someone know that you are experiencing the Alarm Zone.</a:t>
            </a:r>
          </a:p>
          <a:p>
            <a:pPr marL="189673" indent="-193270">
              <a:lnSpc>
                <a:spcPct val="120000"/>
              </a:lnSpc>
              <a:spcBef>
                <a:spcPts val="622"/>
              </a:spcBef>
              <a:buSzPts val="1200"/>
              <a:buFont typeface="Symbol" panose="05050102010706020507" pitchFamily="18" charset="2"/>
              <a:buChar char=""/>
            </a:pPr>
            <a:r>
              <a:rPr lang="en-US" dirty="0">
                <a:solidFill>
                  <a:srgbClr val="000000"/>
                </a:solidFill>
                <a:ea typeface="Times New Roman" panose="02020603050405020304" pitchFamily="18" charset="0"/>
                <a:cs typeface="Arial" panose="020B0604020202020204" pitchFamily="34" charset="0"/>
              </a:rPr>
              <a:t>Again, this training will address issues about trauma and racism, which can be uncomfortable, and so this training offers an opportunity to grow one’s capacity to be comfortable with discomfort. </a:t>
            </a:r>
          </a:p>
          <a:p>
            <a:pPr marL="189673" indent="-193270">
              <a:lnSpc>
                <a:spcPct val="120000"/>
              </a:lnSpc>
              <a:spcBef>
                <a:spcPts val="622"/>
              </a:spcBef>
              <a:buSzPts val="1200"/>
              <a:buFont typeface="Symbol" panose="05050102010706020507" pitchFamily="18" charset="2"/>
              <a:buChar char=""/>
            </a:pPr>
            <a:r>
              <a:rPr lang="en-US" dirty="0">
                <a:solidFill>
                  <a:srgbClr val="000000"/>
                </a:solidFill>
                <a:ea typeface="Times New Roman" panose="02020603050405020304" pitchFamily="18" charset="0"/>
                <a:cs typeface="Arial" panose="020B0604020202020204" pitchFamily="34" charset="0"/>
              </a:rPr>
              <a:t>For some, this can be similar to what you ask of your clients when teaching them a new skill or asking them to consider a different point of view. Give yourself the grace you would give your clients as they learn to be comfortable with discomfort. </a:t>
            </a:r>
          </a:p>
          <a:p>
            <a:endParaRPr lang="en-US" dirty="0"/>
          </a:p>
        </p:txBody>
      </p:sp>
    </p:spTree>
    <p:extLst>
      <p:ext uri="{BB962C8B-B14F-4D97-AF65-F5344CB8AC3E}">
        <p14:creationId xmlns:p14="http://schemas.microsoft.com/office/powerpoint/2010/main" val="2087957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4B73B-DB50-45A3-BB31-F407B86A473D}"/>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18</a:t>
            </a:r>
          </a:p>
        </p:txBody>
      </p:sp>
      <p:sp>
        <p:nvSpPr>
          <p:cNvPr id="7" name="TextBox 6">
            <a:extLst>
              <a:ext uri="{FF2B5EF4-FFF2-40B4-BE49-F238E27FC236}">
                <a16:creationId xmlns:a16="http://schemas.microsoft.com/office/drawing/2014/main" id="{F1BE8F73-40CB-443F-924D-4507C6B01314}"/>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8" name="Straight Connector 7">
            <a:extLst>
              <a:ext uri="{FF2B5EF4-FFF2-40B4-BE49-F238E27FC236}">
                <a16:creationId xmlns:a16="http://schemas.microsoft.com/office/drawing/2014/main" id="{ECAD9ECE-883C-4EA3-84BC-B6FBB1E9EEFB}"/>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9988B3D-2175-4B42-A65C-E8999F1BB122}"/>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10:00-10:10   Definitions of Psychological Trauma (slides 18-22)</a:t>
            </a:r>
            <a:endParaRPr lang="en-US" dirty="0"/>
          </a:p>
        </p:txBody>
      </p:sp>
      <p:sp>
        <p:nvSpPr>
          <p:cNvPr id="2" name="Slide Image Placeholder 1">
            <a:extLst>
              <a:ext uri="{FF2B5EF4-FFF2-40B4-BE49-F238E27FC236}">
                <a16:creationId xmlns:a16="http://schemas.microsoft.com/office/drawing/2014/main" id="{8BF5A12D-C37D-4F11-99B6-0BE848BB05A7}"/>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91EC83F7-AEA1-4063-9EC5-DB1B440CEF4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83627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3675" y="941388"/>
            <a:ext cx="3413125" cy="1920875"/>
          </a:xfrm>
        </p:spPr>
      </p:sp>
      <p:sp>
        <p:nvSpPr>
          <p:cNvPr id="4" name="Notes Placeholder 3">
            <a:extLst>
              <a:ext uri="{FF2B5EF4-FFF2-40B4-BE49-F238E27FC236}">
                <a16:creationId xmlns:a16="http://schemas.microsoft.com/office/drawing/2014/main" id="{9784632C-2C8B-4D6E-A4CC-357C74596C97}"/>
              </a:ext>
            </a:extLst>
          </p:cNvPr>
          <p:cNvSpPr>
            <a:spLocks noGrp="1"/>
          </p:cNvSpPr>
          <p:nvPr>
            <p:ph type="body" idx="1"/>
          </p:nvPr>
        </p:nvSpPr>
        <p:spPr>
          <a:xfrm>
            <a:off x="254000" y="6149855"/>
            <a:ext cx="6705600" cy="2764975"/>
          </a:xfrm>
          <a:prstGeom prst="rect">
            <a:avLst/>
          </a:prstGeom>
          <a:noFill/>
          <a:ln>
            <a:noFill/>
          </a:ln>
        </p:spPr>
        <p:txBody>
          <a:bodyPr wrap="square" lIns="96635" tIns="48317" rIns="96635" bIns="48317">
            <a:spAutoFit/>
          </a:bodyPr>
          <a:lstStyle/>
          <a:p>
            <a:pPr>
              <a:spcBef>
                <a:spcPts val="422"/>
              </a:spcBef>
              <a:buSzPts val="1200"/>
            </a:pPr>
            <a:r>
              <a:rPr lang="en-US" sz="1800" b="1" dirty="0">
                <a:solidFill>
                  <a:srgbClr val="000000"/>
                </a:solidFill>
                <a:latin typeface="+mj-lt"/>
                <a:ea typeface="Times New Roman" panose="02020603050405020304" pitchFamily="18" charset="0"/>
              </a:rPr>
              <a:t>Discussion Guide</a:t>
            </a:r>
          </a:p>
          <a:p>
            <a:pPr marL="187549" indent="-187549">
              <a:spcBef>
                <a:spcPts val="422"/>
              </a:spcBef>
              <a:buSzPts val="1200"/>
              <a:buFont typeface="Symbol" panose="05050102010706020507" pitchFamily="18" charset="2"/>
              <a:buChar char=""/>
            </a:pPr>
            <a:r>
              <a:rPr lang="en-US" sz="1200" dirty="0">
                <a:solidFill>
                  <a:srgbClr val="000000"/>
                </a:solidFill>
                <a:latin typeface="+mj-lt"/>
                <a:ea typeface="Times New Roman" panose="02020603050405020304" pitchFamily="18" charset="0"/>
              </a:rPr>
              <a:t>Ask participants why they think the program is named “Risking Connection?” </a:t>
            </a:r>
          </a:p>
          <a:p>
            <a:pPr marL="187549" indent="-187549">
              <a:spcBef>
                <a:spcPts val="422"/>
              </a:spcBef>
              <a:buSzPts val="1200"/>
              <a:buFont typeface="Symbol" panose="05050102010706020507" pitchFamily="18" charset="2"/>
              <a:buChar char=""/>
            </a:pPr>
            <a:r>
              <a:rPr lang="en-US" sz="1200" dirty="0">
                <a:solidFill>
                  <a:srgbClr val="000000"/>
                </a:solidFill>
                <a:latin typeface="+mj-lt"/>
                <a:ea typeface="Times New Roman" panose="02020603050405020304" pitchFamily="18" charset="0"/>
              </a:rPr>
              <a:t>What’s risky about relationships? (If you allow yourself to get close to others, you can get hurt)</a:t>
            </a:r>
          </a:p>
          <a:p>
            <a:pPr marL="187549" indent="-187549">
              <a:spcBef>
                <a:spcPts val="422"/>
              </a:spcBef>
              <a:buSzPts val="1200"/>
              <a:buFont typeface="Symbol" panose="05050102010706020507" pitchFamily="18" charset="2"/>
              <a:buChar char=""/>
            </a:pPr>
            <a:r>
              <a:rPr lang="en-US" sz="1200" dirty="0">
                <a:solidFill>
                  <a:srgbClr val="000000"/>
                </a:solidFill>
                <a:latin typeface="+mj-lt"/>
                <a:ea typeface="Times New Roman" panose="02020603050405020304" pitchFamily="18" charset="0"/>
              </a:rPr>
              <a:t>What’s especially risky for clients we work with? (Because they’ve been betrayed and hurt by others in the past)</a:t>
            </a:r>
          </a:p>
          <a:p>
            <a:pPr marL="187549" indent="-187549">
              <a:spcBef>
                <a:spcPts val="422"/>
              </a:spcBef>
              <a:buSzPts val="1200"/>
              <a:buFont typeface="Symbol" panose="05050102010706020507" pitchFamily="18" charset="2"/>
              <a:buChar char=""/>
            </a:pPr>
            <a:r>
              <a:rPr lang="en-US" sz="1200" dirty="0">
                <a:solidFill>
                  <a:srgbClr val="000000"/>
                </a:solidFill>
                <a:latin typeface="+mj-lt"/>
                <a:ea typeface="Times New Roman" panose="02020603050405020304" pitchFamily="18" charset="0"/>
              </a:rPr>
              <a:t>Given the risks, why do people still pursue relationships? (Because we are social beings and yearn for connection) </a:t>
            </a:r>
          </a:p>
          <a:p>
            <a:pPr marL="187549" indent="-187549">
              <a:spcBef>
                <a:spcPts val="422"/>
              </a:spcBef>
              <a:buSzPts val="1200"/>
              <a:buFont typeface="Symbol" panose="05050102010706020507" pitchFamily="18" charset="2"/>
              <a:buChar char=""/>
            </a:pPr>
            <a:r>
              <a:rPr lang="en-US" sz="1200" dirty="0">
                <a:solidFill>
                  <a:srgbClr val="000000"/>
                </a:solidFill>
                <a:latin typeface="+mj-lt"/>
                <a:ea typeface="Times New Roman" panose="02020603050405020304" pitchFamily="18" charset="0"/>
              </a:rPr>
              <a:t>What’s risky for us (as treaters) about engaging in relationships with people we help? (We open our hearts to clients and it doesn’t always go well so we can get hurts also)</a:t>
            </a:r>
          </a:p>
          <a:p>
            <a:pPr marL="187549" indent="-187549">
              <a:spcBef>
                <a:spcPts val="422"/>
              </a:spcBef>
              <a:buSzPts val="1200"/>
              <a:buFont typeface="Symbol" panose="05050102010706020507" pitchFamily="18" charset="2"/>
              <a:buChar char=""/>
            </a:pPr>
            <a:r>
              <a:rPr lang="en-US" sz="1200" dirty="0">
                <a:solidFill>
                  <a:srgbClr val="000000"/>
                </a:solidFill>
                <a:latin typeface="+mj-lt"/>
                <a:ea typeface="Times New Roman" panose="02020603050405020304" pitchFamily="18" charset="0"/>
              </a:rPr>
              <a:t>Since survivors of trauma are hurt in relationships, the healing happens through relationships. </a:t>
            </a:r>
          </a:p>
          <a:p>
            <a:pPr marL="187549" indent="-187549">
              <a:spcBef>
                <a:spcPts val="422"/>
              </a:spcBef>
              <a:buSzPts val="1200"/>
              <a:buFont typeface="Symbol" panose="05050102010706020507" pitchFamily="18" charset="2"/>
              <a:buChar char=""/>
            </a:pPr>
            <a:r>
              <a:rPr lang="en-US" sz="1200" dirty="0">
                <a:solidFill>
                  <a:srgbClr val="000000"/>
                </a:solidFill>
                <a:latin typeface="+mj-lt"/>
                <a:ea typeface="Times New Roman" panose="02020603050405020304" pitchFamily="18" charset="0"/>
              </a:rPr>
              <a:t>Creating a culture where clients and colleagues can risk connection is central to RC. </a:t>
            </a:r>
            <a:endParaRPr lang="en-US" sz="1200" dirty="0">
              <a:latin typeface="+mj-lt"/>
              <a:ea typeface="Times New Roman" panose="02020603050405020304" pitchFamily="18" charset="0"/>
            </a:endParaRPr>
          </a:p>
        </p:txBody>
      </p:sp>
      <p:cxnSp>
        <p:nvCxnSpPr>
          <p:cNvPr id="6" name="Straight Connector 5"/>
          <p:cNvCxnSpPr/>
          <p:nvPr/>
        </p:nvCxnSpPr>
        <p:spPr>
          <a:xfrm>
            <a:off x="193675" y="6112283"/>
            <a:ext cx="6911596" cy="37572"/>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24740" y="3247402"/>
            <a:ext cx="6349525" cy="553998"/>
          </a:xfrm>
          <a:prstGeom prst="rect">
            <a:avLst/>
          </a:prstGeom>
          <a:noFill/>
        </p:spPr>
        <p:txBody>
          <a:bodyPr wrap="square" rtlCol="0">
            <a:spAutoFit/>
          </a:bodyPr>
          <a:lstStyle/>
          <a:p>
            <a:pPr marL="171450" indent="-171450">
              <a:buSzPct val="136000"/>
              <a:buFont typeface="Arial" panose="020B0604020202020204" pitchFamily="34" charset="0"/>
              <a:buChar char="•"/>
            </a:pPr>
            <a:r>
              <a:rPr lang="en-US" sz="1200" dirty="0">
                <a:solidFill>
                  <a:srgbClr val="000000"/>
                </a:solidFill>
                <a:latin typeface="+mj-lt"/>
                <a:ea typeface="Times New Roman" panose="02020603050405020304" pitchFamily="18" charset="0"/>
              </a:rPr>
              <a:t>See Discussion Guide below.</a:t>
            </a:r>
          </a:p>
          <a:p>
            <a:endParaRPr lang="en-US" dirty="0"/>
          </a:p>
        </p:txBody>
      </p:sp>
    </p:spTree>
    <p:extLst>
      <p:ext uri="{BB962C8B-B14F-4D97-AF65-F5344CB8AC3E}">
        <p14:creationId xmlns:p14="http://schemas.microsoft.com/office/powerpoint/2010/main" val="553216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10979B-D256-481C-956A-914AFE548E52}"/>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16</a:t>
            </a:r>
          </a:p>
        </p:txBody>
      </p:sp>
      <p:sp>
        <p:nvSpPr>
          <p:cNvPr id="9" name="Rectangle 8">
            <a:extLst>
              <a:ext uri="{FF2B5EF4-FFF2-40B4-BE49-F238E27FC236}">
                <a16:creationId xmlns:a16="http://schemas.microsoft.com/office/drawing/2014/main" id="{7A8C7A75-F83F-4CAC-832F-6AA7ABA8FEFA}"/>
              </a:ext>
            </a:extLst>
          </p:cNvPr>
          <p:cNvSpPr/>
          <p:nvPr/>
        </p:nvSpPr>
        <p:spPr>
          <a:xfrm>
            <a:off x="244865" y="7642995"/>
            <a:ext cx="3657600" cy="290849"/>
          </a:xfrm>
          <a:prstGeom prst="rect">
            <a:avLst/>
          </a:prstGeom>
        </p:spPr>
        <p:txBody>
          <a:bodyPr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rPr>
              <a:t>No discussion in this slide.</a:t>
            </a:r>
          </a:p>
        </p:txBody>
      </p:sp>
      <p:sp>
        <p:nvSpPr>
          <p:cNvPr id="10" name="TextBox 9">
            <a:extLst>
              <a:ext uri="{FF2B5EF4-FFF2-40B4-BE49-F238E27FC236}">
                <a16:creationId xmlns:a16="http://schemas.microsoft.com/office/drawing/2014/main" id="{59657E55-91E0-46F4-8E11-87F215782437}"/>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1" name="Straight Connector 10">
            <a:extLst>
              <a:ext uri="{FF2B5EF4-FFF2-40B4-BE49-F238E27FC236}">
                <a16:creationId xmlns:a16="http://schemas.microsoft.com/office/drawing/2014/main" id="{9E77C1E5-967F-4558-9E60-A43A5F688817}"/>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484232A-EC17-453E-952D-A5C54B510A54}"/>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9:30-10:00   Frame of Training (slides 5-17)</a:t>
            </a:r>
            <a:endParaRPr lang="en-US" dirty="0"/>
          </a:p>
        </p:txBody>
      </p:sp>
      <p:sp>
        <p:nvSpPr>
          <p:cNvPr id="2" name="Slide Image Placeholder 1">
            <a:extLst>
              <a:ext uri="{FF2B5EF4-FFF2-40B4-BE49-F238E27FC236}">
                <a16:creationId xmlns:a16="http://schemas.microsoft.com/office/drawing/2014/main" id="{6BA6CCD2-D2C7-40F5-960F-4F67B032AC04}"/>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F25AA407-3357-4B5F-B1AE-3E2306EB47EE}"/>
              </a:ext>
            </a:extLst>
          </p:cNvPr>
          <p:cNvSpPr>
            <a:spLocks noGrp="1"/>
          </p:cNvSpPr>
          <p:nvPr>
            <p:ph type="body" idx="1"/>
          </p:nvPr>
        </p:nvSpPr>
        <p:spPr>
          <a:xfrm>
            <a:off x="285031" y="3182301"/>
            <a:ext cx="6707439" cy="3783275"/>
          </a:xfrm>
        </p:spPr>
        <p:txBody>
          <a:bodyPr/>
          <a:lstStyle/>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RC is not a type of therapy or treatment technique. It is a philosophy or approach to working with trauma survivors.</a:t>
            </a:r>
          </a:p>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As of 2024, there are over 90 agencies across the world that teach RC to staff.</a:t>
            </a:r>
          </a:p>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It helps to provide a common language and a common lens to understand and respond in a healing way to trauma survivors. </a:t>
            </a:r>
          </a:p>
          <a:p>
            <a:endParaRPr lang="en-US" dirty="0"/>
          </a:p>
        </p:txBody>
      </p:sp>
    </p:spTree>
    <p:extLst>
      <p:ext uri="{BB962C8B-B14F-4D97-AF65-F5344CB8AC3E}">
        <p14:creationId xmlns:p14="http://schemas.microsoft.com/office/powerpoint/2010/main" val="2599689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10979B-D256-481C-956A-914AFE548E52}"/>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16</a:t>
            </a:r>
          </a:p>
        </p:txBody>
      </p:sp>
      <p:sp>
        <p:nvSpPr>
          <p:cNvPr id="9" name="Rectangle 8">
            <a:extLst>
              <a:ext uri="{FF2B5EF4-FFF2-40B4-BE49-F238E27FC236}">
                <a16:creationId xmlns:a16="http://schemas.microsoft.com/office/drawing/2014/main" id="{7A8C7A75-F83F-4CAC-832F-6AA7ABA8FEFA}"/>
              </a:ext>
            </a:extLst>
          </p:cNvPr>
          <p:cNvSpPr/>
          <p:nvPr/>
        </p:nvSpPr>
        <p:spPr>
          <a:xfrm>
            <a:off x="244865" y="7642995"/>
            <a:ext cx="3657600" cy="290849"/>
          </a:xfrm>
          <a:prstGeom prst="rect">
            <a:avLst/>
          </a:prstGeom>
        </p:spPr>
        <p:txBody>
          <a:bodyPr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rPr>
              <a:t>No discussion in this slide.</a:t>
            </a:r>
          </a:p>
        </p:txBody>
      </p:sp>
      <p:sp>
        <p:nvSpPr>
          <p:cNvPr id="10" name="TextBox 9">
            <a:extLst>
              <a:ext uri="{FF2B5EF4-FFF2-40B4-BE49-F238E27FC236}">
                <a16:creationId xmlns:a16="http://schemas.microsoft.com/office/drawing/2014/main" id="{59657E55-91E0-46F4-8E11-87F215782437}"/>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1" name="Straight Connector 10">
            <a:extLst>
              <a:ext uri="{FF2B5EF4-FFF2-40B4-BE49-F238E27FC236}">
                <a16:creationId xmlns:a16="http://schemas.microsoft.com/office/drawing/2014/main" id="{9E77C1E5-967F-4558-9E60-A43A5F688817}"/>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484232A-EC17-453E-952D-A5C54B510A54}"/>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9:30-10:00   Frame of Training (slides 5-17)</a:t>
            </a:r>
            <a:endParaRPr lang="en-US" dirty="0"/>
          </a:p>
        </p:txBody>
      </p:sp>
      <p:sp>
        <p:nvSpPr>
          <p:cNvPr id="2" name="Slide Image Placeholder 1">
            <a:extLst>
              <a:ext uri="{FF2B5EF4-FFF2-40B4-BE49-F238E27FC236}">
                <a16:creationId xmlns:a16="http://schemas.microsoft.com/office/drawing/2014/main" id="{6BA6CCD2-D2C7-40F5-960F-4F67B032AC04}"/>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F25AA407-3357-4B5F-B1AE-3E2306EB47EE}"/>
              </a:ext>
            </a:extLst>
          </p:cNvPr>
          <p:cNvSpPr>
            <a:spLocks noGrp="1"/>
          </p:cNvSpPr>
          <p:nvPr>
            <p:ph type="body" idx="1"/>
          </p:nvPr>
        </p:nvSpPr>
        <p:spPr>
          <a:xfrm>
            <a:off x="271584" y="3262984"/>
            <a:ext cx="6734333" cy="3662252"/>
          </a:xfrm>
        </p:spPr>
        <p:txBody>
          <a:bodyPr/>
          <a:lstStyle/>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People often have misunderstandings about what trauma-informed care and Risking Connection are and are not. Risking Connection does not mean these things.</a:t>
            </a:r>
          </a:p>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State that a healthy environment for people to heal and grow must include boundaries that are both firm and compassionate. Similarly, we can describe a healthy family as one that has firm (yet flexible) limits with love and compassion.</a:t>
            </a:r>
          </a:p>
          <a:p>
            <a:endParaRPr lang="en-US" dirty="0"/>
          </a:p>
        </p:txBody>
      </p:sp>
    </p:spTree>
    <p:extLst>
      <p:ext uri="{BB962C8B-B14F-4D97-AF65-F5344CB8AC3E}">
        <p14:creationId xmlns:p14="http://schemas.microsoft.com/office/powerpoint/2010/main" val="3479109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54B73B-DB50-45A3-BB31-F407B86A473D}"/>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18</a:t>
            </a:r>
          </a:p>
        </p:txBody>
      </p:sp>
      <p:sp>
        <p:nvSpPr>
          <p:cNvPr id="7" name="TextBox 6">
            <a:extLst>
              <a:ext uri="{FF2B5EF4-FFF2-40B4-BE49-F238E27FC236}">
                <a16:creationId xmlns:a16="http://schemas.microsoft.com/office/drawing/2014/main" id="{F1BE8F73-40CB-443F-924D-4507C6B01314}"/>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8" name="Straight Connector 7">
            <a:extLst>
              <a:ext uri="{FF2B5EF4-FFF2-40B4-BE49-F238E27FC236}">
                <a16:creationId xmlns:a16="http://schemas.microsoft.com/office/drawing/2014/main" id="{ECAD9ECE-883C-4EA3-84BC-B6FBB1E9EEFB}"/>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9988B3D-2175-4B42-A65C-E8999F1BB122}"/>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10:00-10:10   Definitions of Psychological Trauma (slides 18-22)</a:t>
            </a:r>
            <a:endParaRPr lang="en-US" dirty="0"/>
          </a:p>
        </p:txBody>
      </p:sp>
      <p:sp>
        <p:nvSpPr>
          <p:cNvPr id="2" name="Slide Image Placeholder 1">
            <a:extLst>
              <a:ext uri="{FF2B5EF4-FFF2-40B4-BE49-F238E27FC236}">
                <a16:creationId xmlns:a16="http://schemas.microsoft.com/office/drawing/2014/main" id="{8BF5A12D-C37D-4F11-99B6-0BE848BB05A7}"/>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91EC83F7-AEA1-4063-9EC5-DB1B440CEF4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7072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85031" y="3182301"/>
            <a:ext cx="6761227" cy="3393311"/>
          </a:xfrm>
        </p:spPr>
        <p:txBody>
          <a:bodyPr/>
          <a:lstStyle/>
          <a:p>
            <a:pPr marL="181189" indent="-181189">
              <a:spcBef>
                <a:spcPts val="422"/>
              </a:spcBef>
              <a:buSzPct val="135000"/>
              <a:buFont typeface="Arial" panose="020B0604020202020204" pitchFamily="34" charset="0"/>
              <a:buChar char="•"/>
            </a:pPr>
            <a:r>
              <a:rPr lang="en-US" dirty="0">
                <a:solidFill>
                  <a:srgbClr val="000000"/>
                </a:solidFill>
                <a:ea typeface="Times New Roman" panose="02020603050405020304" pitchFamily="18" charset="0"/>
              </a:rPr>
              <a:t>Review the “three Es” definition.</a:t>
            </a:r>
          </a:p>
          <a:p>
            <a:pPr marL="181189" indent="-181189">
              <a:spcBef>
                <a:spcPts val="422"/>
              </a:spcBef>
              <a:buSzPct val="135000"/>
              <a:buFont typeface="Arial" panose="020B0604020202020204" pitchFamily="34" charset="0"/>
              <a:buChar char="•"/>
            </a:pPr>
            <a:r>
              <a:rPr lang="en-US" dirty="0">
                <a:solidFill>
                  <a:srgbClr val="000000"/>
                </a:solidFill>
                <a:ea typeface="Times New Roman" panose="02020603050405020304" pitchFamily="18" charset="0"/>
              </a:rPr>
              <a:t>Stress that trauma is about the individual’s experience, not the event. This means that two people can experience the same event or type of event and experience it very differently.</a:t>
            </a:r>
          </a:p>
          <a:p>
            <a:pPr marL="181189" indent="-181189">
              <a:spcBef>
                <a:spcPts val="422"/>
              </a:spcBef>
              <a:buSzPct val="135000"/>
              <a:buFont typeface="Arial" panose="020B0604020202020204" pitchFamily="34" charset="0"/>
              <a:buChar char="•"/>
            </a:pPr>
            <a:r>
              <a:rPr lang="en-US" dirty="0">
                <a:solidFill>
                  <a:srgbClr val="000000"/>
                </a:solidFill>
                <a:ea typeface="Times New Roman" panose="02020603050405020304" pitchFamily="18" charset="0"/>
              </a:rPr>
              <a:t>See example and discussion below.</a:t>
            </a:r>
          </a:p>
          <a:p>
            <a:pPr marL="181189" indent="-181189">
              <a:spcBef>
                <a:spcPts val="422"/>
              </a:spcBef>
              <a:buSzPct val="135000"/>
              <a:buFont typeface="Arial" panose="020B0604020202020204" pitchFamily="34" charset="0"/>
              <a:buChar char="•"/>
            </a:pPr>
            <a:endParaRPr lang="en-US" dirty="0">
              <a:solidFill>
                <a:srgbClr val="000000"/>
              </a:solidFill>
            </a:endParaRPr>
          </a:p>
          <a:p>
            <a:endParaRPr lang="en-US" dirty="0"/>
          </a:p>
        </p:txBody>
      </p:sp>
      <p:sp>
        <p:nvSpPr>
          <p:cNvPr id="7" name="TextBox 6">
            <a:extLst>
              <a:ext uri="{FF2B5EF4-FFF2-40B4-BE49-F238E27FC236}">
                <a16:creationId xmlns:a16="http://schemas.microsoft.com/office/drawing/2014/main" id="{CE00BB4E-9B0D-4C94-8A05-1E3EA31D7C87}"/>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19</a:t>
            </a:r>
          </a:p>
        </p:txBody>
      </p:sp>
      <p:sp>
        <p:nvSpPr>
          <p:cNvPr id="5" name="Rectangle 4">
            <a:extLst>
              <a:ext uri="{FF2B5EF4-FFF2-40B4-BE49-F238E27FC236}">
                <a16:creationId xmlns:a16="http://schemas.microsoft.com/office/drawing/2014/main" id="{A5248A27-C646-486A-A57A-BB035DEFF444}"/>
              </a:ext>
            </a:extLst>
          </p:cNvPr>
          <p:cNvSpPr/>
          <p:nvPr/>
        </p:nvSpPr>
        <p:spPr>
          <a:xfrm>
            <a:off x="244865" y="7421446"/>
            <a:ext cx="6839422" cy="1660563"/>
          </a:xfrm>
          <a:prstGeom prst="rect">
            <a:avLst/>
          </a:prstGeom>
          <a:noFill/>
          <a:ln>
            <a:noFill/>
          </a:ln>
        </p:spPr>
        <p:txBody>
          <a:bodyPr wrap="square" lIns="96635" tIns="48317" rIns="96635" bIns="48317">
            <a:spAutoFit/>
          </a:bodyPr>
          <a:lstStyle/>
          <a:p>
            <a:pPr marL="181189" indent="-181189">
              <a:spcBef>
                <a:spcPts val="422"/>
              </a:spcBef>
              <a:buSzPct val="135000"/>
              <a:buFont typeface="Arial" panose="020B0604020202020204" pitchFamily="34" charset="0"/>
              <a:buChar char="•"/>
            </a:pPr>
            <a:r>
              <a:rPr lang="en-US" sz="1200" dirty="0">
                <a:solidFill>
                  <a:srgbClr val="000000"/>
                </a:solidFill>
              </a:rPr>
              <a:t>You can give the example of two people driving in a car together and having an accident.  For one person, it feels very traumatic.  For the other, no big deal. Or, give the example of two children in the same family experiencing domestic violence. For one there is a lasting impact and the other not.  </a:t>
            </a:r>
          </a:p>
          <a:p>
            <a:pPr marL="181189" indent="-181189">
              <a:spcBef>
                <a:spcPts val="422"/>
              </a:spcBef>
              <a:buSzPct val="135000"/>
              <a:buFont typeface="Arial" panose="020B0604020202020204" pitchFamily="34" charset="0"/>
              <a:buChar char="•"/>
            </a:pPr>
            <a:r>
              <a:rPr lang="en-US" sz="1200" dirty="0">
                <a:solidFill>
                  <a:srgbClr val="000000"/>
                </a:solidFill>
                <a:ea typeface="Times New Roman" panose="02020603050405020304" pitchFamily="18" charset="0"/>
              </a:rPr>
              <a:t>What factors could influence these different reactions? (Possible answers: age it occurred</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history of attachment</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support systems</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temperament</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what was happening at the time of  the accident</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other stressors in the person’s life or family</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experience when disclosed</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severity of trauma</a:t>
            </a:r>
            <a:r>
              <a:rPr lang="en-US" sz="1200" dirty="0">
                <a:ea typeface="Times New Roman" panose="02020603050405020304" pitchFamily="18" charset="0"/>
              </a:rPr>
              <a:t>, </a:t>
            </a:r>
            <a:r>
              <a:rPr lang="en-US" sz="1200" dirty="0">
                <a:solidFill>
                  <a:srgbClr val="000000"/>
                </a:solidFill>
                <a:ea typeface="Times New Roman" panose="02020603050405020304" pitchFamily="18" charset="0"/>
              </a:rPr>
              <a:t>who is the perpetrator).</a:t>
            </a:r>
            <a:endParaRPr lang="en-US" sz="1200" dirty="0">
              <a:ea typeface="Times New Roman" panose="02020603050405020304" pitchFamily="18" charset="0"/>
            </a:endParaRPr>
          </a:p>
        </p:txBody>
      </p:sp>
      <p:cxnSp>
        <p:nvCxnSpPr>
          <p:cNvPr id="10" name="Straight Connector 9"/>
          <p:cNvCxnSpPr/>
          <p:nvPr/>
        </p:nvCxnSpPr>
        <p:spPr>
          <a:xfrm flipV="1">
            <a:off x="200374" y="6942222"/>
            <a:ext cx="6924301" cy="14585"/>
          </a:xfrm>
          <a:prstGeom prst="line">
            <a:avLst/>
          </a:prstGeom>
          <a:ln w="6350">
            <a:solidFill>
              <a:srgbClr val="0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2D879B6-D4B3-4121-B24E-9036F365F09F}"/>
              </a:ext>
            </a:extLst>
          </p:cNvPr>
          <p:cNvSpPr txBox="1"/>
          <p:nvPr/>
        </p:nvSpPr>
        <p:spPr>
          <a:xfrm>
            <a:off x="250094" y="7006829"/>
            <a:ext cx="2827289" cy="374577"/>
          </a:xfrm>
          <a:prstGeom prst="rect">
            <a:avLst/>
          </a:prstGeom>
          <a:noFill/>
          <a:ln>
            <a:noFill/>
          </a:ln>
        </p:spPr>
        <p:txBody>
          <a:bodyPr wrap="square" lIns="96635" tIns="48317" rIns="96635" bIns="48317" rtlCol="0">
            <a:spAutoFit/>
          </a:bodyPr>
          <a:lstStyle/>
          <a:p>
            <a:r>
              <a:rPr lang="en-US" b="1" dirty="0">
                <a:solidFill>
                  <a:srgbClr val="000000"/>
                </a:solidFill>
              </a:rPr>
              <a:t>Discussion Guide</a:t>
            </a:r>
          </a:p>
        </p:txBody>
      </p:sp>
      <p:sp>
        <p:nvSpPr>
          <p:cNvPr id="11" name="TextBox 10">
            <a:extLst>
              <a:ext uri="{FF2B5EF4-FFF2-40B4-BE49-F238E27FC236}">
                <a16:creationId xmlns:a16="http://schemas.microsoft.com/office/drawing/2014/main" id="{86221B6C-AC6A-4D19-A7D6-5DDE7E681698}"/>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10:00-10:10   Definitions of Psychological Trauma (slides 18-22)</a:t>
            </a:r>
            <a:endParaRPr lang="en-US" dirty="0"/>
          </a:p>
        </p:txBody>
      </p:sp>
      <p:sp>
        <p:nvSpPr>
          <p:cNvPr id="4" name="Slide Image Placeholder 3">
            <a:extLst>
              <a:ext uri="{FF2B5EF4-FFF2-40B4-BE49-F238E27FC236}">
                <a16:creationId xmlns:a16="http://schemas.microsoft.com/office/drawing/2014/main" id="{3AB552B8-F0A8-4661-A052-4F7ED3A97198}"/>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3352145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82389" y="3249536"/>
            <a:ext cx="6736976" cy="3595017"/>
          </a:xfrm>
        </p:spPr>
        <p:txBody>
          <a:bodyPr/>
          <a:lstStyle/>
          <a:p>
            <a:pPr marL="189673" indent="-189673">
              <a:spcBef>
                <a:spcPts val="415"/>
              </a:spcBef>
              <a:buSzPct val="135000"/>
              <a:buFont typeface="Arial" panose="020B0604020202020204" pitchFamily="34" charset="0"/>
              <a:buChar char="•"/>
            </a:pPr>
            <a:r>
              <a:rPr lang="en-US" dirty="0">
                <a:solidFill>
                  <a:srgbClr val="000000"/>
                </a:solidFill>
              </a:rPr>
              <a:t>Gabor Mate (pronounced Ga-</a:t>
            </a:r>
            <a:r>
              <a:rPr lang="en-US" dirty="0" err="1">
                <a:solidFill>
                  <a:srgbClr val="000000"/>
                </a:solidFill>
              </a:rPr>
              <a:t>bor</a:t>
            </a:r>
            <a:r>
              <a:rPr lang="en-US" dirty="0">
                <a:solidFill>
                  <a:srgbClr val="000000"/>
                </a:solidFill>
              </a:rPr>
              <a:t> Ma-</a:t>
            </a:r>
            <a:r>
              <a:rPr lang="en-US" dirty="0" err="1">
                <a:solidFill>
                  <a:srgbClr val="000000"/>
                </a:solidFill>
              </a:rPr>
              <a:t>te</a:t>
            </a:r>
            <a:r>
              <a:rPr lang="en-US" dirty="0">
                <a:solidFill>
                  <a:srgbClr val="000000"/>
                </a:solidFill>
              </a:rPr>
              <a:t>  as in a latte) is an addiction expert with expertise in trauma, addiction, and childhood development.</a:t>
            </a:r>
          </a:p>
          <a:p>
            <a:pPr marL="189673" indent="-189673">
              <a:spcBef>
                <a:spcPts val="415"/>
              </a:spcBef>
              <a:buSzPct val="135000"/>
              <a:buFont typeface="Arial" panose="020B0604020202020204" pitchFamily="34" charset="0"/>
              <a:buChar char="•"/>
            </a:pPr>
            <a:r>
              <a:rPr lang="en-US" dirty="0">
                <a:solidFill>
                  <a:srgbClr val="000000"/>
                </a:solidFill>
              </a:rPr>
              <a:t>This quote nicely reinforces the three E’s of psychological trauma from the previous slide: event, experience, and effect.</a:t>
            </a:r>
          </a:p>
          <a:p>
            <a:endParaRPr lang="en-US" dirty="0"/>
          </a:p>
          <a:p>
            <a:endParaRPr lang="en-US" dirty="0"/>
          </a:p>
        </p:txBody>
      </p:sp>
      <p:sp>
        <p:nvSpPr>
          <p:cNvPr id="5" name="Rectangle 4">
            <a:extLst>
              <a:ext uri="{FF2B5EF4-FFF2-40B4-BE49-F238E27FC236}">
                <a16:creationId xmlns:a16="http://schemas.microsoft.com/office/drawing/2014/main" id="{DBCF2C61-E0A9-4196-9532-C2070387A463}"/>
              </a:ext>
            </a:extLst>
          </p:cNvPr>
          <p:cNvSpPr/>
          <p:nvPr/>
        </p:nvSpPr>
        <p:spPr>
          <a:xfrm>
            <a:off x="244866" y="7583374"/>
            <a:ext cx="2367817" cy="287875"/>
          </a:xfrm>
          <a:prstGeom prst="rect">
            <a:avLst/>
          </a:prstGeom>
        </p:spPr>
        <p:txBody>
          <a:bodyPr wrap="none"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ea typeface="Times New Roman" panose="02020603050405020304" pitchFamily="18" charset="0"/>
              </a:rPr>
              <a:t>No discussion on this slide. </a:t>
            </a:r>
          </a:p>
        </p:txBody>
      </p:sp>
      <p:sp>
        <p:nvSpPr>
          <p:cNvPr id="7" name="TextBox 6">
            <a:extLst>
              <a:ext uri="{FF2B5EF4-FFF2-40B4-BE49-F238E27FC236}">
                <a16:creationId xmlns:a16="http://schemas.microsoft.com/office/drawing/2014/main" id="{06E59E7C-802E-46AD-909A-8F4E97E65D3C}"/>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20</a:t>
            </a:r>
          </a:p>
        </p:txBody>
      </p:sp>
      <p:sp>
        <p:nvSpPr>
          <p:cNvPr id="9" name="TextBox 8">
            <a:extLst>
              <a:ext uri="{FF2B5EF4-FFF2-40B4-BE49-F238E27FC236}">
                <a16:creationId xmlns:a16="http://schemas.microsoft.com/office/drawing/2014/main" id="{6975D29B-D2CC-4A2D-A710-3986BAD77BE3}"/>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0" name="Straight Connector 9">
            <a:extLst>
              <a:ext uri="{FF2B5EF4-FFF2-40B4-BE49-F238E27FC236}">
                <a16:creationId xmlns:a16="http://schemas.microsoft.com/office/drawing/2014/main" id="{531C4075-55B9-4238-A717-5DDC9D6440FC}"/>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55FC939-24F8-4B61-A242-DB025C6E042B}"/>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10:00-10:10   Definitions of Psychological Trauma (slides 18-22)</a:t>
            </a:r>
            <a:endParaRPr lang="en-US" dirty="0"/>
          </a:p>
        </p:txBody>
      </p:sp>
      <p:sp>
        <p:nvSpPr>
          <p:cNvPr id="4" name="Slide Image Placeholder 3">
            <a:extLst>
              <a:ext uri="{FF2B5EF4-FFF2-40B4-BE49-F238E27FC236}">
                <a16:creationId xmlns:a16="http://schemas.microsoft.com/office/drawing/2014/main" id="{946EC814-47A6-422D-8A2F-6EFB2D119B6A}"/>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387497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71584" y="3262984"/>
            <a:ext cx="6788121" cy="3689146"/>
          </a:xfrm>
        </p:spPr>
        <p:txBody>
          <a:bodyPr/>
          <a:lstStyle/>
          <a:p>
            <a:pPr marL="187549" indent="-187549">
              <a:spcBef>
                <a:spcPts val="422"/>
              </a:spcBef>
              <a:buSzPct val="135000"/>
              <a:buFont typeface="Arial" panose="020B0604020202020204" pitchFamily="34" charset="0"/>
              <a:buChar char="•"/>
            </a:pPr>
            <a:r>
              <a:rPr lang="en-US" dirty="0">
                <a:solidFill>
                  <a:srgbClr val="000000"/>
                </a:solidFill>
              </a:rPr>
              <a:t>Traumatic events are experienced individually or collectively. Trauma can occur at many levels and the context makes a difference to how people respond, its impact, and what people need to heal.</a:t>
            </a:r>
          </a:p>
          <a:p>
            <a:pPr marL="187549" indent="-187549">
              <a:spcBef>
                <a:spcPts val="422"/>
              </a:spcBef>
              <a:buSzPct val="135000"/>
              <a:buFont typeface="Arial" panose="020B0604020202020204" pitchFamily="34" charset="0"/>
              <a:buChar char="•"/>
            </a:pPr>
            <a:r>
              <a:rPr lang="en-US" dirty="0">
                <a:solidFill>
                  <a:srgbClr val="000000"/>
                </a:solidFill>
              </a:rPr>
              <a:t>Historical trauma is widespread trauma that happens to an entire culture or group and influences the generations of the group beyond who experienced it directly. Slavery, the forced migration of Native Americans, and the murder of Jews in the Holocaust are examples. </a:t>
            </a:r>
          </a:p>
          <a:p>
            <a:pPr marL="187549" indent="-187549">
              <a:spcBef>
                <a:spcPts val="422"/>
              </a:spcBef>
              <a:buSzPct val="135000"/>
              <a:buFont typeface="Arial" panose="020B0604020202020204" pitchFamily="34" charset="0"/>
              <a:buChar char="•"/>
            </a:pPr>
            <a:r>
              <a:rPr lang="en-US" dirty="0">
                <a:solidFill>
                  <a:srgbClr val="000000"/>
                </a:solidFill>
              </a:rPr>
              <a:t>Racial trauma results from discrimination based on someone’s race. </a:t>
            </a:r>
          </a:p>
          <a:p>
            <a:endParaRPr lang="en-US" dirty="0"/>
          </a:p>
          <a:p>
            <a:endParaRPr lang="en-US" dirty="0"/>
          </a:p>
          <a:p>
            <a:endParaRPr lang="en-US" dirty="0"/>
          </a:p>
        </p:txBody>
      </p:sp>
      <p:sp>
        <p:nvSpPr>
          <p:cNvPr id="6" name="TextBox 5">
            <a:extLst>
              <a:ext uri="{FF2B5EF4-FFF2-40B4-BE49-F238E27FC236}">
                <a16:creationId xmlns:a16="http://schemas.microsoft.com/office/drawing/2014/main" id="{CE00BB4E-9B0D-4C94-8A05-1E3EA31D7C87}"/>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21</a:t>
            </a:r>
          </a:p>
        </p:txBody>
      </p:sp>
      <p:sp>
        <p:nvSpPr>
          <p:cNvPr id="4" name="TextBox 3">
            <a:extLst>
              <a:ext uri="{FF2B5EF4-FFF2-40B4-BE49-F238E27FC236}">
                <a16:creationId xmlns:a16="http://schemas.microsoft.com/office/drawing/2014/main" id="{BF2E8C2D-D1B6-8041-BD22-1D22251DE276}"/>
              </a:ext>
            </a:extLst>
          </p:cNvPr>
          <p:cNvSpPr txBox="1"/>
          <p:nvPr/>
        </p:nvSpPr>
        <p:spPr>
          <a:xfrm>
            <a:off x="244865" y="7626588"/>
            <a:ext cx="3962098" cy="286081"/>
          </a:xfrm>
          <a:prstGeom prst="rect">
            <a:avLst/>
          </a:prstGeom>
          <a:noFill/>
        </p:spPr>
        <p:txBody>
          <a:bodyPr wrap="square" lIns="94837" tIns="47418" rIns="94837" bIns="47418" rtlCol="0">
            <a:spAutoFit/>
          </a:bodyPr>
          <a:lstStyle/>
          <a:p>
            <a:pPr marL="193270" indent="-193270">
              <a:buSzPts val="1200"/>
              <a:buFont typeface="Symbol" panose="05050102010706020507" pitchFamily="18" charset="2"/>
              <a:buChar char=""/>
            </a:pPr>
            <a:r>
              <a:rPr lang="en-US" sz="1200" dirty="0">
                <a:solidFill>
                  <a:srgbClr val="000000"/>
                </a:solidFill>
                <a:ea typeface="Times New Roman" panose="02020603050405020304" pitchFamily="18" charset="0"/>
              </a:rPr>
              <a:t>No discussion on this slide. </a:t>
            </a:r>
          </a:p>
        </p:txBody>
      </p:sp>
      <p:sp>
        <p:nvSpPr>
          <p:cNvPr id="9" name="TextBox 8">
            <a:extLst>
              <a:ext uri="{FF2B5EF4-FFF2-40B4-BE49-F238E27FC236}">
                <a16:creationId xmlns:a16="http://schemas.microsoft.com/office/drawing/2014/main" id="{E2E1991F-905C-4533-9572-2C2B05E24ABF}"/>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1" name="Straight Connector 10">
            <a:extLst>
              <a:ext uri="{FF2B5EF4-FFF2-40B4-BE49-F238E27FC236}">
                <a16:creationId xmlns:a16="http://schemas.microsoft.com/office/drawing/2014/main" id="{C07E1FD2-80E1-4ECC-83C9-EE7B20728F39}"/>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C024D37-E8AD-4F0A-9E46-291D16E608C4}"/>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10:00-10:10   Definitions of Psychological Trauma (slides 18-22)</a:t>
            </a:r>
            <a:endParaRPr lang="en-US" dirty="0"/>
          </a:p>
        </p:txBody>
      </p:sp>
      <p:sp>
        <p:nvSpPr>
          <p:cNvPr id="7" name="Slide Image Placeholder 6">
            <a:extLst>
              <a:ext uri="{FF2B5EF4-FFF2-40B4-BE49-F238E27FC236}">
                <a16:creationId xmlns:a16="http://schemas.microsoft.com/office/drawing/2014/main" id="{D12B6C22-5840-469D-9AC5-AE9A3279978E}"/>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3679694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0821C81-C121-6148-9355-723B4B7E2170}"/>
              </a:ext>
            </a:extLst>
          </p:cNvPr>
          <p:cNvSpPr txBox="1"/>
          <p:nvPr/>
        </p:nvSpPr>
        <p:spPr>
          <a:xfrm>
            <a:off x="260225" y="7655204"/>
            <a:ext cx="3180522" cy="572162"/>
          </a:xfrm>
          <a:prstGeom prst="rect">
            <a:avLst/>
          </a:prstGeom>
          <a:noFill/>
        </p:spPr>
        <p:txBody>
          <a:bodyPr wrap="square" lIns="94837" tIns="47418" rIns="94837" bIns="47418" rtlCol="0">
            <a:spAutoFit/>
          </a:bodyPr>
          <a:lstStyle/>
          <a:p>
            <a:pPr marL="177819" indent="-177819">
              <a:buFont typeface="Arial" panose="020B0604020202020204" pitchFamily="34" charset="0"/>
              <a:buChar char="•"/>
            </a:pPr>
            <a:r>
              <a:rPr lang="en-US" sz="1200" dirty="0">
                <a:solidFill>
                  <a:srgbClr val="000000"/>
                </a:solidFill>
                <a:ea typeface="Times New Roman" panose="02020603050405020304" pitchFamily="18" charset="0"/>
              </a:rPr>
              <a:t>No discussion on this slide. </a:t>
            </a:r>
          </a:p>
          <a:p>
            <a:endParaRPr lang="en-US" dirty="0"/>
          </a:p>
        </p:txBody>
      </p:sp>
      <p:sp>
        <p:nvSpPr>
          <p:cNvPr id="8" name="TextBox 7">
            <a:extLst>
              <a:ext uri="{FF2B5EF4-FFF2-40B4-BE49-F238E27FC236}">
                <a16:creationId xmlns:a16="http://schemas.microsoft.com/office/drawing/2014/main" id="{AC303904-3B2E-43A9-B16A-A7E896AEEE36}"/>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22</a:t>
            </a:r>
          </a:p>
        </p:txBody>
      </p:sp>
      <p:sp>
        <p:nvSpPr>
          <p:cNvPr id="9" name="TextBox 8">
            <a:extLst>
              <a:ext uri="{FF2B5EF4-FFF2-40B4-BE49-F238E27FC236}">
                <a16:creationId xmlns:a16="http://schemas.microsoft.com/office/drawing/2014/main" id="{25A07EAD-A84E-4CB9-AE50-5EC138EB8C75}"/>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0" name="Straight Connector 9">
            <a:extLst>
              <a:ext uri="{FF2B5EF4-FFF2-40B4-BE49-F238E27FC236}">
                <a16:creationId xmlns:a16="http://schemas.microsoft.com/office/drawing/2014/main" id="{0D2248A1-B48B-4CDC-9868-07FA8BFAA9A0}"/>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7A9BCAE-4129-442C-BC88-F9E838EE4678}"/>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10:00-10:10   Definitions of Psychological Trauma (slides 18-22)</a:t>
            </a:r>
            <a:endParaRPr lang="en-US" dirty="0"/>
          </a:p>
        </p:txBody>
      </p:sp>
      <p:sp>
        <p:nvSpPr>
          <p:cNvPr id="2" name="Slide Image Placeholder 1">
            <a:extLst>
              <a:ext uri="{FF2B5EF4-FFF2-40B4-BE49-F238E27FC236}">
                <a16:creationId xmlns:a16="http://schemas.microsoft.com/office/drawing/2014/main" id="{7D6FABDA-DAFD-4E9A-886C-5AC286E4CB8C}"/>
              </a:ext>
            </a:extLst>
          </p:cNvPr>
          <p:cNvSpPr>
            <a:spLocks noGrp="1" noRot="1" noChangeAspect="1"/>
          </p:cNvSpPr>
          <p:nvPr>
            <p:ph type="sldImg"/>
          </p:nvPr>
        </p:nvSpPr>
        <p:spPr>
          <a:xfrm>
            <a:off x="193675" y="941388"/>
            <a:ext cx="3413125" cy="1920875"/>
          </a:xfrm>
        </p:spPr>
      </p:sp>
      <p:sp>
        <p:nvSpPr>
          <p:cNvPr id="6" name="Notes Placeholder 5">
            <a:extLst>
              <a:ext uri="{FF2B5EF4-FFF2-40B4-BE49-F238E27FC236}">
                <a16:creationId xmlns:a16="http://schemas.microsoft.com/office/drawing/2014/main" id="{F937F8CA-DEB5-4981-ABFC-F83C6C255FC4}"/>
              </a:ext>
            </a:extLst>
          </p:cNvPr>
          <p:cNvSpPr>
            <a:spLocks noGrp="1"/>
          </p:cNvSpPr>
          <p:nvPr>
            <p:ph type="body" idx="1"/>
          </p:nvPr>
        </p:nvSpPr>
        <p:spPr>
          <a:xfrm>
            <a:off x="298478" y="3209195"/>
            <a:ext cx="6707439" cy="3796723"/>
          </a:xfrm>
        </p:spPr>
        <p:txBody>
          <a:bodyPr/>
          <a:lstStyle/>
          <a:p>
            <a:pPr marL="296365" indent="-296365">
              <a:lnSpc>
                <a:spcPct val="120000"/>
              </a:lnSpc>
              <a:buSzPct val="146000"/>
              <a:buFont typeface="Arial" panose="020B0604020202020204" pitchFamily="34" charset="0"/>
              <a:buChar char="•"/>
            </a:pPr>
            <a:r>
              <a:rPr lang="en-US" dirty="0">
                <a:solidFill>
                  <a:srgbClr val="000000"/>
                </a:solidFill>
              </a:rPr>
              <a:t>A couple slides back, we have a quote by Gabor Mate in which he says: </a:t>
            </a:r>
            <a:r>
              <a:rPr lang="en-US" i="1" dirty="0">
                <a:solidFill>
                  <a:srgbClr val="000000"/>
                </a:solidFill>
              </a:rPr>
              <a:t>“Trauma is not what happens to you, it’s what happens inside you as a result of what happened to you.”</a:t>
            </a:r>
          </a:p>
          <a:p>
            <a:pPr marL="296365" indent="-296365">
              <a:lnSpc>
                <a:spcPct val="120000"/>
              </a:lnSpc>
              <a:buSzPct val="146000"/>
              <a:buFont typeface="Arial" panose="020B0604020202020204" pitchFamily="34" charset="0"/>
              <a:buChar char="•"/>
            </a:pPr>
            <a:r>
              <a:rPr lang="en-US" dirty="0">
                <a:solidFill>
                  <a:srgbClr val="000000"/>
                </a:solidFill>
              </a:rPr>
              <a:t>As a result of experiencing racial trauma, individuals can internalize and experience the following:</a:t>
            </a:r>
          </a:p>
          <a:p>
            <a:pPr lvl="1" indent="-296365">
              <a:lnSpc>
                <a:spcPct val="110000"/>
              </a:lnSpc>
              <a:spcBef>
                <a:spcPts val="415"/>
              </a:spcBef>
              <a:buSzPct val="80000"/>
              <a:buFont typeface="Courier New" panose="02070309020205020404" pitchFamily="49" charset="0"/>
              <a:buChar char="o"/>
            </a:pPr>
            <a:r>
              <a:rPr lang="en-US" dirty="0">
                <a:solidFill>
                  <a:srgbClr val="000000"/>
                </a:solidFill>
              </a:rPr>
              <a:t>Vacant esteem: b</a:t>
            </a:r>
            <a:r>
              <a:rPr lang="en-US" altLang="en-US" dirty="0">
                <a:solidFill>
                  <a:srgbClr val="000000"/>
                </a:solidFill>
              </a:rPr>
              <a:t>elieving oneself to have little or no worth exacerbated by the 	group and societal pronouncement of inferiority</a:t>
            </a:r>
          </a:p>
          <a:p>
            <a:pPr lvl="1" indent="-296365">
              <a:lnSpc>
                <a:spcPct val="110000"/>
              </a:lnSpc>
              <a:spcBef>
                <a:spcPts val="415"/>
              </a:spcBef>
              <a:buSzPct val="80000"/>
              <a:buFont typeface="Courier New" panose="02070309020205020404" pitchFamily="49" charset="0"/>
              <a:buChar char="o"/>
            </a:pPr>
            <a:r>
              <a:rPr lang="en-US" dirty="0">
                <a:solidFill>
                  <a:srgbClr val="000000"/>
                </a:solidFill>
              </a:rPr>
              <a:t>Ever present anger can be a response to chronic discrimination</a:t>
            </a:r>
          </a:p>
          <a:p>
            <a:pPr lvl="1" indent="-296365">
              <a:lnSpc>
                <a:spcPct val="110000"/>
              </a:lnSpc>
              <a:spcBef>
                <a:spcPts val="415"/>
              </a:spcBef>
              <a:buSzPct val="80000"/>
              <a:buFont typeface="Courier New" panose="02070309020205020404" pitchFamily="49" charset="0"/>
              <a:buChar char="o"/>
            </a:pPr>
            <a:r>
              <a:rPr lang="en-US" dirty="0">
                <a:solidFill>
                  <a:srgbClr val="000000"/>
                </a:solidFill>
              </a:rPr>
              <a:t>Constant hypervigilance – on high alert in response to verbal and physical attacks, micro aggressions, and being heavily policed. We will talk more in the body and brain section about the nervous system when chronic trauma has been experienced.  </a:t>
            </a:r>
          </a:p>
          <a:p>
            <a:pPr lvl="1" indent="-296365">
              <a:lnSpc>
                <a:spcPct val="110000"/>
              </a:lnSpc>
              <a:spcBef>
                <a:spcPts val="415"/>
              </a:spcBef>
              <a:buSzPct val="80000"/>
              <a:buFont typeface="Courier New" panose="02070309020205020404" pitchFamily="49" charset="0"/>
              <a:buChar char="o"/>
            </a:pPr>
            <a:r>
              <a:rPr lang="en-US" dirty="0">
                <a:solidFill>
                  <a:srgbClr val="000000"/>
                </a:solidFill>
              </a:rPr>
              <a:t>Racial identity confusion…pulled between one’s own racial identity that is devalued and the idealized identity of dominant culture </a:t>
            </a:r>
          </a:p>
          <a:p>
            <a:pPr lvl="1" indent="-296365">
              <a:lnSpc>
                <a:spcPct val="110000"/>
              </a:lnSpc>
              <a:spcBef>
                <a:spcPts val="415"/>
              </a:spcBef>
              <a:buSzPct val="80000"/>
              <a:buFont typeface="Courier New" panose="02070309020205020404" pitchFamily="49" charset="0"/>
              <a:buChar char="o"/>
            </a:pPr>
            <a:r>
              <a:rPr lang="en-US" dirty="0">
                <a:solidFill>
                  <a:srgbClr val="000000"/>
                </a:solidFill>
              </a:rPr>
              <a:t>Weathering is the cumulative negative impact of racism on the bodies of people of Color; we will show a video on this near the end of this section.</a:t>
            </a:r>
            <a:endParaRPr lang="en-US" sz="1500" dirty="0"/>
          </a:p>
          <a:p>
            <a:endParaRPr lang="en-US" dirty="0"/>
          </a:p>
        </p:txBody>
      </p:sp>
    </p:spTree>
    <p:extLst>
      <p:ext uri="{BB962C8B-B14F-4D97-AF65-F5344CB8AC3E}">
        <p14:creationId xmlns:p14="http://schemas.microsoft.com/office/powerpoint/2010/main" val="1177669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
            <a:ext cx="7315200" cy="556368"/>
          </a:xfrm>
          <a:prstGeom prst="rect">
            <a:avLst/>
          </a:prstGeom>
        </p:spPr>
        <p:txBody>
          <a:bodyPr wrap="square" lIns="93775" tIns="46887" rIns="93775" bIns="46887">
            <a:spAutoFit/>
          </a:bodyPr>
          <a:lstStyle/>
          <a:p>
            <a:pPr algn="ctr"/>
            <a:r>
              <a:rPr lang="en-US" sz="3000" b="1" dirty="0">
                <a:solidFill>
                  <a:srgbClr val="000000"/>
                </a:solidFill>
              </a:rPr>
              <a:t>RC Basic Manual: Day 1, Slide 23</a:t>
            </a:r>
          </a:p>
        </p:txBody>
      </p:sp>
      <p:sp>
        <p:nvSpPr>
          <p:cNvPr id="6" name="TextBox 5">
            <a:extLst>
              <a:ext uri="{FF2B5EF4-FFF2-40B4-BE49-F238E27FC236}">
                <a16:creationId xmlns:a16="http://schemas.microsoft.com/office/drawing/2014/main" id="{A4863138-2734-4180-A99A-5EC26428FD85}"/>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7" name="Straight Connector 6">
            <a:extLst>
              <a:ext uri="{FF2B5EF4-FFF2-40B4-BE49-F238E27FC236}">
                <a16:creationId xmlns:a16="http://schemas.microsoft.com/office/drawing/2014/main" id="{46E57E06-7398-4590-B9CF-27A27591B536}"/>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796E5DA-4A5B-4001-B3F3-E5C3A15316CE}"/>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10:10-10:35   The ACEs Study: Lifelong Impacts (slides 23-39)</a:t>
            </a:r>
            <a:endParaRPr lang="en-US" dirty="0"/>
          </a:p>
        </p:txBody>
      </p:sp>
      <p:sp>
        <p:nvSpPr>
          <p:cNvPr id="4" name="Slide Image Placeholder 3">
            <a:extLst>
              <a:ext uri="{FF2B5EF4-FFF2-40B4-BE49-F238E27FC236}">
                <a16:creationId xmlns:a16="http://schemas.microsoft.com/office/drawing/2014/main" id="{6B5C638C-7C9E-440F-BCC3-DC92043CD3C3}"/>
              </a:ext>
            </a:extLst>
          </p:cNvPr>
          <p:cNvSpPr>
            <a:spLocks noGrp="1" noRot="1" noChangeAspect="1"/>
          </p:cNvSpPr>
          <p:nvPr>
            <p:ph type="sldImg"/>
          </p:nvPr>
        </p:nvSpPr>
        <p:spPr>
          <a:xfrm>
            <a:off x="193675" y="941388"/>
            <a:ext cx="3413125" cy="1920875"/>
          </a:xfrm>
        </p:spPr>
      </p:sp>
      <p:sp>
        <p:nvSpPr>
          <p:cNvPr id="9" name="Notes Placeholder 8">
            <a:extLst>
              <a:ext uri="{FF2B5EF4-FFF2-40B4-BE49-F238E27FC236}">
                <a16:creationId xmlns:a16="http://schemas.microsoft.com/office/drawing/2014/main" id="{57C24836-8BED-4966-975B-797F269266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24936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11925" y="3303324"/>
            <a:ext cx="6626757" cy="3742935"/>
          </a:xfrm>
        </p:spPr>
        <p:txBody>
          <a:bodyPr/>
          <a:lstStyle/>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Ask how many people have heard of the ACE study? </a:t>
            </a:r>
          </a:p>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This was often described as “the most important study you never heard of” because for almost 20 years after it was published, no one knew about it. This IS now changing and many more people know about it.</a:t>
            </a:r>
          </a:p>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As you can see by the quote, the study has profoundly changed how health professionals think about their work.  The findings have also fostered what is now an international movement for trauma-informed care.</a:t>
            </a:r>
          </a:p>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Alert people that this can be upsetting information to listen to since so many of us have experienced adversity and trauma. </a:t>
            </a:r>
          </a:p>
          <a:p>
            <a:pPr marL="193270" indent="-193270">
              <a:spcBef>
                <a:spcPts val="422"/>
              </a:spcBef>
              <a:buSzPts val="1200"/>
              <a:buFont typeface="Symbol" panose="05050102010706020507" pitchFamily="18" charset="2"/>
              <a:buChar char=""/>
            </a:pPr>
            <a:r>
              <a:rPr lang="en-US" dirty="0">
                <a:solidFill>
                  <a:srgbClr val="000000"/>
                </a:solidFill>
                <a:ea typeface="Times New Roman" panose="02020603050405020304" pitchFamily="18" charset="0"/>
              </a:rPr>
              <a:t>What is important is that, although this study talks about the profound impact of adversity and trauma in childhood, it does not talk about all the positive childhood experiences that buffer or reduce the impact of trauma. We’ll talk about that in a moment. </a:t>
            </a:r>
          </a:p>
          <a:p>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AB02197C-6646-4C57-B583-6BD55391FCE5}"/>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24</a:t>
            </a:r>
          </a:p>
        </p:txBody>
      </p:sp>
      <p:sp>
        <p:nvSpPr>
          <p:cNvPr id="10" name="Rectangle 9">
            <a:extLst>
              <a:ext uri="{FF2B5EF4-FFF2-40B4-BE49-F238E27FC236}">
                <a16:creationId xmlns:a16="http://schemas.microsoft.com/office/drawing/2014/main" id="{0EF623CF-6167-4F62-8F90-5F247EF1F30B}"/>
              </a:ext>
            </a:extLst>
          </p:cNvPr>
          <p:cNvSpPr/>
          <p:nvPr/>
        </p:nvSpPr>
        <p:spPr>
          <a:xfrm>
            <a:off x="244866" y="7634010"/>
            <a:ext cx="2322654" cy="287875"/>
          </a:xfrm>
          <a:prstGeom prst="rect">
            <a:avLst/>
          </a:prstGeom>
        </p:spPr>
        <p:txBody>
          <a:bodyPr wrap="none"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rPr>
              <a:t>No discussion on this slide.</a:t>
            </a:r>
          </a:p>
        </p:txBody>
      </p:sp>
      <p:sp>
        <p:nvSpPr>
          <p:cNvPr id="9" name="TextBox 8">
            <a:extLst>
              <a:ext uri="{FF2B5EF4-FFF2-40B4-BE49-F238E27FC236}">
                <a16:creationId xmlns:a16="http://schemas.microsoft.com/office/drawing/2014/main" id="{4BE02C3A-DD7D-40EE-8593-37C96BF9777A}"/>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1" name="Straight Connector 10">
            <a:extLst>
              <a:ext uri="{FF2B5EF4-FFF2-40B4-BE49-F238E27FC236}">
                <a16:creationId xmlns:a16="http://schemas.microsoft.com/office/drawing/2014/main" id="{3893517D-A80C-4DC3-B7A3-91BEC9843D21}"/>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BA3D7AF-D031-40AF-AAE9-76269E8BC853}"/>
              </a:ext>
            </a:extLst>
          </p:cNvPr>
          <p:cNvSpPr txBox="1"/>
          <p:nvPr/>
        </p:nvSpPr>
        <p:spPr>
          <a:xfrm>
            <a:off x="889832" y="583608"/>
            <a:ext cx="6218098" cy="326609"/>
          </a:xfrm>
          <a:prstGeom prst="rect">
            <a:avLst/>
          </a:prstGeom>
          <a:noFill/>
        </p:spPr>
        <p:txBody>
          <a:bodyPr wrap="square" lIns="94837" tIns="47418" rIns="94837" bIns="47418" rtlCol="0">
            <a:spAutoFit/>
          </a:bodyPr>
          <a:lstStyle/>
          <a:p>
            <a:r>
              <a:rPr lang="en-US" sz="1500" b="1" dirty="0">
                <a:solidFill>
                  <a:srgbClr val="000000"/>
                </a:solidFill>
              </a:rPr>
              <a:t>10:10-10:35   The ACEs Study: Lifelong Impacts (slides 23-39)</a:t>
            </a:r>
            <a:endParaRPr lang="en-US" dirty="0"/>
          </a:p>
        </p:txBody>
      </p:sp>
      <p:sp>
        <p:nvSpPr>
          <p:cNvPr id="4" name="Slide Image Placeholder 3">
            <a:extLst>
              <a:ext uri="{FF2B5EF4-FFF2-40B4-BE49-F238E27FC236}">
                <a16:creationId xmlns:a16="http://schemas.microsoft.com/office/drawing/2014/main" id="{98A07E4B-7513-4B00-A32E-3BAC0B018A38}"/>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1667467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3675" y="941388"/>
            <a:ext cx="3413125" cy="192087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756900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F1C8C80-9BD4-4EF0-AD5E-185E752B5218}"/>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49</a:t>
            </a:r>
          </a:p>
        </p:txBody>
      </p:sp>
      <p:sp>
        <p:nvSpPr>
          <p:cNvPr id="7" name="TextBox 6">
            <a:extLst>
              <a:ext uri="{FF2B5EF4-FFF2-40B4-BE49-F238E27FC236}">
                <a16:creationId xmlns:a16="http://schemas.microsoft.com/office/drawing/2014/main" id="{1AF21612-39AA-4222-A020-BBD0F04A0E54}"/>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8" name="Straight Connector 7">
            <a:extLst>
              <a:ext uri="{FF2B5EF4-FFF2-40B4-BE49-F238E27FC236}">
                <a16:creationId xmlns:a16="http://schemas.microsoft.com/office/drawing/2014/main" id="{D3A9D870-9C65-4BB5-8C84-FCA2984EB81C}"/>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74FF341-A8A8-467B-A209-5ACDA12966AB}"/>
              </a:ext>
            </a:extLst>
          </p:cNvPr>
          <p:cNvSpPr txBox="1"/>
          <p:nvPr/>
        </p:nvSpPr>
        <p:spPr>
          <a:xfrm>
            <a:off x="887366" y="583608"/>
            <a:ext cx="6324170" cy="326595"/>
          </a:xfrm>
          <a:prstGeom prst="rect">
            <a:avLst/>
          </a:prstGeom>
          <a:noFill/>
        </p:spPr>
        <p:txBody>
          <a:bodyPr wrap="square" lIns="94837" tIns="47418" rIns="94837" bIns="47418" rtlCol="0">
            <a:spAutoFit/>
          </a:bodyPr>
          <a:lstStyle/>
          <a:p>
            <a:r>
              <a:rPr lang="en-US" sz="1500" b="1" dirty="0">
                <a:solidFill>
                  <a:srgbClr val="000000"/>
                </a:solidFill>
              </a:rPr>
              <a:t>11:15-11:20   Introduction to the RC Trauma Framework (s. 49-51)</a:t>
            </a:r>
            <a:endParaRPr lang="en-US" dirty="0"/>
          </a:p>
        </p:txBody>
      </p:sp>
      <p:sp>
        <p:nvSpPr>
          <p:cNvPr id="2" name="Slide Image Placeholder 1">
            <a:extLst>
              <a:ext uri="{FF2B5EF4-FFF2-40B4-BE49-F238E27FC236}">
                <a16:creationId xmlns:a16="http://schemas.microsoft.com/office/drawing/2014/main" id="{7D7EC966-995F-4C26-8620-E9178CFEDE48}"/>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A00351CA-DBDA-4E39-938C-28F400009D2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6799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3A0CA06-9A46-4505-AA5C-7233ED9F73CC}"/>
              </a:ext>
            </a:extLst>
          </p:cNvPr>
          <p:cNvSpPr txBox="1"/>
          <p:nvPr/>
        </p:nvSpPr>
        <p:spPr>
          <a:xfrm>
            <a:off x="2926996" y="2881284"/>
            <a:ext cx="4191657" cy="326609"/>
          </a:xfrm>
          <a:prstGeom prst="rect">
            <a:avLst/>
          </a:prstGeom>
          <a:noFill/>
        </p:spPr>
        <p:txBody>
          <a:bodyPr wrap="square" lIns="94837" tIns="47418" rIns="94837" bIns="47418" rtlCol="0">
            <a:spAutoFit/>
          </a:bodyPr>
          <a:lstStyle/>
          <a:p>
            <a:pPr algn="r"/>
            <a:r>
              <a:rPr lang="en-US" sz="1500" b="1" dirty="0">
                <a:solidFill>
                  <a:srgbClr val="000000"/>
                </a:solidFill>
              </a:rPr>
              <a:t>THIS SLIDE IS ANIMATED</a:t>
            </a:r>
          </a:p>
        </p:txBody>
      </p:sp>
      <p:sp>
        <p:nvSpPr>
          <p:cNvPr id="3" name="Notes Placeholder 2"/>
          <p:cNvSpPr>
            <a:spLocks noGrp="1"/>
          </p:cNvSpPr>
          <p:nvPr>
            <p:ph type="body" idx="1"/>
          </p:nvPr>
        </p:nvSpPr>
        <p:spPr>
          <a:xfrm>
            <a:off x="258137" y="3262983"/>
            <a:ext cx="6788122" cy="5746546"/>
          </a:xfrm>
        </p:spPr>
        <p:txBody>
          <a:bodyPr/>
          <a:lstStyle/>
          <a:p>
            <a:pPr marL="189673" indent="-189673">
              <a:lnSpc>
                <a:spcPct val="110000"/>
              </a:lnSpc>
              <a:spcBef>
                <a:spcPts val="415"/>
              </a:spcBef>
              <a:buSzPct val="135000"/>
              <a:buFont typeface="Arial" panose="020B0604020202020204" pitchFamily="34" charset="0"/>
              <a:buChar char="•"/>
            </a:pPr>
            <a:r>
              <a:rPr lang="en-US" b="1" dirty="0">
                <a:solidFill>
                  <a:srgbClr val="000000"/>
                </a:solidFill>
              </a:rPr>
              <a:t>CLICK: </a:t>
            </a:r>
            <a:r>
              <a:rPr lang="en-US" dirty="0">
                <a:solidFill>
                  <a:srgbClr val="000000"/>
                </a:solidFill>
              </a:rPr>
              <a:t>Traumatic childhood experiences and ACEs, especially when they are chronic, disrupt the trajectory of the child’s development.</a:t>
            </a:r>
          </a:p>
          <a:p>
            <a:pPr marL="189673" indent="-189673">
              <a:lnSpc>
                <a:spcPct val="110000"/>
              </a:lnSpc>
              <a:spcBef>
                <a:spcPts val="415"/>
              </a:spcBef>
              <a:buSzPct val="135000"/>
              <a:buFont typeface="Arial" panose="020B0604020202020204" pitchFamily="34" charset="0"/>
              <a:buChar char="•"/>
            </a:pPr>
            <a:r>
              <a:rPr lang="en-US" dirty="0">
                <a:solidFill>
                  <a:srgbClr val="000000"/>
                </a:solidFill>
              </a:rPr>
              <a:t>RC discusses three important domains of development that are disrupted -- attachment, body and brain, and self-capacities. </a:t>
            </a:r>
          </a:p>
          <a:p>
            <a:pPr marL="189673" indent="-189673">
              <a:lnSpc>
                <a:spcPct val="110000"/>
              </a:lnSpc>
              <a:spcBef>
                <a:spcPts val="415"/>
              </a:spcBef>
              <a:buSzPct val="135000"/>
              <a:buFont typeface="Arial" panose="020B0604020202020204" pitchFamily="34" charset="0"/>
              <a:buChar char="•"/>
            </a:pPr>
            <a:r>
              <a:rPr lang="en-US" dirty="0">
                <a:solidFill>
                  <a:srgbClr val="000000"/>
                </a:solidFill>
              </a:rPr>
              <a:t>This is the history of many clients that enter our programs and the history continues to  impact clients in the present.</a:t>
            </a:r>
          </a:p>
          <a:p>
            <a:pPr marL="189673" indent="-189673">
              <a:lnSpc>
                <a:spcPct val="110000"/>
              </a:lnSpc>
              <a:spcBef>
                <a:spcPts val="415"/>
              </a:spcBef>
              <a:buSzPct val="135000"/>
              <a:buFont typeface="Arial" panose="020B0604020202020204" pitchFamily="34" charset="0"/>
              <a:buChar char="•"/>
            </a:pPr>
            <a:r>
              <a:rPr lang="en-US" b="1" dirty="0">
                <a:solidFill>
                  <a:srgbClr val="000000"/>
                </a:solidFill>
              </a:rPr>
              <a:t>CLICK: </a:t>
            </a:r>
            <a:r>
              <a:rPr lang="en-US" dirty="0">
                <a:solidFill>
                  <a:srgbClr val="000000"/>
                </a:solidFill>
              </a:rPr>
              <a:t>Then, stressors in the present – even very small stressors – echo back to the past history and can activate a very strong threat response. </a:t>
            </a:r>
          </a:p>
          <a:p>
            <a:pPr marL="189673" indent="-189673">
              <a:lnSpc>
                <a:spcPct val="110000"/>
              </a:lnSpc>
              <a:spcBef>
                <a:spcPts val="415"/>
              </a:spcBef>
              <a:buSzPct val="135000"/>
              <a:buFont typeface="Arial" panose="020B0604020202020204" pitchFamily="34" charset="0"/>
              <a:buChar char="•"/>
            </a:pPr>
            <a:r>
              <a:rPr lang="en-US" dirty="0">
                <a:solidFill>
                  <a:srgbClr val="000000"/>
                </a:solidFill>
              </a:rPr>
              <a:t>These stressors can be layered on top of other ongoing stressors such as racism, discrimination, poverty, or community violence. </a:t>
            </a:r>
          </a:p>
          <a:p>
            <a:pPr marL="189673" indent="-189673">
              <a:lnSpc>
                <a:spcPct val="110000"/>
              </a:lnSpc>
              <a:spcBef>
                <a:spcPts val="415"/>
              </a:spcBef>
              <a:buSzPct val="135000"/>
              <a:buFont typeface="Arial" panose="020B0604020202020204" pitchFamily="34" charset="0"/>
              <a:buChar char="•"/>
            </a:pPr>
            <a:r>
              <a:rPr lang="en-US" b="1" dirty="0">
                <a:solidFill>
                  <a:srgbClr val="000000"/>
                </a:solidFill>
              </a:rPr>
              <a:t>CLICK: </a:t>
            </a:r>
            <a:r>
              <a:rPr lang="en-US" dirty="0">
                <a:solidFill>
                  <a:srgbClr val="000000"/>
                </a:solidFill>
              </a:rPr>
              <a:t>Because the person struggles to rely on others for help (attachment), their body and brain are either on high alert or numb (body and brain), and they lack skills to calm and sooth themselves (self-capacities), the stressors feel intolerable. </a:t>
            </a:r>
          </a:p>
          <a:p>
            <a:pPr marL="189673" indent="-189673">
              <a:lnSpc>
                <a:spcPct val="110000"/>
              </a:lnSpc>
              <a:spcBef>
                <a:spcPts val="415"/>
              </a:spcBef>
              <a:buSzPct val="135000"/>
              <a:buFont typeface="Arial" panose="020B0604020202020204" pitchFamily="34" charset="0"/>
              <a:buChar char="•"/>
            </a:pPr>
            <a:r>
              <a:rPr lang="en-US" dirty="0">
                <a:solidFill>
                  <a:srgbClr val="000000"/>
                </a:solidFill>
              </a:rPr>
              <a:t>Nobody wants to feel that way, so people turn to things, often anything, that will make the intolerable feelings tolerable -- at least in the moment (e.g., retreating: such as staying by themselves, becoming depressed, playing video games constantly; hurting themselves: such as </a:t>
            </a:r>
            <a:r>
              <a:rPr lang="en-US" dirty="0">
                <a:solidFill>
                  <a:srgbClr val="000000"/>
                </a:solidFill>
                <a:cs typeface="Adobe Devanagari" panose="02040503050201020203" pitchFamily="18" charset="0"/>
              </a:rPr>
              <a:t>risky sex, cutting, substance use, driving fast; and hurting others: such as fighting, sexual offending, gang violence).</a:t>
            </a:r>
          </a:p>
          <a:p>
            <a:pPr marL="189673" indent="-189673">
              <a:lnSpc>
                <a:spcPct val="110000"/>
              </a:lnSpc>
              <a:spcBef>
                <a:spcPts val="415"/>
              </a:spcBef>
              <a:buSzPct val="135000"/>
              <a:buFont typeface="Arial" panose="020B0604020202020204" pitchFamily="34" charset="0"/>
              <a:buChar char="•"/>
            </a:pPr>
            <a:r>
              <a:rPr lang="en-US" dirty="0">
                <a:solidFill>
                  <a:srgbClr val="000000"/>
                </a:solidFill>
                <a:cs typeface="Adobe Devanagari" panose="02040503050201020203" pitchFamily="18" charset="0"/>
              </a:rPr>
              <a:t>These extreme behaviors or symptoms actually work -- in the short term. They are adaptive by helping the person survive in the moment, although the behaviors have many negative long-term consequences.</a:t>
            </a:r>
          </a:p>
          <a:p>
            <a:pPr marL="189673" indent="-189673">
              <a:lnSpc>
                <a:spcPct val="110000"/>
              </a:lnSpc>
              <a:spcBef>
                <a:spcPts val="415"/>
              </a:spcBef>
              <a:buSzPct val="135000"/>
              <a:buFont typeface="Arial" panose="020B0604020202020204" pitchFamily="34" charset="0"/>
              <a:buChar char="•"/>
            </a:pPr>
            <a:r>
              <a:rPr lang="en-US" dirty="0">
                <a:solidFill>
                  <a:srgbClr val="000000"/>
                </a:solidFill>
                <a:cs typeface="Adobe Devanagari" panose="02040503050201020203" pitchFamily="18" charset="0"/>
              </a:rPr>
              <a:t>This RC Trauma Framework helps us see that we need to spend most of our time on the left part of the graphic for longstanding change, rather than on the right of the graphic getting rid of behavior in the short-term. This is because the more clients can trust relationships, calm their body and brain, and learn self-capacities, then the feelings that before felt intolerable now feel tolerable and they no longer need to resort to extreme behaviors. </a:t>
            </a:r>
          </a:p>
          <a:p>
            <a:endParaRPr lang="en-US" dirty="0"/>
          </a:p>
          <a:p>
            <a:endParaRPr lang="en-US" dirty="0"/>
          </a:p>
          <a:p>
            <a:endParaRPr lang="en-US" dirty="0"/>
          </a:p>
          <a:p>
            <a:r>
              <a:rPr lang="en-US" dirty="0"/>
              <a:t> </a:t>
            </a:r>
          </a:p>
        </p:txBody>
      </p:sp>
      <p:sp>
        <p:nvSpPr>
          <p:cNvPr id="5" name="TextBox 4">
            <a:extLst>
              <a:ext uri="{FF2B5EF4-FFF2-40B4-BE49-F238E27FC236}">
                <a16:creationId xmlns:a16="http://schemas.microsoft.com/office/drawing/2014/main" id="{1A6F441F-B3EF-4582-BA63-F982F1890C12}"/>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50</a:t>
            </a:r>
          </a:p>
        </p:txBody>
      </p:sp>
      <p:sp>
        <p:nvSpPr>
          <p:cNvPr id="9" name="TextBox 8">
            <a:extLst>
              <a:ext uri="{FF2B5EF4-FFF2-40B4-BE49-F238E27FC236}">
                <a16:creationId xmlns:a16="http://schemas.microsoft.com/office/drawing/2014/main" id="{95A6F0BA-EEF4-44A9-AA38-4AB0B4BED655}"/>
              </a:ext>
            </a:extLst>
          </p:cNvPr>
          <p:cNvSpPr txBox="1"/>
          <p:nvPr/>
        </p:nvSpPr>
        <p:spPr>
          <a:xfrm>
            <a:off x="889833" y="583608"/>
            <a:ext cx="6324170" cy="326595"/>
          </a:xfrm>
          <a:prstGeom prst="rect">
            <a:avLst/>
          </a:prstGeom>
          <a:noFill/>
        </p:spPr>
        <p:txBody>
          <a:bodyPr wrap="square" lIns="94837" tIns="47418" rIns="94837" bIns="47418" rtlCol="0">
            <a:spAutoFit/>
          </a:bodyPr>
          <a:lstStyle/>
          <a:p>
            <a:r>
              <a:rPr lang="en-US" sz="1500" b="1" dirty="0">
                <a:solidFill>
                  <a:srgbClr val="000000"/>
                </a:solidFill>
              </a:rPr>
              <a:t>11:15-11:20   Introduction to the RC Trauma Framework (s. 49-51)</a:t>
            </a:r>
            <a:endParaRPr lang="en-US" dirty="0"/>
          </a:p>
        </p:txBody>
      </p:sp>
      <p:sp>
        <p:nvSpPr>
          <p:cNvPr id="7" name="Slide Image Placeholder 6">
            <a:extLst>
              <a:ext uri="{FF2B5EF4-FFF2-40B4-BE49-F238E27FC236}">
                <a16:creationId xmlns:a16="http://schemas.microsoft.com/office/drawing/2014/main" id="{8A126B84-5693-4468-9C50-5392D1EE9FC0}"/>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3178286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C3E6525-935D-56CA-3BFA-A51414258941}"/>
              </a:ext>
            </a:extLst>
          </p:cNvPr>
          <p:cNvSpPr/>
          <p:nvPr/>
        </p:nvSpPr>
        <p:spPr>
          <a:xfrm>
            <a:off x="8138582" y="3839683"/>
            <a:ext cx="6749397" cy="343819"/>
          </a:xfrm>
          <a:prstGeom prst="rect">
            <a:avLst/>
          </a:prstGeom>
        </p:spPr>
        <p:txBody>
          <a:bodyPr wrap="square" lIns="96653" tIns="48327" rIns="96653" bIns="48327">
            <a:spAutoFit/>
          </a:bodyPr>
          <a:lstStyle/>
          <a:p>
            <a:endParaRPr lang="en-US" sz="1600" b="1" dirty="0">
              <a:solidFill>
                <a:srgbClr val="000000"/>
              </a:solidFill>
            </a:endParaRPr>
          </a:p>
        </p:txBody>
      </p:sp>
      <p:sp>
        <p:nvSpPr>
          <p:cNvPr id="6" name="TextBox 5">
            <a:extLst>
              <a:ext uri="{FF2B5EF4-FFF2-40B4-BE49-F238E27FC236}">
                <a16:creationId xmlns:a16="http://schemas.microsoft.com/office/drawing/2014/main" id="{C019297F-52CE-4DD5-A62C-34CDF10818D9}"/>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2, Slide 128</a:t>
            </a:r>
          </a:p>
        </p:txBody>
      </p:sp>
      <p:sp>
        <p:nvSpPr>
          <p:cNvPr id="4" name="TextBox 3">
            <a:extLst>
              <a:ext uri="{FF2B5EF4-FFF2-40B4-BE49-F238E27FC236}">
                <a16:creationId xmlns:a16="http://schemas.microsoft.com/office/drawing/2014/main" id="{B6D6984E-FFFC-FD4D-8B93-E74BD898B2AD}"/>
              </a:ext>
            </a:extLst>
          </p:cNvPr>
          <p:cNvSpPr txBox="1"/>
          <p:nvPr/>
        </p:nvSpPr>
        <p:spPr>
          <a:xfrm>
            <a:off x="218813" y="7636435"/>
            <a:ext cx="2227801" cy="282264"/>
          </a:xfrm>
          <a:prstGeom prst="rect">
            <a:avLst/>
          </a:prstGeom>
          <a:noFill/>
        </p:spPr>
        <p:txBody>
          <a:bodyPr wrap="none" lIns="96653" tIns="48327" rIns="96653" bIns="48327" rtlCol="0">
            <a:spAutoFit/>
          </a:bodyPr>
          <a:lstStyle/>
          <a:p>
            <a:pPr marL="181225" indent="-181225">
              <a:buSzPct val="140000"/>
              <a:buFont typeface="Arial" panose="020B0604020202020204" pitchFamily="34" charset="0"/>
              <a:buChar char="•"/>
            </a:pPr>
            <a:r>
              <a:rPr lang="en-US" sz="1200" dirty="0">
                <a:solidFill>
                  <a:srgbClr val="000000"/>
                </a:solidFill>
                <a:latin typeface="Arial" panose="020B0604020202020204" pitchFamily="34" charset="0"/>
                <a:cs typeface="Arial" panose="020B0604020202020204" pitchFamily="34" charset="0"/>
              </a:rPr>
              <a:t>No discussion on this slide.</a:t>
            </a:r>
          </a:p>
        </p:txBody>
      </p:sp>
      <p:sp>
        <p:nvSpPr>
          <p:cNvPr id="8" name="Notes Placeholder 7">
            <a:extLst>
              <a:ext uri="{FF2B5EF4-FFF2-40B4-BE49-F238E27FC236}">
                <a16:creationId xmlns:a16="http://schemas.microsoft.com/office/drawing/2014/main" id="{AE03FA70-23EE-43E5-B085-A3F03A4BB165}"/>
              </a:ext>
            </a:extLst>
          </p:cNvPr>
          <p:cNvSpPr>
            <a:spLocks noGrp="1"/>
          </p:cNvSpPr>
          <p:nvPr>
            <p:ph type="body" idx="1"/>
          </p:nvPr>
        </p:nvSpPr>
        <p:spPr>
          <a:xfrm>
            <a:off x="380442" y="3331697"/>
            <a:ext cx="6222064" cy="2120085"/>
          </a:xfrm>
        </p:spPr>
        <p:txBody>
          <a:bodyPr/>
          <a:lstStyle/>
          <a:p>
            <a:pPr marL="171450" indent="-171450">
              <a:buFont typeface="Arial" panose="020B0604020202020204" pitchFamily="34" charset="0"/>
              <a:buChar char="•"/>
            </a:pPr>
            <a:r>
              <a:rPr lang="en-US" dirty="0">
                <a:solidFill>
                  <a:srgbClr val="000000"/>
                </a:solidFill>
              </a:rPr>
              <a:t>In contrast to the last slide, this show the trauma framework when healing is happening. </a:t>
            </a:r>
          </a:p>
          <a:p>
            <a:pPr marL="171450" indent="-171450">
              <a:buFont typeface="Arial" panose="020B0604020202020204" pitchFamily="34" charset="0"/>
              <a:buChar char="•"/>
            </a:pPr>
            <a:r>
              <a:rPr lang="en-US" dirty="0">
                <a:solidFill>
                  <a:srgbClr val="000000"/>
                </a:solidFill>
              </a:rPr>
              <a:t>On the left, the areas that were previous disrupted or impaired are healing. So, the premise is that when clients begin to trust that others can help (attachment), when their nervous system is more regulated (body and brain), and when they have the skills to manage strong feelings (self-capacities), current stressors now are more tolerable, people don’t need extreme behaviors to manage, and they can calm down and ground. Their behavior is less extreme and adaptive both in the moment and long term without negative consequences.  This makes life worth living. </a:t>
            </a:r>
          </a:p>
          <a:p>
            <a:endParaRPr lang="en-US" dirty="0"/>
          </a:p>
        </p:txBody>
      </p:sp>
      <p:cxnSp>
        <p:nvCxnSpPr>
          <p:cNvPr id="9" name="Straight Connector 8">
            <a:extLst>
              <a:ext uri="{FF2B5EF4-FFF2-40B4-BE49-F238E27FC236}">
                <a16:creationId xmlns:a16="http://schemas.microsoft.com/office/drawing/2014/main" id="{271B4CB7-156F-4A68-8615-BAF5FE92B3C1}"/>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B5B0EBF-05EF-4701-9C26-075BF3A47BC5}"/>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1" name="Rectangle 10">
            <a:extLst>
              <a:ext uri="{FF2B5EF4-FFF2-40B4-BE49-F238E27FC236}">
                <a16:creationId xmlns:a16="http://schemas.microsoft.com/office/drawing/2014/main" id="{E1095AA6-E975-4246-BF9B-52E189688DF8}"/>
              </a:ext>
            </a:extLst>
          </p:cNvPr>
          <p:cNvSpPr/>
          <p:nvPr/>
        </p:nvSpPr>
        <p:spPr>
          <a:xfrm>
            <a:off x="897916" y="505050"/>
            <a:ext cx="5059745" cy="326609"/>
          </a:xfrm>
          <a:prstGeom prst="rect">
            <a:avLst/>
          </a:prstGeom>
        </p:spPr>
        <p:txBody>
          <a:bodyPr wrap="square" lIns="94851" tIns="47425" rIns="94851" bIns="47425">
            <a:spAutoFit/>
          </a:bodyPr>
          <a:lstStyle/>
          <a:p>
            <a:r>
              <a:rPr lang="en-US" sz="1500" b="1" dirty="0">
                <a:solidFill>
                  <a:srgbClr val="000000"/>
                </a:solidFill>
              </a:rPr>
              <a:t>9:30-9:35	Strengthening Domains (slides 126-128)</a:t>
            </a:r>
          </a:p>
        </p:txBody>
      </p:sp>
      <p:sp>
        <p:nvSpPr>
          <p:cNvPr id="12" name="Slide Image Placeholder 11">
            <a:extLst>
              <a:ext uri="{FF2B5EF4-FFF2-40B4-BE49-F238E27FC236}">
                <a16:creationId xmlns:a16="http://schemas.microsoft.com/office/drawing/2014/main" id="{9EBBD81F-4AE3-4C6D-AA7A-75F9A45A2DC8}"/>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1831054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9845B7-DF3D-4622-ACEF-D8659E8FC011}"/>
              </a:ext>
            </a:extLst>
          </p:cNvPr>
          <p:cNvSpPr/>
          <p:nvPr/>
        </p:nvSpPr>
        <p:spPr>
          <a:xfrm>
            <a:off x="244866" y="7593164"/>
            <a:ext cx="2269128" cy="287875"/>
          </a:xfrm>
          <a:prstGeom prst="rect">
            <a:avLst/>
          </a:prstGeom>
        </p:spPr>
        <p:txBody>
          <a:bodyPr wrap="none"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rPr>
              <a:t>No discussion in this slide.</a:t>
            </a:r>
          </a:p>
        </p:txBody>
      </p:sp>
      <p:sp>
        <p:nvSpPr>
          <p:cNvPr id="6" name="TextBox 5">
            <a:extLst>
              <a:ext uri="{FF2B5EF4-FFF2-40B4-BE49-F238E27FC236}">
                <a16:creationId xmlns:a16="http://schemas.microsoft.com/office/drawing/2014/main" id="{AF1C8C80-9BD4-4EF0-AD5E-185E752B5218}"/>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105</a:t>
            </a:r>
          </a:p>
        </p:txBody>
      </p:sp>
      <p:sp>
        <p:nvSpPr>
          <p:cNvPr id="8" name="TextBox 7">
            <a:extLst>
              <a:ext uri="{FF2B5EF4-FFF2-40B4-BE49-F238E27FC236}">
                <a16:creationId xmlns:a16="http://schemas.microsoft.com/office/drawing/2014/main" id="{86998A10-000E-4F06-A84E-52DD8327B4CE}"/>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9" name="Straight Connector 8">
            <a:extLst>
              <a:ext uri="{FF2B5EF4-FFF2-40B4-BE49-F238E27FC236}">
                <a16:creationId xmlns:a16="http://schemas.microsoft.com/office/drawing/2014/main" id="{760726A7-4327-4E4F-BD3E-D2965DDCE9FE}"/>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3B7681-64B6-42D7-BE5B-35FB03810C14}"/>
              </a:ext>
            </a:extLst>
          </p:cNvPr>
          <p:cNvSpPr txBox="1"/>
          <p:nvPr/>
        </p:nvSpPr>
        <p:spPr>
          <a:xfrm>
            <a:off x="889833" y="583608"/>
            <a:ext cx="6324170" cy="326595"/>
          </a:xfrm>
          <a:prstGeom prst="rect">
            <a:avLst/>
          </a:prstGeom>
          <a:noFill/>
        </p:spPr>
        <p:txBody>
          <a:bodyPr wrap="square" lIns="94837" tIns="47418" rIns="94837" bIns="47418" rtlCol="0">
            <a:spAutoFit/>
          </a:bodyPr>
          <a:lstStyle/>
          <a:p>
            <a:r>
              <a:rPr lang="en-US" sz="1500" b="1" dirty="0">
                <a:solidFill>
                  <a:srgbClr val="000000"/>
                </a:solidFill>
              </a:rPr>
              <a:t>2-2:30 Trauma Framework: Symptoms as Adaptations (s. 105-112)</a:t>
            </a:r>
            <a:endParaRPr lang="en-US" dirty="0"/>
          </a:p>
        </p:txBody>
      </p:sp>
      <p:sp>
        <p:nvSpPr>
          <p:cNvPr id="2" name="Slide Image Placeholder 1">
            <a:extLst>
              <a:ext uri="{FF2B5EF4-FFF2-40B4-BE49-F238E27FC236}">
                <a16:creationId xmlns:a16="http://schemas.microsoft.com/office/drawing/2014/main" id="{537393D0-2ADF-4A4C-9F0D-BCEFD90E7266}"/>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04451977-B776-4884-BB16-19758A7881E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67078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D124024-D40B-43FB-A2AD-DAB285F70926}"/>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107</a:t>
            </a:r>
          </a:p>
        </p:txBody>
      </p:sp>
      <p:sp>
        <p:nvSpPr>
          <p:cNvPr id="6" name="TextBox 5">
            <a:extLst>
              <a:ext uri="{FF2B5EF4-FFF2-40B4-BE49-F238E27FC236}">
                <a16:creationId xmlns:a16="http://schemas.microsoft.com/office/drawing/2014/main" id="{BAED07A6-A1A8-46DD-AC53-8B6046676B9C}"/>
              </a:ext>
            </a:extLst>
          </p:cNvPr>
          <p:cNvSpPr txBox="1"/>
          <p:nvPr/>
        </p:nvSpPr>
        <p:spPr>
          <a:xfrm>
            <a:off x="889833" y="583608"/>
            <a:ext cx="6324170" cy="326595"/>
          </a:xfrm>
          <a:prstGeom prst="rect">
            <a:avLst/>
          </a:prstGeom>
          <a:noFill/>
        </p:spPr>
        <p:txBody>
          <a:bodyPr wrap="square" lIns="94837" tIns="47418" rIns="94837" bIns="47418" rtlCol="0">
            <a:spAutoFit/>
          </a:bodyPr>
          <a:lstStyle/>
          <a:p>
            <a:r>
              <a:rPr lang="en-US" sz="1500" b="1" dirty="0">
                <a:solidFill>
                  <a:srgbClr val="000000"/>
                </a:solidFill>
              </a:rPr>
              <a:t>2-2:30 Trauma Framework: Symptoms as Adaptations (s. 105-112)</a:t>
            </a:r>
            <a:endParaRPr lang="en-US" dirty="0"/>
          </a:p>
        </p:txBody>
      </p:sp>
      <p:sp>
        <p:nvSpPr>
          <p:cNvPr id="2" name="Slide Image Placeholder 1">
            <a:extLst>
              <a:ext uri="{FF2B5EF4-FFF2-40B4-BE49-F238E27FC236}">
                <a16:creationId xmlns:a16="http://schemas.microsoft.com/office/drawing/2014/main" id="{2920190D-DE9C-42F7-A1CD-B93BC6D2AAC9}"/>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C2E7CF8D-C6CD-4FCF-9C81-82F3B0CA3B71}"/>
              </a:ext>
            </a:extLst>
          </p:cNvPr>
          <p:cNvSpPr>
            <a:spLocks noGrp="1"/>
          </p:cNvSpPr>
          <p:nvPr>
            <p:ph type="body" idx="1"/>
          </p:nvPr>
        </p:nvSpPr>
        <p:spPr>
          <a:xfrm flipH="1">
            <a:off x="242046" y="3227294"/>
            <a:ext cx="6790765" cy="5647765"/>
          </a:xfrm>
        </p:spPr>
        <p:txBody>
          <a:bodyPr/>
          <a:lstStyle/>
          <a:p>
            <a:pPr marL="187549" indent="-187549">
              <a:lnSpc>
                <a:spcPct val="120000"/>
              </a:lnSpc>
              <a:spcBef>
                <a:spcPts val="622"/>
              </a:spcBef>
              <a:buSzPct val="135000"/>
              <a:buFont typeface="Arial" panose="020B0604020202020204" pitchFamily="34" charset="0"/>
              <a:buChar char="•"/>
            </a:pPr>
            <a:r>
              <a:rPr lang="en-US" dirty="0">
                <a:solidFill>
                  <a:srgbClr val="000000"/>
                </a:solidFill>
                <a:ea typeface="Times New Roman" panose="02020603050405020304" pitchFamily="18" charset="0"/>
              </a:rPr>
              <a:t>This is a central premise of Risking Connection.</a:t>
            </a:r>
          </a:p>
          <a:p>
            <a:pPr marL="187549" indent="-187549">
              <a:lnSpc>
                <a:spcPct val="120000"/>
              </a:lnSpc>
              <a:spcBef>
                <a:spcPts val="622"/>
              </a:spcBef>
              <a:buSzPct val="135000"/>
              <a:buFont typeface="Arial" panose="020B0604020202020204" pitchFamily="34" charset="0"/>
              <a:buChar char="•"/>
            </a:pPr>
            <a:r>
              <a:rPr lang="en-US" dirty="0">
                <a:solidFill>
                  <a:srgbClr val="000000"/>
                </a:solidFill>
                <a:ea typeface="Times New Roman" panose="02020603050405020304" pitchFamily="18" charset="0"/>
              </a:rPr>
              <a:t>The behavior that we view as a problem are solutions for survivors, ways they have developed to survive past abuse. So, behavior in the present actually represents a learned survival skill to deal with abuse in the past.</a:t>
            </a:r>
          </a:p>
          <a:p>
            <a:pPr marL="187549" indent="-187549">
              <a:lnSpc>
                <a:spcPct val="120000"/>
              </a:lnSpc>
              <a:spcBef>
                <a:spcPts val="622"/>
              </a:spcBef>
              <a:buSzPct val="135000"/>
              <a:buFont typeface="Arial" panose="020B0604020202020204" pitchFamily="34" charset="0"/>
              <a:buChar char="•"/>
            </a:pPr>
            <a:r>
              <a:rPr lang="en-US" dirty="0">
                <a:solidFill>
                  <a:srgbClr val="000000"/>
                </a:solidFill>
                <a:ea typeface="Times New Roman" panose="02020603050405020304" pitchFamily="18" charset="0"/>
              </a:rPr>
              <a:t>The behavior solves a problem, it serves some important function for the person that we need to find out. </a:t>
            </a:r>
          </a:p>
          <a:p>
            <a:pPr marL="187549" indent="-187549">
              <a:lnSpc>
                <a:spcPct val="120000"/>
              </a:lnSpc>
              <a:spcBef>
                <a:spcPts val="622"/>
              </a:spcBef>
              <a:buSzPct val="135000"/>
              <a:buFont typeface="Arial" panose="020B0604020202020204" pitchFamily="34" charset="0"/>
              <a:buChar char="•"/>
            </a:pPr>
            <a:r>
              <a:rPr lang="en-US" dirty="0">
                <a:solidFill>
                  <a:srgbClr val="000000"/>
                </a:solidFill>
                <a:ea typeface="Times New Roman" panose="02020603050405020304" pitchFamily="18" charset="0"/>
              </a:rPr>
              <a:t>If we find out the purpose it serves and the need it meets, then we are in the best position to help the person come up with other ways of meeting those needs that don’t have so many negative consequences.</a:t>
            </a:r>
          </a:p>
          <a:p>
            <a:pPr marL="187549" indent="-187549">
              <a:spcBef>
                <a:spcPts val="422"/>
              </a:spcBef>
              <a:buSzPct val="135000"/>
              <a:buFont typeface="Arial" panose="020B0604020202020204" pitchFamily="34" charset="0"/>
              <a:buChar char="•"/>
            </a:pPr>
            <a:r>
              <a:rPr lang="en-US" b="1" dirty="0">
                <a:solidFill>
                  <a:srgbClr val="000000"/>
                </a:solidFill>
                <a:ea typeface="Times New Roman" panose="02020603050405020304" pitchFamily="18" charset="0"/>
              </a:rPr>
              <a:t>Give examples how a symptom/behavior can be adaptive:</a:t>
            </a:r>
          </a:p>
          <a:p>
            <a:pPr lvl="1" indent="-187549">
              <a:spcBef>
                <a:spcPts val="622"/>
              </a:spcBef>
              <a:buSzPct val="80000"/>
              <a:buFont typeface="Courier New" panose="02070309020205020404" pitchFamily="49" charset="0"/>
              <a:buChar char="o"/>
            </a:pPr>
            <a:r>
              <a:rPr lang="en-US" dirty="0">
                <a:solidFill>
                  <a:srgbClr val="000000"/>
                </a:solidFill>
                <a:ea typeface="Times New Roman" panose="02020603050405020304" pitchFamily="18" charset="0"/>
              </a:rPr>
              <a:t>Staying in a violent relationships helps a person avoid the despair of being alone</a:t>
            </a:r>
          </a:p>
          <a:p>
            <a:pPr lvl="1" indent="-187549">
              <a:spcBef>
                <a:spcPts val="622"/>
              </a:spcBef>
              <a:buSzPct val="80000"/>
              <a:buFont typeface="Courier New" panose="02070309020205020404" pitchFamily="49" charset="0"/>
              <a:buChar char="o"/>
            </a:pPr>
            <a:r>
              <a:rPr lang="en-US" dirty="0">
                <a:solidFill>
                  <a:srgbClr val="000000"/>
                </a:solidFill>
                <a:ea typeface="Times New Roman" panose="02020603050405020304" pitchFamily="18" charset="0"/>
              </a:rPr>
              <a:t>Rage by a person of color provides an outlet for their feeling of being devalued by the world around them. </a:t>
            </a:r>
          </a:p>
          <a:p>
            <a:pPr lvl="1" indent="-187549">
              <a:spcBef>
                <a:spcPts val="622"/>
              </a:spcBef>
              <a:buSzPct val="80000"/>
              <a:buFont typeface="Courier New" panose="02070309020205020404" pitchFamily="49" charset="0"/>
              <a:buChar char="o"/>
            </a:pPr>
            <a:r>
              <a:rPr lang="en-US" dirty="0">
                <a:solidFill>
                  <a:srgbClr val="000000"/>
                </a:solidFill>
              </a:rPr>
              <a:t>People may go quiet and disengage when race is discussed as a way of avoiding discomfort</a:t>
            </a:r>
          </a:p>
          <a:p>
            <a:pPr lvl="1" indent="-187549">
              <a:spcBef>
                <a:spcPts val="622"/>
              </a:spcBef>
              <a:buSzPct val="80000"/>
              <a:buFont typeface="Courier New" panose="02070309020205020404" pitchFamily="49" charset="0"/>
              <a:buChar char="o"/>
            </a:pPr>
            <a:r>
              <a:rPr lang="en-US" dirty="0">
                <a:solidFill>
                  <a:srgbClr val="000000"/>
                </a:solidFill>
              </a:rPr>
              <a:t>When the statement is made “I don’t see color!” this can dismiss or deflect the idea that I have racial bias.</a:t>
            </a:r>
            <a:endParaRPr lang="en-US" dirty="0">
              <a:solidFill>
                <a:srgbClr val="000000"/>
              </a:solidFill>
              <a:ea typeface="Times New Roman" panose="02020603050405020304" pitchFamily="18" charset="0"/>
            </a:endParaRPr>
          </a:p>
          <a:p>
            <a:pPr lvl="1" indent="-187549">
              <a:spcBef>
                <a:spcPts val="622"/>
              </a:spcBef>
              <a:buSzPct val="80000"/>
              <a:buFont typeface="Courier New" panose="02070309020205020404" pitchFamily="49" charset="0"/>
              <a:buChar char="o"/>
            </a:pPr>
            <a:r>
              <a:rPr lang="en-US" dirty="0">
                <a:solidFill>
                  <a:srgbClr val="000000"/>
                </a:solidFill>
                <a:ea typeface="Times New Roman" panose="02020603050405020304" pitchFamily="18" charset="0"/>
              </a:rPr>
              <a:t>A staff of color acting “on guard” or “reserved” at work compared to home and/or community helps them avoid being judged as unprofessional according to White norms.</a:t>
            </a:r>
          </a:p>
          <a:p>
            <a:pPr lvl="1" indent="-187549">
              <a:spcBef>
                <a:spcPts val="622"/>
              </a:spcBef>
              <a:buSzPct val="80000"/>
              <a:buFont typeface="Courier New" panose="02070309020205020404" pitchFamily="49" charset="0"/>
              <a:buChar char="o"/>
            </a:pPr>
            <a:r>
              <a:rPr lang="en-US" dirty="0">
                <a:solidFill>
                  <a:srgbClr val="000000"/>
                </a:solidFill>
                <a:ea typeface="Times New Roman" panose="02020603050405020304" pitchFamily="18" charset="0"/>
              </a:rPr>
              <a:t>Smoking marijuana helps a person manage anxiety</a:t>
            </a:r>
          </a:p>
          <a:p>
            <a:pPr lvl="1" indent="-187549">
              <a:spcBef>
                <a:spcPts val="622"/>
              </a:spcBef>
              <a:buSzPct val="80000"/>
              <a:buFont typeface="Courier New" panose="02070309020205020404" pitchFamily="49" charset="0"/>
              <a:buChar char="o"/>
            </a:pPr>
            <a:r>
              <a:rPr lang="en-US" dirty="0">
                <a:solidFill>
                  <a:srgbClr val="000000"/>
                </a:solidFill>
              </a:rPr>
              <a:t>Code-switching, meaning the way in which a member of an underrepresented group (consciously or unconsciously) adjusts their language, grammar, behavior, and appearance to fit into the dominant culture, help the person function and succeed in dominant culture spaces.  </a:t>
            </a:r>
            <a:endParaRPr lang="en-US" dirty="0">
              <a:solidFill>
                <a:srgbClr val="000000"/>
              </a:solidFill>
              <a:ea typeface="Times New Roman" panose="02020603050405020304" pitchFamily="18" charset="0"/>
            </a:endParaRPr>
          </a:p>
          <a:p>
            <a:endParaRPr lang="en-US" dirty="0"/>
          </a:p>
        </p:txBody>
      </p:sp>
    </p:spTree>
    <p:extLst>
      <p:ext uri="{BB962C8B-B14F-4D97-AF65-F5344CB8AC3E}">
        <p14:creationId xmlns:p14="http://schemas.microsoft.com/office/powerpoint/2010/main" val="683844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B6180C-5D2D-4BF3-BFB3-B59363860827}"/>
              </a:ext>
            </a:extLst>
          </p:cNvPr>
          <p:cNvSpPr/>
          <p:nvPr/>
        </p:nvSpPr>
        <p:spPr>
          <a:xfrm>
            <a:off x="244866" y="7593164"/>
            <a:ext cx="2367817" cy="287875"/>
          </a:xfrm>
          <a:prstGeom prst="rect">
            <a:avLst/>
          </a:prstGeom>
        </p:spPr>
        <p:txBody>
          <a:bodyPr wrap="none"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ea typeface="Times New Roman" panose="02020603050405020304" pitchFamily="18" charset="0"/>
              </a:rPr>
              <a:t>No discussion on this slide. </a:t>
            </a:r>
          </a:p>
        </p:txBody>
      </p:sp>
      <p:sp>
        <p:nvSpPr>
          <p:cNvPr id="7" name="TextBox 6">
            <a:extLst>
              <a:ext uri="{FF2B5EF4-FFF2-40B4-BE49-F238E27FC236}">
                <a16:creationId xmlns:a16="http://schemas.microsoft.com/office/drawing/2014/main" id="{9C0278EF-2C10-48B3-B153-1510A0F6A7C0}"/>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109</a:t>
            </a:r>
          </a:p>
        </p:txBody>
      </p:sp>
      <p:sp>
        <p:nvSpPr>
          <p:cNvPr id="8" name="Rectangle 7">
            <a:extLst>
              <a:ext uri="{FF2B5EF4-FFF2-40B4-BE49-F238E27FC236}">
                <a16:creationId xmlns:a16="http://schemas.microsoft.com/office/drawing/2014/main" id="{E76A12C8-A384-498B-ADD6-D1313D01E2FF}"/>
              </a:ext>
            </a:extLst>
          </p:cNvPr>
          <p:cNvSpPr/>
          <p:nvPr/>
        </p:nvSpPr>
        <p:spPr>
          <a:xfrm>
            <a:off x="244866" y="3366427"/>
            <a:ext cx="6783313" cy="3044218"/>
          </a:xfrm>
          <a:prstGeom prst="rect">
            <a:avLst/>
          </a:prstGeom>
          <a:noFill/>
        </p:spPr>
        <p:txBody>
          <a:bodyPr wrap="square" lIns="96635" tIns="48317" rIns="96635" bIns="48317">
            <a:spAutoFit/>
          </a:bodyPr>
          <a:lstStyle/>
          <a:p>
            <a:pPr marL="189248" indent="-187549">
              <a:lnSpc>
                <a:spcPct val="120000"/>
              </a:lnSpc>
              <a:spcBef>
                <a:spcPts val="622"/>
              </a:spcBef>
              <a:buSzPct val="135000"/>
              <a:buFont typeface="Arial" panose="020B0604020202020204" pitchFamily="34" charset="0"/>
              <a:buChar char="•"/>
            </a:pPr>
            <a:r>
              <a:rPr lang="en-US" sz="1200" dirty="0">
                <a:solidFill>
                  <a:srgbClr val="000000"/>
                </a:solidFill>
                <a:ea typeface="Times New Roman" panose="02020603050405020304" pitchFamily="18" charset="0"/>
              </a:rPr>
              <a:t>Strength-based means we hold the perspective that there’s an important reason people do what they do; it makes sense on some level.</a:t>
            </a:r>
          </a:p>
          <a:p>
            <a:pPr marL="189248" indent="-187549">
              <a:lnSpc>
                <a:spcPct val="120000"/>
              </a:lnSpc>
              <a:spcBef>
                <a:spcPts val="622"/>
              </a:spcBef>
              <a:buSzPct val="135000"/>
              <a:buFont typeface="Arial" panose="020B0604020202020204" pitchFamily="34" charset="0"/>
              <a:buChar char="•"/>
            </a:pPr>
            <a:r>
              <a:rPr lang="en-US" sz="1200" dirty="0">
                <a:solidFill>
                  <a:srgbClr val="000000"/>
                </a:solidFill>
                <a:ea typeface="Times New Roman" panose="02020603050405020304" pitchFamily="18" charset="0"/>
              </a:rPr>
              <a:t>If a treater believes that the behavior is adaptive, they are less likely to take it personally.  Even if it is directed at the treater, it’s not about the treater.</a:t>
            </a:r>
          </a:p>
          <a:p>
            <a:pPr marL="189248" indent="-187549">
              <a:lnSpc>
                <a:spcPct val="120000"/>
              </a:lnSpc>
              <a:spcBef>
                <a:spcPts val="622"/>
              </a:spcBef>
              <a:buSzPct val="135000"/>
              <a:buFont typeface="Arial" panose="020B0604020202020204" pitchFamily="34" charset="0"/>
              <a:buChar char="•"/>
            </a:pPr>
            <a:r>
              <a:rPr lang="en-US" sz="1200" dirty="0">
                <a:solidFill>
                  <a:srgbClr val="000000"/>
                </a:solidFill>
                <a:ea typeface="Times New Roman" panose="02020603050405020304" pitchFamily="18" charset="0"/>
              </a:rPr>
              <a:t>Survivors expect to be blamed, so it’s often shocking to them when we ask them how the behavior helped them in the moment. It’s also very comforting to people to know that there are understandable reasons they do things. Their behaviors are not crazy and off-the-wall, they make sense. </a:t>
            </a:r>
          </a:p>
          <a:p>
            <a:pPr marL="189248" indent="-187549">
              <a:lnSpc>
                <a:spcPct val="120000"/>
              </a:lnSpc>
              <a:spcBef>
                <a:spcPts val="622"/>
              </a:spcBef>
              <a:buSzPct val="135000"/>
              <a:buFont typeface="Arial" panose="020B0604020202020204" pitchFamily="34" charset="0"/>
              <a:buChar char="•"/>
            </a:pPr>
            <a:r>
              <a:rPr lang="en-US" sz="1200" dirty="0">
                <a:solidFill>
                  <a:srgbClr val="000000"/>
                </a:solidFill>
                <a:ea typeface="Times New Roman" panose="02020603050405020304" pitchFamily="18" charset="0"/>
              </a:rPr>
              <a:t>This perspective says, “let’s look at this behavior together and figure out why you do what you do” – as opposed to, “you are doing this bad behavior and my job is to stop you from doing it.”  We’re trying to get “on the same side of the fence.”  This reduces power struggles.</a:t>
            </a:r>
          </a:p>
          <a:p>
            <a:pPr marL="189248" indent="-187549">
              <a:lnSpc>
                <a:spcPct val="120000"/>
              </a:lnSpc>
              <a:spcBef>
                <a:spcPts val="622"/>
              </a:spcBef>
              <a:buSzPct val="135000"/>
              <a:buFont typeface="Arial" panose="020B0604020202020204" pitchFamily="34" charset="0"/>
              <a:buChar char="•"/>
            </a:pPr>
            <a:r>
              <a:rPr lang="en-US" sz="1200" dirty="0">
                <a:solidFill>
                  <a:srgbClr val="000000"/>
                </a:solidFill>
                <a:ea typeface="Times New Roman" panose="02020603050405020304" pitchFamily="18" charset="0"/>
              </a:rPr>
              <a:t>It comes from a fundamental belief that a person is doing the best they can in the moment. </a:t>
            </a:r>
          </a:p>
        </p:txBody>
      </p:sp>
      <p:sp>
        <p:nvSpPr>
          <p:cNvPr id="9" name="TextBox 8">
            <a:extLst>
              <a:ext uri="{FF2B5EF4-FFF2-40B4-BE49-F238E27FC236}">
                <a16:creationId xmlns:a16="http://schemas.microsoft.com/office/drawing/2014/main" id="{3A2AE108-BA96-48FB-A27B-50256B8496A8}"/>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0" name="Straight Connector 9">
            <a:extLst>
              <a:ext uri="{FF2B5EF4-FFF2-40B4-BE49-F238E27FC236}">
                <a16:creationId xmlns:a16="http://schemas.microsoft.com/office/drawing/2014/main" id="{471C7D5A-4A27-42FC-B5F4-DFBE1C840F3D}"/>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57D1D38-8497-4255-AB56-7846BC2AAC74}"/>
              </a:ext>
            </a:extLst>
          </p:cNvPr>
          <p:cNvSpPr txBox="1"/>
          <p:nvPr/>
        </p:nvSpPr>
        <p:spPr>
          <a:xfrm>
            <a:off x="889833" y="583608"/>
            <a:ext cx="6324170" cy="326595"/>
          </a:xfrm>
          <a:prstGeom prst="rect">
            <a:avLst/>
          </a:prstGeom>
          <a:noFill/>
        </p:spPr>
        <p:txBody>
          <a:bodyPr wrap="square" lIns="94837" tIns="47418" rIns="94837" bIns="47418" rtlCol="0">
            <a:spAutoFit/>
          </a:bodyPr>
          <a:lstStyle/>
          <a:p>
            <a:r>
              <a:rPr lang="en-US" sz="1500" b="1" dirty="0">
                <a:solidFill>
                  <a:srgbClr val="000000"/>
                </a:solidFill>
              </a:rPr>
              <a:t>2-2:30 Trauma Framework: Symptoms as Adaptations (s. 105-112)</a:t>
            </a:r>
            <a:endParaRPr lang="en-US" dirty="0"/>
          </a:p>
        </p:txBody>
      </p:sp>
      <p:sp>
        <p:nvSpPr>
          <p:cNvPr id="2" name="Slide Image Placeholder 1">
            <a:extLst>
              <a:ext uri="{FF2B5EF4-FFF2-40B4-BE49-F238E27FC236}">
                <a16:creationId xmlns:a16="http://schemas.microsoft.com/office/drawing/2014/main" id="{41074853-3809-46E9-B834-BF3D5998BB7F}"/>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750E8C1D-B73C-4B15-A5BE-D9CA522ED33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79659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5BDC51D-7C59-B0B1-CADE-BD9E277DBE33}"/>
              </a:ext>
            </a:extLst>
          </p:cNvPr>
          <p:cNvSpPr txBox="1"/>
          <p:nvPr/>
        </p:nvSpPr>
        <p:spPr>
          <a:xfrm>
            <a:off x="244865" y="3366428"/>
            <a:ext cx="6734681" cy="531030"/>
          </a:xfrm>
          <a:prstGeom prst="rect">
            <a:avLst/>
          </a:prstGeom>
          <a:noFill/>
        </p:spPr>
        <p:txBody>
          <a:bodyPr wrap="square" lIns="93775" tIns="46887" rIns="93775" bIns="46887" rtlCol="0">
            <a:spAutoFit/>
          </a:bodyPr>
          <a:lstStyle/>
          <a:p>
            <a:pPr marL="187549" indent="-187549">
              <a:lnSpc>
                <a:spcPct val="120000"/>
              </a:lnSpc>
              <a:spcBef>
                <a:spcPts val="622"/>
              </a:spcBef>
              <a:buSzPct val="135000"/>
              <a:buFont typeface="Arial" panose="020B0604020202020204" pitchFamily="34" charset="0"/>
              <a:buChar char="•"/>
            </a:pPr>
            <a:r>
              <a:rPr lang="en-US" sz="1200" dirty="0">
                <a:solidFill>
                  <a:srgbClr val="000000"/>
                </a:solidFill>
              </a:rPr>
              <a:t>Here is a video of youth talking about the underlying needs that are being met by the behavior of acting rude </a:t>
            </a:r>
            <a:r>
              <a:rPr lang="en-US" sz="1200" b="1" dirty="0">
                <a:solidFill>
                  <a:srgbClr val="000000"/>
                </a:solidFill>
              </a:rPr>
              <a:t>(about 2 ½ minutes).  </a:t>
            </a:r>
          </a:p>
        </p:txBody>
      </p:sp>
      <p:sp>
        <p:nvSpPr>
          <p:cNvPr id="6" name="TextBox 5">
            <a:extLst>
              <a:ext uri="{FF2B5EF4-FFF2-40B4-BE49-F238E27FC236}">
                <a16:creationId xmlns:a16="http://schemas.microsoft.com/office/drawing/2014/main" id="{66CF3269-7DB8-D198-2972-FB587B59D23B}"/>
              </a:ext>
            </a:extLst>
          </p:cNvPr>
          <p:cNvSpPr txBox="1"/>
          <p:nvPr/>
        </p:nvSpPr>
        <p:spPr>
          <a:xfrm>
            <a:off x="244865" y="7593164"/>
            <a:ext cx="6734680" cy="531030"/>
          </a:xfrm>
          <a:prstGeom prst="rect">
            <a:avLst/>
          </a:prstGeom>
          <a:noFill/>
        </p:spPr>
        <p:txBody>
          <a:bodyPr wrap="square" lIns="93775" tIns="46887" rIns="93775" bIns="46887" rtlCol="0">
            <a:spAutoFit/>
          </a:bodyPr>
          <a:lstStyle/>
          <a:p>
            <a:pPr marL="187549" indent="-187549">
              <a:lnSpc>
                <a:spcPct val="120000"/>
              </a:lnSpc>
              <a:spcBef>
                <a:spcPts val="622"/>
              </a:spcBef>
              <a:buSzPct val="135000"/>
              <a:buFont typeface="Arial" panose="020B0604020202020204" pitchFamily="34" charset="0"/>
              <a:buChar char="•"/>
            </a:pPr>
            <a:r>
              <a:rPr lang="en-US" sz="1200" dirty="0">
                <a:solidFill>
                  <a:srgbClr val="000000"/>
                </a:solidFill>
              </a:rPr>
              <a:t>What did you hear in the video that fit with the underlying reason clients you work with do what they do? </a:t>
            </a:r>
          </a:p>
        </p:txBody>
      </p:sp>
      <p:sp>
        <p:nvSpPr>
          <p:cNvPr id="8" name="TextBox 7">
            <a:extLst>
              <a:ext uri="{FF2B5EF4-FFF2-40B4-BE49-F238E27FC236}">
                <a16:creationId xmlns:a16="http://schemas.microsoft.com/office/drawing/2014/main" id="{9C0278EF-2C10-48B3-B153-1510A0F6A7C0}"/>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110</a:t>
            </a:r>
          </a:p>
        </p:txBody>
      </p:sp>
      <p:sp>
        <p:nvSpPr>
          <p:cNvPr id="7" name="TextBox 6">
            <a:extLst>
              <a:ext uri="{FF2B5EF4-FFF2-40B4-BE49-F238E27FC236}">
                <a16:creationId xmlns:a16="http://schemas.microsoft.com/office/drawing/2014/main" id="{AFA8555D-320F-4C9F-93CB-393FD49DE41C}"/>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9" name="Straight Connector 8">
            <a:extLst>
              <a:ext uri="{FF2B5EF4-FFF2-40B4-BE49-F238E27FC236}">
                <a16:creationId xmlns:a16="http://schemas.microsoft.com/office/drawing/2014/main" id="{0D2B3111-9F0A-4297-80F8-6DFC5654A349}"/>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E66493D-CD36-41F1-9D43-DC363EBD0200}"/>
              </a:ext>
            </a:extLst>
          </p:cNvPr>
          <p:cNvSpPr txBox="1"/>
          <p:nvPr/>
        </p:nvSpPr>
        <p:spPr>
          <a:xfrm>
            <a:off x="889833" y="583608"/>
            <a:ext cx="6324170" cy="326595"/>
          </a:xfrm>
          <a:prstGeom prst="rect">
            <a:avLst/>
          </a:prstGeom>
          <a:noFill/>
        </p:spPr>
        <p:txBody>
          <a:bodyPr wrap="square" lIns="94837" tIns="47418" rIns="94837" bIns="47418" rtlCol="0">
            <a:spAutoFit/>
          </a:bodyPr>
          <a:lstStyle/>
          <a:p>
            <a:r>
              <a:rPr lang="en-US" sz="1500" b="1" dirty="0">
                <a:solidFill>
                  <a:srgbClr val="000000"/>
                </a:solidFill>
              </a:rPr>
              <a:t>2-2:30 Trauma Framework: Symptoms as Adaptations (s. 105-112)</a:t>
            </a:r>
            <a:endParaRPr lang="en-US" dirty="0"/>
          </a:p>
        </p:txBody>
      </p:sp>
      <p:sp>
        <p:nvSpPr>
          <p:cNvPr id="4" name="Slide Image Placeholder 3">
            <a:extLst>
              <a:ext uri="{FF2B5EF4-FFF2-40B4-BE49-F238E27FC236}">
                <a16:creationId xmlns:a16="http://schemas.microsoft.com/office/drawing/2014/main" id="{6FFC2D1E-E923-4829-97B8-177D534B1DBC}"/>
              </a:ext>
            </a:extLst>
          </p:cNvPr>
          <p:cNvSpPr>
            <a:spLocks noGrp="1" noRot="1" noChangeAspect="1"/>
          </p:cNvSpPr>
          <p:nvPr>
            <p:ph type="sldImg"/>
          </p:nvPr>
        </p:nvSpPr>
        <p:spPr>
          <a:xfrm>
            <a:off x="193675" y="941388"/>
            <a:ext cx="3413125" cy="1920875"/>
          </a:xfrm>
        </p:spPr>
      </p:sp>
      <p:sp>
        <p:nvSpPr>
          <p:cNvPr id="11" name="Notes Placeholder 10">
            <a:extLst>
              <a:ext uri="{FF2B5EF4-FFF2-40B4-BE49-F238E27FC236}">
                <a16:creationId xmlns:a16="http://schemas.microsoft.com/office/drawing/2014/main" id="{692A93B7-F57E-46A9-AE13-04936119399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64729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9845B7-DF3D-4622-ACEF-D8659E8FC011}"/>
              </a:ext>
            </a:extLst>
          </p:cNvPr>
          <p:cNvSpPr/>
          <p:nvPr/>
        </p:nvSpPr>
        <p:spPr>
          <a:xfrm>
            <a:off x="244866" y="7593164"/>
            <a:ext cx="2269128" cy="287875"/>
          </a:xfrm>
          <a:prstGeom prst="rect">
            <a:avLst/>
          </a:prstGeom>
        </p:spPr>
        <p:txBody>
          <a:bodyPr wrap="none" lIns="96635" tIns="48317" rIns="96635" bIns="48317">
            <a:spAutoFit/>
          </a:bodyPr>
          <a:lstStyle/>
          <a:p>
            <a:pPr marL="193270" indent="-193270">
              <a:buSzPts val="1200"/>
              <a:buFont typeface="Symbol" panose="05050102010706020507" pitchFamily="18" charset="2"/>
              <a:buChar char=""/>
            </a:pPr>
            <a:r>
              <a:rPr lang="en-US" sz="1200" dirty="0">
                <a:solidFill>
                  <a:srgbClr val="000000"/>
                </a:solidFill>
              </a:rPr>
              <a:t>No discussion in this slide.</a:t>
            </a:r>
          </a:p>
        </p:txBody>
      </p:sp>
      <p:sp>
        <p:nvSpPr>
          <p:cNvPr id="6" name="TextBox 5">
            <a:extLst>
              <a:ext uri="{FF2B5EF4-FFF2-40B4-BE49-F238E27FC236}">
                <a16:creationId xmlns:a16="http://schemas.microsoft.com/office/drawing/2014/main" id="{AF1C8C80-9BD4-4EF0-AD5E-185E752B5218}"/>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105</a:t>
            </a:r>
          </a:p>
        </p:txBody>
      </p:sp>
      <p:sp>
        <p:nvSpPr>
          <p:cNvPr id="8" name="TextBox 7">
            <a:extLst>
              <a:ext uri="{FF2B5EF4-FFF2-40B4-BE49-F238E27FC236}">
                <a16:creationId xmlns:a16="http://schemas.microsoft.com/office/drawing/2014/main" id="{86998A10-000E-4F06-A84E-52DD8327B4CE}"/>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9" name="Straight Connector 8">
            <a:extLst>
              <a:ext uri="{FF2B5EF4-FFF2-40B4-BE49-F238E27FC236}">
                <a16:creationId xmlns:a16="http://schemas.microsoft.com/office/drawing/2014/main" id="{760726A7-4327-4E4F-BD3E-D2965DDCE9FE}"/>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3B7681-64B6-42D7-BE5B-35FB03810C14}"/>
              </a:ext>
            </a:extLst>
          </p:cNvPr>
          <p:cNvSpPr txBox="1"/>
          <p:nvPr/>
        </p:nvSpPr>
        <p:spPr>
          <a:xfrm>
            <a:off x="889833" y="583608"/>
            <a:ext cx="6324170" cy="326595"/>
          </a:xfrm>
          <a:prstGeom prst="rect">
            <a:avLst/>
          </a:prstGeom>
          <a:noFill/>
        </p:spPr>
        <p:txBody>
          <a:bodyPr wrap="square" lIns="94837" tIns="47418" rIns="94837" bIns="47418" rtlCol="0">
            <a:spAutoFit/>
          </a:bodyPr>
          <a:lstStyle/>
          <a:p>
            <a:r>
              <a:rPr lang="en-US" sz="1500" b="1" dirty="0">
                <a:solidFill>
                  <a:srgbClr val="000000"/>
                </a:solidFill>
              </a:rPr>
              <a:t>2-2:30 Trauma Framework: Symptoms as Adaptations (s. 105-112)</a:t>
            </a:r>
            <a:endParaRPr lang="en-US" dirty="0"/>
          </a:p>
        </p:txBody>
      </p:sp>
      <p:sp>
        <p:nvSpPr>
          <p:cNvPr id="2" name="Slide Image Placeholder 1">
            <a:extLst>
              <a:ext uri="{FF2B5EF4-FFF2-40B4-BE49-F238E27FC236}">
                <a16:creationId xmlns:a16="http://schemas.microsoft.com/office/drawing/2014/main" id="{537393D0-2ADF-4A4C-9F0D-BCEFD90E7266}"/>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04451977-B776-4884-BB16-19758A7881E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696710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EEBE79F-0289-4E40-B614-0C09F3C76E0D}"/>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2, Slide 131</a:t>
            </a:r>
          </a:p>
        </p:txBody>
      </p:sp>
      <p:sp>
        <p:nvSpPr>
          <p:cNvPr id="6" name="Rectangle 5">
            <a:extLst>
              <a:ext uri="{FF2B5EF4-FFF2-40B4-BE49-F238E27FC236}">
                <a16:creationId xmlns:a16="http://schemas.microsoft.com/office/drawing/2014/main" id="{1118E9D5-C2F0-4EAD-8DE0-AF9339FD0732}"/>
              </a:ext>
            </a:extLst>
          </p:cNvPr>
          <p:cNvSpPr/>
          <p:nvPr/>
        </p:nvSpPr>
        <p:spPr>
          <a:xfrm>
            <a:off x="212087" y="7979882"/>
            <a:ext cx="3657600" cy="290849"/>
          </a:xfrm>
          <a:prstGeom prst="rect">
            <a:avLst/>
          </a:prstGeom>
        </p:spPr>
        <p:txBody>
          <a:bodyPr lIns="96653" tIns="48327" rIns="96653" bIns="48327">
            <a:spAutoFit/>
          </a:bodyPr>
          <a:lstStyle/>
          <a:p>
            <a:pPr marL="193306" indent="-193306">
              <a:buSzPts val="1200"/>
              <a:buFont typeface="Symbol" panose="05050102010706020507" pitchFamily="18" charset="2"/>
              <a:buChar char=""/>
            </a:pPr>
            <a:r>
              <a:rPr lang="en-US" sz="1200" dirty="0">
                <a:solidFill>
                  <a:srgbClr val="000000"/>
                </a:solidFill>
              </a:rPr>
              <a:t>No discussion in this slide.</a:t>
            </a:r>
          </a:p>
        </p:txBody>
      </p:sp>
      <p:sp>
        <p:nvSpPr>
          <p:cNvPr id="8" name="Notes Placeholder 7">
            <a:extLst>
              <a:ext uri="{FF2B5EF4-FFF2-40B4-BE49-F238E27FC236}">
                <a16:creationId xmlns:a16="http://schemas.microsoft.com/office/drawing/2014/main" id="{38A623FC-DDC5-4F4B-9011-D1B6A884C1B1}"/>
              </a:ext>
            </a:extLst>
          </p:cNvPr>
          <p:cNvSpPr>
            <a:spLocks noGrp="1"/>
          </p:cNvSpPr>
          <p:nvPr>
            <p:ph type="body" idx="1"/>
          </p:nvPr>
        </p:nvSpPr>
        <p:spPr>
          <a:xfrm>
            <a:off x="217042" y="3283504"/>
            <a:ext cx="6869317" cy="4171072"/>
          </a:xfrm>
        </p:spPr>
        <p:txBody>
          <a:bodyPr/>
          <a:lstStyle/>
          <a:p>
            <a:pPr marL="189248" indent="-187549">
              <a:lnSpc>
                <a:spcPct val="120000"/>
              </a:lnSpc>
              <a:spcBef>
                <a:spcPts val="622"/>
              </a:spcBef>
              <a:buSzPct val="135000"/>
              <a:buFont typeface="Arial" panose="020B0604020202020204" pitchFamily="34" charset="0"/>
              <a:buChar char="•"/>
            </a:pPr>
            <a:r>
              <a:rPr lang="en-US" dirty="0">
                <a:solidFill>
                  <a:srgbClr val="000000"/>
                </a:solidFill>
              </a:rPr>
              <a:t>Since the relationship is the primary agent of change, building and sustaining the relationship is essential. </a:t>
            </a:r>
          </a:p>
          <a:p>
            <a:pPr marL="189248" indent="-187549">
              <a:lnSpc>
                <a:spcPct val="120000"/>
              </a:lnSpc>
              <a:spcBef>
                <a:spcPts val="622"/>
              </a:spcBef>
              <a:buSzPct val="135000"/>
              <a:buFont typeface="Arial" panose="020B0604020202020204" pitchFamily="34" charset="0"/>
              <a:buChar char="•"/>
            </a:pPr>
            <a:r>
              <a:rPr lang="en-US" dirty="0">
                <a:solidFill>
                  <a:srgbClr val="000000"/>
                </a:solidFill>
              </a:rPr>
              <a:t>Give examples of times a treater was able to defuse a situation because they had a relationship with the person.</a:t>
            </a:r>
          </a:p>
          <a:p>
            <a:pPr marL="189248" indent="-187549">
              <a:lnSpc>
                <a:spcPct val="120000"/>
              </a:lnSpc>
              <a:spcBef>
                <a:spcPts val="622"/>
              </a:spcBef>
              <a:buSzPct val="135000"/>
              <a:buFont typeface="Arial" panose="020B0604020202020204" pitchFamily="34" charset="0"/>
              <a:buChar char="•"/>
            </a:pPr>
            <a:r>
              <a:rPr lang="en-US" dirty="0">
                <a:solidFill>
                  <a:srgbClr val="000000"/>
                </a:solidFill>
              </a:rPr>
              <a:t>Emphasize that because the person has been hurt within relationships, a critical source of healing is through relationships.</a:t>
            </a:r>
          </a:p>
          <a:p>
            <a:pPr marL="189248" indent="-187549">
              <a:lnSpc>
                <a:spcPct val="120000"/>
              </a:lnSpc>
              <a:spcBef>
                <a:spcPts val="622"/>
              </a:spcBef>
              <a:buSzPct val="135000"/>
              <a:buFont typeface="Arial" panose="020B0604020202020204" pitchFamily="34" charset="0"/>
              <a:buChar char="•"/>
            </a:pPr>
            <a:r>
              <a:rPr lang="en-US" dirty="0">
                <a:solidFill>
                  <a:srgbClr val="000000"/>
                </a:solidFill>
              </a:rPr>
              <a:t>Building a person’s connection to their culture and history, especially for those whose ties to their history has been severed,  also strengthens attachment.</a:t>
            </a:r>
          </a:p>
          <a:p>
            <a:pPr marL="189248" indent="-187549">
              <a:lnSpc>
                <a:spcPct val="120000"/>
              </a:lnSpc>
              <a:spcBef>
                <a:spcPts val="622"/>
              </a:spcBef>
              <a:buSzPct val="135000"/>
              <a:buFont typeface="Arial" panose="020B0604020202020204" pitchFamily="34" charset="0"/>
              <a:buChar char="•"/>
            </a:pPr>
            <a:r>
              <a:rPr lang="en-US" dirty="0">
                <a:solidFill>
                  <a:srgbClr val="000000"/>
                </a:solidFill>
              </a:rPr>
              <a:t>Racial bias can be a barrier to treaters’ relationships with clients. For example, it could lead to a treater misperceiving and over-reacting to a client of color.</a:t>
            </a:r>
          </a:p>
          <a:p>
            <a:pPr marL="189248" indent="-187549">
              <a:lnSpc>
                <a:spcPct val="120000"/>
              </a:lnSpc>
              <a:spcBef>
                <a:spcPts val="622"/>
              </a:spcBef>
              <a:buSzPct val="135000"/>
              <a:buFont typeface="Arial" panose="020B0604020202020204" pitchFamily="34" charset="0"/>
              <a:buChar char="•"/>
            </a:pPr>
            <a:r>
              <a:rPr lang="en-US" dirty="0">
                <a:solidFill>
                  <a:srgbClr val="000000"/>
                </a:solidFill>
              </a:rPr>
              <a:t>Racial bias experienced by clients of color often lead them to come into relationships distrusting White people in authority. This is adaptive and White treaters need to expect this and work to build trust. </a:t>
            </a:r>
          </a:p>
          <a:p>
            <a:pPr marL="189248" indent="-187549">
              <a:lnSpc>
                <a:spcPct val="120000"/>
              </a:lnSpc>
              <a:spcBef>
                <a:spcPts val="622"/>
              </a:spcBef>
              <a:buSzPct val="135000"/>
              <a:buFont typeface="Arial" panose="020B0604020202020204" pitchFamily="34" charset="0"/>
              <a:buChar char="•"/>
            </a:pPr>
            <a:r>
              <a:rPr lang="en-US" dirty="0">
                <a:solidFill>
                  <a:srgbClr val="000000"/>
                </a:solidFill>
              </a:rPr>
              <a:t>Techniques such as Cognitive Behavioral Therapy (CBT), Trauma-focused Cognitive Behavior Therapy (TF-CBT), Dialectical Behavior Therapy (DBT) and others generally don’t work without a relationship.</a:t>
            </a:r>
          </a:p>
          <a:p>
            <a:endParaRPr lang="en-US" dirty="0"/>
          </a:p>
        </p:txBody>
      </p:sp>
      <p:cxnSp>
        <p:nvCxnSpPr>
          <p:cNvPr id="9" name="Straight Connector 8">
            <a:extLst>
              <a:ext uri="{FF2B5EF4-FFF2-40B4-BE49-F238E27FC236}">
                <a16:creationId xmlns:a16="http://schemas.microsoft.com/office/drawing/2014/main" id="{76D3C397-69B5-423A-AF35-9FF893F47BD8}"/>
              </a:ext>
            </a:extLst>
          </p:cNvPr>
          <p:cNvCxnSpPr>
            <a:cxnSpLocks/>
          </p:cNvCxnSpPr>
          <p:nvPr/>
        </p:nvCxnSpPr>
        <p:spPr>
          <a:xfrm>
            <a:off x="185319" y="7466739"/>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5D4CB55-C516-4758-BA49-6EC35CF0E9DB}"/>
              </a:ext>
            </a:extLst>
          </p:cNvPr>
          <p:cNvSpPr txBox="1"/>
          <p:nvPr/>
        </p:nvSpPr>
        <p:spPr>
          <a:xfrm>
            <a:off x="186399" y="7479775"/>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1" name="Rectangle 10">
            <a:extLst>
              <a:ext uri="{FF2B5EF4-FFF2-40B4-BE49-F238E27FC236}">
                <a16:creationId xmlns:a16="http://schemas.microsoft.com/office/drawing/2014/main" id="{14DBF754-001D-4F72-BFDB-49229D9E9860}"/>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9:35-9:55  Strengthening Attachment (slides 129-136)</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Slide Image Placeholder 2">
            <a:extLst>
              <a:ext uri="{FF2B5EF4-FFF2-40B4-BE49-F238E27FC236}">
                <a16:creationId xmlns:a16="http://schemas.microsoft.com/office/drawing/2014/main" id="{C98C9F13-649E-42E5-BCB3-79C6A482C777}"/>
              </a:ext>
            </a:extLst>
          </p:cNvPr>
          <p:cNvSpPr>
            <a:spLocks noGrp="1" noRot="1" noChangeAspect="1"/>
          </p:cNvSpPr>
          <p:nvPr>
            <p:ph type="sldImg"/>
          </p:nvPr>
        </p:nvSpPr>
        <p:spPr>
          <a:xfrm>
            <a:off x="203200" y="833438"/>
            <a:ext cx="3592513" cy="2020887"/>
          </a:xfrm>
        </p:spPr>
      </p:sp>
    </p:spTree>
    <p:extLst>
      <p:ext uri="{BB962C8B-B14F-4D97-AF65-F5344CB8AC3E}">
        <p14:creationId xmlns:p14="http://schemas.microsoft.com/office/powerpoint/2010/main" val="3006282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34AFBF-C7F4-4294-850C-1A74AA694E2A}"/>
              </a:ext>
            </a:extLst>
          </p:cNvPr>
          <p:cNvSpPr/>
          <p:nvPr/>
        </p:nvSpPr>
        <p:spPr>
          <a:xfrm>
            <a:off x="227814" y="7632529"/>
            <a:ext cx="2283266" cy="282264"/>
          </a:xfrm>
          <a:prstGeom prst="rect">
            <a:avLst/>
          </a:prstGeom>
        </p:spPr>
        <p:txBody>
          <a:bodyPr wrap="none" lIns="96653" tIns="48327" rIns="96653" bIns="48327">
            <a:spAutoFit/>
          </a:bodyPr>
          <a:lstStyle/>
          <a:p>
            <a:pPr marL="193306" indent="-193306">
              <a:buSzPts val="1200"/>
              <a:buFont typeface="Symbol" panose="05050102010706020507" pitchFamily="18" charset="2"/>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No discussion on this slide. </a:t>
            </a:r>
          </a:p>
        </p:txBody>
      </p:sp>
      <p:sp>
        <p:nvSpPr>
          <p:cNvPr id="7" name="TextBox 6">
            <a:extLst>
              <a:ext uri="{FF2B5EF4-FFF2-40B4-BE49-F238E27FC236}">
                <a16:creationId xmlns:a16="http://schemas.microsoft.com/office/drawing/2014/main" id="{65DEF57A-EBC8-4AE3-B21F-F23557856591}"/>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2, Slide 132 </a:t>
            </a:r>
          </a:p>
        </p:txBody>
      </p:sp>
      <p:sp>
        <p:nvSpPr>
          <p:cNvPr id="6" name="Notes Placeholder 5">
            <a:extLst>
              <a:ext uri="{FF2B5EF4-FFF2-40B4-BE49-F238E27FC236}">
                <a16:creationId xmlns:a16="http://schemas.microsoft.com/office/drawing/2014/main" id="{1EF7B469-D5C1-4F61-B9A7-5EF817527D39}"/>
              </a:ext>
            </a:extLst>
          </p:cNvPr>
          <p:cNvSpPr>
            <a:spLocks noGrp="1"/>
          </p:cNvSpPr>
          <p:nvPr>
            <p:ph type="body" idx="1"/>
          </p:nvPr>
        </p:nvSpPr>
        <p:spPr>
          <a:xfrm>
            <a:off x="445757" y="3304474"/>
            <a:ext cx="5852160" cy="2527576"/>
          </a:xfrm>
        </p:spPr>
        <p:txBody>
          <a:bodyPr/>
          <a:lstStyle/>
          <a:p>
            <a:pPr marL="171450" lvl="0" indent="-171450">
              <a:buFont typeface="Arial" panose="020B0604020202020204" pitchFamily="34" charset="0"/>
              <a:buChar char="•"/>
            </a:pPr>
            <a:r>
              <a:rPr lang="en-US" dirty="0"/>
              <a:t>People with trauma histories form early expectations or patterns of what the world and other people are like based on what their early experiences are. Then, this is what they continue to expect and often experience from the world.</a:t>
            </a:r>
          </a:p>
          <a:p>
            <a:pPr marL="171450" lvl="0" indent="-171450">
              <a:buFont typeface="Arial" panose="020B0604020202020204" pitchFamily="34" charset="0"/>
              <a:buChar char="•"/>
            </a:pPr>
            <a:r>
              <a:rPr lang="en-US" dirty="0"/>
              <a:t>Give an example of how someone expecting to be treated badly could draw that response from others.</a:t>
            </a:r>
          </a:p>
          <a:p>
            <a:pPr marL="171450" lvl="0" indent="-171450">
              <a:buFont typeface="Arial" panose="020B0604020202020204" pitchFamily="34" charset="0"/>
              <a:buChar char="•"/>
            </a:pPr>
            <a:r>
              <a:rPr lang="en-US" dirty="0"/>
              <a:t>Our job is to provide new and different experiences in which people are helpful, safe, and trustworthy so that those early expectations/patterns can change. </a:t>
            </a:r>
          </a:p>
          <a:p>
            <a:pPr marL="171450" lvl="0" indent="-171450">
              <a:buFont typeface="Arial" panose="020B0604020202020204" pitchFamily="34" charset="0"/>
              <a:buChar char="•"/>
            </a:pPr>
            <a:r>
              <a:rPr lang="en-US" dirty="0"/>
              <a:t>Brain PET scans now show us that repetitive, healthy interactions with treaters can literally change the connections in peoples' brains. So by working together, clients and treaters can help create new neural connections in clients’ brains. </a:t>
            </a:r>
          </a:p>
          <a:p>
            <a:pPr marL="171450" lvl="0" indent="-171450">
              <a:buFont typeface="Arial" panose="020B0604020202020204" pitchFamily="34" charset="0"/>
              <a:buChar char="•"/>
            </a:pPr>
            <a:r>
              <a:rPr lang="en-US" dirty="0"/>
              <a:t>Clients will often say that what was worse than the abuse itself was the fact that they were all alone with the trauma, that they couldn’t tell anyone, like they were the only one.</a:t>
            </a:r>
          </a:p>
          <a:p>
            <a:pPr marL="0" indent="0">
              <a:buNone/>
            </a:pPr>
            <a:endParaRPr lang="en-US" dirty="0"/>
          </a:p>
        </p:txBody>
      </p:sp>
      <p:cxnSp>
        <p:nvCxnSpPr>
          <p:cNvPr id="9" name="Straight Connector 8">
            <a:extLst>
              <a:ext uri="{FF2B5EF4-FFF2-40B4-BE49-F238E27FC236}">
                <a16:creationId xmlns:a16="http://schemas.microsoft.com/office/drawing/2014/main" id="{66B50449-41A2-4E14-98D6-E9B64C576804}"/>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1BE9597-CCAE-4720-9ABD-C676D0025CC8}"/>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8" name="Rectangle 7">
            <a:extLst>
              <a:ext uri="{FF2B5EF4-FFF2-40B4-BE49-F238E27FC236}">
                <a16:creationId xmlns:a16="http://schemas.microsoft.com/office/drawing/2014/main" id="{9D82EF63-F482-4B3E-A24A-3063B6D5B1B6}"/>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9:35-9:55  Strengthening Attachment (slides 129-136)</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Slide Image Placeholder 2">
            <a:extLst>
              <a:ext uri="{FF2B5EF4-FFF2-40B4-BE49-F238E27FC236}">
                <a16:creationId xmlns:a16="http://schemas.microsoft.com/office/drawing/2014/main" id="{EBA2BDB7-9918-4430-8011-F3933CC17670}"/>
              </a:ext>
            </a:extLst>
          </p:cNvPr>
          <p:cNvSpPr>
            <a:spLocks noGrp="1" noRot="1" noChangeAspect="1"/>
          </p:cNvSpPr>
          <p:nvPr>
            <p:ph type="sldImg"/>
          </p:nvPr>
        </p:nvSpPr>
        <p:spPr>
          <a:xfrm>
            <a:off x="203200" y="833438"/>
            <a:ext cx="3592513" cy="2020887"/>
          </a:xfrm>
        </p:spPr>
      </p:sp>
    </p:spTree>
    <p:extLst>
      <p:ext uri="{BB962C8B-B14F-4D97-AF65-F5344CB8AC3E}">
        <p14:creationId xmlns:p14="http://schemas.microsoft.com/office/powerpoint/2010/main" val="2573274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3A8335-6AA0-4BC8-A0F5-8CFDDFD74118}"/>
              </a:ext>
            </a:extLst>
          </p:cNvPr>
          <p:cNvSpPr/>
          <p:nvPr/>
        </p:nvSpPr>
        <p:spPr>
          <a:xfrm>
            <a:off x="218339" y="7605655"/>
            <a:ext cx="2283266" cy="282264"/>
          </a:xfrm>
          <a:prstGeom prst="rect">
            <a:avLst/>
          </a:prstGeom>
        </p:spPr>
        <p:txBody>
          <a:bodyPr wrap="none" lIns="96653" tIns="48327" rIns="96653" bIns="48327">
            <a:spAutoFit/>
          </a:bodyPr>
          <a:lstStyle/>
          <a:p>
            <a:pPr marL="193306" indent="-193306">
              <a:buSzPts val="1200"/>
              <a:buFont typeface="Symbol" panose="05050102010706020507" pitchFamily="18" charset="2"/>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No discussion on this slide. </a:t>
            </a:r>
          </a:p>
        </p:txBody>
      </p:sp>
      <p:sp>
        <p:nvSpPr>
          <p:cNvPr id="7" name="TextBox 6">
            <a:extLst>
              <a:ext uri="{FF2B5EF4-FFF2-40B4-BE49-F238E27FC236}">
                <a16:creationId xmlns:a16="http://schemas.microsoft.com/office/drawing/2014/main" id="{768D7D4F-92E3-4758-A886-178CA62A9091}"/>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2, Slide 133 </a:t>
            </a:r>
          </a:p>
        </p:txBody>
      </p:sp>
      <p:sp>
        <p:nvSpPr>
          <p:cNvPr id="6" name="Notes Placeholder 5">
            <a:extLst>
              <a:ext uri="{FF2B5EF4-FFF2-40B4-BE49-F238E27FC236}">
                <a16:creationId xmlns:a16="http://schemas.microsoft.com/office/drawing/2014/main" id="{999D797B-9551-4547-9978-7E7657B38442}"/>
              </a:ext>
            </a:extLst>
          </p:cNvPr>
          <p:cNvSpPr>
            <a:spLocks noGrp="1"/>
          </p:cNvSpPr>
          <p:nvPr>
            <p:ph type="body" idx="1"/>
          </p:nvPr>
        </p:nvSpPr>
        <p:spPr>
          <a:xfrm>
            <a:off x="456643" y="3329983"/>
            <a:ext cx="5852160" cy="2941234"/>
          </a:xfrm>
        </p:spPr>
        <p:txBody>
          <a:bodyPr/>
          <a:lstStyle/>
          <a:p>
            <a:pPr marL="171450" indent="-171450">
              <a:buFont typeface="Arial" panose="020B0604020202020204" pitchFamily="34" charset="0"/>
              <a:buChar char="•"/>
            </a:pPr>
            <a:r>
              <a:rPr lang="en-US" dirty="0"/>
              <a:t>We acknowledge that the present is influenced by the past. But, the present doesn’t need to be dictated by the past. Our relationships give hope that the present can differ from the past.</a:t>
            </a:r>
          </a:p>
          <a:p>
            <a:pPr marL="171450" indent="-171450">
              <a:buFont typeface="Arial" panose="020B0604020202020204" pitchFamily="34" charset="0"/>
              <a:buChar char="•"/>
            </a:pPr>
            <a:r>
              <a:rPr lang="en-US" dirty="0"/>
              <a:t>If a person cares what you think about them, if they care that you’ll be disappointed, if they know you’ll be proud of them – then your close connection supports the client’s behavior change. It makes all aspects of your job – and client’s experience – richer. </a:t>
            </a:r>
          </a:p>
          <a:p>
            <a:pPr marL="171450" indent="-171450">
              <a:buFont typeface="Arial" panose="020B0604020202020204" pitchFamily="34" charset="0"/>
              <a:buChar char="•"/>
            </a:pPr>
            <a:r>
              <a:rPr lang="en-US" dirty="0"/>
              <a:t>We all pay more attention to what someone says when we like them.</a:t>
            </a:r>
          </a:p>
          <a:p>
            <a:pPr marL="171450" indent="-171450">
              <a:buFont typeface="Arial" panose="020B0604020202020204" pitchFamily="34" charset="0"/>
              <a:buChar char="•"/>
            </a:pPr>
            <a:r>
              <a:rPr lang="en-US" dirty="0"/>
              <a:t>When a client is upset, if you know them well, you’ll have a better understanding about what they are going through and what provides them with hope. </a:t>
            </a:r>
          </a:p>
          <a:p>
            <a:pPr marL="171450" indent="-171450">
              <a:buFont typeface="Arial" panose="020B0604020202020204" pitchFamily="34" charset="0"/>
              <a:buChar char="•"/>
            </a:pPr>
            <a:r>
              <a:rPr lang="en-US" dirty="0"/>
              <a:t>It is a challenge to form relationships with survivors and to maintain those relationships. Just like in early attachment relationships, the constant cycle of rupture and repair builds trust that relationships can make things better.  In the same way,  rupture and repair in the relationship between treater and survivors builds trust that relationships help. This is critical to healing.</a:t>
            </a:r>
          </a:p>
        </p:txBody>
      </p:sp>
      <p:cxnSp>
        <p:nvCxnSpPr>
          <p:cNvPr id="10" name="Straight Connector 9">
            <a:extLst>
              <a:ext uri="{FF2B5EF4-FFF2-40B4-BE49-F238E27FC236}">
                <a16:creationId xmlns:a16="http://schemas.microsoft.com/office/drawing/2014/main" id="{C7A5E271-FE04-455A-B65A-F796E4EF9864}"/>
              </a:ext>
            </a:extLst>
          </p:cNvPr>
          <p:cNvCxnSpPr>
            <a:cxnSpLocks/>
          </p:cNvCxnSpPr>
          <p:nvPr/>
        </p:nvCxnSpPr>
        <p:spPr>
          <a:xfrm>
            <a:off x="185319"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692DDF7-990F-4122-AE77-FD46A9BC5BB7}"/>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3" name="Slide Image Placeholder 2">
            <a:extLst>
              <a:ext uri="{FF2B5EF4-FFF2-40B4-BE49-F238E27FC236}">
                <a16:creationId xmlns:a16="http://schemas.microsoft.com/office/drawing/2014/main" id="{4755D258-7076-4798-AFD4-D4F1F9471660}"/>
              </a:ext>
            </a:extLst>
          </p:cNvPr>
          <p:cNvSpPr>
            <a:spLocks noGrp="1" noRot="1" noChangeAspect="1"/>
          </p:cNvSpPr>
          <p:nvPr>
            <p:ph type="sldImg"/>
          </p:nvPr>
        </p:nvSpPr>
        <p:spPr>
          <a:xfrm>
            <a:off x="193675" y="941388"/>
            <a:ext cx="3413125" cy="1920875"/>
          </a:xfrm>
        </p:spPr>
      </p:sp>
      <p:sp>
        <p:nvSpPr>
          <p:cNvPr id="12" name="Rectangle 11">
            <a:extLst>
              <a:ext uri="{FF2B5EF4-FFF2-40B4-BE49-F238E27FC236}">
                <a16:creationId xmlns:a16="http://schemas.microsoft.com/office/drawing/2014/main" id="{7504AA45-E8C2-4151-83F4-519AE2BB42CA}"/>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9:35-9:55  Strengthening Attachment (slides 129-136)</a:t>
            </a:r>
            <a:endParaRPr lang="en-US" sz="1500" b="1"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48626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8122652-A0FE-4378-8CF4-4917F0CF8355}"/>
              </a:ext>
            </a:extLst>
          </p:cNvPr>
          <p:cNvSpPr/>
          <p:nvPr/>
        </p:nvSpPr>
        <p:spPr>
          <a:xfrm>
            <a:off x="232842" y="7906293"/>
            <a:ext cx="2283266" cy="282264"/>
          </a:xfrm>
          <a:prstGeom prst="rect">
            <a:avLst/>
          </a:prstGeom>
        </p:spPr>
        <p:txBody>
          <a:bodyPr wrap="none" lIns="96653" tIns="48327" rIns="96653" bIns="48327">
            <a:spAutoFit/>
          </a:bodyPr>
          <a:lstStyle/>
          <a:p>
            <a:pPr marL="193306" indent="-193306">
              <a:buSzPts val="1200"/>
              <a:buFont typeface="Symbol" panose="05050102010706020507" pitchFamily="18" charset="2"/>
              <a:buChar char=""/>
            </a:pPr>
            <a:r>
              <a:rPr lang="en-US"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No discussion on this slide. </a:t>
            </a:r>
          </a:p>
        </p:txBody>
      </p:sp>
      <p:sp>
        <p:nvSpPr>
          <p:cNvPr id="7" name="TextBox 6">
            <a:extLst>
              <a:ext uri="{FF2B5EF4-FFF2-40B4-BE49-F238E27FC236}">
                <a16:creationId xmlns:a16="http://schemas.microsoft.com/office/drawing/2014/main" id="{86AD237F-2B5E-4224-B4FB-D72791BFE34D}"/>
              </a:ext>
            </a:extLst>
          </p:cNvPr>
          <p:cNvSpPr txBox="1"/>
          <p:nvPr/>
        </p:nvSpPr>
        <p:spPr>
          <a:xfrm>
            <a:off x="1" y="0"/>
            <a:ext cx="7307252" cy="558081"/>
          </a:xfrm>
          <a:prstGeom prst="rect">
            <a:avLst/>
          </a:prstGeom>
          <a:noFill/>
        </p:spPr>
        <p:txBody>
          <a:bodyPr wrap="square" lIns="96653" tIns="48327" rIns="96653" bIns="48327" rtlCol="0">
            <a:spAutoFit/>
          </a:bodyPr>
          <a:lstStyle/>
          <a:p>
            <a:pPr algn="ctr"/>
            <a:r>
              <a:rPr lang="en-US" sz="3000" b="1" dirty="0">
                <a:solidFill>
                  <a:srgbClr val="000000"/>
                </a:solidFill>
              </a:rPr>
              <a:t>RC Basic Manual: Day 2, Slide 134</a:t>
            </a:r>
          </a:p>
        </p:txBody>
      </p:sp>
      <p:sp>
        <p:nvSpPr>
          <p:cNvPr id="6" name="Notes Placeholder 5">
            <a:extLst>
              <a:ext uri="{FF2B5EF4-FFF2-40B4-BE49-F238E27FC236}">
                <a16:creationId xmlns:a16="http://schemas.microsoft.com/office/drawing/2014/main" id="{E6BA5CCA-068E-4155-9FE3-F96B686ABB85}"/>
              </a:ext>
            </a:extLst>
          </p:cNvPr>
          <p:cNvSpPr>
            <a:spLocks noGrp="1"/>
          </p:cNvSpPr>
          <p:nvPr>
            <p:ph type="body" idx="1"/>
          </p:nvPr>
        </p:nvSpPr>
        <p:spPr>
          <a:xfrm>
            <a:off x="217042" y="3283504"/>
            <a:ext cx="6869317" cy="4050513"/>
          </a:xfrm>
        </p:spPr>
        <p:txBody>
          <a:bodyPr/>
          <a:lstStyle/>
          <a:p>
            <a:pPr marL="171450" indent="-171450">
              <a:buFont typeface="Arial" panose="020B0604020202020204" pitchFamily="34" charset="0"/>
              <a:buChar char="•"/>
            </a:pPr>
            <a:r>
              <a:rPr lang="en-US" dirty="0"/>
              <a:t>Summarize RICH.</a:t>
            </a:r>
          </a:p>
          <a:p>
            <a:pPr marL="628650" lvl="1" indent="-171450">
              <a:buFont typeface="Courier New" panose="02070309020205020404" pitchFamily="49" charset="0"/>
              <a:buChar char="o"/>
            </a:pPr>
            <a:r>
              <a:rPr lang="en-US" dirty="0"/>
              <a:t>Respect encompasses all the ways we view people in their full humanity, worthy of our care and attention, and generally doing the best they can.</a:t>
            </a:r>
          </a:p>
          <a:p>
            <a:pPr marL="628650" lvl="1" indent="-171450">
              <a:buFont typeface="Courier New" panose="02070309020205020404" pitchFamily="49" charset="0"/>
              <a:buChar char="o"/>
            </a:pPr>
            <a:r>
              <a:rPr lang="en-US" dirty="0"/>
              <a:t>Information encompasses the ways we provide information and resources that people need to advance healing and make the best use of services. </a:t>
            </a:r>
          </a:p>
          <a:p>
            <a:pPr marL="628650" lvl="1" indent="-171450">
              <a:buFont typeface="Courier New" panose="02070309020205020404" pitchFamily="49" charset="0"/>
              <a:buChar char="o"/>
            </a:pPr>
            <a:r>
              <a:rPr lang="en-US" dirty="0"/>
              <a:t>Connection is about opening our hearts, working to form and sustain relationships with survivors.</a:t>
            </a:r>
          </a:p>
          <a:p>
            <a:pPr marL="628650" lvl="1" indent="-171450">
              <a:buFont typeface="Courier New" panose="02070309020205020404" pitchFamily="49" charset="0"/>
              <a:buChar char="o"/>
            </a:pPr>
            <a:r>
              <a:rPr lang="en-US" dirty="0"/>
              <a:t>Hope means ways we try to hold onto hope for survivors that so often feel hopeless.  </a:t>
            </a:r>
          </a:p>
          <a:p>
            <a:pPr marL="171450" indent="-171450">
              <a:buFont typeface="Arial" panose="020B0604020202020204" pitchFamily="34" charset="0"/>
              <a:buChar char="•"/>
            </a:pPr>
            <a:r>
              <a:rPr lang="en-US" dirty="0"/>
              <a:t>You can give the example of how an emergency room doctor, who you only interact with for ten minutes, can treat you with respect or not, and how much of a difference it makes.</a:t>
            </a:r>
          </a:p>
          <a:p>
            <a:pPr marL="171450" indent="-171450">
              <a:buFont typeface="Arial" panose="020B0604020202020204" pitchFamily="34" charset="0"/>
              <a:buChar char="•"/>
            </a:pPr>
            <a:r>
              <a:rPr lang="en-US" dirty="0"/>
              <a:t>When conversations are difficult – including conversations about race and other inequities – staying RICH will help provide connection and foster hope.</a:t>
            </a:r>
          </a:p>
          <a:p>
            <a:pPr marL="171450" indent="-171450">
              <a:buFont typeface="Arial" panose="020B0604020202020204" pitchFamily="34" charset="0"/>
              <a:buChar char="•"/>
            </a:pPr>
            <a:r>
              <a:rPr lang="en-US" dirty="0"/>
              <a:t>Organizations and community institutions can be RICH also. They can do so by, for example, having celebrations, practicing rituals, appreciating community members, honoring leaders, etc. </a:t>
            </a:r>
          </a:p>
          <a:p>
            <a:endParaRPr lang="en-US" dirty="0"/>
          </a:p>
        </p:txBody>
      </p:sp>
      <p:cxnSp>
        <p:nvCxnSpPr>
          <p:cNvPr id="9" name="Straight Connector 8">
            <a:extLst>
              <a:ext uri="{FF2B5EF4-FFF2-40B4-BE49-F238E27FC236}">
                <a16:creationId xmlns:a16="http://schemas.microsoft.com/office/drawing/2014/main" id="{EFA3B4FD-A6DE-405B-A5A0-72503B90C0D8}"/>
              </a:ext>
            </a:extLst>
          </p:cNvPr>
          <p:cNvCxnSpPr>
            <a:cxnSpLocks/>
          </p:cNvCxnSpPr>
          <p:nvPr/>
        </p:nvCxnSpPr>
        <p:spPr>
          <a:xfrm>
            <a:off x="185319" y="7420468"/>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F502BFA-AAAD-4B7B-85A6-D8CC305D39C0}"/>
              </a:ext>
            </a:extLst>
          </p:cNvPr>
          <p:cNvSpPr txBox="1"/>
          <p:nvPr/>
        </p:nvSpPr>
        <p:spPr>
          <a:xfrm>
            <a:off x="212651" y="7410369"/>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8" name="Rectangle 7">
            <a:extLst>
              <a:ext uri="{FF2B5EF4-FFF2-40B4-BE49-F238E27FC236}">
                <a16:creationId xmlns:a16="http://schemas.microsoft.com/office/drawing/2014/main" id="{5EC2DC14-7182-45EC-97A0-5B4E5BFAA040}"/>
              </a:ext>
            </a:extLst>
          </p:cNvPr>
          <p:cNvSpPr/>
          <p:nvPr/>
        </p:nvSpPr>
        <p:spPr>
          <a:xfrm>
            <a:off x="721436" y="511728"/>
            <a:ext cx="6277652" cy="326609"/>
          </a:xfrm>
          <a:prstGeom prst="rect">
            <a:avLst/>
          </a:prstGeom>
        </p:spPr>
        <p:txBody>
          <a:bodyPr wrap="square" lIns="94851" tIns="47425" rIns="94851" bIns="47425">
            <a:spAutoFit/>
          </a:bodyPr>
          <a:lstStyle/>
          <a:p>
            <a:pPr marL="237127" indent="-47425"/>
            <a:r>
              <a:rPr lang="en-US" sz="1500" b="1" dirty="0">
                <a:solidFill>
                  <a:srgbClr val="000000"/>
                </a:solidFill>
                <a:latin typeface="Arial" panose="020B0604020202020204" pitchFamily="34" charset="0"/>
                <a:ea typeface="Times New Roman" panose="02020603050405020304" pitchFamily="18" charset="0"/>
              </a:rPr>
              <a:t>9:35-9:55  Strengthening Attachment (slides 129-136)</a:t>
            </a:r>
            <a:endParaRPr lang="en-US" sz="1500" b="1" dirty="0">
              <a:solidFill>
                <a:srgbClr val="000000"/>
              </a:solidFill>
              <a:latin typeface="Times New Roman" panose="02020603050405020304" pitchFamily="18" charset="0"/>
              <a:ea typeface="Times New Roman" panose="02020603050405020304" pitchFamily="18" charset="0"/>
            </a:endParaRPr>
          </a:p>
        </p:txBody>
      </p:sp>
      <p:sp>
        <p:nvSpPr>
          <p:cNvPr id="3" name="Slide Image Placeholder 2">
            <a:extLst>
              <a:ext uri="{FF2B5EF4-FFF2-40B4-BE49-F238E27FC236}">
                <a16:creationId xmlns:a16="http://schemas.microsoft.com/office/drawing/2014/main" id="{83A4D1E1-4EBE-48AC-B63A-101276EE139D}"/>
              </a:ext>
            </a:extLst>
          </p:cNvPr>
          <p:cNvSpPr>
            <a:spLocks noGrp="1" noRot="1" noChangeAspect="1"/>
          </p:cNvSpPr>
          <p:nvPr>
            <p:ph type="sldImg"/>
          </p:nvPr>
        </p:nvSpPr>
        <p:spPr>
          <a:xfrm>
            <a:off x="203200" y="833438"/>
            <a:ext cx="3592513" cy="2020887"/>
          </a:xfrm>
        </p:spPr>
      </p:sp>
    </p:spTree>
    <p:extLst>
      <p:ext uri="{BB962C8B-B14F-4D97-AF65-F5344CB8AC3E}">
        <p14:creationId xmlns:p14="http://schemas.microsoft.com/office/powerpoint/2010/main" val="4135023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C84BE1-D799-4B12-A7AF-F1A26F3FFCEA}"/>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115</a:t>
            </a:r>
          </a:p>
        </p:txBody>
      </p:sp>
      <p:sp>
        <p:nvSpPr>
          <p:cNvPr id="8" name="TextBox 7">
            <a:extLst>
              <a:ext uri="{FF2B5EF4-FFF2-40B4-BE49-F238E27FC236}">
                <a16:creationId xmlns:a16="http://schemas.microsoft.com/office/drawing/2014/main" id="{30CE711A-9577-40FB-BEEE-D157830D0D84}"/>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9" name="Straight Connector 8">
            <a:extLst>
              <a:ext uri="{FF2B5EF4-FFF2-40B4-BE49-F238E27FC236}">
                <a16:creationId xmlns:a16="http://schemas.microsoft.com/office/drawing/2014/main" id="{9055A857-802F-4952-AB8E-4CA48277F05F}"/>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BBC0D95-CE32-47E0-AC2C-C2AB2736C516}"/>
              </a:ext>
            </a:extLst>
          </p:cNvPr>
          <p:cNvSpPr txBox="1"/>
          <p:nvPr/>
        </p:nvSpPr>
        <p:spPr>
          <a:xfrm>
            <a:off x="889833" y="583608"/>
            <a:ext cx="6324170" cy="326609"/>
          </a:xfrm>
          <a:prstGeom prst="rect">
            <a:avLst/>
          </a:prstGeom>
          <a:noFill/>
        </p:spPr>
        <p:txBody>
          <a:bodyPr wrap="square" lIns="94837" tIns="47418" rIns="94837" bIns="47418" rtlCol="0">
            <a:spAutoFit/>
          </a:bodyPr>
          <a:lstStyle/>
          <a:p>
            <a:r>
              <a:rPr lang="en-US" sz="1500" b="1" dirty="0">
                <a:solidFill>
                  <a:srgbClr val="000000"/>
                </a:solidFill>
              </a:rPr>
              <a:t>3:15-3:50 Introduction to Vicarious Traumatization (slides 115-122)</a:t>
            </a:r>
            <a:endParaRPr lang="en-US" dirty="0"/>
          </a:p>
        </p:txBody>
      </p:sp>
      <p:sp>
        <p:nvSpPr>
          <p:cNvPr id="2" name="Slide Image Placeholder 1">
            <a:extLst>
              <a:ext uri="{FF2B5EF4-FFF2-40B4-BE49-F238E27FC236}">
                <a16:creationId xmlns:a16="http://schemas.microsoft.com/office/drawing/2014/main" id="{7C28F150-8E53-4EC3-A078-2C302D865B17}"/>
              </a:ext>
            </a:extLst>
          </p:cNvPr>
          <p:cNvSpPr>
            <a:spLocks noGrp="1" noRot="1" noChangeAspect="1"/>
          </p:cNvSpPr>
          <p:nvPr>
            <p:ph type="sldImg"/>
          </p:nvPr>
        </p:nvSpPr>
        <p:spPr>
          <a:xfrm>
            <a:off x="193675" y="941388"/>
            <a:ext cx="3413125" cy="1920875"/>
          </a:xfrm>
        </p:spPr>
      </p:sp>
      <p:sp>
        <p:nvSpPr>
          <p:cNvPr id="3" name="Notes Placeholder 2">
            <a:extLst>
              <a:ext uri="{FF2B5EF4-FFF2-40B4-BE49-F238E27FC236}">
                <a16:creationId xmlns:a16="http://schemas.microsoft.com/office/drawing/2014/main" id="{A59A19B7-AACC-45EA-B028-314496F2EBE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64290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735C298-B6E8-6740-99D0-3DD0308D448F}"/>
              </a:ext>
            </a:extLst>
          </p:cNvPr>
          <p:cNvSpPr txBox="1"/>
          <p:nvPr/>
        </p:nvSpPr>
        <p:spPr>
          <a:xfrm>
            <a:off x="244864" y="3377532"/>
            <a:ext cx="6771676" cy="2819731"/>
          </a:xfrm>
          <a:prstGeom prst="rect">
            <a:avLst/>
          </a:prstGeom>
          <a:noFill/>
        </p:spPr>
        <p:txBody>
          <a:bodyPr wrap="square" lIns="93775" tIns="46887" rIns="93775" bIns="46887" rtlCol="0">
            <a:spAutoFit/>
          </a:bodyPr>
          <a:lstStyle/>
          <a:p>
            <a:pPr marL="182880" indent="-182880">
              <a:lnSpc>
                <a:spcPct val="120000"/>
              </a:lnSpc>
              <a:spcBef>
                <a:spcPts val="600"/>
              </a:spcBef>
              <a:buSzPct val="135000"/>
              <a:buFont typeface="Arial" panose="020B0604020202020204" pitchFamily="34" charset="0"/>
              <a:buChar char="•"/>
            </a:pPr>
            <a:r>
              <a:rPr lang="en-US" sz="1200" dirty="0">
                <a:solidFill>
                  <a:srgbClr val="000000"/>
                </a:solidFill>
              </a:rPr>
              <a:t>Many of the terms represented in this Word cloud may be familiar to you; they express the difficulty that all kinds of professional treaters and caregivers experience as a result of working to support others.</a:t>
            </a:r>
          </a:p>
          <a:p>
            <a:pPr marL="182880" indent="-182880">
              <a:lnSpc>
                <a:spcPct val="120000"/>
              </a:lnSpc>
              <a:spcBef>
                <a:spcPts val="600"/>
              </a:spcBef>
              <a:buSzPct val="135000"/>
              <a:buFont typeface="Arial" panose="020B0604020202020204" pitchFamily="34" charset="0"/>
              <a:buChar char="•"/>
            </a:pPr>
            <a:r>
              <a:rPr lang="en-US" sz="1200" dirty="0">
                <a:solidFill>
                  <a:srgbClr val="000000"/>
                </a:solidFill>
              </a:rPr>
              <a:t>Many of these terms have a specific context or sector in which they are most readily used.</a:t>
            </a:r>
          </a:p>
          <a:p>
            <a:pPr marL="182880" indent="-182880">
              <a:lnSpc>
                <a:spcPct val="120000"/>
              </a:lnSpc>
              <a:spcBef>
                <a:spcPts val="600"/>
              </a:spcBef>
              <a:buSzPct val="135000"/>
              <a:buFont typeface="Arial" panose="020B0604020202020204" pitchFamily="34" charset="0"/>
              <a:buChar char="•"/>
            </a:pPr>
            <a:r>
              <a:rPr lang="en-US" sz="1200" dirty="0">
                <a:solidFill>
                  <a:srgbClr val="000000"/>
                </a:solidFill>
              </a:rPr>
              <a:t>In the Word cloud, we have made Compassion fatigue the second largest word as this is commonly referenced in many sectors and organizations where Risking Connection is used.</a:t>
            </a:r>
          </a:p>
          <a:p>
            <a:pPr marL="182880" indent="-182880">
              <a:lnSpc>
                <a:spcPct val="120000"/>
              </a:lnSpc>
              <a:spcBef>
                <a:spcPts val="600"/>
              </a:spcBef>
              <a:buSzPct val="135000"/>
              <a:buFont typeface="Arial" panose="020B0604020202020204" pitchFamily="34" charset="0"/>
              <a:buChar char="•"/>
            </a:pPr>
            <a:r>
              <a:rPr lang="en-US" sz="1200" dirty="0">
                <a:solidFill>
                  <a:srgbClr val="000000"/>
                </a:solidFill>
              </a:rPr>
              <a:t>Vicarious Trauma is the largest term in the Word cloud, however, because it uniquely describes what professional treaters and caregivers experience when working with trauma survivors.</a:t>
            </a:r>
          </a:p>
          <a:p>
            <a:pPr marL="182880" indent="-182880">
              <a:lnSpc>
                <a:spcPct val="120000"/>
              </a:lnSpc>
              <a:spcBef>
                <a:spcPts val="600"/>
              </a:spcBef>
              <a:buSzPct val="135000"/>
              <a:buFont typeface="Arial" panose="020B0604020202020204" pitchFamily="34" charset="0"/>
              <a:buChar char="•"/>
            </a:pPr>
            <a:r>
              <a:rPr lang="en-US" sz="1200" dirty="0">
                <a:solidFill>
                  <a:srgbClr val="000000"/>
                </a:solidFill>
              </a:rPr>
              <a:t>So, while it is important to recognize the usefulness of each of the terms in the Word cloud, we will specifically address Vicarious Trauma in this training and in one of the training videos, Compassion Fatigue will also be addressed.</a:t>
            </a:r>
          </a:p>
        </p:txBody>
      </p:sp>
      <p:sp>
        <p:nvSpPr>
          <p:cNvPr id="7" name="TextBox 6">
            <a:extLst>
              <a:ext uri="{FF2B5EF4-FFF2-40B4-BE49-F238E27FC236}">
                <a16:creationId xmlns:a16="http://schemas.microsoft.com/office/drawing/2014/main" id="{E72737B8-6FED-4D30-B5AC-B391A950BAE2}"/>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116</a:t>
            </a:r>
          </a:p>
        </p:txBody>
      </p:sp>
      <p:sp>
        <p:nvSpPr>
          <p:cNvPr id="4" name="TextBox 3">
            <a:extLst>
              <a:ext uri="{FF2B5EF4-FFF2-40B4-BE49-F238E27FC236}">
                <a16:creationId xmlns:a16="http://schemas.microsoft.com/office/drawing/2014/main" id="{11FCEB79-763C-154A-85AB-2CB31A8D687B}"/>
              </a:ext>
            </a:extLst>
          </p:cNvPr>
          <p:cNvSpPr txBox="1"/>
          <p:nvPr/>
        </p:nvSpPr>
        <p:spPr>
          <a:xfrm>
            <a:off x="244721" y="7586917"/>
            <a:ext cx="4349178" cy="286081"/>
          </a:xfrm>
          <a:prstGeom prst="rect">
            <a:avLst/>
          </a:prstGeom>
          <a:noFill/>
        </p:spPr>
        <p:txBody>
          <a:bodyPr wrap="square" lIns="94837" tIns="47418" rIns="94837" bIns="47418" rtlCol="0">
            <a:spAutoFit/>
          </a:bodyPr>
          <a:lstStyle/>
          <a:p>
            <a:pPr marL="177819" indent="-177819">
              <a:buSzPct val="140000"/>
              <a:buFont typeface="Arial" panose="020B0604020202020204" pitchFamily="34" charset="0"/>
              <a:buChar char="•"/>
            </a:pPr>
            <a:r>
              <a:rPr lang="en-US" sz="1200" dirty="0">
                <a:solidFill>
                  <a:srgbClr val="000000"/>
                </a:solidFill>
              </a:rPr>
              <a:t>No discussion on this slide.</a:t>
            </a:r>
          </a:p>
        </p:txBody>
      </p:sp>
      <p:sp>
        <p:nvSpPr>
          <p:cNvPr id="8" name="TextBox 7">
            <a:extLst>
              <a:ext uri="{FF2B5EF4-FFF2-40B4-BE49-F238E27FC236}">
                <a16:creationId xmlns:a16="http://schemas.microsoft.com/office/drawing/2014/main" id="{8D77388B-BAAD-4AF4-867C-94D33E86479B}"/>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9" name="Straight Connector 8">
            <a:extLst>
              <a:ext uri="{FF2B5EF4-FFF2-40B4-BE49-F238E27FC236}">
                <a16:creationId xmlns:a16="http://schemas.microsoft.com/office/drawing/2014/main" id="{B3A5EFD0-F126-4C8C-BB4F-41FE3AD361C2}"/>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0C20BC1-D2F9-41FD-BA5C-BE5AC2898868}"/>
              </a:ext>
            </a:extLst>
          </p:cNvPr>
          <p:cNvSpPr txBox="1"/>
          <p:nvPr/>
        </p:nvSpPr>
        <p:spPr>
          <a:xfrm>
            <a:off x="889833" y="583608"/>
            <a:ext cx="6324170" cy="326609"/>
          </a:xfrm>
          <a:prstGeom prst="rect">
            <a:avLst/>
          </a:prstGeom>
          <a:noFill/>
        </p:spPr>
        <p:txBody>
          <a:bodyPr wrap="square" lIns="94837" tIns="47418" rIns="94837" bIns="47418" rtlCol="0">
            <a:spAutoFit/>
          </a:bodyPr>
          <a:lstStyle/>
          <a:p>
            <a:r>
              <a:rPr lang="en-US" sz="1500" b="1" dirty="0">
                <a:solidFill>
                  <a:srgbClr val="000000"/>
                </a:solidFill>
              </a:rPr>
              <a:t>3:15-3:50 Introduction to Vicarious Traumatization (slides 115-122)</a:t>
            </a:r>
            <a:endParaRPr lang="en-US" dirty="0"/>
          </a:p>
        </p:txBody>
      </p:sp>
      <p:sp>
        <p:nvSpPr>
          <p:cNvPr id="3" name="Slide Image Placeholder 2">
            <a:extLst>
              <a:ext uri="{FF2B5EF4-FFF2-40B4-BE49-F238E27FC236}">
                <a16:creationId xmlns:a16="http://schemas.microsoft.com/office/drawing/2014/main" id="{AD395FD4-48E3-416C-8838-3DA93095D77E}"/>
              </a:ext>
            </a:extLst>
          </p:cNvPr>
          <p:cNvSpPr>
            <a:spLocks noGrp="1" noRot="1" noChangeAspect="1"/>
          </p:cNvSpPr>
          <p:nvPr>
            <p:ph type="sldImg"/>
          </p:nvPr>
        </p:nvSpPr>
        <p:spPr>
          <a:xfrm>
            <a:off x="193675" y="941388"/>
            <a:ext cx="3413125" cy="1920875"/>
          </a:xfrm>
        </p:spPr>
      </p:sp>
      <p:sp>
        <p:nvSpPr>
          <p:cNvPr id="5" name="Notes Placeholder 4">
            <a:extLst>
              <a:ext uri="{FF2B5EF4-FFF2-40B4-BE49-F238E27FC236}">
                <a16:creationId xmlns:a16="http://schemas.microsoft.com/office/drawing/2014/main" id="{F6B59AFF-BD03-44CE-9CCD-932BE8793D4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61374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a:t> </a:t>
            </a:r>
          </a:p>
          <a:p>
            <a:r>
              <a:rPr lang="en-US"/>
              <a:t> </a:t>
            </a:r>
          </a:p>
          <a:p>
            <a:r>
              <a:rPr lang="en-US"/>
              <a:t> </a:t>
            </a:r>
          </a:p>
          <a:p>
            <a:r>
              <a:rPr lang="en-US"/>
              <a:t> </a:t>
            </a:r>
          </a:p>
          <a:p>
            <a:r>
              <a:rPr lang="en-US"/>
              <a:t> </a:t>
            </a:r>
          </a:p>
          <a:p>
            <a:r>
              <a:rPr lang="en-US"/>
              <a:t> </a:t>
            </a:r>
          </a:p>
          <a:p>
            <a:r>
              <a:rPr lang="en-US"/>
              <a:t> </a:t>
            </a:r>
          </a:p>
          <a:p>
            <a:r>
              <a:rPr lang="en-US"/>
              <a:t> </a:t>
            </a:r>
          </a:p>
          <a:p>
            <a:r>
              <a:rPr lang="en-US"/>
              <a:t> </a:t>
            </a:r>
          </a:p>
          <a:p>
            <a:r>
              <a:rPr lang="en-US"/>
              <a:t>  </a:t>
            </a:r>
          </a:p>
          <a:p>
            <a:r>
              <a:rPr lang="en-US"/>
              <a:t> </a:t>
            </a:r>
          </a:p>
          <a:p>
            <a:endParaRPr lang="en-US" dirty="0"/>
          </a:p>
        </p:txBody>
      </p:sp>
      <p:sp>
        <p:nvSpPr>
          <p:cNvPr id="7" name="TextBox 6">
            <a:extLst>
              <a:ext uri="{FF2B5EF4-FFF2-40B4-BE49-F238E27FC236}">
                <a16:creationId xmlns:a16="http://schemas.microsoft.com/office/drawing/2014/main" id="{8351BF4D-907B-4230-B3BB-10589B4B4CA6}"/>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117</a:t>
            </a:r>
          </a:p>
        </p:txBody>
      </p:sp>
      <p:sp>
        <p:nvSpPr>
          <p:cNvPr id="8" name="Rectangle 7">
            <a:extLst>
              <a:ext uri="{FF2B5EF4-FFF2-40B4-BE49-F238E27FC236}">
                <a16:creationId xmlns:a16="http://schemas.microsoft.com/office/drawing/2014/main" id="{1D284262-A619-4D23-B67F-95ED017F993C}"/>
              </a:ext>
            </a:extLst>
          </p:cNvPr>
          <p:cNvSpPr/>
          <p:nvPr/>
        </p:nvSpPr>
        <p:spPr>
          <a:xfrm>
            <a:off x="256500" y="3224285"/>
            <a:ext cx="6794949" cy="3906479"/>
          </a:xfrm>
          <a:prstGeom prst="rect">
            <a:avLst/>
          </a:prstGeom>
          <a:noFill/>
        </p:spPr>
        <p:txBody>
          <a:bodyPr wrap="square" lIns="96635" tIns="48317" rIns="96635" bIns="48317">
            <a:spAutoFit/>
          </a:bodyPr>
          <a:lstStyle/>
          <a:p>
            <a:pPr marL="189248"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Vicarious Trauma is a term coined in 1990 by Laurie Pearlman (woman on the right) who is one of the authors of the RC curriculum. The concept was further developed by Kay Saakvitne (on the left), the first author of RC. </a:t>
            </a:r>
            <a:endParaRPr lang="en-US" sz="1200" dirty="0">
              <a:ea typeface="Times New Roman" panose="02020603050405020304" pitchFamily="18" charset="0"/>
            </a:endParaRPr>
          </a:p>
          <a:p>
            <a:pPr marL="189248"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At that time, it was very unusual to talk about the impact of trauma work on treaters. In many settings, it still is.</a:t>
            </a:r>
            <a:endParaRPr lang="en-US" sz="1200" dirty="0">
              <a:ea typeface="Times New Roman" panose="02020603050405020304" pitchFamily="18" charset="0"/>
            </a:endParaRPr>
          </a:p>
          <a:p>
            <a:pPr marL="189248"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VT is a result of giving our hearts in our work. If we didn’t invest in those we help and risk our hearts, but instead protected ourselves, we probably wouldn’t have VT AND we wouldn’t be very effective.</a:t>
            </a:r>
            <a:endParaRPr lang="en-US" sz="1200" dirty="0">
              <a:ea typeface="Times New Roman" panose="02020603050405020304" pitchFamily="18" charset="0"/>
            </a:endParaRPr>
          </a:p>
          <a:p>
            <a:pPr marL="189248"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Originally, VT was a term that was used to describe treaters that directly cared for survivors. But, now we recognize that other kinds of helpers can be affected also. The VT might not be as intense, but it can have a negative effect. </a:t>
            </a:r>
            <a:endParaRPr lang="en-US" sz="1200" dirty="0">
              <a:ea typeface="Times New Roman" panose="02020603050405020304" pitchFamily="18" charset="0"/>
            </a:endParaRPr>
          </a:p>
          <a:p>
            <a:pPr marL="189248"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Examples: A maintenance worker who gets to know a survivor can be negatively impacted by finding out that the person is now homeless. Senior leaders may feel hopeless if they need to cut services due to budget cuts. </a:t>
            </a:r>
          </a:p>
          <a:p>
            <a:pPr marL="189248"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VT is really about the cumulative impact on us as treaters over time.</a:t>
            </a:r>
            <a:endParaRPr lang="en-US" dirty="0"/>
          </a:p>
        </p:txBody>
      </p:sp>
      <p:sp>
        <p:nvSpPr>
          <p:cNvPr id="5" name="TextBox 4">
            <a:extLst>
              <a:ext uri="{FF2B5EF4-FFF2-40B4-BE49-F238E27FC236}">
                <a16:creationId xmlns:a16="http://schemas.microsoft.com/office/drawing/2014/main" id="{0F2EA9BD-79A6-484B-B8C3-52743857F0F4}"/>
              </a:ext>
            </a:extLst>
          </p:cNvPr>
          <p:cNvSpPr txBox="1"/>
          <p:nvPr/>
        </p:nvSpPr>
        <p:spPr>
          <a:xfrm>
            <a:off x="307410" y="7652267"/>
            <a:ext cx="2315657" cy="303218"/>
          </a:xfrm>
          <a:prstGeom prst="rect">
            <a:avLst/>
          </a:prstGeom>
          <a:noFill/>
        </p:spPr>
        <p:txBody>
          <a:bodyPr wrap="none" lIns="94837" tIns="47418" rIns="94837" bIns="47418" rtlCol="0">
            <a:spAutoFit/>
          </a:bodyPr>
          <a:lstStyle/>
          <a:p>
            <a:pPr marL="189673" indent="-189673">
              <a:lnSpc>
                <a:spcPct val="120000"/>
              </a:lnSpc>
              <a:spcBef>
                <a:spcPts val="622"/>
              </a:spcBef>
              <a:buSzPct val="140000"/>
              <a:buFont typeface="Arial" panose="020B0604020202020204" pitchFamily="34" charset="0"/>
              <a:buChar char="•"/>
            </a:pPr>
            <a:r>
              <a:rPr lang="en-US" sz="1200" dirty="0">
                <a:solidFill>
                  <a:srgbClr val="000000"/>
                </a:solidFill>
              </a:rPr>
              <a:t>No discussion on this slide.</a:t>
            </a:r>
          </a:p>
        </p:txBody>
      </p:sp>
      <p:sp>
        <p:nvSpPr>
          <p:cNvPr id="9" name="TextBox 8">
            <a:extLst>
              <a:ext uri="{FF2B5EF4-FFF2-40B4-BE49-F238E27FC236}">
                <a16:creationId xmlns:a16="http://schemas.microsoft.com/office/drawing/2014/main" id="{1E0A4220-EBB3-4ACC-B4AF-2331DD75446C}"/>
              </a:ext>
            </a:extLst>
          </p:cNvPr>
          <p:cNvSpPr txBox="1"/>
          <p:nvPr/>
        </p:nvSpPr>
        <p:spPr>
          <a:xfrm>
            <a:off x="250094" y="7187372"/>
            <a:ext cx="2827289" cy="374577"/>
          </a:xfrm>
          <a:prstGeom prst="rect">
            <a:avLst/>
          </a:prstGeom>
          <a:noFill/>
        </p:spPr>
        <p:txBody>
          <a:bodyPr wrap="square" lIns="96635" tIns="48317" rIns="96635" bIns="48317" rtlCol="0">
            <a:spAutoFit/>
          </a:bodyPr>
          <a:lstStyle/>
          <a:p>
            <a:r>
              <a:rPr lang="en-US" b="1" dirty="0">
                <a:solidFill>
                  <a:srgbClr val="000000"/>
                </a:solidFill>
              </a:rPr>
              <a:t>Discussion Guide</a:t>
            </a:r>
          </a:p>
        </p:txBody>
      </p:sp>
      <p:cxnSp>
        <p:nvCxnSpPr>
          <p:cNvPr id="10" name="Straight Connector 9">
            <a:extLst>
              <a:ext uri="{FF2B5EF4-FFF2-40B4-BE49-F238E27FC236}">
                <a16:creationId xmlns:a16="http://schemas.microsoft.com/office/drawing/2014/main" id="{A99B1ED0-EDE3-401C-A2DF-5CCE5FB11EB0}"/>
              </a:ext>
            </a:extLst>
          </p:cNvPr>
          <p:cNvCxnSpPr>
            <a:cxnSpLocks/>
          </p:cNvCxnSpPr>
          <p:nvPr/>
        </p:nvCxnSpPr>
        <p:spPr>
          <a:xfrm>
            <a:off x="196444" y="7158403"/>
            <a:ext cx="692717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02A7CE0-F51E-4839-A629-187F0D7CF01B}"/>
              </a:ext>
            </a:extLst>
          </p:cNvPr>
          <p:cNvSpPr txBox="1"/>
          <p:nvPr/>
        </p:nvSpPr>
        <p:spPr>
          <a:xfrm>
            <a:off x="889833" y="583608"/>
            <a:ext cx="6324170" cy="326609"/>
          </a:xfrm>
          <a:prstGeom prst="rect">
            <a:avLst/>
          </a:prstGeom>
          <a:noFill/>
        </p:spPr>
        <p:txBody>
          <a:bodyPr wrap="square" lIns="94837" tIns="47418" rIns="94837" bIns="47418" rtlCol="0">
            <a:spAutoFit/>
          </a:bodyPr>
          <a:lstStyle/>
          <a:p>
            <a:r>
              <a:rPr lang="en-US" sz="1500" b="1" dirty="0">
                <a:solidFill>
                  <a:srgbClr val="000000"/>
                </a:solidFill>
              </a:rPr>
              <a:t>3:15-3:50 Introduction to Vicarious Traumatization (slides 115-122)</a:t>
            </a:r>
            <a:endParaRPr lang="en-US" dirty="0"/>
          </a:p>
        </p:txBody>
      </p:sp>
      <p:sp>
        <p:nvSpPr>
          <p:cNvPr id="4" name="Slide Image Placeholder 3">
            <a:extLst>
              <a:ext uri="{FF2B5EF4-FFF2-40B4-BE49-F238E27FC236}">
                <a16:creationId xmlns:a16="http://schemas.microsoft.com/office/drawing/2014/main" id="{54B26AEE-3F79-49BB-9FB0-5E16723639FC}"/>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3206549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a:p>
          <a:p>
            <a:endParaRPr lang="en-US" dirty="0"/>
          </a:p>
        </p:txBody>
      </p:sp>
      <p:sp>
        <p:nvSpPr>
          <p:cNvPr id="7" name="TextBox 6">
            <a:extLst>
              <a:ext uri="{FF2B5EF4-FFF2-40B4-BE49-F238E27FC236}">
                <a16:creationId xmlns:a16="http://schemas.microsoft.com/office/drawing/2014/main" id="{E30C09F0-9063-4997-890E-1FD80E3003F4}"/>
              </a:ext>
            </a:extLst>
          </p:cNvPr>
          <p:cNvSpPr txBox="1"/>
          <p:nvPr/>
        </p:nvSpPr>
        <p:spPr>
          <a:xfrm>
            <a:off x="1" y="2"/>
            <a:ext cx="7307252" cy="558075"/>
          </a:xfrm>
          <a:prstGeom prst="rect">
            <a:avLst/>
          </a:prstGeom>
          <a:noFill/>
        </p:spPr>
        <p:txBody>
          <a:bodyPr wrap="square" lIns="96635" tIns="48317" rIns="96635" bIns="48317" rtlCol="0">
            <a:spAutoFit/>
          </a:bodyPr>
          <a:lstStyle/>
          <a:p>
            <a:pPr algn="ctr"/>
            <a:r>
              <a:rPr lang="en-US" sz="3000" b="1" dirty="0">
                <a:solidFill>
                  <a:srgbClr val="000000"/>
                </a:solidFill>
              </a:rPr>
              <a:t>RC Basic Manual: Day 1, Slide 120</a:t>
            </a:r>
          </a:p>
        </p:txBody>
      </p:sp>
      <p:sp>
        <p:nvSpPr>
          <p:cNvPr id="8" name="Rectangle 7">
            <a:extLst>
              <a:ext uri="{FF2B5EF4-FFF2-40B4-BE49-F238E27FC236}">
                <a16:creationId xmlns:a16="http://schemas.microsoft.com/office/drawing/2014/main" id="{D4E37035-5DCD-4CAD-A467-DD27516C6FFD}"/>
              </a:ext>
            </a:extLst>
          </p:cNvPr>
          <p:cNvSpPr/>
          <p:nvPr/>
        </p:nvSpPr>
        <p:spPr>
          <a:xfrm>
            <a:off x="223614" y="3322378"/>
            <a:ext cx="6818278" cy="4603427"/>
          </a:xfrm>
          <a:prstGeom prst="rect">
            <a:avLst/>
          </a:prstGeom>
          <a:noFill/>
        </p:spPr>
        <p:txBody>
          <a:bodyPr wrap="square" lIns="96635" tIns="48317" rIns="96635" bIns="48317">
            <a:spAutoFit/>
          </a:bodyPr>
          <a:lstStyle/>
          <a:p>
            <a:pPr marL="187549"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With survivors of trauma there are certain areas or domains that are impacted. Many of the exact same domains in treaters are impacted by VT.</a:t>
            </a:r>
            <a:endParaRPr lang="en-US" sz="1200" dirty="0">
              <a:ea typeface="Times New Roman" panose="02020603050405020304" pitchFamily="18" charset="0"/>
            </a:endParaRPr>
          </a:p>
          <a:p>
            <a:pPr marL="187549"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A core feature of VT is it’s impact on our basic sense of hope and our belief that our work and life has meaning. For some, this means cynicism about the world and the future. For others, it means a disrupted sense of spirituality, a questioning of their beliefs about God or a higher power.</a:t>
            </a:r>
            <a:endParaRPr lang="en-US" sz="1200" dirty="0">
              <a:ea typeface="Times New Roman" panose="02020603050405020304" pitchFamily="18" charset="0"/>
            </a:endParaRPr>
          </a:p>
          <a:p>
            <a:pPr marL="187549"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Give specific personal examples (if possible) about the impact of VT on you in these areas.  See “Vicarious Trauma Examples” in the Resource section of this Manual for examples of treaters impacted by VT. These examples can help you think of your own VT examples. </a:t>
            </a:r>
          </a:p>
          <a:p>
            <a:pPr marL="187549"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BIPOC staff often feel they must show up for work as strong, ultra-competent, and never complain in order to represent their community well and progress in their careers. </a:t>
            </a:r>
          </a:p>
          <a:p>
            <a:pPr marL="187549"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They are more likely to be living in the communities with high rates of violence similar to their clients. </a:t>
            </a:r>
          </a:p>
          <a:p>
            <a:pPr marL="187549"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They may have less access to the resources needed for self-care like mental health services, parks and open spaces, and healthy nutritious food near where they live. </a:t>
            </a:r>
          </a:p>
          <a:p>
            <a:pPr marL="187549" indent="-187549">
              <a:lnSpc>
                <a:spcPct val="120000"/>
              </a:lnSpc>
              <a:spcBef>
                <a:spcPts val="622"/>
              </a:spcBef>
              <a:buSzPct val="140000"/>
              <a:buFont typeface="Arial" panose="020B0604020202020204" pitchFamily="34" charset="0"/>
              <a:buChar char="•"/>
            </a:pPr>
            <a:r>
              <a:rPr lang="en-US" sz="1200" dirty="0">
                <a:solidFill>
                  <a:srgbClr val="000000"/>
                </a:solidFill>
                <a:ea typeface="Times New Roman" panose="02020603050405020304" pitchFamily="18" charset="0"/>
              </a:rPr>
              <a:t>All of these factors may be sources of extra stress and they may be reluctant to talk about it with colleagues because of fear of being seen as not good at their jobs. </a:t>
            </a:r>
          </a:p>
          <a:p>
            <a:pPr marL="175828" indent="-175828">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225734D9-E24C-4C80-A482-E468C90B8C92}"/>
              </a:ext>
            </a:extLst>
          </p:cNvPr>
          <p:cNvSpPr txBox="1"/>
          <p:nvPr/>
        </p:nvSpPr>
        <p:spPr>
          <a:xfrm>
            <a:off x="889833" y="583608"/>
            <a:ext cx="6324170" cy="326609"/>
          </a:xfrm>
          <a:prstGeom prst="rect">
            <a:avLst/>
          </a:prstGeom>
          <a:noFill/>
        </p:spPr>
        <p:txBody>
          <a:bodyPr wrap="square" lIns="94837" tIns="47418" rIns="94837" bIns="47418" rtlCol="0">
            <a:spAutoFit/>
          </a:bodyPr>
          <a:lstStyle/>
          <a:p>
            <a:r>
              <a:rPr lang="en-US" sz="1500" b="1" dirty="0">
                <a:solidFill>
                  <a:srgbClr val="000000"/>
                </a:solidFill>
              </a:rPr>
              <a:t>3:15-3:50 Introduction to Vicarious Traumatization (slides 115-122)</a:t>
            </a:r>
            <a:endParaRPr lang="en-US" dirty="0"/>
          </a:p>
        </p:txBody>
      </p:sp>
      <p:sp>
        <p:nvSpPr>
          <p:cNvPr id="4" name="Slide Image Placeholder 3">
            <a:extLst>
              <a:ext uri="{FF2B5EF4-FFF2-40B4-BE49-F238E27FC236}">
                <a16:creationId xmlns:a16="http://schemas.microsoft.com/office/drawing/2014/main" id="{C6F76DDC-15E5-4F56-A7EE-AA3FA82850DA}"/>
              </a:ext>
            </a:extLst>
          </p:cNvPr>
          <p:cNvSpPr>
            <a:spLocks noGrp="1" noRot="1" noChangeAspect="1"/>
          </p:cNvSpPr>
          <p:nvPr>
            <p:ph type="sldImg"/>
          </p:nvPr>
        </p:nvSpPr>
        <p:spPr>
          <a:xfrm>
            <a:off x="193675" y="941388"/>
            <a:ext cx="3413125" cy="1920875"/>
          </a:xfrm>
        </p:spPr>
      </p:sp>
    </p:spTree>
    <p:extLst>
      <p:ext uri="{BB962C8B-B14F-4D97-AF65-F5344CB8AC3E}">
        <p14:creationId xmlns:p14="http://schemas.microsoft.com/office/powerpoint/2010/main" val="4466245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E426E14-C5B3-4F08-B16A-7FD0A47CE49F}"/>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229</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D5966E56-E44E-4EF3-A212-EDEFC105701C}"/>
              </a:ext>
            </a:extLst>
          </p:cNvPr>
          <p:cNvSpPr>
            <a:spLocks noGrp="1" noRot="1" noChangeAspect="1"/>
          </p:cNvSpPr>
          <p:nvPr>
            <p:ph type="sldImg"/>
          </p:nvPr>
        </p:nvSpPr>
        <p:spPr>
          <a:xfrm>
            <a:off x="188913" y="927100"/>
            <a:ext cx="3429000" cy="1930400"/>
          </a:xfrm>
        </p:spPr>
      </p:sp>
      <p:cxnSp>
        <p:nvCxnSpPr>
          <p:cNvPr id="7" name="Straight Connector 6">
            <a:extLst>
              <a:ext uri="{FF2B5EF4-FFF2-40B4-BE49-F238E27FC236}">
                <a16:creationId xmlns:a16="http://schemas.microsoft.com/office/drawing/2014/main" id="{505540CB-60CE-4013-9740-836AB64ADC99}"/>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3058BBB-64C7-440E-9481-03637F4AB757}"/>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9" name="Rectangle 8">
            <a:extLst>
              <a:ext uri="{FF2B5EF4-FFF2-40B4-BE49-F238E27FC236}">
                <a16:creationId xmlns:a16="http://schemas.microsoft.com/office/drawing/2014/main" id="{3F92EAFE-EFC4-45EC-816C-95EA184E36DF}"/>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Tree>
    <p:extLst>
      <p:ext uri="{BB962C8B-B14F-4D97-AF65-F5344CB8AC3E}">
        <p14:creationId xmlns:p14="http://schemas.microsoft.com/office/powerpoint/2010/main" val="32828877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72E5C77-7F00-40A9-8A56-1901B49AFDC8}"/>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234</a:t>
            </a:r>
            <a:endParaRPr lang="en-US" sz="3000" dirty="0">
              <a:solidFill>
                <a:srgbClr val="000000"/>
              </a:solidFill>
            </a:endParaRPr>
          </a:p>
        </p:txBody>
      </p:sp>
      <p:sp>
        <p:nvSpPr>
          <p:cNvPr id="6" name="Rectangle 5">
            <a:extLst>
              <a:ext uri="{FF2B5EF4-FFF2-40B4-BE49-F238E27FC236}">
                <a16:creationId xmlns:a16="http://schemas.microsoft.com/office/drawing/2014/main" id="{E49818D1-C52F-43E0-A449-BD60FCA6E43E}"/>
              </a:ext>
            </a:extLst>
          </p:cNvPr>
          <p:cNvSpPr/>
          <p:nvPr/>
        </p:nvSpPr>
        <p:spPr>
          <a:xfrm>
            <a:off x="8264870" y="2064388"/>
            <a:ext cx="6209474" cy="484748"/>
          </a:xfrm>
          <a:prstGeom prst="rect">
            <a:avLst/>
          </a:prstGeom>
        </p:spPr>
        <p:txBody>
          <a:bodyPr wrap="square" lIns="96653" tIns="48327" rIns="96653" bIns="48327">
            <a:spAutoFit/>
          </a:bodyPr>
          <a:lstStyle/>
          <a:p>
            <a:pPr>
              <a:buSzPts val="1200"/>
            </a:pPr>
            <a:endParaRPr lang="en-US" sz="1200" dirty="0">
              <a:solidFill>
                <a:srgbClr val="000000"/>
              </a:solidFill>
              <a:ea typeface="Times New Roman" panose="02020603050405020304" pitchFamily="18" charset="0"/>
              <a:cs typeface="Arial" panose="020B0604020202020204" pitchFamily="34" charset="0"/>
            </a:endParaRPr>
          </a:p>
          <a:p>
            <a:pPr marL="193306" indent="-193306">
              <a:buSzPts val="1200"/>
              <a:buFont typeface="Symbol" panose="05050102010706020507" pitchFamily="18" charset="2"/>
              <a:buChar char=""/>
            </a:pPr>
            <a:endParaRPr lang="en-US" sz="1200" dirty="0">
              <a:solidFill>
                <a:srgbClr val="000000"/>
              </a:solidFill>
              <a:ea typeface="Times New Roman" panose="02020603050405020304" pitchFamily="18" charset="0"/>
            </a:endParaRPr>
          </a:p>
        </p:txBody>
      </p:sp>
      <p:sp>
        <p:nvSpPr>
          <p:cNvPr id="8" name="Notes Placeholder 7">
            <a:extLst>
              <a:ext uri="{FF2B5EF4-FFF2-40B4-BE49-F238E27FC236}">
                <a16:creationId xmlns:a16="http://schemas.microsoft.com/office/drawing/2014/main" id="{A5B8E09F-58E1-4ADB-990E-E0C72330FC90}"/>
              </a:ext>
            </a:extLst>
          </p:cNvPr>
          <p:cNvSpPr>
            <a:spLocks noGrp="1"/>
          </p:cNvSpPr>
          <p:nvPr>
            <p:ph type="body" idx="1"/>
          </p:nvPr>
        </p:nvSpPr>
        <p:spPr>
          <a:xfrm>
            <a:off x="266874" y="3287900"/>
            <a:ext cx="6863322" cy="3957846"/>
          </a:xfrm>
        </p:spPr>
        <p:txBody>
          <a:bodyPr/>
          <a:lstStyle/>
          <a:p>
            <a:pPr marL="187549" indent="-187549">
              <a:lnSpc>
                <a:spcPct val="120000"/>
              </a:lnSpc>
              <a:spcBef>
                <a:spcPts val="622"/>
              </a:spcBef>
              <a:buSzPct val="140000"/>
              <a:buFont typeface="Arial" panose="020B0604020202020204" pitchFamily="34" charset="0"/>
              <a:buChar char="•"/>
            </a:pPr>
            <a:r>
              <a:rPr lang="en-US" dirty="0">
                <a:solidFill>
                  <a:srgbClr val="000000"/>
                </a:solidFill>
              </a:rPr>
              <a:t>There are many ways that organizations and treaters can address and transform VT.  </a:t>
            </a:r>
          </a:p>
          <a:p>
            <a:pPr marL="187549" indent="-187549">
              <a:lnSpc>
                <a:spcPct val="120000"/>
              </a:lnSpc>
              <a:spcBef>
                <a:spcPts val="622"/>
              </a:spcBef>
              <a:buSzPct val="140000"/>
              <a:buFont typeface="Arial" panose="020B0604020202020204" pitchFamily="34" charset="0"/>
              <a:buChar char="•"/>
            </a:pPr>
            <a:r>
              <a:rPr lang="en-US" dirty="0">
                <a:solidFill>
                  <a:srgbClr val="000000"/>
                </a:solidFill>
              </a:rPr>
              <a:t>Click - We put actions by the organization to change the environment first because it is very easy for an organization to say, “Yes, we think VT is important, so go get exercise, eat well, and have a massage.” This alone does not help VT. Organizations must create the conditions where staff are more likely to take care of themselves. They must also create a climate where staff feel supported and challenged.</a:t>
            </a:r>
          </a:p>
          <a:p>
            <a:pPr marL="187549" indent="-187549">
              <a:lnSpc>
                <a:spcPct val="120000"/>
              </a:lnSpc>
              <a:spcBef>
                <a:spcPts val="622"/>
              </a:spcBef>
              <a:buSzPct val="140000"/>
              <a:buFont typeface="Arial" panose="020B0604020202020204" pitchFamily="34" charset="0"/>
              <a:buChar char="•"/>
            </a:pPr>
            <a:r>
              <a:rPr lang="en-US" dirty="0">
                <a:solidFill>
                  <a:srgbClr val="000000"/>
                </a:solidFill>
              </a:rPr>
              <a:t>Organizations can convey the message that is important for staff to have outlets to discuss and share their VT. Since BIPOC staff may be reluctant for good reason to be vulnerable about their VT at work, organizations can suggest other ways to get support such as: using the Employee Assistance Program (EAP), seeking out faith-based leaders, using community resources like barber shops, salons, recreation centers. </a:t>
            </a:r>
          </a:p>
          <a:p>
            <a:pPr marL="187549" indent="-187549">
              <a:lnSpc>
                <a:spcPct val="120000"/>
              </a:lnSpc>
              <a:spcBef>
                <a:spcPts val="622"/>
              </a:spcBef>
              <a:buSzPct val="140000"/>
              <a:buFont typeface="Arial" panose="020B0604020202020204" pitchFamily="34" charset="0"/>
              <a:buChar char="•"/>
            </a:pPr>
            <a:r>
              <a:rPr lang="en-US" dirty="0">
                <a:solidFill>
                  <a:srgbClr val="000000"/>
                </a:solidFill>
              </a:rPr>
              <a:t>Because staff of color likely have endured racial bias in previous employment settings, explicit organizational efforts to racial address bias will increase trust and decrease VT. </a:t>
            </a:r>
          </a:p>
          <a:p>
            <a:pPr marL="187549" indent="-187549">
              <a:lnSpc>
                <a:spcPct val="120000"/>
              </a:lnSpc>
              <a:spcBef>
                <a:spcPts val="622"/>
              </a:spcBef>
              <a:buSzPct val="140000"/>
              <a:buFont typeface="Arial" panose="020B0604020202020204" pitchFamily="34" charset="0"/>
              <a:buChar char="•"/>
            </a:pPr>
            <a:r>
              <a:rPr lang="en-US" dirty="0">
                <a:solidFill>
                  <a:srgbClr val="000000"/>
                </a:solidFill>
              </a:rPr>
              <a:t>Click – These are the areas where treaters can take actions to address their treater factors that contribute to VT. We’re going to talk specifically about these areas in the following slides.</a:t>
            </a:r>
          </a:p>
        </p:txBody>
      </p:sp>
      <p:sp>
        <p:nvSpPr>
          <p:cNvPr id="9" name="Rectangle 8">
            <a:extLst>
              <a:ext uri="{FF2B5EF4-FFF2-40B4-BE49-F238E27FC236}">
                <a16:creationId xmlns:a16="http://schemas.microsoft.com/office/drawing/2014/main" id="{CC02F318-48A5-4A34-8D47-A441772420CD}"/>
              </a:ext>
            </a:extLst>
          </p:cNvPr>
          <p:cNvSpPr/>
          <p:nvPr/>
        </p:nvSpPr>
        <p:spPr>
          <a:xfrm>
            <a:off x="228998" y="7604964"/>
            <a:ext cx="6832079" cy="746943"/>
          </a:xfrm>
          <a:prstGeom prst="rect">
            <a:avLst/>
          </a:prstGeom>
        </p:spPr>
        <p:txBody>
          <a:bodyPr wrap="square" lIns="96653" tIns="48327" rIns="96653" bIns="48327">
            <a:spAutoFit/>
          </a:bodyPr>
          <a:lstStyle/>
          <a:p>
            <a:pPr marL="193306" indent="-193306">
              <a:lnSpc>
                <a:spcPct val="110000"/>
              </a:lnSpc>
              <a:spcBef>
                <a:spcPts val="423"/>
              </a:spcBef>
              <a:buSzPts val="1200"/>
              <a:buFont typeface="Symbol" panose="05050102010706020507" pitchFamily="18" charset="2"/>
              <a:buChar char=""/>
            </a:pPr>
            <a:r>
              <a:rPr lang="en-US" sz="1200" dirty="0">
                <a:solidFill>
                  <a:srgbClr val="000000"/>
                </a:solidFill>
                <a:ea typeface="Calibri" panose="020F0502020204030204" pitchFamily="34" charset="0"/>
                <a:cs typeface="Times New Roman" panose="02020603050405020304" pitchFamily="18" charset="0"/>
              </a:rPr>
              <a:t>Why might organizations be reluctant to communicate that VT is normal and inevitable?</a:t>
            </a:r>
            <a:endPar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lnSpc>
                <a:spcPct val="110000"/>
              </a:lnSpc>
              <a:spcBef>
                <a:spcPts val="423"/>
              </a:spcBef>
              <a:buSzPts val="1200"/>
              <a:buFont typeface="Symbol" panose="05050102010706020507" pitchFamily="18" charset="2"/>
              <a:buChar char=""/>
            </a:pPr>
            <a:r>
              <a:rPr lang="en-US" sz="1200" dirty="0">
                <a:solidFill>
                  <a:srgbClr val="000000"/>
                </a:solidFill>
                <a:ea typeface="Calibri" panose="020F0502020204030204" pitchFamily="34" charset="0"/>
                <a:cs typeface="Times New Roman" panose="02020603050405020304" pitchFamily="18" charset="0"/>
              </a:rPr>
              <a:t>To what extent is there a culture at your organization where staff feel supported and encouraged to practice self-care?</a:t>
            </a:r>
            <a:endPar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27E23791-9C97-D553-7A3B-EB67A1FB3D20}"/>
              </a:ext>
            </a:extLst>
          </p:cNvPr>
          <p:cNvSpPr txBox="1"/>
          <p:nvPr/>
        </p:nvSpPr>
        <p:spPr>
          <a:xfrm>
            <a:off x="3785358" y="2867564"/>
            <a:ext cx="3342640" cy="328430"/>
          </a:xfrm>
          <a:prstGeom prst="rect">
            <a:avLst/>
          </a:prstGeom>
          <a:noFill/>
        </p:spPr>
        <p:txBody>
          <a:bodyPr wrap="square" lIns="96653" tIns="48327" rIns="96653" bIns="48327" rtlCol="0">
            <a:spAutoFit/>
          </a:bodyPr>
          <a:lstStyle/>
          <a:p>
            <a:pPr algn="r"/>
            <a:r>
              <a:rPr lang="en-US" sz="1500" b="1" dirty="0">
                <a:solidFill>
                  <a:srgbClr val="000000"/>
                </a:solidFill>
              </a:rPr>
              <a:t>THIS SLIDE IS ANIMATED</a:t>
            </a:r>
          </a:p>
        </p:txBody>
      </p:sp>
      <p:sp>
        <p:nvSpPr>
          <p:cNvPr id="7" name="Slide Image Placeholder 6">
            <a:extLst>
              <a:ext uri="{FF2B5EF4-FFF2-40B4-BE49-F238E27FC236}">
                <a16:creationId xmlns:a16="http://schemas.microsoft.com/office/drawing/2014/main" id="{23A35B71-1336-4C1F-AE76-A45B1DEFAEB1}"/>
              </a:ext>
            </a:extLst>
          </p:cNvPr>
          <p:cNvSpPr>
            <a:spLocks noGrp="1" noRot="1" noChangeAspect="1"/>
          </p:cNvSpPr>
          <p:nvPr>
            <p:ph type="sldImg"/>
          </p:nvPr>
        </p:nvSpPr>
        <p:spPr>
          <a:xfrm>
            <a:off x="209550" y="939800"/>
            <a:ext cx="3408363" cy="1917700"/>
          </a:xfrm>
        </p:spPr>
      </p:sp>
      <p:cxnSp>
        <p:nvCxnSpPr>
          <p:cNvPr id="10" name="Straight Connector 9">
            <a:extLst>
              <a:ext uri="{FF2B5EF4-FFF2-40B4-BE49-F238E27FC236}">
                <a16:creationId xmlns:a16="http://schemas.microsoft.com/office/drawing/2014/main" id="{FA4B134B-9612-4E6C-84B9-CF4369D2F189}"/>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0FC043A-FDEB-4B3D-BFE7-C2869FC0378F}"/>
              </a:ext>
            </a:extLst>
          </p:cNvPr>
          <p:cNvSpPr txBox="1"/>
          <p:nvPr/>
        </p:nvSpPr>
        <p:spPr>
          <a:xfrm>
            <a:off x="198148" y="711975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2" name="Rectangle 11">
            <a:extLst>
              <a:ext uri="{FF2B5EF4-FFF2-40B4-BE49-F238E27FC236}">
                <a16:creationId xmlns:a16="http://schemas.microsoft.com/office/drawing/2014/main" id="{9B252F0F-031A-475D-B95E-E85A36EACE5E}"/>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11:40-11:55 Definition &amp; Contributing Factors Slides (slides 229-234)</a:t>
            </a:r>
            <a:endParaRPr lang="en-US" sz="1500" b="1" dirty="0">
              <a:solidFill>
                <a:srgbClr val="000000"/>
              </a:solidFill>
            </a:endParaRPr>
          </a:p>
        </p:txBody>
      </p:sp>
    </p:spTree>
    <p:extLst>
      <p:ext uri="{BB962C8B-B14F-4D97-AF65-F5344CB8AC3E}">
        <p14:creationId xmlns:p14="http://schemas.microsoft.com/office/powerpoint/2010/main" val="12044880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3736154"/>
          </a:xfrm>
        </p:spPr>
        <p:txBody>
          <a:bodyPr/>
          <a:lstStyle/>
          <a:p>
            <a:pPr marL="0" indent="0">
              <a:buSzPts val="1200"/>
              <a:buNone/>
            </a:pPr>
            <a:r>
              <a:rPr lang="en-US" dirty="0">
                <a:solidFill>
                  <a:srgbClr val="000000"/>
                </a:solidFill>
                <a:ea typeface="Calibri" panose="020F0502020204030204" pitchFamily="34" charset="0"/>
                <a:cs typeface="Times New Roman" panose="02020603050405020304" pitchFamily="18" charset="0"/>
              </a:rPr>
              <a:t>First, we must learn how to anticipate VT infuse protection into our everyday lives. We call this the ABC’s:  </a:t>
            </a:r>
          </a:p>
          <a:p>
            <a:pPr marL="193306" indent="-193306">
              <a:buSzPts val="1200"/>
              <a:buFont typeface="Symbol" panose="05050102010706020507" pitchFamily="18" charset="2"/>
              <a:buChar char=""/>
            </a:pPr>
            <a:r>
              <a:rPr lang="en-US" b="1" dirty="0">
                <a:solidFill>
                  <a:srgbClr val="000000"/>
                </a:solidFill>
                <a:ea typeface="Calibri" panose="020F0502020204030204" pitchFamily="34" charset="0"/>
                <a:cs typeface="Times New Roman" panose="02020603050405020304" pitchFamily="18" charset="0"/>
              </a:rPr>
              <a:t>Awareness. </a:t>
            </a:r>
            <a:r>
              <a:rPr lang="en-US" dirty="0">
                <a:solidFill>
                  <a:srgbClr val="000000"/>
                </a:solidFill>
                <a:ea typeface="Calibri" panose="020F0502020204030204" pitchFamily="34" charset="0"/>
                <a:cs typeface="Times New Roman" panose="02020603050405020304" pitchFamily="18" charset="0"/>
              </a:rPr>
              <a:t>See discussion questions below</a:t>
            </a:r>
          </a:p>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Mention that we may get feedback from others before we even notice ourselves that we are being affected by the work. It is important to be open to that feedback. </a:t>
            </a:r>
          </a:p>
          <a:p>
            <a:pPr marL="193306" indent="-193306">
              <a:buSzPts val="1200"/>
              <a:buFont typeface="Symbol" panose="05050102010706020507" pitchFamily="18" charset="2"/>
              <a:buChar char=""/>
            </a:pPr>
            <a:r>
              <a:rPr lang="en-US" b="1" dirty="0">
                <a:solidFill>
                  <a:srgbClr val="000000"/>
                </a:solidFill>
                <a:ea typeface="Calibri" panose="020F0502020204030204" pitchFamily="34" charset="0"/>
                <a:cs typeface="Times New Roman" panose="02020603050405020304" pitchFamily="18" charset="0"/>
              </a:rPr>
              <a:t>Balance</a:t>
            </a:r>
            <a:r>
              <a:rPr lang="en-US" dirty="0">
                <a:solidFill>
                  <a:srgbClr val="000000"/>
                </a:solidFill>
                <a:ea typeface="Calibri" panose="020F0502020204030204" pitchFamily="34" charset="0"/>
                <a:cs typeface="Times New Roman" panose="02020603050405020304" pitchFamily="18" charset="0"/>
              </a:rPr>
              <a:t> is important and difficult to achieve because the demands of the work are infinite. There is always something more we can do and it would probably help. We have to set limits and support each other in doing so. The best way to do this is to have things outside of work that are important to us such as relationships and activities that matter so that we will not feel overwhelmed by the work.</a:t>
            </a:r>
          </a:p>
          <a:p>
            <a:pPr marL="193306" indent="-193306">
              <a:buSzPts val="1200"/>
              <a:buFont typeface="Symbol" panose="05050102010706020507" pitchFamily="18" charset="2"/>
              <a:buChar char=""/>
            </a:pPr>
            <a:r>
              <a:rPr lang="en-US" b="1" dirty="0">
                <a:solidFill>
                  <a:srgbClr val="000000"/>
                </a:solidFill>
                <a:ea typeface="Calibri" panose="020F0502020204030204" pitchFamily="34" charset="0"/>
                <a:cs typeface="Times New Roman" panose="02020603050405020304" pitchFamily="18" charset="0"/>
              </a:rPr>
              <a:t>Connection</a:t>
            </a:r>
            <a:r>
              <a:rPr lang="en-US" dirty="0">
                <a:solidFill>
                  <a:srgbClr val="000000"/>
                </a:solidFill>
                <a:ea typeface="Calibri" panose="020F0502020204030204" pitchFamily="34" charset="0"/>
                <a:cs typeface="Times New Roman" panose="02020603050405020304" pitchFamily="18" charset="0"/>
              </a:rPr>
              <a:t> can be to oneself - noticing what you are feeling and needing; to other people via the relationships in our lives; to something larger such as a higher power, a political movement, nature, volunteering in your community.  Healing so often happens with community - within family, friends, and community – and especially in BIPOC communities where the concept of what happens to one happens to all is prevalent. </a:t>
            </a:r>
          </a:p>
          <a:p>
            <a:endParaRPr lang="en-US" dirty="0"/>
          </a:p>
          <a:p>
            <a:endParaRPr lang="en-US" dirty="0"/>
          </a:p>
          <a:p>
            <a:endParaRPr lang="en-US" dirty="0"/>
          </a:p>
          <a:p>
            <a:endParaRPr lang="en-US" dirty="0"/>
          </a:p>
        </p:txBody>
      </p:sp>
      <p:sp>
        <p:nvSpPr>
          <p:cNvPr id="5" name="Rectangle 4">
            <a:extLst>
              <a:ext uri="{FF2B5EF4-FFF2-40B4-BE49-F238E27FC236}">
                <a16:creationId xmlns:a16="http://schemas.microsoft.com/office/drawing/2014/main" id="{9CE01A8C-69C7-4564-A0D2-A41712840042}"/>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235</a:t>
            </a:r>
            <a:endParaRPr lang="en-US" sz="3000" dirty="0">
              <a:solidFill>
                <a:srgbClr val="000000"/>
              </a:solidFill>
            </a:endParaRPr>
          </a:p>
        </p:txBody>
      </p:sp>
      <p:sp>
        <p:nvSpPr>
          <p:cNvPr id="8" name="Rectangle 7">
            <a:extLst>
              <a:ext uri="{FF2B5EF4-FFF2-40B4-BE49-F238E27FC236}">
                <a16:creationId xmlns:a16="http://schemas.microsoft.com/office/drawing/2014/main" id="{60B72ECE-E0EC-425E-BEA0-8BBC15DB4029}"/>
              </a:ext>
            </a:extLst>
          </p:cNvPr>
          <p:cNvSpPr/>
          <p:nvPr/>
        </p:nvSpPr>
        <p:spPr>
          <a:xfrm>
            <a:off x="228998" y="7555042"/>
            <a:ext cx="6872719" cy="1083557"/>
          </a:xfrm>
          <a:prstGeom prst="rect">
            <a:avLst/>
          </a:prstGeom>
        </p:spPr>
        <p:txBody>
          <a:bodyPr wrap="square" lIns="96653" tIns="48327" rIns="96653" bIns="48327">
            <a:spAutoFit/>
          </a:bodyPr>
          <a:lstStyle/>
          <a:p>
            <a:pPr marL="193306" indent="-193306">
              <a:lnSpc>
                <a:spcPct val="110000"/>
              </a:lnSpc>
              <a:spcBef>
                <a:spcPts val="622"/>
              </a:spcBef>
              <a:buSzPts val="1200"/>
              <a:buFont typeface="Symbol" panose="05050102010706020507" pitchFamily="18" charset="2"/>
              <a:buChar char=""/>
            </a:pPr>
            <a:r>
              <a:rPr lang="en-US" sz="1200" b="1" dirty="0">
                <a:solidFill>
                  <a:srgbClr val="000000"/>
                </a:solidFill>
                <a:ea typeface="Calibri" panose="020F0502020204030204" pitchFamily="34" charset="0"/>
                <a:cs typeface="Times New Roman" panose="02020603050405020304" pitchFamily="18" charset="0"/>
              </a:rPr>
              <a:t>Awareness. </a:t>
            </a:r>
            <a:r>
              <a:rPr lang="en-US" sz="1200" dirty="0">
                <a:solidFill>
                  <a:srgbClr val="000000"/>
                </a:solidFill>
                <a:ea typeface="Calibri" panose="020F0502020204030204" pitchFamily="34" charset="0"/>
                <a:cs typeface="Times New Roman" panose="02020603050405020304" pitchFamily="18" charset="0"/>
              </a:rPr>
              <a:t>Ask people where in their body do they experience the stress of the job. What physical signs would they first notice? </a:t>
            </a:r>
            <a:endPar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lnSpc>
                <a:spcPct val="110000"/>
              </a:lnSpc>
              <a:spcBef>
                <a:spcPts val="622"/>
              </a:spcBef>
              <a:buSzPts val="1200"/>
              <a:buFont typeface="Symbol" panose="05050102010706020507" pitchFamily="18" charset="2"/>
              <a:buChar char=""/>
            </a:pPr>
            <a:r>
              <a:rPr lang="en-US" sz="1200" dirty="0">
                <a:solidFill>
                  <a:srgbClr val="000000"/>
                </a:solidFill>
                <a:ea typeface="Calibri" panose="020F0502020204030204" pitchFamily="34" charset="0"/>
                <a:cs typeface="Times New Roman" panose="02020603050405020304" pitchFamily="18" charset="0"/>
              </a:rPr>
              <a:t>What emotional reactions would be a clue that they need a break?</a:t>
            </a:r>
            <a:endPar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lnSpc>
                <a:spcPct val="110000"/>
              </a:lnSpc>
              <a:spcBef>
                <a:spcPts val="622"/>
              </a:spcBef>
              <a:buSzPts val="1200"/>
              <a:buFont typeface="Symbol" panose="05050102010706020507" pitchFamily="18" charset="2"/>
              <a:buChar char=""/>
            </a:pPr>
            <a:r>
              <a:rPr lang="en-US" sz="1200" dirty="0">
                <a:solidFill>
                  <a:srgbClr val="000000"/>
                </a:solidFill>
                <a:ea typeface="Calibri" panose="020F0502020204030204" pitchFamily="34" charset="0"/>
                <a:cs typeface="Times New Roman" panose="02020603050405020304" pitchFamily="18" charset="0"/>
              </a:rPr>
              <a:t>What thoughts might signal cynicism or exhaustion are developing?</a:t>
            </a:r>
            <a:endPar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Slide Image Placeholder 5">
            <a:extLst>
              <a:ext uri="{FF2B5EF4-FFF2-40B4-BE49-F238E27FC236}">
                <a16:creationId xmlns:a16="http://schemas.microsoft.com/office/drawing/2014/main" id="{F135055E-7D4B-40D1-A5B0-52BBB7B49CEE}"/>
              </a:ext>
            </a:extLst>
          </p:cNvPr>
          <p:cNvSpPr>
            <a:spLocks noGrp="1" noRot="1" noChangeAspect="1"/>
          </p:cNvSpPr>
          <p:nvPr>
            <p:ph type="sldImg"/>
          </p:nvPr>
        </p:nvSpPr>
        <p:spPr>
          <a:xfrm>
            <a:off x="209550" y="939800"/>
            <a:ext cx="3408363" cy="1917700"/>
          </a:xfrm>
        </p:spPr>
      </p:sp>
      <p:cxnSp>
        <p:nvCxnSpPr>
          <p:cNvPr id="9" name="Straight Connector 8">
            <a:extLst>
              <a:ext uri="{FF2B5EF4-FFF2-40B4-BE49-F238E27FC236}">
                <a16:creationId xmlns:a16="http://schemas.microsoft.com/office/drawing/2014/main" id="{7AF1C304-6F31-40D7-9D9E-95B81E399A1F}"/>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7FCD7CE-96A5-4337-AC79-0D1D27442ADF}"/>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1" name="Rectangle 10">
            <a:extLst>
              <a:ext uri="{FF2B5EF4-FFF2-40B4-BE49-F238E27FC236}">
                <a16:creationId xmlns:a16="http://schemas.microsoft.com/office/drawing/2014/main" id="{9B0BAAF4-B738-4804-AADE-119C67B14832}"/>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31454752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228997" y="3305331"/>
            <a:ext cx="6863322" cy="3736154"/>
          </a:xfrm>
        </p:spPr>
        <p:txBody>
          <a:bodyPr/>
          <a:lstStyle/>
          <a:p>
            <a:pPr marL="193306" indent="-193306">
              <a:spcBef>
                <a:spcPts val="423"/>
              </a:spcBef>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Despite everyday prevention, there are times when one can especially feel the cumulative impact of VT. </a:t>
            </a:r>
          </a:p>
          <a:p>
            <a:pPr marL="193306" indent="-193306">
              <a:spcBef>
                <a:spcPts val="423"/>
              </a:spcBef>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As we mentioned, awareness is important to identify when this is happening so you can take action to address.  </a:t>
            </a:r>
          </a:p>
          <a:p>
            <a:pPr marL="193306" indent="-193306">
              <a:spcBef>
                <a:spcPts val="423"/>
              </a:spcBef>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Spend time brainstorming in the large group strategies that staff  already use  in each of the areas listed on the slide to address VT when it arises. </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187DBC8D-F79D-4649-AAE9-4971942F040E}"/>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236</a:t>
            </a:r>
            <a:endParaRPr lang="en-US" sz="3000" dirty="0">
              <a:solidFill>
                <a:srgbClr val="000000"/>
              </a:solidFill>
            </a:endParaRPr>
          </a:p>
        </p:txBody>
      </p:sp>
      <p:sp>
        <p:nvSpPr>
          <p:cNvPr id="6" name="Slide Image Placeholder 5">
            <a:extLst>
              <a:ext uri="{FF2B5EF4-FFF2-40B4-BE49-F238E27FC236}">
                <a16:creationId xmlns:a16="http://schemas.microsoft.com/office/drawing/2014/main" id="{F41FD184-4C21-45B8-BBD2-92C55A7E0853}"/>
              </a:ext>
            </a:extLst>
          </p:cNvPr>
          <p:cNvSpPr>
            <a:spLocks noGrp="1" noRot="1" noChangeAspect="1"/>
          </p:cNvSpPr>
          <p:nvPr>
            <p:ph type="sldImg"/>
          </p:nvPr>
        </p:nvSpPr>
        <p:spPr>
          <a:xfrm>
            <a:off x="209550" y="939800"/>
            <a:ext cx="3408363" cy="1917700"/>
          </a:xfrm>
        </p:spPr>
      </p:sp>
      <p:cxnSp>
        <p:nvCxnSpPr>
          <p:cNvPr id="8" name="Straight Connector 7">
            <a:extLst>
              <a:ext uri="{FF2B5EF4-FFF2-40B4-BE49-F238E27FC236}">
                <a16:creationId xmlns:a16="http://schemas.microsoft.com/office/drawing/2014/main" id="{FF009BCD-42FE-4A99-9525-0DAFE4C284EE}"/>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90F8F53-4792-4CC8-8C15-AA9284492A27}"/>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D6139A01-BA91-4DD6-B539-BD9F460EC7F2}"/>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386BE141-4E75-44FD-BBA2-3490F5BC3496}"/>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2565250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2065DFF-3BA6-4C39-AB6B-0B587B39BD67}"/>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237</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D6E40722-682A-4D8A-915C-2D023CBF4FC2}"/>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1005AAD1-D916-4377-AF86-48068FFC5BE7}"/>
              </a:ext>
            </a:extLst>
          </p:cNvPr>
          <p:cNvSpPr>
            <a:spLocks noGrp="1"/>
          </p:cNvSpPr>
          <p:nvPr>
            <p:ph type="body" idx="1"/>
          </p:nvPr>
        </p:nvSpPr>
        <p:spPr>
          <a:xfrm>
            <a:off x="228997" y="3305330"/>
            <a:ext cx="6863322" cy="3646799"/>
          </a:xfrm>
        </p:spPr>
        <p:txBody>
          <a:bodyPr/>
          <a:lstStyle/>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Human beings often deal with pain by finding the good that comes of it.</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Have you ever heard someone say, “I didn’t want to have that cancer scare last year, but it helped me realize my priorities and I went back to school.”</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Some people who experience tragedies are able to turn their pain into positive actions. An example of this is Mothers Against Drunk Driving. These mothers experience a terrible loss, but instead of becoming bitter they developed a social action movement that radically changed the way we think about drinking and driving. </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We see daily how the world is imperfect and not the way we would like it to be. Any actions we take to make the world a better place, such as coaching, mentoring, recycling, engaging in social justice advocacy, and more are all ways we can use our pain to improve the greater good.</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We also must realize that the very intensity of our work, the very pain we experience, is what helps us grow and change as people. </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Just as VT can erode our sense of meaning and make us wonder what kind of world this is, doing this important work can increase our connection to the meaning of life, increase our connection with things larger than ourselves whether that be nature, God, or spirit.  </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193306" indent="-193306">
              <a:buSzPts val="1200"/>
              <a:buFont typeface="Symbol" panose="05050102010706020507" pitchFamily="18" charset="2"/>
              <a:buChar char=""/>
            </a:pPr>
            <a:r>
              <a:rPr lang="en-US" dirty="0">
                <a:solidFill>
                  <a:srgbClr val="000000"/>
                </a:solidFill>
                <a:ea typeface="Calibri" panose="020F0502020204030204" pitchFamily="34" charset="0"/>
                <a:cs typeface="Times New Roman" panose="02020603050405020304" pitchFamily="18" charset="0"/>
              </a:rPr>
              <a:t>We define spirituality as a connection with that which is larger than ourselves. Doing this work often deepens our sense of spirituality. </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cxnSp>
        <p:nvCxnSpPr>
          <p:cNvPr id="8" name="Straight Connector 7">
            <a:extLst>
              <a:ext uri="{FF2B5EF4-FFF2-40B4-BE49-F238E27FC236}">
                <a16:creationId xmlns:a16="http://schemas.microsoft.com/office/drawing/2014/main" id="{4E70F1D6-9473-422D-AE85-30E27E89D6F2}"/>
              </a:ext>
            </a:extLst>
          </p:cNvPr>
          <p:cNvCxnSpPr>
            <a:cxnSpLocks/>
          </p:cNvCxnSpPr>
          <p:nvPr/>
        </p:nvCxnSpPr>
        <p:spPr>
          <a:xfrm>
            <a:off x="190832" y="7932795"/>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EBECB07-7B8F-4401-ACF5-854F2291750C}"/>
              </a:ext>
            </a:extLst>
          </p:cNvPr>
          <p:cNvSpPr txBox="1"/>
          <p:nvPr/>
        </p:nvSpPr>
        <p:spPr>
          <a:xfrm>
            <a:off x="198149" y="7944728"/>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0A87175C-EF22-408B-BB2D-FE3A31E7BA79}"/>
              </a:ext>
            </a:extLst>
          </p:cNvPr>
          <p:cNvSpPr txBox="1"/>
          <p:nvPr/>
        </p:nvSpPr>
        <p:spPr>
          <a:xfrm>
            <a:off x="228998" y="8404985"/>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8324DCFA-A62E-416F-81A1-72C56AF971DE}"/>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11:55-12:15  What to Do about VT Slides (slides 235-239)</a:t>
            </a:r>
            <a:endParaRPr lang="en-US" sz="1500" b="1" dirty="0">
              <a:solidFill>
                <a:srgbClr val="000000"/>
              </a:solidFill>
            </a:endParaRPr>
          </a:p>
        </p:txBody>
      </p:sp>
    </p:spTree>
    <p:extLst>
      <p:ext uri="{BB962C8B-B14F-4D97-AF65-F5344CB8AC3E}">
        <p14:creationId xmlns:p14="http://schemas.microsoft.com/office/powerpoint/2010/main" val="18256222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423DD9A-2B2A-4B03-BDAD-94A9351695A6}"/>
              </a:ext>
            </a:extLst>
          </p:cNvPr>
          <p:cNvSpPr/>
          <p:nvPr/>
        </p:nvSpPr>
        <p:spPr>
          <a:xfrm>
            <a:off x="0" y="0"/>
            <a:ext cx="7297778" cy="558081"/>
          </a:xfrm>
          <a:prstGeom prst="rect">
            <a:avLst/>
          </a:prstGeom>
        </p:spPr>
        <p:txBody>
          <a:bodyPr wrap="square" lIns="96653" tIns="48327" rIns="96653" bIns="48327">
            <a:spAutoFit/>
          </a:bodyPr>
          <a:lstStyle/>
          <a:p>
            <a:pPr algn="ctr"/>
            <a:r>
              <a:rPr lang="en-US" sz="3000" b="1" dirty="0">
                <a:solidFill>
                  <a:srgbClr val="000000"/>
                </a:solidFill>
              </a:rPr>
              <a:t>RC Basic Manual: Day 3, Slide 250</a:t>
            </a:r>
            <a:endParaRPr lang="en-US" sz="3000" dirty="0">
              <a:solidFill>
                <a:srgbClr val="000000"/>
              </a:solidFill>
            </a:endParaRPr>
          </a:p>
        </p:txBody>
      </p:sp>
      <p:sp>
        <p:nvSpPr>
          <p:cNvPr id="4" name="Slide Image Placeholder 3">
            <a:extLst>
              <a:ext uri="{FF2B5EF4-FFF2-40B4-BE49-F238E27FC236}">
                <a16:creationId xmlns:a16="http://schemas.microsoft.com/office/drawing/2014/main" id="{3777DDD7-3735-4D30-9779-3DD78E5722FA}"/>
              </a:ext>
            </a:extLst>
          </p:cNvPr>
          <p:cNvSpPr>
            <a:spLocks noGrp="1" noRot="1" noChangeAspect="1"/>
          </p:cNvSpPr>
          <p:nvPr>
            <p:ph type="sldImg"/>
          </p:nvPr>
        </p:nvSpPr>
        <p:spPr>
          <a:xfrm>
            <a:off x="209550" y="939800"/>
            <a:ext cx="3408363" cy="1917700"/>
          </a:xfrm>
        </p:spPr>
      </p:sp>
      <p:sp>
        <p:nvSpPr>
          <p:cNvPr id="6" name="Notes Placeholder 5">
            <a:extLst>
              <a:ext uri="{FF2B5EF4-FFF2-40B4-BE49-F238E27FC236}">
                <a16:creationId xmlns:a16="http://schemas.microsoft.com/office/drawing/2014/main" id="{19FBAAE0-D0BF-482A-A026-D6C730ED0DBA}"/>
              </a:ext>
            </a:extLst>
          </p:cNvPr>
          <p:cNvSpPr>
            <a:spLocks noGrp="1"/>
          </p:cNvSpPr>
          <p:nvPr>
            <p:ph type="body" idx="1"/>
          </p:nvPr>
        </p:nvSpPr>
        <p:spPr>
          <a:xfrm>
            <a:off x="255494" y="3305331"/>
            <a:ext cx="6615954" cy="3337516"/>
          </a:xfrm>
        </p:spPr>
        <p:txBody>
          <a:bodyPr/>
          <a:lstStyle/>
          <a:p>
            <a:r>
              <a:rPr lang="en-US" dirty="0">
                <a:solidFill>
                  <a:srgbClr val="000000"/>
                </a:solidFill>
                <a:latin typeface="+mn-lt"/>
                <a:ea typeface="Calibri" panose="020F0502020204030204" pitchFamily="34" charset="0"/>
                <a:cs typeface="Times New Roman" panose="02020603050405020304" pitchFamily="18" charset="0"/>
              </a:rPr>
              <a:t>With passion, summarize these critical themes of the overall training, trying to tie them together into a coherent argument. </a:t>
            </a:r>
          </a:p>
          <a:p>
            <a:endParaRPr lang="en-US" dirty="0">
              <a:latin typeface="+mn-lt"/>
            </a:endParaRPr>
          </a:p>
        </p:txBody>
      </p:sp>
      <p:cxnSp>
        <p:nvCxnSpPr>
          <p:cNvPr id="8" name="Straight Connector 7">
            <a:extLst>
              <a:ext uri="{FF2B5EF4-FFF2-40B4-BE49-F238E27FC236}">
                <a16:creationId xmlns:a16="http://schemas.microsoft.com/office/drawing/2014/main" id="{4D2027FF-DEB5-4221-861E-A5C24038A137}"/>
              </a:ext>
            </a:extLst>
          </p:cNvPr>
          <p:cNvCxnSpPr>
            <a:cxnSpLocks/>
          </p:cNvCxnSpPr>
          <p:nvPr/>
        </p:nvCxnSpPr>
        <p:spPr>
          <a:xfrm>
            <a:off x="190832" y="7096572"/>
            <a:ext cx="6934809"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7E2B8D6-C28B-43B6-B745-ADE48EF780E8}"/>
              </a:ext>
            </a:extLst>
          </p:cNvPr>
          <p:cNvSpPr txBox="1"/>
          <p:nvPr/>
        </p:nvSpPr>
        <p:spPr>
          <a:xfrm>
            <a:off x="198149" y="7098042"/>
            <a:ext cx="3015775" cy="393306"/>
          </a:xfrm>
          <a:prstGeom prst="rect">
            <a:avLst/>
          </a:prstGeom>
          <a:noFill/>
        </p:spPr>
        <p:txBody>
          <a:bodyPr wrap="square" lIns="102144" tIns="51071" rIns="102144" bIns="51071" rtlCol="0">
            <a:spAutoFit/>
          </a:bodyPr>
          <a:lstStyle/>
          <a:p>
            <a:r>
              <a:rPr lang="en-US" b="1" dirty="0">
                <a:solidFill>
                  <a:srgbClr val="000000"/>
                </a:solidFill>
              </a:rPr>
              <a:t>Discussion Guide</a:t>
            </a:r>
          </a:p>
        </p:txBody>
      </p:sp>
      <p:sp>
        <p:nvSpPr>
          <p:cNvPr id="10" name="TextBox 9">
            <a:extLst>
              <a:ext uri="{FF2B5EF4-FFF2-40B4-BE49-F238E27FC236}">
                <a16:creationId xmlns:a16="http://schemas.microsoft.com/office/drawing/2014/main" id="{7A270440-5C6D-48E3-9949-501F8F306A8A}"/>
              </a:ext>
            </a:extLst>
          </p:cNvPr>
          <p:cNvSpPr txBox="1"/>
          <p:nvPr/>
        </p:nvSpPr>
        <p:spPr>
          <a:xfrm>
            <a:off x="228998" y="7555043"/>
            <a:ext cx="3184353" cy="286081"/>
          </a:xfrm>
          <a:prstGeom prst="rect">
            <a:avLst/>
          </a:prstGeom>
          <a:noFill/>
        </p:spPr>
        <p:txBody>
          <a:bodyPr wrap="square" lIns="94851" tIns="47425" rIns="94851" bIns="47425" rtlCol="0">
            <a:spAutoFit/>
          </a:bodyPr>
          <a:lstStyle/>
          <a:p>
            <a:pPr marL="177845" indent="-177845">
              <a:buSzPct val="140000"/>
              <a:buFont typeface="Arial" panose="020B0604020202020204" pitchFamily="34" charset="0"/>
              <a:buChar char="•"/>
            </a:pPr>
            <a:r>
              <a:rPr lang="en-US" sz="1200" dirty="0">
                <a:solidFill>
                  <a:srgbClr val="000000"/>
                </a:solidFill>
              </a:rPr>
              <a:t>No discussion on this slide.</a:t>
            </a:r>
          </a:p>
        </p:txBody>
      </p:sp>
      <p:sp>
        <p:nvSpPr>
          <p:cNvPr id="11" name="Rectangle 10">
            <a:extLst>
              <a:ext uri="{FF2B5EF4-FFF2-40B4-BE49-F238E27FC236}">
                <a16:creationId xmlns:a16="http://schemas.microsoft.com/office/drawing/2014/main" id="{D51831A6-3194-4EE7-B41A-04529E1121D7}"/>
              </a:ext>
            </a:extLst>
          </p:cNvPr>
          <p:cNvSpPr/>
          <p:nvPr/>
        </p:nvSpPr>
        <p:spPr>
          <a:xfrm>
            <a:off x="849200" y="601904"/>
            <a:ext cx="6343673" cy="326609"/>
          </a:xfrm>
          <a:prstGeom prst="rect">
            <a:avLst/>
          </a:prstGeom>
        </p:spPr>
        <p:txBody>
          <a:bodyPr wrap="square" lIns="94851" tIns="47425" rIns="0" bIns="47425">
            <a:spAutoFit/>
          </a:bodyPr>
          <a:lstStyle/>
          <a:p>
            <a:r>
              <a:rPr lang="en-US" sz="1500" b="1" dirty="0">
                <a:solidFill>
                  <a:srgbClr val="000000"/>
                </a:solidFill>
                <a:latin typeface="Arial" panose="020B0604020202020204" pitchFamily="34" charset="0"/>
                <a:ea typeface="Times New Roman" panose="02020603050405020304" pitchFamily="18" charset="0"/>
              </a:rPr>
              <a:t>3:25-3:35	Summary of the Training (slides 249-250)</a:t>
            </a:r>
            <a:endParaRPr lang="en-US" sz="1500" b="1" dirty="0">
              <a:solidFill>
                <a:srgbClr val="000000"/>
              </a:solidFill>
            </a:endParaRPr>
          </a:p>
        </p:txBody>
      </p:sp>
    </p:spTree>
    <p:extLst>
      <p:ext uri="{BB962C8B-B14F-4D97-AF65-F5344CB8AC3E}">
        <p14:creationId xmlns:p14="http://schemas.microsoft.com/office/powerpoint/2010/main" val="25272807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General Blank">
    <p:bg>
      <p:bgPr>
        <a:solidFill>
          <a:srgbClr val="FEFEF8"/>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20342"/>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20800"/>
            <a:ext cx="10999787" cy="51688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6BCCE11D-31C4-4373-9E45-51EFAD0BB9B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Tree>
    <p:extLst>
      <p:ext uri="{BB962C8B-B14F-4D97-AF65-F5344CB8AC3E}">
        <p14:creationId xmlns:p14="http://schemas.microsoft.com/office/powerpoint/2010/main" val="43001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General Blank">
    <p:bg>
      <p:bgPr>
        <a:solidFill>
          <a:srgbClr val="FEFEF8"/>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20342"/>
          </a:xfrm>
        </p:spPr>
        <p:txBody>
          <a:bodyPr>
            <a:noAutofit/>
          </a:bodyPr>
          <a:lstStyle>
            <a:lvl1pPr>
              <a:defRPr sz="4400" b="1">
                <a:solidFill>
                  <a:schemeClr val="accent2"/>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3" y="1320800"/>
            <a:ext cx="10999787" cy="51688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1C0EB904-7794-4BF8-8175-2FCBB28D11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2" y="-2"/>
            <a:ext cx="1192784" cy="6858002"/>
          </a:xfrm>
          <a:prstGeom prst="rect">
            <a:avLst/>
          </a:prstGeom>
        </p:spPr>
      </p:pic>
    </p:spTree>
    <p:extLst>
      <p:ext uri="{BB962C8B-B14F-4D97-AF65-F5344CB8AC3E}">
        <p14:creationId xmlns:p14="http://schemas.microsoft.com/office/powerpoint/2010/main" val="844283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Middle">
    <p:bg>
      <p:bgPr>
        <a:solidFill>
          <a:srgbClr val="FEFEF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D9F778A-38D6-496F-9E46-60F56D40000D}"/>
              </a:ext>
            </a:extLst>
          </p:cNvPr>
          <p:cNvSpPr/>
          <p:nvPr userDrawn="1"/>
        </p:nvSpPr>
        <p:spPr>
          <a:xfrm>
            <a:off x="1622068" y="2395055"/>
            <a:ext cx="10139932" cy="2379546"/>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Info</a:t>
            </a:r>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1759087" y="3984859"/>
            <a:ext cx="9865894" cy="636175"/>
          </a:xfrm>
        </p:spPr>
        <p:txBody>
          <a:bodyPr>
            <a:normAutofit/>
          </a:bodyPr>
          <a:lstStyle>
            <a:lvl1pPr marL="0" indent="0" algn="ctr">
              <a:buNone/>
              <a:defRPr sz="2400">
                <a:solidFill>
                  <a:schemeClr val="accent2"/>
                </a:solidFill>
              </a:defRPr>
            </a:lvl1pPr>
          </a:lstStyle>
          <a:p>
            <a:pPr lvl="0"/>
            <a:r>
              <a:rPr lang="en-US" dirty="0"/>
              <a:t>- Name</a:t>
            </a:r>
          </a:p>
        </p:txBody>
      </p:sp>
      <p:sp>
        <p:nvSpPr>
          <p:cNvPr id="12" name="Text Placeholder 18">
            <a:extLst>
              <a:ext uri="{FF2B5EF4-FFF2-40B4-BE49-F238E27FC236}">
                <a16:creationId xmlns:a16="http://schemas.microsoft.com/office/drawing/2014/main" id="{45608B5A-0CDE-496B-8A26-8C7E34B66E24}"/>
              </a:ext>
            </a:extLst>
          </p:cNvPr>
          <p:cNvSpPr>
            <a:spLocks noGrp="1"/>
          </p:cNvSpPr>
          <p:nvPr>
            <p:ph type="body" sz="quarter" idx="13" hasCustomPrompt="1"/>
          </p:nvPr>
        </p:nvSpPr>
        <p:spPr>
          <a:xfrm>
            <a:off x="1759087" y="2548080"/>
            <a:ext cx="9865894" cy="1436779"/>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pic>
        <p:nvPicPr>
          <p:cNvPr id="4" name="Picture 3">
            <a:extLst>
              <a:ext uri="{FF2B5EF4-FFF2-40B4-BE49-F238E27FC236}">
                <a16:creationId xmlns:a16="http://schemas.microsoft.com/office/drawing/2014/main" id="{CF2B9DBB-0476-4B79-8807-03924C7FB9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 y="-2"/>
            <a:ext cx="1192784" cy="6858002"/>
          </a:xfrm>
          <a:prstGeom prst="rect">
            <a:avLst/>
          </a:prstGeom>
        </p:spPr>
      </p:pic>
    </p:spTree>
    <p:extLst>
      <p:ext uri="{BB962C8B-B14F-4D97-AF65-F5344CB8AC3E}">
        <p14:creationId xmlns:p14="http://schemas.microsoft.com/office/powerpoint/2010/main" val="3553504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Low">
    <p:bg>
      <p:bgPr>
        <a:solidFill>
          <a:srgbClr val="FEFEF8"/>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9F778A-38D6-496F-9E46-60F56D40000D}"/>
              </a:ext>
            </a:extLst>
          </p:cNvPr>
          <p:cNvSpPr/>
          <p:nvPr userDrawn="1"/>
        </p:nvSpPr>
        <p:spPr>
          <a:xfrm>
            <a:off x="1622140" y="3857625"/>
            <a:ext cx="10139932" cy="2379546"/>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hasCustomPrompt="1"/>
          </p:nvPr>
        </p:nvSpPr>
        <p:spPr>
          <a:xfrm>
            <a:off x="1751799" y="4110610"/>
            <a:ext cx="9865894" cy="1280893"/>
          </a:xfrm>
        </p:spPr>
        <p:txBody>
          <a:bodyPr/>
          <a:lstStyle>
            <a:lvl1pPr marL="0" indent="0">
              <a:buNone/>
              <a:defRPr b="1"/>
            </a:lvl1pPr>
            <a:lvl2pPr marL="457200" indent="0">
              <a:buNone/>
              <a:defRPr/>
            </a:lvl2pPr>
            <a:lvl3pPr marL="914400" indent="0">
              <a:buNone/>
              <a:defRPr/>
            </a:lvl3pPr>
            <a:lvl4pPr marL="1371600" indent="0">
              <a:buNone/>
              <a:defRPr/>
            </a:lvl4pPr>
            <a:lvl5pPr marL="1828800" indent="0">
              <a:buNone/>
              <a:defRPr/>
            </a:lvl5pPr>
          </a:lstStyle>
          <a:p>
            <a:pPr lvl="0"/>
            <a:r>
              <a:rPr lang="en-US" dirty="0"/>
              <a:t>Enter Quote</a:t>
            </a:r>
          </a:p>
          <a:p>
            <a:pPr lvl="0"/>
            <a:endParaRPr lang="en-US" dirty="0"/>
          </a:p>
          <a:p>
            <a:pPr lvl="0"/>
            <a:endParaRPr lang="en-US" dirty="0"/>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Info</a:t>
            </a:r>
          </a:p>
        </p:txBody>
      </p:sp>
      <p:sp>
        <p:nvSpPr>
          <p:cNvPr id="7" name="Text Placeholder 6">
            <a:extLst>
              <a:ext uri="{FF2B5EF4-FFF2-40B4-BE49-F238E27FC236}">
                <a16:creationId xmlns:a16="http://schemas.microsoft.com/office/drawing/2014/main" id="{6A1B4E19-9843-4B6F-AEF4-EBEB71DE9FF3}"/>
              </a:ext>
            </a:extLst>
          </p:cNvPr>
          <p:cNvSpPr>
            <a:spLocks noGrp="1"/>
          </p:cNvSpPr>
          <p:nvPr>
            <p:ph type="body" sz="quarter" idx="11" hasCustomPrompt="1"/>
          </p:nvPr>
        </p:nvSpPr>
        <p:spPr>
          <a:xfrm>
            <a:off x="1751799" y="5391071"/>
            <a:ext cx="9865893" cy="730596"/>
          </a:xfrm>
        </p:spPr>
        <p:txBody>
          <a:bodyPr>
            <a:normAutofit/>
          </a:bodyPr>
          <a:lstStyle>
            <a:lvl1pPr marL="0" indent="0" algn="ctr">
              <a:buNone/>
              <a:defRPr sz="2400">
                <a:solidFill>
                  <a:schemeClr val="accent2"/>
                </a:solidFill>
              </a:defRPr>
            </a:lvl1pPr>
          </a:lstStyle>
          <a:p>
            <a:pPr lvl="0"/>
            <a:r>
              <a:rPr lang="en-US" dirty="0"/>
              <a:t>- Name</a:t>
            </a:r>
          </a:p>
        </p:txBody>
      </p:sp>
      <p:sp>
        <p:nvSpPr>
          <p:cNvPr id="5" name="Text Placeholder 4">
            <a:extLst>
              <a:ext uri="{FF2B5EF4-FFF2-40B4-BE49-F238E27FC236}">
                <a16:creationId xmlns:a16="http://schemas.microsoft.com/office/drawing/2014/main" id="{DE53BC98-DE18-44BD-B559-5EC71814DF0C}"/>
              </a:ext>
            </a:extLst>
          </p:cNvPr>
          <p:cNvSpPr>
            <a:spLocks noGrp="1"/>
          </p:cNvSpPr>
          <p:nvPr>
            <p:ph type="body" sz="quarter" idx="12"/>
          </p:nvPr>
        </p:nvSpPr>
        <p:spPr>
          <a:xfrm>
            <a:off x="1192213" y="1371601"/>
            <a:ext cx="10999787" cy="248602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DA1B1275-73A4-4219-8E5A-E4991465C1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2" y="-2"/>
            <a:ext cx="1192784" cy="6858002"/>
          </a:xfrm>
          <a:prstGeom prst="rect">
            <a:avLst/>
          </a:prstGeom>
        </p:spPr>
      </p:pic>
      <p:sp>
        <p:nvSpPr>
          <p:cNvPr id="9" name="Slide Number Placeholder 4">
            <a:extLst>
              <a:ext uri="{FF2B5EF4-FFF2-40B4-BE49-F238E27FC236}">
                <a16:creationId xmlns:a16="http://schemas.microsoft.com/office/drawing/2014/main" id="{62AD96EE-3F60-4B64-88A2-077852AB2CE1}"/>
              </a:ext>
            </a:extLst>
          </p:cNvPr>
          <p:cNvSpPr>
            <a:spLocks noGrp="1"/>
          </p:cNvSpPr>
          <p:nvPr>
            <p:ph type="sldNum" sz="quarter" idx="13"/>
          </p:nvPr>
        </p:nvSpPr>
        <p:spPr>
          <a:xfrm>
            <a:off x="1195039" y="6492875"/>
            <a:ext cx="2743200" cy="365125"/>
          </a:xfrm>
          <a:prstGeom prst="rect">
            <a:avLst/>
          </a:prstGeom>
        </p:spPr>
        <p:txBody>
          <a:bodyPr/>
          <a:lstStyle>
            <a:lvl1pPr algn="l">
              <a:defRPr sz="1400" b="1">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2060198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bg>
      <p:bgPr>
        <a:solidFill>
          <a:srgbClr val="FEFEF8"/>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1192785" y="1355074"/>
            <a:ext cx="10999214" cy="513508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634B9761-F451-48FB-90C0-3C40C8A55AFE}"/>
              </a:ext>
            </a:extLst>
          </p:cNvPr>
          <p:cNvSpPr>
            <a:spLocks noGrp="1"/>
          </p:cNvSpPr>
          <p:nvPr>
            <p:ph type="title" hasCustomPrompt="1"/>
          </p:nvPr>
        </p:nvSpPr>
        <p:spPr>
          <a:xfrm>
            <a:off x="1192783" y="1"/>
            <a:ext cx="10999214" cy="1316736"/>
          </a:xfrm>
        </p:spPr>
        <p:txBody>
          <a:bodyPr/>
          <a:lstStyle>
            <a:lvl1pPr algn="l">
              <a:defRPr b="1">
                <a:solidFill>
                  <a:schemeClr val="accent2"/>
                </a:solidFill>
              </a:defRPr>
            </a:lvl1pPr>
          </a:lstStyle>
          <a:p>
            <a:r>
              <a:rPr lang="en-US" dirty="0"/>
              <a:t>Click to edit Master title - Exercises</a:t>
            </a:r>
          </a:p>
        </p:txBody>
      </p:sp>
      <p:pic>
        <p:nvPicPr>
          <p:cNvPr id="4" name="Picture 3">
            <a:extLst>
              <a:ext uri="{FF2B5EF4-FFF2-40B4-BE49-F238E27FC236}">
                <a16:creationId xmlns:a16="http://schemas.microsoft.com/office/drawing/2014/main" id="{4EDA2B08-8C34-40A2-BD69-F04D99CAD4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2"/>
            <a:ext cx="1192784" cy="6858001"/>
          </a:xfrm>
          <a:prstGeom prst="rect">
            <a:avLst/>
          </a:prstGeom>
        </p:spPr>
      </p:pic>
    </p:spTree>
    <p:extLst>
      <p:ext uri="{BB962C8B-B14F-4D97-AF65-F5344CB8AC3E}">
        <p14:creationId xmlns:p14="http://schemas.microsoft.com/office/powerpoint/2010/main" val="734798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rgbClr val="FDFDF2"/>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412799"/>
            <a:ext cx="5511175" cy="4952831"/>
          </a:xfrm>
          <a:ln>
            <a:noFill/>
          </a:ln>
        </p:spPr>
        <p:txBody>
          <a:bodyPr/>
          <a:lstStyle>
            <a:lvl1pPr marL="0" indent="0" algn="ctr">
              <a:buNone/>
              <a:defRPr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94424" y="13141"/>
            <a:ext cx="10984251" cy="1316736"/>
          </a:xfrm>
        </p:spPr>
        <p:txBody>
          <a:bodyPr/>
          <a:lstStyle>
            <a:lvl1pPr>
              <a:defRPr b="1">
                <a:solidFill>
                  <a:schemeClr val="accent2"/>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194424" y="1412800"/>
            <a:ext cx="5492126" cy="4952830"/>
          </a:xfrm>
        </p:spPr>
        <p:txBody>
          <a:bodyPr/>
          <a:lstStyle>
            <a:lvl1pPr marL="0" indent="0" algn="ctr">
              <a:buNone/>
              <a:defRPr b="1"/>
            </a:lvl1pPr>
          </a:lstStyle>
          <a:p>
            <a:pPr lvl="0"/>
            <a:r>
              <a:rPr lang="en-US" dirty="0"/>
              <a:t>Edit Master text styles</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grpSp>
        <p:nvGrpSpPr>
          <p:cNvPr id="21" name="Group 20">
            <a:extLst>
              <a:ext uri="{FF2B5EF4-FFF2-40B4-BE49-F238E27FC236}">
                <a16:creationId xmlns:a16="http://schemas.microsoft.com/office/drawing/2014/main" id="{846CA063-ACB1-4F4D-A648-9C27A90C552E}"/>
              </a:ext>
            </a:extLst>
          </p:cNvPr>
          <p:cNvGrpSpPr/>
          <p:nvPr userDrawn="1"/>
        </p:nvGrpSpPr>
        <p:grpSpPr>
          <a:xfrm>
            <a:off x="10226094" y="4839937"/>
            <a:ext cx="1154146" cy="1144295"/>
            <a:chOff x="10018657" y="4706881"/>
            <a:chExt cx="1154146" cy="1144295"/>
          </a:xfrm>
        </p:grpSpPr>
        <p:sp>
          <p:nvSpPr>
            <p:cNvPr id="19" name="Oval 18">
              <a:extLst>
                <a:ext uri="{FF2B5EF4-FFF2-40B4-BE49-F238E27FC236}">
                  <a16:creationId xmlns:a16="http://schemas.microsoft.com/office/drawing/2014/main" id="{3122850A-D975-41E9-BDFD-2F3A03E1873A}"/>
                </a:ext>
              </a:extLst>
            </p:cNvPr>
            <p:cNvSpPr/>
            <p:nvPr userDrawn="1"/>
          </p:nvSpPr>
          <p:spPr>
            <a:xfrm>
              <a:off x="10018657" y="4742125"/>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ABAB479-8479-41E5-AEC9-F99F2F810F5E}"/>
                </a:ext>
              </a:extLst>
            </p:cNvPr>
            <p:cNvSpPr/>
            <p:nvPr userDrawn="1"/>
          </p:nvSpPr>
          <p:spPr>
            <a:xfrm>
              <a:off x="10727326" y="470688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16C5F84-2512-4135-891C-20FAEFE86D7B}"/>
              </a:ext>
            </a:extLst>
          </p:cNvPr>
          <p:cNvGrpSpPr/>
          <p:nvPr userDrawn="1"/>
        </p:nvGrpSpPr>
        <p:grpSpPr>
          <a:xfrm>
            <a:off x="2008561" y="4847664"/>
            <a:ext cx="1162809" cy="1136568"/>
            <a:chOff x="2170189" y="4718646"/>
            <a:chExt cx="1162809" cy="1136568"/>
          </a:xfrm>
        </p:grpSpPr>
        <p:sp>
          <p:nvSpPr>
            <p:cNvPr id="23" name="Oval 22">
              <a:extLst>
                <a:ext uri="{FF2B5EF4-FFF2-40B4-BE49-F238E27FC236}">
                  <a16:creationId xmlns:a16="http://schemas.microsoft.com/office/drawing/2014/main" id="{6BBF653D-4CC9-4751-A1C4-D441A64513A9}"/>
                </a:ext>
              </a:extLst>
            </p:cNvPr>
            <p:cNvSpPr/>
            <p:nvPr userDrawn="1"/>
          </p:nvSpPr>
          <p:spPr>
            <a:xfrm rot="16036340">
              <a:off x="2244673" y="4766889"/>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9782C4-B202-4C35-AD9B-E8BD20AF14A4}"/>
                </a:ext>
              </a:extLst>
            </p:cNvPr>
            <p:cNvSpPr/>
            <p:nvPr userDrawn="1"/>
          </p:nvSpPr>
          <p:spPr>
            <a:xfrm rot="16036340">
              <a:off x="2177304" y="471153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095108" y="2340419"/>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93896" y="2359401"/>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pic>
        <p:nvPicPr>
          <p:cNvPr id="7" name="Picture 6">
            <a:extLst>
              <a:ext uri="{FF2B5EF4-FFF2-40B4-BE49-F238E27FC236}">
                <a16:creationId xmlns:a16="http://schemas.microsoft.com/office/drawing/2014/main" id="{455C22D9-435B-42E6-819B-6445AA7F8C7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23" y="0"/>
            <a:ext cx="1192784" cy="6858000"/>
          </a:xfrm>
          <a:prstGeom prst="rect">
            <a:avLst/>
          </a:prstGeom>
        </p:spPr>
      </p:pic>
      <p:cxnSp>
        <p:nvCxnSpPr>
          <p:cNvPr id="17" name="Straight Connector 16">
            <a:extLst>
              <a:ext uri="{FF2B5EF4-FFF2-40B4-BE49-F238E27FC236}">
                <a16:creationId xmlns:a16="http://schemas.microsoft.com/office/drawing/2014/main" id="{AC19FEE4-3ACB-4ABD-8B6B-2514C101F061}"/>
              </a:ext>
            </a:extLst>
          </p:cNvPr>
          <p:cNvCxnSpPr/>
          <p:nvPr userDrawn="1"/>
        </p:nvCxnSpPr>
        <p:spPr>
          <a:xfrm>
            <a:off x="6680825" y="2978870"/>
            <a:ext cx="0" cy="2601798"/>
          </a:xfrm>
          <a:prstGeom prst="line">
            <a:avLst/>
          </a:prstGeom>
          <a:ln w="6350" cap="flat" cmpd="sng" algn="ctr">
            <a:solidFill>
              <a:schemeClr val="accent5"/>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531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rgbClr val="FEFEF8"/>
        </a:solid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539297"/>
            <a:ext cx="5511175" cy="4826333"/>
          </a:xfrm>
          <a:ln>
            <a:noFill/>
          </a:ln>
        </p:spPr>
        <p:txBody>
          <a:bodyPr>
            <a:normAutofit/>
          </a:bodyPr>
          <a:lstStyle>
            <a:lvl1pPr marL="0" indent="0" algn="ctr">
              <a:buNone/>
              <a:defRPr sz="2600"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94424" y="13141"/>
            <a:ext cx="10984251" cy="1316736"/>
          </a:xfrm>
        </p:spPr>
        <p:txBody>
          <a:bodyPr/>
          <a:lstStyle>
            <a:lvl1pPr>
              <a:defRPr b="1">
                <a:solidFill>
                  <a:schemeClr val="accent2"/>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194424" y="1552574"/>
            <a:ext cx="5492126" cy="4813055"/>
          </a:xfrm>
        </p:spPr>
        <p:txBody>
          <a:bodyPr>
            <a:normAutofit/>
          </a:bodyPr>
          <a:lstStyle>
            <a:lvl1pPr marL="0" indent="0" algn="ctr">
              <a:buNone/>
              <a:defRPr sz="2600" b="1"/>
            </a:lvl1pPr>
          </a:lstStyle>
          <a:p>
            <a:pPr lvl="0"/>
            <a:r>
              <a:rPr lang="en-US" dirty="0"/>
              <a:t>Edit Master text styles</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grpSp>
        <p:nvGrpSpPr>
          <p:cNvPr id="21" name="Group 20">
            <a:extLst>
              <a:ext uri="{FF2B5EF4-FFF2-40B4-BE49-F238E27FC236}">
                <a16:creationId xmlns:a16="http://schemas.microsoft.com/office/drawing/2014/main" id="{846CA063-ACB1-4F4D-A648-9C27A90C552E}"/>
              </a:ext>
            </a:extLst>
          </p:cNvPr>
          <p:cNvGrpSpPr/>
          <p:nvPr userDrawn="1"/>
        </p:nvGrpSpPr>
        <p:grpSpPr>
          <a:xfrm>
            <a:off x="10226094" y="4839937"/>
            <a:ext cx="1154146" cy="1144295"/>
            <a:chOff x="10018657" y="4706881"/>
            <a:chExt cx="1154146" cy="1144295"/>
          </a:xfrm>
        </p:grpSpPr>
        <p:sp>
          <p:nvSpPr>
            <p:cNvPr id="19" name="Oval 18">
              <a:extLst>
                <a:ext uri="{FF2B5EF4-FFF2-40B4-BE49-F238E27FC236}">
                  <a16:creationId xmlns:a16="http://schemas.microsoft.com/office/drawing/2014/main" id="{3122850A-D975-41E9-BDFD-2F3A03E1873A}"/>
                </a:ext>
              </a:extLst>
            </p:cNvPr>
            <p:cNvSpPr/>
            <p:nvPr userDrawn="1"/>
          </p:nvSpPr>
          <p:spPr>
            <a:xfrm>
              <a:off x="10018657" y="4742125"/>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5ABAB479-8479-41E5-AEC9-F99F2F810F5E}"/>
                </a:ext>
              </a:extLst>
            </p:cNvPr>
            <p:cNvSpPr/>
            <p:nvPr userDrawn="1"/>
          </p:nvSpPr>
          <p:spPr>
            <a:xfrm>
              <a:off x="10727326" y="470688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A16C5F84-2512-4135-891C-20FAEFE86D7B}"/>
              </a:ext>
            </a:extLst>
          </p:cNvPr>
          <p:cNvGrpSpPr/>
          <p:nvPr userDrawn="1"/>
        </p:nvGrpSpPr>
        <p:grpSpPr>
          <a:xfrm>
            <a:off x="2008561" y="4847664"/>
            <a:ext cx="1162809" cy="1136568"/>
            <a:chOff x="2170189" y="4718646"/>
            <a:chExt cx="1162809" cy="1136568"/>
          </a:xfrm>
        </p:grpSpPr>
        <p:sp>
          <p:nvSpPr>
            <p:cNvPr id="23" name="Oval 22">
              <a:extLst>
                <a:ext uri="{FF2B5EF4-FFF2-40B4-BE49-F238E27FC236}">
                  <a16:creationId xmlns:a16="http://schemas.microsoft.com/office/drawing/2014/main" id="{6BBF653D-4CC9-4751-A1C4-D441A64513A9}"/>
                </a:ext>
              </a:extLst>
            </p:cNvPr>
            <p:cNvSpPr/>
            <p:nvPr userDrawn="1"/>
          </p:nvSpPr>
          <p:spPr>
            <a:xfrm rot="16036340">
              <a:off x="2244673" y="4766889"/>
              <a:ext cx="1067599" cy="1109051"/>
            </a:xfrm>
            <a:prstGeom prst="ellipse">
              <a:avLst/>
            </a:prstGeom>
            <a:solidFill>
              <a:schemeClr val="accent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789782C4-B202-4C35-AD9B-E8BD20AF14A4}"/>
                </a:ext>
              </a:extLst>
            </p:cNvPr>
            <p:cNvSpPr/>
            <p:nvPr userDrawn="1"/>
          </p:nvSpPr>
          <p:spPr>
            <a:xfrm rot="16036340">
              <a:off x="2177304" y="4711531"/>
              <a:ext cx="445477" cy="459708"/>
            </a:xfrm>
            <a:prstGeom prst="ellipse">
              <a:avLst/>
            </a:prstGeom>
            <a:solidFill>
              <a:schemeClr val="accent3">
                <a:alpha val="58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095108" y="2340419"/>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93896" y="2359401"/>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pic>
        <p:nvPicPr>
          <p:cNvPr id="7" name="Picture 6">
            <a:extLst>
              <a:ext uri="{FF2B5EF4-FFF2-40B4-BE49-F238E27FC236}">
                <a16:creationId xmlns:a16="http://schemas.microsoft.com/office/drawing/2014/main" id="{A5C0C072-776D-42CD-9B2D-C45577B65D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39" y="0"/>
            <a:ext cx="1192784" cy="6858000"/>
          </a:xfrm>
          <a:prstGeom prst="rect">
            <a:avLst/>
          </a:prstGeom>
        </p:spPr>
      </p:pic>
      <p:pic>
        <p:nvPicPr>
          <p:cNvPr id="31" name="Picture 30">
            <a:extLst>
              <a:ext uri="{FF2B5EF4-FFF2-40B4-BE49-F238E27FC236}">
                <a16:creationId xmlns:a16="http://schemas.microsoft.com/office/drawing/2014/main" id="{AB0940DD-12A6-4DFE-AA42-E8091C61F71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6998570">
            <a:off x="6652866" y="2244268"/>
            <a:ext cx="2857143" cy="1904762"/>
          </a:xfrm>
          <a:prstGeom prst="rect">
            <a:avLst/>
          </a:prstGeom>
        </p:spPr>
      </p:pic>
      <p:pic>
        <p:nvPicPr>
          <p:cNvPr id="36" name="Picture 35">
            <a:extLst>
              <a:ext uri="{FF2B5EF4-FFF2-40B4-BE49-F238E27FC236}">
                <a16:creationId xmlns:a16="http://schemas.microsoft.com/office/drawing/2014/main" id="{8419EDFF-3EB8-4AD1-9733-DB8F3CDB34A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17032924">
            <a:off x="1343787" y="2056268"/>
            <a:ext cx="2857143" cy="1904762"/>
          </a:xfrm>
          <a:prstGeom prst="rect">
            <a:avLst/>
          </a:prstGeom>
        </p:spPr>
      </p:pic>
      <p:cxnSp>
        <p:nvCxnSpPr>
          <p:cNvPr id="18" name="Straight Connector 17">
            <a:extLst>
              <a:ext uri="{FF2B5EF4-FFF2-40B4-BE49-F238E27FC236}">
                <a16:creationId xmlns:a16="http://schemas.microsoft.com/office/drawing/2014/main" id="{2A7E0512-1E90-4CE8-A1DB-5869C903FAF3}"/>
              </a:ext>
            </a:extLst>
          </p:cNvPr>
          <p:cNvCxnSpPr/>
          <p:nvPr userDrawn="1"/>
        </p:nvCxnSpPr>
        <p:spPr>
          <a:xfrm>
            <a:off x="6680825" y="2978870"/>
            <a:ext cx="0" cy="2601798"/>
          </a:xfrm>
          <a:prstGeom prst="line">
            <a:avLst/>
          </a:prstGeom>
          <a:ln w="6350" cap="flat" cmpd="sng" algn="ctr">
            <a:solidFill>
              <a:schemeClr val="accent5"/>
            </a:solidFill>
            <a:prstDash val="solid"/>
            <a:round/>
            <a:headEnd type="oval" w="med" len="med"/>
            <a:tailEnd type="oval"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44390006"/>
      </p:ext>
    </p:extLst>
  </p:cSld>
  <p:clrMapOvr>
    <a:masterClrMapping/>
  </p:clrMapOvr>
  <p:extLst>
    <p:ext uri="{DCECCB84-F9BA-43D5-87BE-67443E8EF086}">
      <p15:sldGuideLst xmlns:p15="http://schemas.microsoft.com/office/powerpoint/2012/main">
        <p15:guide id="1" orient="horz" pos="2616" userDrawn="1">
          <p15:clr>
            <a:srgbClr val="FBAE40"/>
          </p15:clr>
        </p15:guide>
        <p15:guide id="2" pos="597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rrence Tina Tim Middle">
    <p:bg>
      <p:bgPr>
        <a:solidFill>
          <a:srgbClr val="FEFEF8"/>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71600"/>
            <a:ext cx="10999786" cy="5118099"/>
          </a:xfrm>
        </p:spPr>
        <p:txBody>
          <a:bodyPr/>
          <a:lstStyle/>
          <a:p>
            <a:pPr lvl="0"/>
            <a:r>
              <a:rPr lang="en-US" dirty="0"/>
              <a:t>Edit Master text styles</a:t>
            </a:r>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9374" y="2391341"/>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9160" y="2391341"/>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8946" y="2391341"/>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3" name="Picture 2">
            <a:extLst>
              <a:ext uri="{FF2B5EF4-FFF2-40B4-BE49-F238E27FC236}">
                <a16:creationId xmlns:a16="http://schemas.microsoft.com/office/drawing/2014/main" id="{B908B17A-0847-4824-9AD6-D72A8BFDA6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08" y="0"/>
            <a:ext cx="1192784" cy="6858000"/>
          </a:xfrm>
          <a:prstGeom prst="rect">
            <a:avLst/>
          </a:prstGeom>
        </p:spPr>
      </p:pic>
    </p:spTree>
    <p:extLst>
      <p:ext uri="{BB962C8B-B14F-4D97-AF65-F5344CB8AC3E}">
        <p14:creationId xmlns:p14="http://schemas.microsoft.com/office/powerpoint/2010/main" val="24254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22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errence Tina Tim Middle">
    <p:bg>
      <p:bgPr>
        <a:solidFill>
          <a:srgbClr val="FEFEF8"/>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784" y="1371600"/>
            <a:ext cx="6902344" cy="5118099"/>
          </a:xfrm>
        </p:spPr>
        <p:txBody>
          <a:bodyPr/>
          <a:lstStyle/>
          <a:p>
            <a:pPr lvl="0"/>
            <a:r>
              <a:rPr lang="en-US" dirty="0"/>
              <a:t>Edit Master text styles</a:t>
            </a:r>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p:nvPr>
        </p:nvSpPr>
        <p:spPr>
          <a:xfrm>
            <a:off x="1192785" y="1"/>
            <a:ext cx="10999214" cy="1316736"/>
          </a:xfrm>
        </p:spPr>
        <p:txBody>
          <a:bodyPr/>
          <a:lstStyle>
            <a:lvl1pPr>
              <a:defRPr b="1">
                <a:solidFill>
                  <a:schemeClr val="accent2"/>
                </a:solidFill>
              </a:defRPr>
            </a:lvl1pPr>
          </a:lstStyle>
          <a:p>
            <a:r>
              <a:rPr lang="en-US" dirty="0"/>
              <a:t>Click to edit Master</a:t>
            </a:r>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7781093" y="3672908"/>
            <a:ext cx="2104470" cy="2291219"/>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476368" y="1371600"/>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4" name="Picture 3">
            <a:extLst>
              <a:ext uri="{FF2B5EF4-FFF2-40B4-BE49-F238E27FC236}">
                <a16:creationId xmlns:a16="http://schemas.microsoft.com/office/drawing/2014/main" id="{18A77FB5-D423-4B17-A201-C70A3F5291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1"/>
          </a:xfrm>
          <a:prstGeom prst="rect">
            <a:avLst/>
          </a:prstGeom>
        </p:spPr>
      </p:pic>
    </p:spTree>
    <p:extLst>
      <p:ext uri="{BB962C8B-B14F-4D97-AF65-F5344CB8AC3E}">
        <p14:creationId xmlns:p14="http://schemas.microsoft.com/office/powerpoint/2010/main" val="1432300549"/>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rrence Tina Tim Lower">
    <p:bg>
      <p:bgPr>
        <a:solidFill>
          <a:srgbClr val="FEFEF8"/>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71600"/>
            <a:ext cx="10999786" cy="5118099"/>
          </a:xfrm>
        </p:spPr>
        <p:txBody>
          <a:bodyPr/>
          <a:lstStyle/>
          <a:p>
            <a:pPr lvl="0"/>
            <a:r>
              <a:rPr lang="en-US" dirty="0"/>
              <a:t>Edit Master text styles</a:t>
            </a:r>
          </a:p>
        </p:txBody>
      </p:sp>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 Terrence Tina Tim</a:t>
            </a:r>
          </a:p>
        </p:txBody>
      </p:sp>
      <p:sp>
        <p:nvSpPr>
          <p:cNvPr id="18" name="Picture Placeholder 17">
            <a:extLst>
              <a:ext uri="{FF2B5EF4-FFF2-40B4-BE49-F238E27FC236}">
                <a16:creationId xmlns:a16="http://schemas.microsoft.com/office/drawing/2014/main" id="{4A329965-69D9-4CAB-A61C-94AA4B6D0EA5}"/>
              </a:ext>
            </a:extLst>
          </p:cNvPr>
          <p:cNvSpPr>
            <a:spLocks noGrp="1"/>
          </p:cNvSpPr>
          <p:nvPr>
            <p:ph type="pic" sz="quarter" idx="11"/>
          </p:nvPr>
        </p:nvSpPr>
        <p:spPr>
          <a:xfrm>
            <a:off x="1362667"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4962453"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62239" y="2708597"/>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endParaRPr lang="en-US" dirty="0"/>
          </a:p>
        </p:txBody>
      </p:sp>
      <p:pic>
        <p:nvPicPr>
          <p:cNvPr id="3" name="Picture 2">
            <a:extLst>
              <a:ext uri="{FF2B5EF4-FFF2-40B4-BE49-F238E27FC236}">
                <a16:creationId xmlns:a16="http://schemas.microsoft.com/office/drawing/2014/main" id="{C0D25B6F-7AF5-468A-B2C1-514D69E2A9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Tree>
    <p:extLst>
      <p:ext uri="{BB962C8B-B14F-4D97-AF65-F5344CB8AC3E}">
        <p14:creationId xmlns:p14="http://schemas.microsoft.com/office/powerpoint/2010/main" val="226103772"/>
      </p:ext>
    </p:extLst>
  </p:cSld>
  <p:clrMapOvr>
    <a:masterClrMapping/>
  </p:clrMapOvr>
  <p:extLst>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eneral 2 pic">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280160"/>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073150"/>
            <a:ext cx="10999786" cy="54165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0D2CD3F-C199-4511-B35E-B1B9C4A65B32}"/>
              </a:ext>
            </a:extLst>
          </p:cNvPr>
          <p:cNvSpPr>
            <a:spLocks noGrp="1"/>
          </p:cNvSpPr>
          <p:nvPr>
            <p:ph type="pic" sz="quarter" idx="11"/>
          </p:nvPr>
        </p:nvSpPr>
        <p:spPr>
          <a:xfrm>
            <a:off x="1872074" y="3552092"/>
            <a:ext cx="4442132" cy="2778125"/>
          </a:xfrm>
        </p:spPr>
        <p:txBody>
          <a:bodyPr/>
          <a:lstStyle/>
          <a:p>
            <a:endParaRPr lang="en-US" dirty="0"/>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047344" y="3552092"/>
            <a:ext cx="4442132" cy="2778125"/>
          </a:xfrm>
        </p:spPr>
        <p:txBody>
          <a:bodyPr/>
          <a:lstStyle/>
          <a:p>
            <a:endParaRPr lang="en-US" dirty="0"/>
          </a:p>
        </p:txBody>
      </p:sp>
      <p:pic>
        <p:nvPicPr>
          <p:cNvPr id="4" name="Picture 3">
            <a:extLst>
              <a:ext uri="{FF2B5EF4-FFF2-40B4-BE49-F238E27FC236}">
                <a16:creationId xmlns:a16="http://schemas.microsoft.com/office/drawing/2014/main" id="{4999766B-EA8B-4223-8F97-CF1CCC66534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
        <p:nvSpPr>
          <p:cNvPr id="8" name="Slide Number Placeholder 4">
            <a:extLst>
              <a:ext uri="{FF2B5EF4-FFF2-40B4-BE49-F238E27FC236}">
                <a16:creationId xmlns:a16="http://schemas.microsoft.com/office/drawing/2014/main" id="{30E49CAA-D4F1-493A-889F-AEC93D268B7E}"/>
              </a:ext>
            </a:extLst>
          </p:cNvPr>
          <p:cNvSpPr>
            <a:spLocks noGrp="1"/>
          </p:cNvSpPr>
          <p:nvPr>
            <p:ph type="sldNum" sz="quarter" idx="13"/>
          </p:nvPr>
        </p:nvSpPr>
        <p:spPr>
          <a:xfrm>
            <a:off x="1195039" y="6492875"/>
            <a:ext cx="2743200" cy="365125"/>
          </a:xfrm>
          <a:prstGeom prst="rect">
            <a:avLst/>
          </a:prstGeom>
        </p:spPr>
        <p:txBody>
          <a:bodyPr/>
          <a:lstStyle>
            <a:lvl1pPr algn="l">
              <a:defRPr sz="1400" b="1">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37333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eneral 1 pic">
    <p:bg>
      <p:bgPr>
        <a:solidFill>
          <a:srgbClr val="FEFEF8"/>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213" y="1"/>
            <a:ext cx="10999786" cy="1316736"/>
          </a:xfrm>
        </p:spPr>
        <p:txBody>
          <a:bodyPr/>
          <a:lstStyle>
            <a:lvl1pPr>
              <a:defRPr b="1">
                <a:solidFill>
                  <a:schemeClr val="accent2"/>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192214" y="1371600"/>
            <a:ext cx="5855130" cy="511809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7284630" y="2541586"/>
            <a:ext cx="4442132" cy="2778125"/>
          </a:xfrm>
        </p:spPr>
        <p:txBody>
          <a:bodyPr/>
          <a:lstStyle/>
          <a:p>
            <a:endParaRPr lang="en-US" dirty="0"/>
          </a:p>
        </p:txBody>
      </p:sp>
      <p:pic>
        <p:nvPicPr>
          <p:cNvPr id="3" name="Picture 2">
            <a:extLst>
              <a:ext uri="{FF2B5EF4-FFF2-40B4-BE49-F238E27FC236}">
                <a16:creationId xmlns:a16="http://schemas.microsoft.com/office/drawing/2014/main" id="{DACD4E4C-90DA-4E2A-85B6-EDAAF6FB1A1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spTree>
    <p:extLst>
      <p:ext uri="{BB962C8B-B14F-4D97-AF65-F5344CB8AC3E}">
        <p14:creationId xmlns:p14="http://schemas.microsoft.com/office/powerpoint/2010/main" val="1883611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Data">
    <p:bg>
      <p:bgPr>
        <a:solidFill>
          <a:srgbClr val="FEFEF8"/>
        </a:solidFill>
        <a:effectLst/>
      </p:bgPr>
    </p:bg>
    <p:spTree>
      <p:nvGrpSpPr>
        <p:cNvPr id="1" name=""/>
        <p:cNvGrpSpPr/>
        <p:nvPr/>
      </p:nvGrpSpPr>
      <p:grpSpPr>
        <a:xfrm>
          <a:off x="0" y="0"/>
          <a:ext cx="0" cy="0"/>
          <a:chOff x="0" y="0"/>
          <a:chExt cx="0" cy="0"/>
        </a:xfrm>
      </p:grpSpPr>
      <p:sp>
        <p:nvSpPr>
          <p:cNvPr id="7" name="Rectangle 6"/>
          <p:cNvSpPr/>
          <p:nvPr userDrawn="1"/>
        </p:nvSpPr>
        <p:spPr>
          <a:xfrm>
            <a:off x="1169553" y="-13044"/>
            <a:ext cx="10999214" cy="6858000"/>
          </a:xfrm>
          <a:prstGeom prst="rect">
            <a:avLst/>
          </a:prstGeom>
          <a:solidFill>
            <a:srgbClr val="FCFD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169553" y="13044"/>
            <a:ext cx="11022445" cy="1316736"/>
          </a:xfrm>
        </p:spPr>
        <p:txBody>
          <a:bodyPr>
            <a:noAutofit/>
          </a:bodyPr>
          <a:lstStyle>
            <a:lvl1pPr>
              <a:defRPr sz="4400" b="1">
                <a:solidFill>
                  <a:schemeClr val="accent2"/>
                </a:solidFill>
              </a:defRPr>
            </a:lvl1pPr>
          </a:lstStyle>
          <a:p>
            <a:r>
              <a:rPr lang="en-US" dirty="0"/>
              <a:t>Click to edit Master title – Data</a:t>
            </a:r>
          </a:p>
        </p:txBody>
      </p:sp>
      <p:pic>
        <p:nvPicPr>
          <p:cNvPr id="12" name="Picture 11">
            <a:extLst>
              <a:ext uri="{FF2B5EF4-FFF2-40B4-BE49-F238E27FC236}">
                <a16:creationId xmlns:a16="http://schemas.microsoft.com/office/drawing/2014/main" id="{4A142417-0954-4779-9CF3-81E0EB72E2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5454" y="6448552"/>
            <a:ext cx="5726545" cy="409448"/>
          </a:xfrm>
          <a:prstGeom prst="rect">
            <a:avLst/>
          </a:prstGeom>
        </p:spPr>
      </p:pic>
      <p:pic>
        <p:nvPicPr>
          <p:cNvPr id="4" name="Picture 3">
            <a:extLst>
              <a:ext uri="{FF2B5EF4-FFF2-40B4-BE49-F238E27FC236}">
                <a16:creationId xmlns:a16="http://schemas.microsoft.com/office/drawing/2014/main" id="{06DF7387-5CF4-49D3-9C90-D542B26C4B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69" y="-13044"/>
            <a:ext cx="1195053" cy="6871044"/>
          </a:xfrm>
          <a:prstGeom prst="rect">
            <a:avLst/>
          </a:prstGeom>
        </p:spPr>
      </p:pic>
    </p:spTree>
    <p:extLst>
      <p:ext uri="{BB962C8B-B14F-4D97-AF65-F5344CB8AC3E}">
        <p14:creationId xmlns:p14="http://schemas.microsoft.com/office/powerpoint/2010/main" val="2590200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p:bg>
      <p:bgPr>
        <a:solidFill>
          <a:srgbClr val="FEFEF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44B789-FE4B-413A-8B21-284CDDF70C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4642959" y="1371600"/>
            <a:ext cx="7549040" cy="4983018"/>
          </a:xfrm>
        </p:spPr>
        <p:txBody>
          <a:bodyPr/>
          <a:lstStyle/>
          <a:p>
            <a:pPr lvl="0"/>
            <a:endParaRPr lang="en-US" dirty="0"/>
          </a:p>
        </p:txBody>
      </p:sp>
      <p:sp>
        <p:nvSpPr>
          <p:cNvPr id="10" name="Title 1">
            <a:extLst>
              <a:ext uri="{FF2B5EF4-FFF2-40B4-BE49-F238E27FC236}">
                <a16:creationId xmlns:a16="http://schemas.microsoft.com/office/drawing/2014/main" id="{634B9761-F451-48FB-90C0-3C40C8A55AFE}"/>
              </a:ext>
            </a:extLst>
          </p:cNvPr>
          <p:cNvSpPr>
            <a:spLocks noGrp="1"/>
          </p:cNvSpPr>
          <p:nvPr>
            <p:ph type="title"/>
          </p:nvPr>
        </p:nvSpPr>
        <p:spPr>
          <a:xfrm>
            <a:off x="4132385" y="1"/>
            <a:ext cx="8059614" cy="1316736"/>
          </a:xfrm>
        </p:spPr>
        <p:txBody>
          <a:bodyPr/>
          <a:lstStyle>
            <a:lvl1pPr>
              <a:defRPr b="1">
                <a:solidFill>
                  <a:schemeClr val="accent2"/>
                </a:solidFill>
              </a:defRPr>
            </a:lvl1pPr>
          </a:lstStyle>
          <a:p>
            <a:r>
              <a:rPr lang="en-US" dirty="0"/>
              <a:t>Click to edit Master title </a:t>
            </a:r>
          </a:p>
        </p:txBody>
      </p:sp>
    </p:spTree>
    <p:extLst>
      <p:ext uri="{BB962C8B-B14F-4D97-AF65-F5344CB8AC3E}">
        <p14:creationId xmlns:p14="http://schemas.microsoft.com/office/powerpoint/2010/main" val="84055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Blank">
    <p:bg>
      <p:bgPr>
        <a:solidFill>
          <a:srgbClr val="FEFEF8"/>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844B789-FE4B-413A-8B21-284CDDF70C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4642959" y="1371600"/>
            <a:ext cx="7443545" cy="4983018"/>
          </a:xfrm>
        </p:spPr>
        <p:txBody>
          <a:bodyPr/>
          <a:lstStyle/>
          <a:p>
            <a:pPr lvl="0"/>
            <a:endParaRPr lang="en-US" dirty="0"/>
          </a:p>
        </p:txBody>
      </p:sp>
      <p:sp>
        <p:nvSpPr>
          <p:cNvPr id="10" name="Title 1">
            <a:extLst>
              <a:ext uri="{FF2B5EF4-FFF2-40B4-BE49-F238E27FC236}">
                <a16:creationId xmlns:a16="http://schemas.microsoft.com/office/drawing/2014/main" id="{634B9761-F451-48FB-90C0-3C40C8A55AFE}"/>
              </a:ext>
            </a:extLst>
          </p:cNvPr>
          <p:cNvSpPr>
            <a:spLocks noGrp="1"/>
          </p:cNvSpPr>
          <p:nvPr>
            <p:ph type="title"/>
          </p:nvPr>
        </p:nvSpPr>
        <p:spPr>
          <a:xfrm>
            <a:off x="4132385" y="1"/>
            <a:ext cx="8059614" cy="1316736"/>
          </a:xfrm>
        </p:spPr>
        <p:txBody>
          <a:bodyPr/>
          <a:lstStyle>
            <a:lvl1pPr>
              <a:defRPr b="1">
                <a:solidFill>
                  <a:schemeClr val="accent2"/>
                </a:solidFill>
              </a:defRPr>
            </a:lvl1pPr>
          </a:lstStyle>
          <a:p>
            <a:r>
              <a:rPr lang="en-US" dirty="0"/>
              <a:t>Click to edit Master title </a:t>
            </a:r>
          </a:p>
        </p:txBody>
      </p:sp>
      <p:grpSp>
        <p:nvGrpSpPr>
          <p:cNvPr id="13" name="Group 12">
            <a:extLst>
              <a:ext uri="{FF2B5EF4-FFF2-40B4-BE49-F238E27FC236}">
                <a16:creationId xmlns:a16="http://schemas.microsoft.com/office/drawing/2014/main" id="{ACED6BC4-B7EC-4F49-A0C2-173158D6527D}"/>
              </a:ext>
            </a:extLst>
          </p:cNvPr>
          <p:cNvGrpSpPr/>
          <p:nvPr userDrawn="1"/>
        </p:nvGrpSpPr>
        <p:grpSpPr>
          <a:xfrm>
            <a:off x="6788727" y="1989013"/>
            <a:ext cx="4822538" cy="3883730"/>
            <a:chOff x="6779491" y="2273553"/>
            <a:chExt cx="4822538" cy="3883730"/>
          </a:xfrm>
        </p:grpSpPr>
        <p:sp>
          <p:nvSpPr>
            <p:cNvPr id="6" name="Rectangle: Rounded Corners 5">
              <a:extLst>
                <a:ext uri="{FF2B5EF4-FFF2-40B4-BE49-F238E27FC236}">
                  <a16:creationId xmlns:a16="http://schemas.microsoft.com/office/drawing/2014/main" id="{3FA35A69-4103-483D-A0AB-6170134DCBCE}"/>
                </a:ext>
              </a:extLst>
            </p:cNvPr>
            <p:cNvSpPr/>
            <p:nvPr userDrawn="1"/>
          </p:nvSpPr>
          <p:spPr>
            <a:xfrm>
              <a:off x="6779491" y="2273553"/>
              <a:ext cx="4822538" cy="1072662"/>
            </a:xfrm>
            <a:custGeom>
              <a:avLst/>
              <a:gdLst>
                <a:gd name="connsiteX0" fmla="*/ 0 w 3717991"/>
                <a:gd name="connsiteY0" fmla="*/ 178781 h 1072662"/>
                <a:gd name="connsiteX1" fmla="*/ 178781 w 3717991"/>
                <a:gd name="connsiteY1" fmla="*/ 0 h 1072662"/>
                <a:gd name="connsiteX2" fmla="*/ 3539210 w 3717991"/>
                <a:gd name="connsiteY2" fmla="*/ 0 h 1072662"/>
                <a:gd name="connsiteX3" fmla="*/ 3717991 w 3717991"/>
                <a:gd name="connsiteY3" fmla="*/ 178781 h 1072662"/>
                <a:gd name="connsiteX4" fmla="*/ 3717991 w 3717991"/>
                <a:gd name="connsiteY4" fmla="*/ 893881 h 1072662"/>
                <a:gd name="connsiteX5" fmla="*/ 3539210 w 3717991"/>
                <a:gd name="connsiteY5" fmla="*/ 1072662 h 1072662"/>
                <a:gd name="connsiteX6" fmla="*/ 178781 w 3717991"/>
                <a:gd name="connsiteY6" fmla="*/ 1072662 h 1072662"/>
                <a:gd name="connsiteX7" fmla="*/ 0 w 3717991"/>
                <a:gd name="connsiteY7" fmla="*/ 893881 h 1072662"/>
                <a:gd name="connsiteX8" fmla="*/ 0 w 3717991"/>
                <a:gd name="connsiteY8" fmla="*/ 178781 h 1072662"/>
                <a:gd name="connsiteX0" fmla="*/ 0 w 3717991"/>
                <a:gd name="connsiteY0" fmla="*/ 178781 h 1072662"/>
                <a:gd name="connsiteX1" fmla="*/ 178781 w 3717991"/>
                <a:gd name="connsiteY1" fmla="*/ 0 h 1072662"/>
                <a:gd name="connsiteX2" fmla="*/ 3539210 w 3717991"/>
                <a:gd name="connsiteY2" fmla="*/ 0 h 1072662"/>
                <a:gd name="connsiteX3" fmla="*/ 3717991 w 3717991"/>
                <a:gd name="connsiteY3" fmla="*/ 178781 h 1072662"/>
                <a:gd name="connsiteX4" fmla="*/ 3717991 w 3717991"/>
                <a:gd name="connsiteY4" fmla="*/ 893881 h 1072662"/>
                <a:gd name="connsiteX5" fmla="*/ 3539210 w 3717991"/>
                <a:gd name="connsiteY5" fmla="*/ 1072662 h 1072662"/>
                <a:gd name="connsiteX6" fmla="*/ 178781 w 3717991"/>
                <a:gd name="connsiteY6" fmla="*/ 1072662 h 1072662"/>
                <a:gd name="connsiteX7" fmla="*/ 8792 w 3717991"/>
                <a:gd name="connsiteY7" fmla="*/ 885089 h 1072662"/>
                <a:gd name="connsiteX8" fmla="*/ 0 w 3717991"/>
                <a:gd name="connsiteY8" fmla="*/ 178781 h 1072662"/>
                <a:gd name="connsiteX0" fmla="*/ 15603 w 3733594"/>
                <a:gd name="connsiteY0" fmla="*/ 178781 h 1072662"/>
                <a:gd name="connsiteX1" fmla="*/ 194384 w 3733594"/>
                <a:gd name="connsiteY1" fmla="*/ 0 h 1072662"/>
                <a:gd name="connsiteX2" fmla="*/ 3554813 w 3733594"/>
                <a:gd name="connsiteY2" fmla="*/ 0 h 1072662"/>
                <a:gd name="connsiteX3" fmla="*/ 3733594 w 3733594"/>
                <a:gd name="connsiteY3" fmla="*/ 178781 h 1072662"/>
                <a:gd name="connsiteX4" fmla="*/ 3733594 w 3733594"/>
                <a:gd name="connsiteY4" fmla="*/ 893881 h 1072662"/>
                <a:gd name="connsiteX5" fmla="*/ 3554813 w 3733594"/>
                <a:gd name="connsiteY5" fmla="*/ 1072662 h 1072662"/>
                <a:gd name="connsiteX6" fmla="*/ 194384 w 3733594"/>
                <a:gd name="connsiteY6" fmla="*/ 1072662 h 1072662"/>
                <a:gd name="connsiteX7" fmla="*/ 24395 w 3733594"/>
                <a:gd name="connsiteY7" fmla="*/ 885089 h 1072662"/>
                <a:gd name="connsiteX8" fmla="*/ 10183 w 3733594"/>
                <a:gd name="connsiteY8" fmla="*/ 515637 h 1072662"/>
                <a:gd name="connsiteX9" fmla="*/ 15603 w 3733594"/>
                <a:gd name="connsiteY9" fmla="*/ 178781 h 1072662"/>
                <a:gd name="connsiteX0" fmla="*/ 15603 w 3733594"/>
                <a:gd name="connsiteY0" fmla="*/ 178781 h 1085175"/>
                <a:gd name="connsiteX1" fmla="*/ 194384 w 3733594"/>
                <a:gd name="connsiteY1" fmla="*/ 0 h 1085175"/>
                <a:gd name="connsiteX2" fmla="*/ 3554813 w 3733594"/>
                <a:gd name="connsiteY2" fmla="*/ 0 h 1085175"/>
                <a:gd name="connsiteX3" fmla="*/ 3733594 w 3733594"/>
                <a:gd name="connsiteY3" fmla="*/ 178781 h 1085175"/>
                <a:gd name="connsiteX4" fmla="*/ 3733594 w 3733594"/>
                <a:gd name="connsiteY4" fmla="*/ 893881 h 1085175"/>
                <a:gd name="connsiteX5" fmla="*/ 3554813 w 3733594"/>
                <a:gd name="connsiteY5" fmla="*/ 1072662 h 1085175"/>
                <a:gd name="connsiteX6" fmla="*/ 194384 w 3733594"/>
                <a:gd name="connsiteY6" fmla="*/ 1072662 h 1085175"/>
                <a:gd name="connsiteX7" fmla="*/ 42868 w 3733594"/>
                <a:gd name="connsiteY7" fmla="*/ 1023634 h 1085175"/>
                <a:gd name="connsiteX8" fmla="*/ 10183 w 3733594"/>
                <a:gd name="connsiteY8" fmla="*/ 515637 h 1085175"/>
                <a:gd name="connsiteX9" fmla="*/ 15603 w 3733594"/>
                <a:gd name="connsiteY9" fmla="*/ 178781 h 1085175"/>
                <a:gd name="connsiteX0" fmla="*/ 15603 w 3733594"/>
                <a:gd name="connsiteY0" fmla="*/ 66734 h 1093200"/>
                <a:gd name="connsiteX1" fmla="*/ 194384 w 3733594"/>
                <a:gd name="connsiteY1" fmla="*/ 8025 h 1093200"/>
                <a:gd name="connsiteX2" fmla="*/ 3554813 w 3733594"/>
                <a:gd name="connsiteY2" fmla="*/ 8025 h 1093200"/>
                <a:gd name="connsiteX3" fmla="*/ 3733594 w 3733594"/>
                <a:gd name="connsiteY3" fmla="*/ 186806 h 1093200"/>
                <a:gd name="connsiteX4" fmla="*/ 3733594 w 3733594"/>
                <a:gd name="connsiteY4" fmla="*/ 901906 h 1093200"/>
                <a:gd name="connsiteX5" fmla="*/ 3554813 w 3733594"/>
                <a:gd name="connsiteY5" fmla="*/ 1080687 h 1093200"/>
                <a:gd name="connsiteX6" fmla="*/ 194384 w 3733594"/>
                <a:gd name="connsiteY6" fmla="*/ 1080687 h 1093200"/>
                <a:gd name="connsiteX7" fmla="*/ 42868 w 3733594"/>
                <a:gd name="connsiteY7" fmla="*/ 1031659 h 1093200"/>
                <a:gd name="connsiteX8" fmla="*/ 10183 w 3733594"/>
                <a:gd name="connsiteY8" fmla="*/ 523662 h 1093200"/>
                <a:gd name="connsiteX9" fmla="*/ 15603 w 3733594"/>
                <a:gd name="connsiteY9" fmla="*/ 66734 h 1093200"/>
                <a:gd name="connsiteX0" fmla="*/ 670440 w 4388431"/>
                <a:gd name="connsiteY0" fmla="*/ 66734 h 1093200"/>
                <a:gd name="connsiteX1" fmla="*/ 849221 w 4388431"/>
                <a:gd name="connsiteY1" fmla="*/ 8025 h 1093200"/>
                <a:gd name="connsiteX2" fmla="*/ 4209650 w 4388431"/>
                <a:gd name="connsiteY2" fmla="*/ 8025 h 1093200"/>
                <a:gd name="connsiteX3" fmla="*/ 4388431 w 4388431"/>
                <a:gd name="connsiteY3" fmla="*/ 186806 h 1093200"/>
                <a:gd name="connsiteX4" fmla="*/ 4388431 w 4388431"/>
                <a:gd name="connsiteY4" fmla="*/ 901906 h 1093200"/>
                <a:gd name="connsiteX5" fmla="*/ 4209650 w 4388431"/>
                <a:gd name="connsiteY5" fmla="*/ 1080687 h 1093200"/>
                <a:gd name="connsiteX6" fmla="*/ 849221 w 4388431"/>
                <a:gd name="connsiteY6" fmla="*/ 1080687 h 1093200"/>
                <a:gd name="connsiteX7" fmla="*/ 697705 w 4388431"/>
                <a:gd name="connsiteY7" fmla="*/ 1031659 h 1093200"/>
                <a:gd name="connsiteX8" fmla="*/ 2 w 4388431"/>
                <a:gd name="connsiteY8" fmla="*/ 551371 h 1093200"/>
                <a:gd name="connsiteX9" fmla="*/ 670440 w 4388431"/>
                <a:gd name="connsiteY9" fmla="*/ 66734 h 1093200"/>
                <a:gd name="connsiteX0" fmla="*/ 670440 w 4388431"/>
                <a:gd name="connsiteY0" fmla="*/ 66734 h 1080687"/>
                <a:gd name="connsiteX1" fmla="*/ 849221 w 4388431"/>
                <a:gd name="connsiteY1" fmla="*/ 8025 h 1080687"/>
                <a:gd name="connsiteX2" fmla="*/ 4209650 w 4388431"/>
                <a:gd name="connsiteY2" fmla="*/ 8025 h 1080687"/>
                <a:gd name="connsiteX3" fmla="*/ 4388431 w 4388431"/>
                <a:gd name="connsiteY3" fmla="*/ 186806 h 1080687"/>
                <a:gd name="connsiteX4" fmla="*/ 4388431 w 4388431"/>
                <a:gd name="connsiteY4" fmla="*/ 901906 h 1080687"/>
                <a:gd name="connsiteX5" fmla="*/ 4209650 w 4388431"/>
                <a:gd name="connsiteY5" fmla="*/ 1080687 h 1080687"/>
                <a:gd name="connsiteX6" fmla="*/ 849221 w 4388431"/>
                <a:gd name="connsiteY6" fmla="*/ 1080687 h 1080687"/>
                <a:gd name="connsiteX7" fmla="*/ 2 w 4388431"/>
                <a:gd name="connsiteY7" fmla="*/ 551371 h 1080687"/>
                <a:gd name="connsiteX8" fmla="*/ 670440 w 4388431"/>
                <a:gd name="connsiteY8" fmla="*/ 66734 h 1080687"/>
                <a:gd name="connsiteX0" fmla="*/ 0 w 4388429"/>
                <a:gd name="connsiteY0" fmla="*/ 543346 h 1072662"/>
                <a:gd name="connsiteX1" fmla="*/ 849219 w 4388429"/>
                <a:gd name="connsiteY1" fmla="*/ 0 h 1072662"/>
                <a:gd name="connsiteX2" fmla="*/ 4209648 w 4388429"/>
                <a:gd name="connsiteY2" fmla="*/ 0 h 1072662"/>
                <a:gd name="connsiteX3" fmla="*/ 4388429 w 4388429"/>
                <a:gd name="connsiteY3" fmla="*/ 178781 h 1072662"/>
                <a:gd name="connsiteX4" fmla="*/ 4388429 w 4388429"/>
                <a:gd name="connsiteY4" fmla="*/ 893881 h 1072662"/>
                <a:gd name="connsiteX5" fmla="*/ 4209648 w 4388429"/>
                <a:gd name="connsiteY5" fmla="*/ 1072662 h 1072662"/>
                <a:gd name="connsiteX6" fmla="*/ 849219 w 4388429"/>
                <a:gd name="connsiteY6" fmla="*/ 1072662 h 1072662"/>
                <a:gd name="connsiteX7" fmla="*/ 0 w 4388429"/>
                <a:gd name="connsiteY7" fmla="*/ 543346 h 1072662"/>
                <a:gd name="connsiteX0" fmla="*/ 0 w 4850247"/>
                <a:gd name="connsiteY0" fmla="*/ 543346 h 1072662"/>
                <a:gd name="connsiteX1" fmla="*/ 1311037 w 4850247"/>
                <a:gd name="connsiteY1" fmla="*/ 0 h 1072662"/>
                <a:gd name="connsiteX2" fmla="*/ 4671466 w 4850247"/>
                <a:gd name="connsiteY2" fmla="*/ 0 h 1072662"/>
                <a:gd name="connsiteX3" fmla="*/ 4850247 w 4850247"/>
                <a:gd name="connsiteY3" fmla="*/ 178781 h 1072662"/>
                <a:gd name="connsiteX4" fmla="*/ 4850247 w 4850247"/>
                <a:gd name="connsiteY4" fmla="*/ 893881 h 1072662"/>
                <a:gd name="connsiteX5" fmla="*/ 4671466 w 4850247"/>
                <a:gd name="connsiteY5" fmla="*/ 1072662 h 1072662"/>
                <a:gd name="connsiteX6" fmla="*/ 1311037 w 4850247"/>
                <a:gd name="connsiteY6" fmla="*/ 1072662 h 1072662"/>
                <a:gd name="connsiteX7" fmla="*/ 0 w 4850247"/>
                <a:gd name="connsiteY7" fmla="*/ 543346 h 1072662"/>
                <a:gd name="connsiteX0" fmla="*/ 0 w 6420429"/>
                <a:gd name="connsiteY0" fmla="*/ 552583 h 1072662"/>
                <a:gd name="connsiteX1" fmla="*/ 2881219 w 6420429"/>
                <a:gd name="connsiteY1" fmla="*/ 0 h 1072662"/>
                <a:gd name="connsiteX2" fmla="*/ 6241648 w 6420429"/>
                <a:gd name="connsiteY2" fmla="*/ 0 h 1072662"/>
                <a:gd name="connsiteX3" fmla="*/ 6420429 w 6420429"/>
                <a:gd name="connsiteY3" fmla="*/ 178781 h 1072662"/>
                <a:gd name="connsiteX4" fmla="*/ 6420429 w 6420429"/>
                <a:gd name="connsiteY4" fmla="*/ 893881 h 1072662"/>
                <a:gd name="connsiteX5" fmla="*/ 6241648 w 6420429"/>
                <a:gd name="connsiteY5" fmla="*/ 1072662 h 1072662"/>
                <a:gd name="connsiteX6" fmla="*/ 2881219 w 6420429"/>
                <a:gd name="connsiteY6" fmla="*/ 1072662 h 1072662"/>
                <a:gd name="connsiteX7" fmla="*/ 0 w 6420429"/>
                <a:gd name="connsiteY7" fmla="*/ 552583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22538"/>
                <a:gd name="connsiteY0" fmla="*/ 552583 h 1072662"/>
                <a:gd name="connsiteX1" fmla="*/ 1283328 w 4822538"/>
                <a:gd name="connsiteY1" fmla="*/ 0 h 1072662"/>
                <a:gd name="connsiteX2" fmla="*/ 4643757 w 4822538"/>
                <a:gd name="connsiteY2" fmla="*/ 0 h 1072662"/>
                <a:gd name="connsiteX3" fmla="*/ 4822538 w 4822538"/>
                <a:gd name="connsiteY3" fmla="*/ 178781 h 1072662"/>
                <a:gd name="connsiteX4" fmla="*/ 4822538 w 4822538"/>
                <a:gd name="connsiteY4" fmla="*/ 893881 h 1072662"/>
                <a:gd name="connsiteX5" fmla="*/ 4643757 w 4822538"/>
                <a:gd name="connsiteY5" fmla="*/ 1072662 h 1072662"/>
                <a:gd name="connsiteX6" fmla="*/ 1283328 w 4822538"/>
                <a:gd name="connsiteY6" fmla="*/ 1072662 h 1072662"/>
                <a:gd name="connsiteX7" fmla="*/ 0 w 4822538"/>
                <a:gd name="connsiteY7" fmla="*/ 552583 h 1072662"/>
                <a:gd name="connsiteX0" fmla="*/ 0 w 4822538"/>
                <a:gd name="connsiteY0" fmla="*/ 552583 h 1072662"/>
                <a:gd name="connsiteX1" fmla="*/ 1283328 w 4822538"/>
                <a:gd name="connsiteY1" fmla="*/ 0 h 1072662"/>
                <a:gd name="connsiteX2" fmla="*/ 4643757 w 4822538"/>
                <a:gd name="connsiteY2" fmla="*/ 0 h 1072662"/>
                <a:gd name="connsiteX3" fmla="*/ 4822538 w 4822538"/>
                <a:gd name="connsiteY3" fmla="*/ 178781 h 1072662"/>
                <a:gd name="connsiteX4" fmla="*/ 4822538 w 4822538"/>
                <a:gd name="connsiteY4" fmla="*/ 893881 h 1072662"/>
                <a:gd name="connsiteX5" fmla="*/ 4643757 w 4822538"/>
                <a:gd name="connsiteY5" fmla="*/ 1072662 h 1072662"/>
                <a:gd name="connsiteX6" fmla="*/ 1283328 w 4822538"/>
                <a:gd name="connsiteY6" fmla="*/ 1072662 h 1072662"/>
                <a:gd name="connsiteX7" fmla="*/ 0 w 4822538"/>
                <a:gd name="connsiteY7" fmla="*/ 552583 h 1072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2538" h="1072662">
                  <a:moveTo>
                    <a:pt x="0" y="552583"/>
                  </a:moveTo>
                  <a:cubicBezTo>
                    <a:pt x="0" y="373806"/>
                    <a:pt x="509369" y="92097"/>
                    <a:pt x="1283328" y="0"/>
                  </a:cubicBezTo>
                  <a:lnTo>
                    <a:pt x="4643757" y="0"/>
                  </a:lnTo>
                  <a:cubicBezTo>
                    <a:pt x="4742495" y="0"/>
                    <a:pt x="4822538" y="80043"/>
                    <a:pt x="4822538" y="178781"/>
                  </a:cubicBezTo>
                  <a:lnTo>
                    <a:pt x="4822538" y="893881"/>
                  </a:lnTo>
                  <a:cubicBezTo>
                    <a:pt x="4822538" y="992619"/>
                    <a:pt x="4742495" y="1072662"/>
                    <a:pt x="4643757" y="1072662"/>
                  </a:cubicBezTo>
                  <a:lnTo>
                    <a:pt x="1283328" y="1072662"/>
                  </a:lnTo>
                  <a:cubicBezTo>
                    <a:pt x="509369" y="985982"/>
                    <a:pt x="0" y="731360"/>
                    <a:pt x="0" y="5525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5">
              <a:extLst>
                <a:ext uri="{FF2B5EF4-FFF2-40B4-BE49-F238E27FC236}">
                  <a16:creationId xmlns:a16="http://schemas.microsoft.com/office/drawing/2014/main" id="{EE241ECA-5540-4596-9DE6-66752A2B3551}"/>
                </a:ext>
              </a:extLst>
            </p:cNvPr>
            <p:cNvSpPr/>
            <p:nvPr userDrawn="1"/>
          </p:nvSpPr>
          <p:spPr>
            <a:xfrm>
              <a:off x="6779491" y="3679087"/>
              <a:ext cx="4822538" cy="1072662"/>
            </a:xfrm>
            <a:custGeom>
              <a:avLst/>
              <a:gdLst>
                <a:gd name="connsiteX0" fmla="*/ 0 w 3717991"/>
                <a:gd name="connsiteY0" fmla="*/ 178781 h 1072662"/>
                <a:gd name="connsiteX1" fmla="*/ 178781 w 3717991"/>
                <a:gd name="connsiteY1" fmla="*/ 0 h 1072662"/>
                <a:gd name="connsiteX2" fmla="*/ 3539210 w 3717991"/>
                <a:gd name="connsiteY2" fmla="*/ 0 h 1072662"/>
                <a:gd name="connsiteX3" fmla="*/ 3717991 w 3717991"/>
                <a:gd name="connsiteY3" fmla="*/ 178781 h 1072662"/>
                <a:gd name="connsiteX4" fmla="*/ 3717991 w 3717991"/>
                <a:gd name="connsiteY4" fmla="*/ 893881 h 1072662"/>
                <a:gd name="connsiteX5" fmla="*/ 3539210 w 3717991"/>
                <a:gd name="connsiteY5" fmla="*/ 1072662 h 1072662"/>
                <a:gd name="connsiteX6" fmla="*/ 178781 w 3717991"/>
                <a:gd name="connsiteY6" fmla="*/ 1072662 h 1072662"/>
                <a:gd name="connsiteX7" fmla="*/ 0 w 3717991"/>
                <a:gd name="connsiteY7" fmla="*/ 893881 h 1072662"/>
                <a:gd name="connsiteX8" fmla="*/ 0 w 3717991"/>
                <a:gd name="connsiteY8" fmla="*/ 178781 h 1072662"/>
                <a:gd name="connsiteX0" fmla="*/ 0 w 3717991"/>
                <a:gd name="connsiteY0" fmla="*/ 178781 h 1072662"/>
                <a:gd name="connsiteX1" fmla="*/ 178781 w 3717991"/>
                <a:gd name="connsiteY1" fmla="*/ 0 h 1072662"/>
                <a:gd name="connsiteX2" fmla="*/ 3539210 w 3717991"/>
                <a:gd name="connsiteY2" fmla="*/ 0 h 1072662"/>
                <a:gd name="connsiteX3" fmla="*/ 3717991 w 3717991"/>
                <a:gd name="connsiteY3" fmla="*/ 178781 h 1072662"/>
                <a:gd name="connsiteX4" fmla="*/ 3717991 w 3717991"/>
                <a:gd name="connsiteY4" fmla="*/ 893881 h 1072662"/>
                <a:gd name="connsiteX5" fmla="*/ 3539210 w 3717991"/>
                <a:gd name="connsiteY5" fmla="*/ 1072662 h 1072662"/>
                <a:gd name="connsiteX6" fmla="*/ 178781 w 3717991"/>
                <a:gd name="connsiteY6" fmla="*/ 1072662 h 1072662"/>
                <a:gd name="connsiteX7" fmla="*/ 8792 w 3717991"/>
                <a:gd name="connsiteY7" fmla="*/ 885089 h 1072662"/>
                <a:gd name="connsiteX8" fmla="*/ 0 w 3717991"/>
                <a:gd name="connsiteY8" fmla="*/ 178781 h 1072662"/>
                <a:gd name="connsiteX0" fmla="*/ 15603 w 3733594"/>
                <a:gd name="connsiteY0" fmla="*/ 178781 h 1072662"/>
                <a:gd name="connsiteX1" fmla="*/ 194384 w 3733594"/>
                <a:gd name="connsiteY1" fmla="*/ 0 h 1072662"/>
                <a:gd name="connsiteX2" fmla="*/ 3554813 w 3733594"/>
                <a:gd name="connsiteY2" fmla="*/ 0 h 1072662"/>
                <a:gd name="connsiteX3" fmla="*/ 3733594 w 3733594"/>
                <a:gd name="connsiteY3" fmla="*/ 178781 h 1072662"/>
                <a:gd name="connsiteX4" fmla="*/ 3733594 w 3733594"/>
                <a:gd name="connsiteY4" fmla="*/ 893881 h 1072662"/>
                <a:gd name="connsiteX5" fmla="*/ 3554813 w 3733594"/>
                <a:gd name="connsiteY5" fmla="*/ 1072662 h 1072662"/>
                <a:gd name="connsiteX6" fmla="*/ 194384 w 3733594"/>
                <a:gd name="connsiteY6" fmla="*/ 1072662 h 1072662"/>
                <a:gd name="connsiteX7" fmla="*/ 24395 w 3733594"/>
                <a:gd name="connsiteY7" fmla="*/ 885089 h 1072662"/>
                <a:gd name="connsiteX8" fmla="*/ 10183 w 3733594"/>
                <a:gd name="connsiteY8" fmla="*/ 515637 h 1072662"/>
                <a:gd name="connsiteX9" fmla="*/ 15603 w 3733594"/>
                <a:gd name="connsiteY9" fmla="*/ 178781 h 1072662"/>
                <a:gd name="connsiteX0" fmla="*/ 15603 w 3733594"/>
                <a:gd name="connsiteY0" fmla="*/ 178781 h 1085175"/>
                <a:gd name="connsiteX1" fmla="*/ 194384 w 3733594"/>
                <a:gd name="connsiteY1" fmla="*/ 0 h 1085175"/>
                <a:gd name="connsiteX2" fmla="*/ 3554813 w 3733594"/>
                <a:gd name="connsiteY2" fmla="*/ 0 h 1085175"/>
                <a:gd name="connsiteX3" fmla="*/ 3733594 w 3733594"/>
                <a:gd name="connsiteY3" fmla="*/ 178781 h 1085175"/>
                <a:gd name="connsiteX4" fmla="*/ 3733594 w 3733594"/>
                <a:gd name="connsiteY4" fmla="*/ 893881 h 1085175"/>
                <a:gd name="connsiteX5" fmla="*/ 3554813 w 3733594"/>
                <a:gd name="connsiteY5" fmla="*/ 1072662 h 1085175"/>
                <a:gd name="connsiteX6" fmla="*/ 194384 w 3733594"/>
                <a:gd name="connsiteY6" fmla="*/ 1072662 h 1085175"/>
                <a:gd name="connsiteX7" fmla="*/ 42868 w 3733594"/>
                <a:gd name="connsiteY7" fmla="*/ 1023634 h 1085175"/>
                <a:gd name="connsiteX8" fmla="*/ 10183 w 3733594"/>
                <a:gd name="connsiteY8" fmla="*/ 515637 h 1085175"/>
                <a:gd name="connsiteX9" fmla="*/ 15603 w 3733594"/>
                <a:gd name="connsiteY9" fmla="*/ 178781 h 1085175"/>
                <a:gd name="connsiteX0" fmla="*/ 15603 w 3733594"/>
                <a:gd name="connsiteY0" fmla="*/ 66734 h 1093200"/>
                <a:gd name="connsiteX1" fmla="*/ 194384 w 3733594"/>
                <a:gd name="connsiteY1" fmla="*/ 8025 h 1093200"/>
                <a:gd name="connsiteX2" fmla="*/ 3554813 w 3733594"/>
                <a:gd name="connsiteY2" fmla="*/ 8025 h 1093200"/>
                <a:gd name="connsiteX3" fmla="*/ 3733594 w 3733594"/>
                <a:gd name="connsiteY3" fmla="*/ 186806 h 1093200"/>
                <a:gd name="connsiteX4" fmla="*/ 3733594 w 3733594"/>
                <a:gd name="connsiteY4" fmla="*/ 901906 h 1093200"/>
                <a:gd name="connsiteX5" fmla="*/ 3554813 w 3733594"/>
                <a:gd name="connsiteY5" fmla="*/ 1080687 h 1093200"/>
                <a:gd name="connsiteX6" fmla="*/ 194384 w 3733594"/>
                <a:gd name="connsiteY6" fmla="*/ 1080687 h 1093200"/>
                <a:gd name="connsiteX7" fmla="*/ 42868 w 3733594"/>
                <a:gd name="connsiteY7" fmla="*/ 1031659 h 1093200"/>
                <a:gd name="connsiteX8" fmla="*/ 10183 w 3733594"/>
                <a:gd name="connsiteY8" fmla="*/ 523662 h 1093200"/>
                <a:gd name="connsiteX9" fmla="*/ 15603 w 3733594"/>
                <a:gd name="connsiteY9" fmla="*/ 66734 h 1093200"/>
                <a:gd name="connsiteX0" fmla="*/ 670440 w 4388431"/>
                <a:gd name="connsiteY0" fmla="*/ 66734 h 1093200"/>
                <a:gd name="connsiteX1" fmla="*/ 849221 w 4388431"/>
                <a:gd name="connsiteY1" fmla="*/ 8025 h 1093200"/>
                <a:gd name="connsiteX2" fmla="*/ 4209650 w 4388431"/>
                <a:gd name="connsiteY2" fmla="*/ 8025 h 1093200"/>
                <a:gd name="connsiteX3" fmla="*/ 4388431 w 4388431"/>
                <a:gd name="connsiteY3" fmla="*/ 186806 h 1093200"/>
                <a:gd name="connsiteX4" fmla="*/ 4388431 w 4388431"/>
                <a:gd name="connsiteY4" fmla="*/ 901906 h 1093200"/>
                <a:gd name="connsiteX5" fmla="*/ 4209650 w 4388431"/>
                <a:gd name="connsiteY5" fmla="*/ 1080687 h 1093200"/>
                <a:gd name="connsiteX6" fmla="*/ 849221 w 4388431"/>
                <a:gd name="connsiteY6" fmla="*/ 1080687 h 1093200"/>
                <a:gd name="connsiteX7" fmla="*/ 697705 w 4388431"/>
                <a:gd name="connsiteY7" fmla="*/ 1031659 h 1093200"/>
                <a:gd name="connsiteX8" fmla="*/ 2 w 4388431"/>
                <a:gd name="connsiteY8" fmla="*/ 551371 h 1093200"/>
                <a:gd name="connsiteX9" fmla="*/ 670440 w 4388431"/>
                <a:gd name="connsiteY9" fmla="*/ 66734 h 1093200"/>
                <a:gd name="connsiteX0" fmla="*/ 670440 w 4388431"/>
                <a:gd name="connsiteY0" fmla="*/ 66734 h 1080687"/>
                <a:gd name="connsiteX1" fmla="*/ 849221 w 4388431"/>
                <a:gd name="connsiteY1" fmla="*/ 8025 h 1080687"/>
                <a:gd name="connsiteX2" fmla="*/ 4209650 w 4388431"/>
                <a:gd name="connsiteY2" fmla="*/ 8025 h 1080687"/>
                <a:gd name="connsiteX3" fmla="*/ 4388431 w 4388431"/>
                <a:gd name="connsiteY3" fmla="*/ 186806 h 1080687"/>
                <a:gd name="connsiteX4" fmla="*/ 4388431 w 4388431"/>
                <a:gd name="connsiteY4" fmla="*/ 901906 h 1080687"/>
                <a:gd name="connsiteX5" fmla="*/ 4209650 w 4388431"/>
                <a:gd name="connsiteY5" fmla="*/ 1080687 h 1080687"/>
                <a:gd name="connsiteX6" fmla="*/ 849221 w 4388431"/>
                <a:gd name="connsiteY6" fmla="*/ 1080687 h 1080687"/>
                <a:gd name="connsiteX7" fmla="*/ 2 w 4388431"/>
                <a:gd name="connsiteY7" fmla="*/ 551371 h 1080687"/>
                <a:gd name="connsiteX8" fmla="*/ 670440 w 4388431"/>
                <a:gd name="connsiteY8" fmla="*/ 66734 h 1080687"/>
                <a:gd name="connsiteX0" fmla="*/ 0 w 4388429"/>
                <a:gd name="connsiteY0" fmla="*/ 543346 h 1072662"/>
                <a:gd name="connsiteX1" fmla="*/ 849219 w 4388429"/>
                <a:gd name="connsiteY1" fmla="*/ 0 h 1072662"/>
                <a:gd name="connsiteX2" fmla="*/ 4209648 w 4388429"/>
                <a:gd name="connsiteY2" fmla="*/ 0 h 1072662"/>
                <a:gd name="connsiteX3" fmla="*/ 4388429 w 4388429"/>
                <a:gd name="connsiteY3" fmla="*/ 178781 h 1072662"/>
                <a:gd name="connsiteX4" fmla="*/ 4388429 w 4388429"/>
                <a:gd name="connsiteY4" fmla="*/ 893881 h 1072662"/>
                <a:gd name="connsiteX5" fmla="*/ 4209648 w 4388429"/>
                <a:gd name="connsiteY5" fmla="*/ 1072662 h 1072662"/>
                <a:gd name="connsiteX6" fmla="*/ 849219 w 4388429"/>
                <a:gd name="connsiteY6" fmla="*/ 1072662 h 1072662"/>
                <a:gd name="connsiteX7" fmla="*/ 0 w 4388429"/>
                <a:gd name="connsiteY7" fmla="*/ 543346 h 1072662"/>
                <a:gd name="connsiteX0" fmla="*/ 0 w 4850247"/>
                <a:gd name="connsiteY0" fmla="*/ 543346 h 1072662"/>
                <a:gd name="connsiteX1" fmla="*/ 1311037 w 4850247"/>
                <a:gd name="connsiteY1" fmla="*/ 0 h 1072662"/>
                <a:gd name="connsiteX2" fmla="*/ 4671466 w 4850247"/>
                <a:gd name="connsiteY2" fmla="*/ 0 h 1072662"/>
                <a:gd name="connsiteX3" fmla="*/ 4850247 w 4850247"/>
                <a:gd name="connsiteY3" fmla="*/ 178781 h 1072662"/>
                <a:gd name="connsiteX4" fmla="*/ 4850247 w 4850247"/>
                <a:gd name="connsiteY4" fmla="*/ 893881 h 1072662"/>
                <a:gd name="connsiteX5" fmla="*/ 4671466 w 4850247"/>
                <a:gd name="connsiteY5" fmla="*/ 1072662 h 1072662"/>
                <a:gd name="connsiteX6" fmla="*/ 1311037 w 4850247"/>
                <a:gd name="connsiteY6" fmla="*/ 1072662 h 1072662"/>
                <a:gd name="connsiteX7" fmla="*/ 0 w 4850247"/>
                <a:gd name="connsiteY7" fmla="*/ 543346 h 1072662"/>
                <a:gd name="connsiteX0" fmla="*/ 0 w 6420429"/>
                <a:gd name="connsiteY0" fmla="*/ 552583 h 1072662"/>
                <a:gd name="connsiteX1" fmla="*/ 2881219 w 6420429"/>
                <a:gd name="connsiteY1" fmla="*/ 0 h 1072662"/>
                <a:gd name="connsiteX2" fmla="*/ 6241648 w 6420429"/>
                <a:gd name="connsiteY2" fmla="*/ 0 h 1072662"/>
                <a:gd name="connsiteX3" fmla="*/ 6420429 w 6420429"/>
                <a:gd name="connsiteY3" fmla="*/ 178781 h 1072662"/>
                <a:gd name="connsiteX4" fmla="*/ 6420429 w 6420429"/>
                <a:gd name="connsiteY4" fmla="*/ 893881 h 1072662"/>
                <a:gd name="connsiteX5" fmla="*/ 6241648 w 6420429"/>
                <a:gd name="connsiteY5" fmla="*/ 1072662 h 1072662"/>
                <a:gd name="connsiteX6" fmla="*/ 2881219 w 6420429"/>
                <a:gd name="connsiteY6" fmla="*/ 1072662 h 1072662"/>
                <a:gd name="connsiteX7" fmla="*/ 0 w 6420429"/>
                <a:gd name="connsiteY7" fmla="*/ 552583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22538"/>
                <a:gd name="connsiteY0" fmla="*/ 552583 h 1072662"/>
                <a:gd name="connsiteX1" fmla="*/ 1283328 w 4822538"/>
                <a:gd name="connsiteY1" fmla="*/ 0 h 1072662"/>
                <a:gd name="connsiteX2" fmla="*/ 4643757 w 4822538"/>
                <a:gd name="connsiteY2" fmla="*/ 0 h 1072662"/>
                <a:gd name="connsiteX3" fmla="*/ 4822538 w 4822538"/>
                <a:gd name="connsiteY3" fmla="*/ 178781 h 1072662"/>
                <a:gd name="connsiteX4" fmla="*/ 4822538 w 4822538"/>
                <a:gd name="connsiteY4" fmla="*/ 893881 h 1072662"/>
                <a:gd name="connsiteX5" fmla="*/ 4643757 w 4822538"/>
                <a:gd name="connsiteY5" fmla="*/ 1072662 h 1072662"/>
                <a:gd name="connsiteX6" fmla="*/ 1283328 w 4822538"/>
                <a:gd name="connsiteY6" fmla="*/ 1072662 h 1072662"/>
                <a:gd name="connsiteX7" fmla="*/ 0 w 4822538"/>
                <a:gd name="connsiteY7" fmla="*/ 552583 h 1072662"/>
                <a:gd name="connsiteX0" fmla="*/ 0 w 4822538"/>
                <a:gd name="connsiteY0" fmla="*/ 552583 h 1072662"/>
                <a:gd name="connsiteX1" fmla="*/ 1283328 w 4822538"/>
                <a:gd name="connsiteY1" fmla="*/ 0 h 1072662"/>
                <a:gd name="connsiteX2" fmla="*/ 4643757 w 4822538"/>
                <a:gd name="connsiteY2" fmla="*/ 0 h 1072662"/>
                <a:gd name="connsiteX3" fmla="*/ 4822538 w 4822538"/>
                <a:gd name="connsiteY3" fmla="*/ 178781 h 1072662"/>
                <a:gd name="connsiteX4" fmla="*/ 4822538 w 4822538"/>
                <a:gd name="connsiteY4" fmla="*/ 893881 h 1072662"/>
                <a:gd name="connsiteX5" fmla="*/ 4643757 w 4822538"/>
                <a:gd name="connsiteY5" fmla="*/ 1072662 h 1072662"/>
                <a:gd name="connsiteX6" fmla="*/ 1283328 w 4822538"/>
                <a:gd name="connsiteY6" fmla="*/ 1072662 h 1072662"/>
                <a:gd name="connsiteX7" fmla="*/ 0 w 4822538"/>
                <a:gd name="connsiteY7" fmla="*/ 552583 h 1072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2538" h="1072662">
                  <a:moveTo>
                    <a:pt x="0" y="552583"/>
                  </a:moveTo>
                  <a:cubicBezTo>
                    <a:pt x="0" y="373806"/>
                    <a:pt x="509369" y="92097"/>
                    <a:pt x="1283328" y="0"/>
                  </a:cubicBezTo>
                  <a:lnTo>
                    <a:pt x="4643757" y="0"/>
                  </a:lnTo>
                  <a:cubicBezTo>
                    <a:pt x="4742495" y="0"/>
                    <a:pt x="4822538" y="80043"/>
                    <a:pt x="4822538" y="178781"/>
                  </a:cubicBezTo>
                  <a:lnTo>
                    <a:pt x="4822538" y="893881"/>
                  </a:lnTo>
                  <a:cubicBezTo>
                    <a:pt x="4822538" y="992619"/>
                    <a:pt x="4742495" y="1072662"/>
                    <a:pt x="4643757" y="1072662"/>
                  </a:cubicBezTo>
                  <a:lnTo>
                    <a:pt x="1283328" y="1072662"/>
                  </a:lnTo>
                  <a:cubicBezTo>
                    <a:pt x="509369" y="985982"/>
                    <a:pt x="0" y="731360"/>
                    <a:pt x="0" y="5525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5">
              <a:extLst>
                <a:ext uri="{FF2B5EF4-FFF2-40B4-BE49-F238E27FC236}">
                  <a16:creationId xmlns:a16="http://schemas.microsoft.com/office/drawing/2014/main" id="{AA7AAF3D-165E-4C96-8E95-A2E11FADDEC4}"/>
                </a:ext>
              </a:extLst>
            </p:cNvPr>
            <p:cNvSpPr/>
            <p:nvPr userDrawn="1"/>
          </p:nvSpPr>
          <p:spPr>
            <a:xfrm>
              <a:off x="6779491" y="5084621"/>
              <a:ext cx="4822538" cy="1072662"/>
            </a:xfrm>
            <a:custGeom>
              <a:avLst/>
              <a:gdLst>
                <a:gd name="connsiteX0" fmla="*/ 0 w 3717991"/>
                <a:gd name="connsiteY0" fmla="*/ 178781 h 1072662"/>
                <a:gd name="connsiteX1" fmla="*/ 178781 w 3717991"/>
                <a:gd name="connsiteY1" fmla="*/ 0 h 1072662"/>
                <a:gd name="connsiteX2" fmla="*/ 3539210 w 3717991"/>
                <a:gd name="connsiteY2" fmla="*/ 0 h 1072662"/>
                <a:gd name="connsiteX3" fmla="*/ 3717991 w 3717991"/>
                <a:gd name="connsiteY3" fmla="*/ 178781 h 1072662"/>
                <a:gd name="connsiteX4" fmla="*/ 3717991 w 3717991"/>
                <a:gd name="connsiteY4" fmla="*/ 893881 h 1072662"/>
                <a:gd name="connsiteX5" fmla="*/ 3539210 w 3717991"/>
                <a:gd name="connsiteY5" fmla="*/ 1072662 h 1072662"/>
                <a:gd name="connsiteX6" fmla="*/ 178781 w 3717991"/>
                <a:gd name="connsiteY6" fmla="*/ 1072662 h 1072662"/>
                <a:gd name="connsiteX7" fmla="*/ 0 w 3717991"/>
                <a:gd name="connsiteY7" fmla="*/ 893881 h 1072662"/>
                <a:gd name="connsiteX8" fmla="*/ 0 w 3717991"/>
                <a:gd name="connsiteY8" fmla="*/ 178781 h 1072662"/>
                <a:gd name="connsiteX0" fmla="*/ 0 w 3717991"/>
                <a:gd name="connsiteY0" fmla="*/ 178781 h 1072662"/>
                <a:gd name="connsiteX1" fmla="*/ 178781 w 3717991"/>
                <a:gd name="connsiteY1" fmla="*/ 0 h 1072662"/>
                <a:gd name="connsiteX2" fmla="*/ 3539210 w 3717991"/>
                <a:gd name="connsiteY2" fmla="*/ 0 h 1072662"/>
                <a:gd name="connsiteX3" fmla="*/ 3717991 w 3717991"/>
                <a:gd name="connsiteY3" fmla="*/ 178781 h 1072662"/>
                <a:gd name="connsiteX4" fmla="*/ 3717991 w 3717991"/>
                <a:gd name="connsiteY4" fmla="*/ 893881 h 1072662"/>
                <a:gd name="connsiteX5" fmla="*/ 3539210 w 3717991"/>
                <a:gd name="connsiteY5" fmla="*/ 1072662 h 1072662"/>
                <a:gd name="connsiteX6" fmla="*/ 178781 w 3717991"/>
                <a:gd name="connsiteY6" fmla="*/ 1072662 h 1072662"/>
                <a:gd name="connsiteX7" fmla="*/ 8792 w 3717991"/>
                <a:gd name="connsiteY7" fmla="*/ 885089 h 1072662"/>
                <a:gd name="connsiteX8" fmla="*/ 0 w 3717991"/>
                <a:gd name="connsiteY8" fmla="*/ 178781 h 1072662"/>
                <a:gd name="connsiteX0" fmla="*/ 15603 w 3733594"/>
                <a:gd name="connsiteY0" fmla="*/ 178781 h 1072662"/>
                <a:gd name="connsiteX1" fmla="*/ 194384 w 3733594"/>
                <a:gd name="connsiteY1" fmla="*/ 0 h 1072662"/>
                <a:gd name="connsiteX2" fmla="*/ 3554813 w 3733594"/>
                <a:gd name="connsiteY2" fmla="*/ 0 h 1072662"/>
                <a:gd name="connsiteX3" fmla="*/ 3733594 w 3733594"/>
                <a:gd name="connsiteY3" fmla="*/ 178781 h 1072662"/>
                <a:gd name="connsiteX4" fmla="*/ 3733594 w 3733594"/>
                <a:gd name="connsiteY4" fmla="*/ 893881 h 1072662"/>
                <a:gd name="connsiteX5" fmla="*/ 3554813 w 3733594"/>
                <a:gd name="connsiteY5" fmla="*/ 1072662 h 1072662"/>
                <a:gd name="connsiteX6" fmla="*/ 194384 w 3733594"/>
                <a:gd name="connsiteY6" fmla="*/ 1072662 h 1072662"/>
                <a:gd name="connsiteX7" fmla="*/ 24395 w 3733594"/>
                <a:gd name="connsiteY7" fmla="*/ 885089 h 1072662"/>
                <a:gd name="connsiteX8" fmla="*/ 10183 w 3733594"/>
                <a:gd name="connsiteY8" fmla="*/ 515637 h 1072662"/>
                <a:gd name="connsiteX9" fmla="*/ 15603 w 3733594"/>
                <a:gd name="connsiteY9" fmla="*/ 178781 h 1072662"/>
                <a:gd name="connsiteX0" fmla="*/ 15603 w 3733594"/>
                <a:gd name="connsiteY0" fmla="*/ 178781 h 1085175"/>
                <a:gd name="connsiteX1" fmla="*/ 194384 w 3733594"/>
                <a:gd name="connsiteY1" fmla="*/ 0 h 1085175"/>
                <a:gd name="connsiteX2" fmla="*/ 3554813 w 3733594"/>
                <a:gd name="connsiteY2" fmla="*/ 0 h 1085175"/>
                <a:gd name="connsiteX3" fmla="*/ 3733594 w 3733594"/>
                <a:gd name="connsiteY3" fmla="*/ 178781 h 1085175"/>
                <a:gd name="connsiteX4" fmla="*/ 3733594 w 3733594"/>
                <a:gd name="connsiteY4" fmla="*/ 893881 h 1085175"/>
                <a:gd name="connsiteX5" fmla="*/ 3554813 w 3733594"/>
                <a:gd name="connsiteY5" fmla="*/ 1072662 h 1085175"/>
                <a:gd name="connsiteX6" fmla="*/ 194384 w 3733594"/>
                <a:gd name="connsiteY6" fmla="*/ 1072662 h 1085175"/>
                <a:gd name="connsiteX7" fmla="*/ 42868 w 3733594"/>
                <a:gd name="connsiteY7" fmla="*/ 1023634 h 1085175"/>
                <a:gd name="connsiteX8" fmla="*/ 10183 w 3733594"/>
                <a:gd name="connsiteY8" fmla="*/ 515637 h 1085175"/>
                <a:gd name="connsiteX9" fmla="*/ 15603 w 3733594"/>
                <a:gd name="connsiteY9" fmla="*/ 178781 h 1085175"/>
                <a:gd name="connsiteX0" fmla="*/ 15603 w 3733594"/>
                <a:gd name="connsiteY0" fmla="*/ 66734 h 1093200"/>
                <a:gd name="connsiteX1" fmla="*/ 194384 w 3733594"/>
                <a:gd name="connsiteY1" fmla="*/ 8025 h 1093200"/>
                <a:gd name="connsiteX2" fmla="*/ 3554813 w 3733594"/>
                <a:gd name="connsiteY2" fmla="*/ 8025 h 1093200"/>
                <a:gd name="connsiteX3" fmla="*/ 3733594 w 3733594"/>
                <a:gd name="connsiteY3" fmla="*/ 186806 h 1093200"/>
                <a:gd name="connsiteX4" fmla="*/ 3733594 w 3733594"/>
                <a:gd name="connsiteY4" fmla="*/ 901906 h 1093200"/>
                <a:gd name="connsiteX5" fmla="*/ 3554813 w 3733594"/>
                <a:gd name="connsiteY5" fmla="*/ 1080687 h 1093200"/>
                <a:gd name="connsiteX6" fmla="*/ 194384 w 3733594"/>
                <a:gd name="connsiteY6" fmla="*/ 1080687 h 1093200"/>
                <a:gd name="connsiteX7" fmla="*/ 42868 w 3733594"/>
                <a:gd name="connsiteY7" fmla="*/ 1031659 h 1093200"/>
                <a:gd name="connsiteX8" fmla="*/ 10183 w 3733594"/>
                <a:gd name="connsiteY8" fmla="*/ 523662 h 1093200"/>
                <a:gd name="connsiteX9" fmla="*/ 15603 w 3733594"/>
                <a:gd name="connsiteY9" fmla="*/ 66734 h 1093200"/>
                <a:gd name="connsiteX0" fmla="*/ 670440 w 4388431"/>
                <a:gd name="connsiteY0" fmla="*/ 66734 h 1093200"/>
                <a:gd name="connsiteX1" fmla="*/ 849221 w 4388431"/>
                <a:gd name="connsiteY1" fmla="*/ 8025 h 1093200"/>
                <a:gd name="connsiteX2" fmla="*/ 4209650 w 4388431"/>
                <a:gd name="connsiteY2" fmla="*/ 8025 h 1093200"/>
                <a:gd name="connsiteX3" fmla="*/ 4388431 w 4388431"/>
                <a:gd name="connsiteY3" fmla="*/ 186806 h 1093200"/>
                <a:gd name="connsiteX4" fmla="*/ 4388431 w 4388431"/>
                <a:gd name="connsiteY4" fmla="*/ 901906 h 1093200"/>
                <a:gd name="connsiteX5" fmla="*/ 4209650 w 4388431"/>
                <a:gd name="connsiteY5" fmla="*/ 1080687 h 1093200"/>
                <a:gd name="connsiteX6" fmla="*/ 849221 w 4388431"/>
                <a:gd name="connsiteY6" fmla="*/ 1080687 h 1093200"/>
                <a:gd name="connsiteX7" fmla="*/ 697705 w 4388431"/>
                <a:gd name="connsiteY7" fmla="*/ 1031659 h 1093200"/>
                <a:gd name="connsiteX8" fmla="*/ 2 w 4388431"/>
                <a:gd name="connsiteY8" fmla="*/ 551371 h 1093200"/>
                <a:gd name="connsiteX9" fmla="*/ 670440 w 4388431"/>
                <a:gd name="connsiteY9" fmla="*/ 66734 h 1093200"/>
                <a:gd name="connsiteX0" fmla="*/ 670440 w 4388431"/>
                <a:gd name="connsiteY0" fmla="*/ 66734 h 1080687"/>
                <a:gd name="connsiteX1" fmla="*/ 849221 w 4388431"/>
                <a:gd name="connsiteY1" fmla="*/ 8025 h 1080687"/>
                <a:gd name="connsiteX2" fmla="*/ 4209650 w 4388431"/>
                <a:gd name="connsiteY2" fmla="*/ 8025 h 1080687"/>
                <a:gd name="connsiteX3" fmla="*/ 4388431 w 4388431"/>
                <a:gd name="connsiteY3" fmla="*/ 186806 h 1080687"/>
                <a:gd name="connsiteX4" fmla="*/ 4388431 w 4388431"/>
                <a:gd name="connsiteY4" fmla="*/ 901906 h 1080687"/>
                <a:gd name="connsiteX5" fmla="*/ 4209650 w 4388431"/>
                <a:gd name="connsiteY5" fmla="*/ 1080687 h 1080687"/>
                <a:gd name="connsiteX6" fmla="*/ 849221 w 4388431"/>
                <a:gd name="connsiteY6" fmla="*/ 1080687 h 1080687"/>
                <a:gd name="connsiteX7" fmla="*/ 2 w 4388431"/>
                <a:gd name="connsiteY7" fmla="*/ 551371 h 1080687"/>
                <a:gd name="connsiteX8" fmla="*/ 670440 w 4388431"/>
                <a:gd name="connsiteY8" fmla="*/ 66734 h 1080687"/>
                <a:gd name="connsiteX0" fmla="*/ 0 w 4388429"/>
                <a:gd name="connsiteY0" fmla="*/ 543346 h 1072662"/>
                <a:gd name="connsiteX1" fmla="*/ 849219 w 4388429"/>
                <a:gd name="connsiteY1" fmla="*/ 0 h 1072662"/>
                <a:gd name="connsiteX2" fmla="*/ 4209648 w 4388429"/>
                <a:gd name="connsiteY2" fmla="*/ 0 h 1072662"/>
                <a:gd name="connsiteX3" fmla="*/ 4388429 w 4388429"/>
                <a:gd name="connsiteY3" fmla="*/ 178781 h 1072662"/>
                <a:gd name="connsiteX4" fmla="*/ 4388429 w 4388429"/>
                <a:gd name="connsiteY4" fmla="*/ 893881 h 1072662"/>
                <a:gd name="connsiteX5" fmla="*/ 4209648 w 4388429"/>
                <a:gd name="connsiteY5" fmla="*/ 1072662 h 1072662"/>
                <a:gd name="connsiteX6" fmla="*/ 849219 w 4388429"/>
                <a:gd name="connsiteY6" fmla="*/ 1072662 h 1072662"/>
                <a:gd name="connsiteX7" fmla="*/ 0 w 4388429"/>
                <a:gd name="connsiteY7" fmla="*/ 543346 h 1072662"/>
                <a:gd name="connsiteX0" fmla="*/ 0 w 4850247"/>
                <a:gd name="connsiteY0" fmla="*/ 543346 h 1072662"/>
                <a:gd name="connsiteX1" fmla="*/ 1311037 w 4850247"/>
                <a:gd name="connsiteY1" fmla="*/ 0 h 1072662"/>
                <a:gd name="connsiteX2" fmla="*/ 4671466 w 4850247"/>
                <a:gd name="connsiteY2" fmla="*/ 0 h 1072662"/>
                <a:gd name="connsiteX3" fmla="*/ 4850247 w 4850247"/>
                <a:gd name="connsiteY3" fmla="*/ 178781 h 1072662"/>
                <a:gd name="connsiteX4" fmla="*/ 4850247 w 4850247"/>
                <a:gd name="connsiteY4" fmla="*/ 893881 h 1072662"/>
                <a:gd name="connsiteX5" fmla="*/ 4671466 w 4850247"/>
                <a:gd name="connsiteY5" fmla="*/ 1072662 h 1072662"/>
                <a:gd name="connsiteX6" fmla="*/ 1311037 w 4850247"/>
                <a:gd name="connsiteY6" fmla="*/ 1072662 h 1072662"/>
                <a:gd name="connsiteX7" fmla="*/ 0 w 4850247"/>
                <a:gd name="connsiteY7" fmla="*/ 543346 h 1072662"/>
                <a:gd name="connsiteX0" fmla="*/ 0 w 6420429"/>
                <a:gd name="connsiteY0" fmla="*/ 552583 h 1072662"/>
                <a:gd name="connsiteX1" fmla="*/ 2881219 w 6420429"/>
                <a:gd name="connsiteY1" fmla="*/ 0 h 1072662"/>
                <a:gd name="connsiteX2" fmla="*/ 6241648 w 6420429"/>
                <a:gd name="connsiteY2" fmla="*/ 0 h 1072662"/>
                <a:gd name="connsiteX3" fmla="*/ 6420429 w 6420429"/>
                <a:gd name="connsiteY3" fmla="*/ 178781 h 1072662"/>
                <a:gd name="connsiteX4" fmla="*/ 6420429 w 6420429"/>
                <a:gd name="connsiteY4" fmla="*/ 893881 h 1072662"/>
                <a:gd name="connsiteX5" fmla="*/ 6241648 w 6420429"/>
                <a:gd name="connsiteY5" fmla="*/ 1072662 h 1072662"/>
                <a:gd name="connsiteX6" fmla="*/ 2881219 w 6420429"/>
                <a:gd name="connsiteY6" fmla="*/ 1072662 h 1072662"/>
                <a:gd name="connsiteX7" fmla="*/ 0 w 6420429"/>
                <a:gd name="connsiteY7" fmla="*/ 552583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59483"/>
                <a:gd name="connsiteY0" fmla="*/ 543347 h 1072662"/>
                <a:gd name="connsiteX1" fmla="*/ 1320273 w 4859483"/>
                <a:gd name="connsiteY1" fmla="*/ 0 h 1072662"/>
                <a:gd name="connsiteX2" fmla="*/ 4680702 w 4859483"/>
                <a:gd name="connsiteY2" fmla="*/ 0 h 1072662"/>
                <a:gd name="connsiteX3" fmla="*/ 4859483 w 4859483"/>
                <a:gd name="connsiteY3" fmla="*/ 178781 h 1072662"/>
                <a:gd name="connsiteX4" fmla="*/ 4859483 w 4859483"/>
                <a:gd name="connsiteY4" fmla="*/ 893881 h 1072662"/>
                <a:gd name="connsiteX5" fmla="*/ 4680702 w 4859483"/>
                <a:gd name="connsiteY5" fmla="*/ 1072662 h 1072662"/>
                <a:gd name="connsiteX6" fmla="*/ 1320273 w 4859483"/>
                <a:gd name="connsiteY6" fmla="*/ 1072662 h 1072662"/>
                <a:gd name="connsiteX7" fmla="*/ 0 w 4859483"/>
                <a:gd name="connsiteY7" fmla="*/ 543347 h 1072662"/>
                <a:gd name="connsiteX0" fmla="*/ 0 w 4822538"/>
                <a:gd name="connsiteY0" fmla="*/ 552583 h 1072662"/>
                <a:gd name="connsiteX1" fmla="*/ 1283328 w 4822538"/>
                <a:gd name="connsiteY1" fmla="*/ 0 h 1072662"/>
                <a:gd name="connsiteX2" fmla="*/ 4643757 w 4822538"/>
                <a:gd name="connsiteY2" fmla="*/ 0 h 1072662"/>
                <a:gd name="connsiteX3" fmla="*/ 4822538 w 4822538"/>
                <a:gd name="connsiteY3" fmla="*/ 178781 h 1072662"/>
                <a:gd name="connsiteX4" fmla="*/ 4822538 w 4822538"/>
                <a:gd name="connsiteY4" fmla="*/ 893881 h 1072662"/>
                <a:gd name="connsiteX5" fmla="*/ 4643757 w 4822538"/>
                <a:gd name="connsiteY5" fmla="*/ 1072662 h 1072662"/>
                <a:gd name="connsiteX6" fmla="*/ 1283328 w 4822538"/>
                <a:gd name="connsiteY6" fmla="*/ 1072662 h 1072662"/>
                <a:gd name="connsiteX7" fmla="*/ 0 w 4822538"/>
                <a:gd name="connsiteY7" fmla="*/ 552583 h 1072662"/>
                <a:gd name="connsiteX0" fmla="*/ 0 w 4822538"/>
                <a:gd name="connsiteY0" fmla="*/ 552583 h 1072662"/>
                <a:gd name="connsiteX1" fmla="*/ 1283328 w 4822538"/>
                <a:gd name="connsiteY1" fmla="*/ 0 h 1072662"/>
                <a:gd name="connsiteX2" fmla="*/ 4643757 w 4822538"/>
                <a:gd name="connsiteY2" fmla="*/ 0 h 1072662"/>
                <a:gd name="connsiteX3" fmla="*/ 4822538 w 4822538"/>
                <a:gd name="connsiteY3" fmla="*/ 178781 h 1072662"/>
                <a:gd name="connsiteX4" fmla="*/ 4822538 w 4822538"/>
                <a:gd name="connsiteY4" fmla="*/ 893881 h 1072662"/>
                <a:gd name="connsiteX5" fmla="*/ 4643757 w 4822538"/>
                <a:gd name="connsiteY5" fmla="*/ 1072662 h 1072662"/>
                <a:gd name="connsiteX6" fmla="*/ 1283328 w 4822538"/>
                <a:gd name="connsiteY6" fmla="*/ 1072662 h 1072662"/>
                <a:gd name="connsiteX7" fmla="*/ 0 w 4822538"/>
                <a:gd name="connsiteY7" fmla="*/ 552583 h 1072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22538" h="1072662">
                  <a:moveTo>
                    <a:pt x="0" y="552583"/>
                  </a:moveTo>
                  <a:cubicBezTo>
                    <a:pt x="0" y="373806"/>
                    <a:pt x="509369" y="92097"/>
                    <a:pt x="1283328" y="0"/>
                  </a:cubicBezTo>
                  <a:lnTo>
                    <a:pt x="4643757" y="0"/>
                  </a:lnTo>
                  <a:cubicBezTo>
                    <a:pt x="4742495" y="0"/>
                    <a:pt x="4822538" y="80043"/>
                    <a:pt x="4822538" y="178781"/>
                  </a:cubicBezTo>
                  <a:lnTo>
                    <a:pt x="4822538" y="893881"/>
                  </a:lnTo>
                  <a:cubicBezTo>
                    <a:pt x="4822538" y="992619"/>
                    <a:pt x="4742495" y="1072662"/>
                    <a:pt x="4643757" y="1072662"/>
                  </a:cubicBezTo>
                  <a:lnTo>
                    <a:pt x="1283328" y="1072662"/>
                  </a:lnTo>
                  <a:cubicBezTo>
                    <a:pt x="509369" y="985982"/>
                    <a:pt x="0" y="731360"/>
                    <a:pt x="0" y="55258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5221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8392B-0982-4C07-8638-F07FCCBB28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A34603-541D-4BFE-9CF2-FBC3734B46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C50DD-5C66-4147-8D33-D5DBE344121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A21C2B-905B-41E7-B874-6B75B4BD488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AD75EB-517F-40A0-95ED-8E11838DA0D6}"/>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1279255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4BEA-3FEF-4C64-93C4-2800CE7AB1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C09639-606A-4692-857B-21082C30BB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CDDEC5-8411-4584-8959-3FE34310CB3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99CCA52-3CD7-4FE4-9C11-28C6CEE7BC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610C572-4C40-4D51-A01F-EA00AEBD2C93}"/>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421545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8444-5C30-44FB-816A-37B085142E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644271-89BD-4501-9D3A-B1F458B86F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A0E222-F331-4F58-B02B-1F44B707234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D5B0C103-D415-4930-A452-BE0E8AD5212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303F5CF-DDAD-4631-AB08-9A881EB4C367}"/>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4536980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196C-8E74-4E83-8DD5-1601DCC2EE17}"/>
              </a:ext>
            </a:extLst>
          </p:cNvPr>
          <p:cNvSpPr>
            <a:spLocks noGrp="1"/>
          </p:cNvSpPr>
          <p:nvPr>
            <p:ph type="title"/>
          </p:nvPr>
        </p:nvSpPr>
        <p:spPr>
          <a:xfrm>
            <a:off x="839788" y="365125"/>
            <a:ext cx="10515600" cy="1325563"/>
          </a:xfrm>
        </p:spPr>
        <p:txBody>
          <a:bodyPr/>
          <a:lstStyle>
            <a:lvl1pPr>
              <a:defRPr b="1">
                <a:solidFill>
                  <a:schemeClr val="accent2"/>
                </a:solidFill>
                <a:latin typeface="+mj-lt"/>
              </a:defRPr>
            </a:lvl1pPr>
          </a:lstStyle>
          <a:p>
            <a:r>
              <a:rPr lang="en-US" dirty="0"/>
              <a:t>Click to edit Master title style</a:t>
            </a:r>
          </a:p>
        </p:txBody>
      </p:sp>
      <p:sp>
        <p:nvSpPr>
          <p:cNvPr id="3" name="Text Placeholder 2">
            <a:extLst>
              <a:ext uri="{FF2B5EF4-FFF2-40B4-BE49-F238E27FC236}">
                <a16:creationId xmlns:a16="http://schemas.microsoft.com/office/drawing/2014/main" id="{A3019B69-3AC9-4498-A181-784DB28E1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BB83FEA-C3F9-429A-A73A-28281A4D94E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613678-8535-4BCE-A9DF-B95193DFAB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876F2D-29A2-43AB-A0FD-A1A14F14E1F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4F3706-ADBB-41C8-A1C2-1A0252CAA73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0B556FF4-6481-4E85-8FF2-FA34972383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A35F7A1-3D04-4FC7-965A-8B5DC5C237A3}"/>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7929456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6492-28D7-47A8-B41F-83CE59C6ED74}"/>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9D1D1711-9BF7-4976-9551-C0403FCE47BB}"/>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5969293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6D690-D0C5-4E1A-90E3-401B7508E7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8B547A-C18F-40B2-8B54-F9EBFAB0A7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DB436EB-E6B9-46A1-899C-68CECD218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2BD13FC-FCCF-4670-BED8-1EBC4DACA24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7DFF326-F9B0-4739-867B-02C53891BDD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2BA6EC7-5F3E-4F20-B9C1-4FB8E07788B8}"/>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5239581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EC91-D9C4-4370-957F-293CF1B19A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60EB00-0CA7-4FA4-B292-7869CE4931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7E31C41-7D2C-421F-AA9D-B8FCC3EE87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7FB8FBE-B4C1-458A-BAF5-7E2FCB16247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397786E0-7BBC-4181-B686-1DA615F164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66D444A-C56F-4716-8783-5DC5894CF4FC}"/>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6603944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493F-3FA3-4493-9A4F-63023A31AB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55606F-15D2-415E-A07A-21BAA174E7C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02DF87-BBD7-4EF8-A8C9-C59CA0F35E8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1303F0A-9E97-484A-893E-04B9A535B6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F8D8068-34AB-429F-9AFE-08AC98EBB605}"/>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6726432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8B0DEE-16D9-487E-BFBF-6D0DBF798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264830-B2BE-430B-8481-F12909C3DD8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16B9A9-562F-4718-BD5C-3F1065E34D0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398ED0B-70DC-4B1E-BD98-C841C85158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E17A95D-C6DE-4741-A80A-B55BC2F21208}"/>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6475568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6_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xfrm>
            <a:off x="8610600" y="6356350"/>
            <a:ext cx="2743200" cy="365125"/>
          </a:xfrm>
          <a:prstGeom prst="rect">
            <a:avLst/>
          </a:prstGeom>
          <a:ln/>
        </p:spPr>
        <p:txBody>
          <a:bodyPr/>
          <a:lstStyle>
            <a:lvl1pPr>
              <a:defRPr/>
            </a:lvl1pPr>
          </a:lstStyle>
          <a:p>
            <a:pPr>
              <a:defRPr/>
            </a:pPr>
            <a:fld id="{4468008F-A353-466F-8618-47E031AC73DC}" type="slidenum">
              <a:rPr lang="en-US"/>
              <a:pPr>
                <a:defRPr/>
              </a:pPr>
              <a:t>‹#›</a:t>
            </a:fld>
            <a:endParaRPr lang="en-US"/>
          </a:p>
        </p:txBody>
      </p:sp>
    </p:spTree>
    <p:extLst>
      <p:ext uri="{BB962C8B-B14F-4D97-AF65-F5344CB8AC3E}">
        <p14:creationId xmlns:p14="http://schemas.microsoft.com/office/powerpoint/2010/main" val="38891103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53848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502400" y="1600200"/>
            <a:ext cx="53848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502400" y="3238500"/>
            <a:ext cx="5384800" cy="1485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0"/>
          </p:nvPr>
        </p:nvSpPr>
        <p:spPr>
          <a:xfrm>
            <a:off x="8610600" y="6356350"/>
            <a:ext cx="2743200" cy="365125"/>
          </a:xfrm>
          <a:prstGeom prst="rect">
            <a:avLst/>
          </a:prstGeom>
          <a:ln/>
        </p:spPr>
        <p:txBody>
          <a:bodyPr/>
          <a:lstStyle>
            <a:lvl1pPr>
              <a:defRPr/>
            </a:lvl1pPr>
          </a:lstStyle>
          <a:p>
            <a:pPr>
              <a:defRPr/>
            </a:pPr>
            <a:fld id="{D647EA74-FBCB-4F95-B226-D0A481BF368F}" type="slidenum">
              <a:rPr lang="en-US"/>
              <a:pPr>
                <a:defRPr/>
              </a:pPr>
              <a:t>‹#›</a:t>
            </a:fld>
            <a:endParaRPr lang="en-US"/>
          </a:p>
        </p:txBody>
      </p:sp>
    </p:spTree>
    <p:extLst>
      <p:ext uri="{BB962C8B-B14F-4D97-AF65-F5344CB8AC3E}">
        <p14:creationId xmlns:p14="http://schemas.microsoft.com/office/powerpoint/2010/main" val="12098981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1143000"/>
          </a:xfrm>
        </p:spPr>
        <p:txBody>
          <a:bodyPr/>
          <a:lstStyle/>
          <a:p>
            <a:r>
              <a:rPr lang="en-US" dirty="0"/>
              <a:t>Click to edit Master title style</a:t>
            </a:r>
          </a:p>
        </p:txBody>
      </p:sp>
      <p:sp>
        <p:nvSpPr>
          <p:cNvPr id="3" name="Content Placeholder 2"/>
          <p:cNvSpPr>
            <a:spLocks noGrp="1"/>
          </p:cNvSpPr>
          <p:nvPr>
            <p:ph sz="half" idx="1"/>
          </p:nvPr>
        </p:nvSpPr>
        <p:spPr>
          <a:xfrm>
            <a:off x="609600" y="1600200"/>
            <a:ext cx="53848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0"/>
            <a:ext cx="5384800" cy="3124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sldNum" sz="quarter" idx="10"/>
          </p:nvPr>
        </p:nvSpPr>
        <p:spPr>
          <a:xfrm>
            <a:off x="8610600" y="6356350"/>
            <a:ext cx="2743200" cy="365125"/>
          </a:xfrm>
          <a:prstGeom prst="rect">
            <a:avLst/>
          </a:prstGeom>
          <a:ln/>
        </p:spPr>
        <p:txBody>
          <a:bodyPr/>
          <a:lstStyle>
            <a:lvl1pPr>
              <a:defRPr/>
            </a:lvl1pPr>
          </a:lstStyle>
          <a:p>
            <a:pPr>
              <a:defRPr/>
            </a:pPr>
            <a:fld id="{A6ED9F70-4E25-4F8F-BD01-7D3C204F5B7C}" type="slidenum">
              <a:rPr lang="en-US"/>
              <a:pPr>
                <a:defRPr/>
              </a:pPr>
              <a:t>‹#›</a:t>
            </a:fld>
            <a:endParaRPr lang="en-US"/>
          </a:p>
        </p:txBody>
      </p:sp>
    </p:spTree>
    <p:extLst>
      <p:ext uri="{BB962C8B-B14F-4D97-AF65-F5344CB8AC3E}">
        <p14:creationId xmlns:p14="http://schemas.microsoft.com/office/powerpoint/2010/main" val="11123596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General Blank">
    <p:bg>
      <p:bgPr>
        <a:solidFill>
          <a:srgbClr val="FEFE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D2BFB4-B668-4704-B674-4BBDEB9CDA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2784" cy="6858000"/>
          </a:xfrm>
          <a:prstGeom prst="rect">
            <a:avLst/>
          </a:prstGeom>
        </p:spPr>
      </p:pic>
      <p:pic>
        <p:nvPicPr>
          <p:cNvPr id="16" name="Picture 15">
            <a:extLst>
              <a:ext uri="{FF2B5EF4-FFF2-40B4-BE49-F238E27FC236}">
                <a16:creationId xmlns:a16="http://schemas.microsoft.com/office/drawing/2014/main" id="{E0E52B65-9433-4F16-8944-63E7D184D1B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192783" y="2815497"/>
            <a:ext cx="10999786" cy="1072693"/>
          </a:xfrm>
        </p:spPr>
        <p:txBody>
          <a:bodyPr>
            <a:noAutofit/>
          </a:bodyPr>
          <a:lstStyle>
            <a:lvl1pPr algn="ctr">
              <a:defRPr sz="5400" b="1">
                <a:solidFill>
                  <a:schemeClr val="accent2"/>
                </a:solidFill>
              </a:defRPr>
            </a:lvl1pPr>
          </a:lstStyle>
          <a:p>
            <a:r>
              <a:rPr lang="en-US" dirty="0"/>
              <a:t>Click to edit Section Header</a:t>
            </a:r>
          </a:p>
        </p:txBody>
      </p:sp>
      <p:pic>
        <p:nvPicPr>
          <p:cNvPr id="5" name="Picture 4">
            <a:extLst>
              <a:ext uri="{FF2B5EF4-FFF2-40B4-BE49-F238E27FC236}">
                <a16:creationId xmlns:a16="http://schemas.microsoft.com/office/drawing/2014/main" id="{F9D2BFB4-B668-4704-B674-4BBDEB9CDA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192783" cy="6858000"/>
          </a:xfrm>
          <a:prstGeom prst="rect">
            <a:avLst/>
          </a:prstGeom>
        </p:spPr>
      </p:pic>
    </p:spTree>
    <p:extLst>
      <p:ext uri="{BB962C8B-B14F-4D97-AF65-F5344CB8AC3E}">
        <p14:creationId xmlns:p14="http://schemas.microsoft.com/office/powerpoint/2010/main" val="411256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ECA9B-C937-4053-8CFA-BDD2E29F44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D36A3D0-71B2-4051-BA88-206E91C82A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a:extLst>
              <a:ext uri="{FF2B5EF4-FFF2-40B4-BE49-F238E27FC236}">
                <a16:creationId xmlns:a16="http://schemas.microsoft.com/office/drawing/2014/main" id="{17BCDEDA-F377-4421-9A47-B234D891EBDB}"/>
              </a:ext>
            </a:extLst>
          </p:cNvPr>
          <p:cNvSpPr>
            <a:spLocks noGrp="1"/>
          </p:cNvSpPr>
          <p:nvPr>
            <p:ph type="sldNum" sz="quarter" idx="4"/>
          </p:nvPr>
        </p:nvSpPr>
        <p:spPr>
          <a:xfrm>
            <a:off x="1195039" y="6492875"/>
            <a:ext cx="2743200" cy="365125"/>
          </a:xfrm>
          <a:prstGeom prst="rect">
            <a:avLst/>
          </a:prstGeom>
        </p:spPr>
        <p:txBody>
          <a:bodyPr/>
          <a:lstStyle>
            <a:lvl1pPr algn="l">
              <a:defRPr sz="1400" b="1">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4232791232"/>
      </p:ext>
    </p:extLst>
  </p:cSld>
  <p:clrMap bg1="lt1" tx1="dk1" bg2="lt2" tx2="dk2" accent1="accent1" accent2="accent2" accent3="accent3" accent4="accent4" accent5="accent5" accent6="accent6" hlink="hlink" folHlink="folHlink"/>
  <p:sldLayoutIdLst>
    <p:sldLayoutId id="2147483655" r:id="rId1"/>
    <p:sldLayoutId id="2147483672" r:id="rId2"/>
    <p:sldLayoutId id="2147483668" r:id="rId3"/>
    <p:sldLayoutId id="2147483671" r:id="rId4"/>
    <p:sldLayoutId id="2147483660" r:id="rId5"/>
    <p:sldLayoutId id="2147483652" r:id="rId6"/>
    <p:sldLayoutId id="2147483690" r:id="rId7"/>
    <p:sldLayoutId id="2147483661" r:id="rId8"/>
    <p:sldLayoutId id="2147483689" r:id="rId9"/>
    <p:sldLayoutId id="2147483670" r:id="rId10"/>
    <p:sldLayoutId id="2147483662" r:id="rId11"/>
    <p:sldLayoutId id="2147483669" r:id="rId12"/>
    <p:sldLayoutId id="2147483667" r:id="rId13"/>
    <p:sldLayoutId id="2147483664" r:id="rId14"/>
    <p:sldLayoutId id="2147483663" r:id="rId15"/>
    <p:sldLayoutId id="2147483650" r:id="rId16"/>
    <p:sldLayoutId id="2147483651" r:id="rId17"/>
    <p:sldLayoutId id="2147483649" r:id="rId18"/>
    <p:sldLayoutId id="2147483653" r:id="rId19"/>
    <p:sldLayoutId id="2147483654" r:id="rId20"/>
    <p:sldLayoutId id="2147483656" r:id="rId21"/>
    <p:sldLayoutId id="2147483657" r:id="rId22"/>
    <p:sldLayoutId id="2147483658" r:id="rId23"/>
    <p:sldLayoutId id="2147483659" r:id="rId24"/>
    <p:sldLayoutId id="2147483665" r:id="rId25"/>
    <p:sldLayoutId id="2147483666" r:id="rId26"/>
    <p:sldLayoutId id="2147483688" r:id="rId27"/>
    <p:sldLayoutId id="2147483691" r:id="rId2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791A55-1F6E-4440-AE95-34D56B410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8" cy="6857998"/>
          </a:xfrm>
          <a:prstGeom prst="rect">
            <a:avLst/>
          </a:prstGeom>
        </p:spPr>
      </p:pic>
    </p:spTree>
    <p:extLst>
      <p:ext uri="{BB962C8B-B14F-4D97-AF65-F5344CB8AC3E}">
        <p14:creationId xmlns:p14="http://schemas.microsoft.com/office/powerpoint/2010/main" val="3051395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77CA9F-567F-453F-9DFC-4B2F424C5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1998" cy="6857998"/>
          </a:xfrm>
          <a:prstGeom prst="rect">
            <a:avLst/>
          </a:prstGeom>
        </p:spPr>
      </p:pic>
    </p:spTree>
    <p:extLst>
      <p:ext uri="{BB962C8B-B14F-4D97-AF65-F5344CB8AC3E}">
        <p14:creationId xmlns:p14="http://schemas.microsoft.com/office/powerpoint/2010/main" val="1434770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864" y="0"/>
            <a:ext cx="10989963" cy="6495068"/>
          </a:xfrm>
          <a:prstGeom prst="rect">
            <a:avLst/>
          </a:prstGeom>
        </p:spPr>
      </p:pic>
      <p:sp>
        <p:nvSpPr>
          <p:cNvPr id="3" name="TextBox 2">
            <a:extLst>
              <a:ext uri="{FF2B5EF4-FFF2-40B4-BE49-F238E27FC236}">
                <a16:creationId xmlns:a16="http://schemas.microsoft.com/office/drawing/2014/main" id="{562F8417-302F-45F5-B809-144DB3FF32F3}"/>
              </a:ext>
            </a:extLst>
          </p:cNvPr>
          <p:cNvSpPr txBox="1"/>
          <p:nvPr/>
        </p:nvSpPr>
        <p:spPr>
          <a:xfrm>
            <a:off x="1280160" y="6488668"/>
            <a:ext cx="589280" cy="369332"/>
          </a:xfrm>
          <a:prstGeom prst="rect">
            <a:avLst/>
          </a:prstGeom>
          <a:noFill/>
        </p:spPr>
        <p:txBody>
          <a:bodyPr wrap="square" rtlCol="0">
            <a:spAutoFit/>
          </a:bodyPr>
          <a:lstStyle/>
          <a:p>
            <a:pPr algn="ctr"/>
            <a:r>
              <a:rPr lang="en-US" dirty="0"/>
              <a:t>3</a:t>
            </a:r>
          </a:p>
        </p:txBody>
      </p:sp>
    </p:spTree>
    <p:extLst>
      <p:ext uri="{BB962C8B-B14F-4D97-AF65-F5344CB8AC3E}">
        <p14:creationId xmlns:p14="http://schemas.microsoft.com/office/powerpoint/2010/main" val="121427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C43721-38E8-427F-A08C-A3BE693CAA5E}"/>
              </a:ext>
            </a:extLst>
          </p:cNvPr>
          <p:cNvSpPr>
            <a:spLocks noGrp="1"/>
          </p:cNvSpPr>
          <p:nvPr>
            <p:ph type="title"/>
          </p:nvPr>
        </p:nvSpPr>
        <p:spPr>
          <a:xfrm>
            <a:off x="1192214" y="2577948"/>
            <a:ext cx="10999786" cy="1073150"/>
          </a:xfrm>
        </p:spPr>
        <p:txBody>
          <a:bodyPr>
            <a:noAutofit/>
          </a:bodyPr>
          <a:lstStyle/>
          <a:p>
            <a:pPr algn="ctr"/>
            <a:r>
              <a:rPr lang="en-US" sz="5400" dirty="0"/>
              <a:t>Setting the Frame When Talking About Trauma</a:t>
            </a:r>
          </a:p>
        </p:txBody>
      </p:sp>
      <p:sp>
        <p:nvSpPr>
          <p:cNvPr id="3" name="TextBox 2">
            <a:extLst>
              <a:ext uri="{FF2B5EF4-FFF2-40B4-BE49-F238E27FC236}">
                <a16:creationId xmlns:a16="http://schemas.microsoft.com/office/drawing/2014/main" id="{58DEC59F-9B51-4A22-839B-AB465A1B746A}"/>
              </a:ext>
            </a:extLst>
          </p:cNvPr>
          <p:cNvSpPr txBox="1"/>
          <p:nvPr/>
        </p:nvSpPr>
        <p:spPr>
          <a:xfrm>
            <a:off x="1280160" y="6488668"/>
            <a:ext cx="589280" cy="369332"/>
          </a:xfrm>
          <a:prstGeom prst="rect">
            <a:avLst/>
          </a:prstGeom>
          <a:noFill/>
        </p:spPr>
        <p:txBody>
          <a:bodyPr wrap="square" rtlCol="0">
            <a:spAutoFit/>
          </a:bodyPr>
          <a:lstStyle/>
          <a:p>
            <a:pPr algn="ctr"/>
            <a:r>
              <a:rPr lang="en-US" dirty="0"/>
              <a:t>4</a:t>
            </a:r>
          </a:p>
        </p:txBody>
      </p:sp>
    </p:spTree>
    <p:extLst>
      <p:ext uri="{BB962C8B-B14F-4D97-AF65-F5344CB8AC3E}">
        <p14:creationId xmlns:p14="http://schemas.microsoft.com/office/powerpoint/2010/main" val="3616882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C43721-38E8-427F-A08C-A3BE693CAA5E}"/>
              </a:ext>
            </a:extLst>
          </p:cNvPr>
          <p:cNvSpPr>
            <a:spLocks noGrp="1"/>
          </p:cNvSpPr>
          <p:nvPr>
            <p:ph type="title"/>
          </p:nvPr>
        </p:nvSpPr>
        <p:spPr/>
        <p:txBody>
          <a:bodyPr>
            <a:normAutofit fontScale="90000"/>
          </a:bodyPr>
          <a:lstStyle/>
          <a:p>
            <a:r>
              <a:rPr lang="en-US" sz="5400" dirty="0"/>
              <a:t>Being Comfortable with Discomfort</a:t>
            </a:r>
          </a:p>
        </p:txBody>
      </p:sp>
      <p:sp>
        <p:nvSpPr>
          <p:cNvPr id="2" name="Text Placeholder 1">
            <a:extLst>
              <a:ext uri="{FF2B5EF4-FFF2-40B4-BE49-F238E27FC236}">
                <a16:creationId xmlns:a16="http://schemas.microsoft.com/office/drawing/2014/main" id="{E2424C91-F245-4070-8E28-9209711FDE14}"/>
              </a:ext>
            </a:extLst>
          </p:cNvPr>
          <p:cNvSpPr>
            <a:spLocks noGrp="1"/>
          </p:cNvSpPr>
          <p:nvPr>
            <p:ph type="body" sz="quarter" idx="10"/>
          </p:nvPr>
        </p:nvSpPr>
        <p:spPr/>
        <p:txBody>
          <a:bodyPr/>
          <a:lstStyle/>
          <a:p>
            <a:pPr marL="0" indent="0">
              <a:buNone/>
            </a:pPr>
            <a:r>
              <a:rPr lang="en-US" b="1" dirty="0"/>
              <a:t>The Learning Zone Model</a:t>
            </a:r>
          </a:p>
        </p:txBody>
      </p:sp>
      <p:pic>
        <p:nvPicPr>
          <p:cNvPr id="8" name="Picture 7">
            <a:extLst>
              <a:ext uri="{FF2B5EF4-FFF2-40B4-BE49-F238E27FC236}">
                <a16:creationId xmlns:a16="http://schemas.microsoft.com/office/drawing/2014/main" id="{288DF0B0-0350-4464-B60D-7133FCE396DD}"/>
              </a:ext>
            </a:extLst>
          </p:cNvPr>
          <p:cNvPicPr>
            <a:picLocks noChangeAspect="1"/>
          </p:cNvPicPr>
          <p:nvPr/>
        </p:nvPicPr>
        <p:blipFill rotWithShape="1">
          <a:blip r:embed="rId3">
            <a:extLst>
              <a:ext uri="{28A0092B-C50C-407E-A947-70E740481C1C}">
                <a14:useLocalDpi xmlns:a14="http://schemas.microsoft.com/office/drawing/2010/main" val="0"/>
              </a:ext>
            </a:extLst>
          </a:blip>
          <a:srcRect t="18263" b="12135"/>
          <a:stretch/>
        </p:blipFill>
        <p:spPr>
          <a:xfrm>
            <a:off x="2130369" y="1585611"/>
            <a:ext cx="6666667" cy="4640094"/>
          </a:xfrm>
          <a:prstGeom prst="rect">
            <a:avLst/>
          </a:prstGeom>
        </p:spPr>
      </p:pic>
      <p:sp>
        <p:nvSpPr>
          <p:cNvPr id="9" name="TextBox 8">
            <a:extLst>
              <a:ext uri="{FF2B5EF4-FFF2-40B4-BE49-F238E27FC236}">
                <a16:creationId xmlns:a16="http://schemas.microsoft.com/office/drawing/2014/main" id="{1D3F4872-7BCF-466E-82F0-CDFAC9ADB87E}"/>
              </a:ext>
            </a:extLst>
          </p:cNvPr>
          <p:cNvSpPr txBox="1"/>
          <p:nvPr/>
        </p:nvSpPr>
        <p:spPr>
          <a:xfrm>
            <a:off x="7077845" y="6092326"/>
            <a:ext cx="5719864" cy="369332"/>
          </a:xfrm>
          <a:prstGeom prst="rect">
            <a:avLst/>
          </a:prstGeom>
          <a:noFill/>
        </p:spPr>
        <p:txBody>
          <a:bodyPr wrap="square" rtlCol="0">
            <a:spAutoFit/>
          </a:bodyPr>
          <a:lstStyle/>
          <a:p>
            <a:r>
              <a:rPr lang="en-US" dirty="0"/>
              <a:t>Source: The Commons Social Change Library</a:t>
            </a:r>
          </a:p>
        </p:txBody>
      </p:sp>
      <p:sp>
        <p:nvSpPr>
          <p:cNvPr id="6" name="TextBox 5">
            <a:extLst>
              <a:ext uri="{FF2B5EF4-FFF2-40B4-BE49-F238E27FC236}">
                <a16:creationId xmlns:a16="http://schemas.microsoft.com/office/drawing/2014/main" id="{3958C270-DEAA-4054-9E17-6EA820A02B1D}"/>
              </a:ext>
            </a:extLst>
          </p:cNvPr>
          <p:cNvSpPr txBox="1"/>
          <p:nvPr/>
        </p:nvSpPr>
        <p:spPr>
          <a:xfrm>
            <a:off x="1280160" y="6488668"/>
            <a:ext cx="589280" cy="369332"/>
          </a:xfrm>
          <a:prstGeom prst="rect">
            <a:avLst/>
          </a:prstGeom>
          <a:noFill/>
        </p:spPr>
        <p:txBody>
          <a:bodyPr wrap="square" rtlCol="0">
            <a:spAutoFit/>
          </a:bodyPr>
          <a:lstStyle/>
          <a:p>
            <a:pPr algn="ctr"/>
            <a:r>
              <a:rPr lang="en-US" dirty="0"/>
              <a:t>5</a:t>
            </a:r>
          </a:p>
        </p:txBody>
      </p:sp>
    </p:spTree>
    <p:extLst>
      <p:ext uri="{BB962C8B-B14F-4D97-AF65-F5344CB8AC3E}">
        <p14:creationId xmlns:p14="http://schemas.microsoft.com/office/powerpoint/2010/main" val="1751235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C43721-38E8-427F-A08C-A3BE693CAA5E}"/>
              </a:ext>
            </a:extLst>
          </p:cNvPr>
          <p:cNvSpPr>
            <a:spLocks noGrp="1"/>
          </p:cNvSpPr>
          <p:nvPr>
            <p:ph type="title"/>
          </p:nvPr>
        </p:nvSpPr>
        <p:spPr>
          <a:xfrm>
            <a:off x="1192214" y="2577948"/>
            <a:ext cx="10999786" cy="1073150"/>
          </a:xfrm>
        </p:spPr>
        <p:txBody>
          <a:bodyPr>
            <a:noAutofit/>
          </a:bodyPr>
          <a:lstStyle/>
          <a:p>
            <a:pPr algn="ctr"/>
            <a:r>
              <a:rPr lang="en-US" sz="5400" dirty="0"/>
              <a:t>The Why and What of </a:t>
            </a:r>
            <a:br>
              <a:rPr lang="en-US" sz="5400" dirty="0"/>
            </a:br>
            <a:r>
              <a:rPr lang="en-US" sz="5400" dirty="0"/>
              <a:t>Risking Connection</a:t>
            </a:r>
          </a:p>
        </p:txBody>
      </p:sp>
      <p:sp>
        <p:nvSpPr>
          <p:cNvPr id="3" name="TextBox 2">
            <a:extLst>
              <a:ext uri="{FF2B5EF4-FFF2-40B4-BE49-F238E27FC236}">
                <a16:creationId xmlns:a16="http://schemas.microsoft.com/office/drawing/2014/main" id="{58DEC59F-9B51-4A22-839B-AB465A1B746A}"/>
              </a:ext>
            </a:extLst>
          </p:cNvPr>
          <p:cNvSpPr txBox="1"/>
          <p:nvPr/>
        </p:nvSpPr>
        <p:spPr>
          <a:xfrm>
            <a:off x="1280160" y="6488668"/>
            <a:ext cx="589280" cy="369332"/>
          </a:xfrm>
          <a:prstGeom prst="rect">
            <a:avLst/>
          </a:prstGeom>
          <a:noFill/>
        </p:spPr>
        <p:txBody>
          <a:bodyPr wrap="square" rtlCol="0">
            <a:spAutoFit/>
          </a:bodyPr>
          <a:lstStyle/>
          <a:p>
            <a:pPr algn="ctr"/>
            <a:r>
              <a:rPr lang="en-US" dirty="0"/>
              <a:t>6</a:t>
            </a:r>
          </a:p>
        </p:txBody>
      </p:sp>
    </p:spTree>
    <p:extLst>
      <p:ext uri="{BB962C8B-B14F-4D97-AF65-F5344CB8AC3E}">
        <p14:creationId xmlns:p14="http://schemas.microsoft.com/office/powerpoint/2010/main" val="987297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Name “Risking Connection?”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1151" y="1320343"/>
            <a:ext cx="7641910" cy="4585147"/>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A1425778-EA89-40D6-84A1-576A10A7F1BC}"/>
              </a:ext>
            </a:extLst>
          </p:cNvPr>
          <p:cNvSpPr txBox="1"/>
          <p:nvPr/>
        </p:nvSpPr>
        <p:spPr>
          <a:xfrm>
            <a:off x="1409252" y="6492240"/>
            <a:ext cx="537882" cy="365760"/>
          </a:xfrm>
          <a:prstGeom prst="rect">
            <a:avLst/>
          </a:prstGeom>
          <a:noFill/>
        </p:spPr>
        <p:txBody>
          <a:bodyPr wrap="square" rtlCol="0">
            <a:spAutoFit/>
          </a:bodyPr>
          <a:lstStyle/>
          <a:p>
            <a:r>
              <a:rPr lang="en-US" dirty="0"/>
              <a:t>7</a:t>
            </a:r>
          </a:p>
        </p:txBody>
      </p:sp>
    </p:spTree>
    <p:extLst>
      <p:ext uri="{BB962C8B-B14F-4D97-AF65-F5344CB8AC3E}">
        <p14:creationId xmlns:p14="http://schemas.microsoft.com/office/powerpoint/2010/main" val="2694433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EA91-4C20-475B-8E71-22F16A5CD65B}"/>
              </a:ext>
            </a:extLst>
          </p:cNvPr>
          <p:cNvSpPr>
            <a:spLocks noGrp="1"/>
          </p:cNvSpPr>
          <p:nvPr>
            <p:ph type="title"/>
          </p:nvPr>
        </p:nvSpPr>
        <p:spPr>
          <a:xfrm>
            <a:off x="1192212" y="110838"/>
            <a:ext cx="10999786" cy="1227768"/>
          </a:xfrm>
        </p:spPr>
        <p:txBody>
          <a:bodyPr>
            <a:noAutofit/>
          </a:bodyPr>
          <a:lstStyle/>
          <a:p>
            <a:r>
              <a:rPr lang="en-US" dirty="0"/>
              <a:t>What is Risking Connection?</a:t>
            </a:r>
          </a:p>
        </p:txBody>
      </p:sp>
      <p:sp>
        <p:nvSpPr>
          <p:cNvPr id="4" name="Text Placeholder 3"/>
          <p:cNvSpPr>
            <a:spLocks noGrp="1"/>
          </p:cNvSpPr>
          <p:nvPr>
            <p:ph type="body" sz="quarter" idx="10"/>
          </p:nvPr>
        </p:nvSpPr>
        <p:spPr>
          <a:xfrm>
            <a:off x="1192212" y="1699491"/>
            <a:ext cx="10999787" cy="5158508"/>
          </a:xfrm>
        </p:spPr>
        <p:txBody>
          <a:bodyPr/>
          <a:lstStyle/>
          <a:p>
            <a:pPr>
              <a:lnSpc>
                <a:spcPct val="80000"/>
              </a:lnSpc>
              <a:defRPr/>
            </a:pPr>
            <a:r>
              <a:rPr lang="en-US" dirty="0"/>
              <a:t>Philosophy of work with people with histories of trauma.</a:t>
            </a:r>
          </a:p>
          <a:p>
            <a:pPr>
              <a:lnSpc>
                <a:spcPct val="80000"/>
              </a:lnSpc>
              <a:buFontTx/>
              <a:buNone/>
              <a:defRPr/>
            </a:pPr>
            <a:endParaRPr lang="en-US" dirty="0"/>
          </a:p>
          <a:p>
            <a:pPr>
              <a:lnSpc>
                <a:spcPct val="80000"/>
              </a:lnSpc>
              <a:defRPr/>
            </a:pPr>
            <a:r>
              <a:rPr lang="en-US" dirty="0"/>
              <a:t>Internationally recognized trauma training model. </a:t>
            </a:r>
          </a:p>
          <a:p>
            <a:pPr>
              <a:lnSpc>
                <a:spcPct val="80000"/>
              </a:lnSpc>
              <a:buFontTx/>
              <a:buNone/>
              <a:defRPr/>
            </a:pPr>
            <a:endParaRPr lang="en-US" dirty="0"/>
          </a:p>
          <a:p>
            <a:pPr>
              <a:lnSpc>
                <a:spcPct val="80000"/>
              </a:lnSpc>
              <a:defRPr/>
            </a:pPr>
            <a:r>
              <a:rPr lang="en-US" dirty="0"/>
              <a:t>Provides a trauma lens (the Risking Connection Trauma Framework) to help understand and respond to challenging behavior. </a:t>
            </a:r>
          </a:p>
          <a:p>
            <a:pPr>
              <a:lnSpc>
                <a:spcPct val="80000"/>
              </a:lnSpc>
              <a:buFontTx/>
              <a:buNone/>
              <a:defRPr/>
            </a:pPr>
            <a:endParaRPr lang="en-US" dirty="0"/>
          </a:p>
          <a:p>
            <a:pPr>
              <a:lnSpc>
                <a:spcPct val="80000"/>
              </a:lnSpc>
              <a:defRPr/>
            </a:pPr>
            <a:r>
              <a:rPr lang="en-US" dirty="0"/>
              <a:t>Creates a common language across all staff. </a:t>
            </a:r>
          </a:p>
          <a:p>
            <a:endParaRPr lang="en-US" dirty="0"/>
          </a:p>
        </p:txBody>
      </p:sp>
      <p:sp>
        <p:nvSpPr>
          <p:cNvPr id="5" name="TextBox 4">
            <a:extLst>
              <a:ext uri="{FF2B5EF4-FFF2-40B4-BE49-F238E27FC236}">
                <a16:creationId xmlns:a16="http://schemas.microsoft.com/office/drawing/2014/main" id="{17220797-64E8-456E-8824-EDD443DE5117}"/>
              </a:ext>
            </a:extLst>
          </p:cNvPr>
          <p:cNvSpPr txBox="1"/>
          <p:nvPr/>
        </p:nvSpPr>
        <p:spPr>
          <a:xfrm>
            <a:off x="1280160" y="6488668"/>
            <a:ext cx="589280" cy="369332"/>
          </a:xfrm>
          <a:prstGeom prst="rect">
            <a:avLst/>
          </a:prstGeom>
          <a:noFill/>
        </p:spPr>
        <p:txBody>
          <a:bodyPr wrap="square" rtlCol="0">
            <a:spAutoFit/>
          </a:bodyPr>
          <a:lstStyle/>
          <a:p>
            <a:pPr algn="ctr"/>
            <a:r>
              <a:rPr lang="en-US" dirty="0"/>
              <a:t>8</a:t>
            </a:r>
          </a:p>
        </p:txBody>
      </p:sp>
    </p:spTree>
    <p:extLst>
      <p:ext uri="{BB962C8B-B14F-4D97-AF65-F5344CB8AC3E}">
        <p14:creationId xmlns:p14="http://schemas.microsoft.com/office/powerpoint/2010/main" val="1963549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2EA91-4C20-475B-8E71-22F16A5CD65B}"/>
              </a:ext>
            </a:extLst>
          </p:cNvPr>
          <p:cNvSpPr>
            <a:spLocks noGrp="1"/>
          </p:cNvSpPr>
          <p:nvPr>
            <p:ph type="title"/>
          </p:nvPr>
        </p:nvSpPr>
        <p:spPr>
          <a:xfrm>
            <a:off x="1192212" y="110838"/>
            <a:ext cx="10999786" cy="1227768"/>
          </a:xfrm>
        </p:spPr>
        <p:txBody>
          <a:bodyPr>
            <a:noAutofit/>
          </a:bodyPr>
          <a:lstStyle/>
          <a:p>
            <a:r>
              <a:rPr lang="en-US" dirty="0"/>
              <a:t>What a Risking Connection Approach is </a:t>
            </a:r>
            <a:r>
              <a:rPr lang="en-US" u="sng" dirty="0"/>
              <a:t>NOT</a:t>
            </a:r>
            <a:r>
              <a:rPr lang="en-US" dirty="0"/>
              <a:t>:</a:t>
            </a:r>
          </a:p>
        </p:txBody>
      </p:sp>
      <p:sp>
        <p:nvSpPr>
          <p:cNvPr id="4" name="Text Placeholder 3"/>
          <p:cNvSpPr>
            <a:spLocks noGrp="1"/>
          </p:cNvSpPr>
          <p:nvPr>
            <p:ph type="body" sz="quarter" idx="10"/>
          </p:nvPr>
        </p:nvSpPr>
        <p:spPr>
          <a:xfrm>
            <a:off x="1192212" y="1699491"/>
            <a:ext cx="10999787" cy="5158508"/>
          </a:xfrm>
        </p:spPr>
        <p:txBody>
          <a:bodyPr/>
          <a:lstStyle/>
          <a:p>
            <a:pPr>
              <a:lnSpc>
                <a:spcPct val="80000"/>
              </a:lnSpc>
              <a:defRPr/>
            </a:pPr>
            <a:r>
              <a:rPr lang="en-US" dirty="0"/>
              <a:t>Does </a:t>
            </a:r>
            <a:r>
              <a:rPr lang="en-US" u="sng" dirty="0"/>
              <a:t>NOT</a:t>
            </a:r>
            <a:r>
              <a:rPr lang="en-US" dirty="0"/>
              <a:t> mean an absence of limits or rules</a:t>
            </a:r>
          </a:p>
          <a:p>
            <a:pPr>
              <a:lnSpc>
                <a:spcPct val="80000"/>
              </a:lnSpc>
              <a:buFontTx/>
              <a:buNone/>
              <a:defRPr/>
            </a:pPr>
            <a:endParaRPr lang="en-US" dirty="0"/>
          </a:p>
          <a:p>
            <a:pPr>
              <a:lnSpc>
                <a:spcPct val="80000"/>
              </a:lnSpc>
              <a:defRPr/>
            </a:pPr>
            <a:r>
              <a:rPr lang="en-US" dirty="0"/>
              <a:t>Does </a:t>
            </a:r>
            <a:r>
              <a:rPr lang="en-US" u="sng" dirty="0"/>
              <a:t>NOT</a:t>
            </a:r>
            <a:r>
              <a:rPr lang="en-US" dirty="0"/>
              <a:t> mean that staff don’t have or use their authority</a:t>
            </a:r>
          </a:p>
          <a:p>
            <a:pPr>
              <a:lnSpc>
                <a:spcPct val="80000"/>
              </a:lnSpc>
              <a:buFontTx/>
              <a:buNone/>
              <a:defRPr/>
            </a:pPr>
            <a:endParaRPr lang="en-US" dirty="0"/>
          </a:p>
          <a:p>
            <a:pPr>
              <a:lnSpc>
                <a:spcPct val="80000"/>
              </a:lnSpc>
              <a:defRPr/>
            </a:pPr>
            <a:r>
              <a:rPr lang="en-US" dirty="0"/>
              <a:t>Does </a:t>
            </a:r>
            <a:r>
              <a:rPr lang="en-US" u="sng" dirty="0"/>
              <a:t>NOT</a:t>
            </a:r>
            <a:r>
              <a:rPr lang="en-US" dirty="0"/>
              <a:t> mean that staff ignore challenging behaviors</a:t>
            </a:r>
          </a:p>
          <a:p>
            <a:pPr>
              <a:lnSpc>
                <a:spcPct val="80000"/>
              </a:lnSpc>
              <a:buFontTx/>
              <a:buNone/>
              <a:defRPr/>
            </a:pPr>
            <a:endParaRPr lang="en-US" dirty="0"/>
          </a:p>
          <a:p>
            <a:pPr>
              <a:lnSpc>
                <a:spcPct val="80000"/>
              </a:lnSpc>
              <a:defRPr/>
            </a:pPr>
            <a:r>
              <a:rPr lang="en-US" dirty="0"/>
              <a:t>Is </a:t>
            </a:r>
            <a:r>
              <a:rPr lang="en-US" u="sng" dirty="0"/>
              <a:t>NOT</a:t>
            </a:r>
            <a:r>
              <a:rPr lang="en-US" dirty="0"/>
              <a:t> a model that can only be employed when things are calm and we have plenty of time to intervene</a:t>
            </a:r>
          </a:p>
          <a:p>
            <a:endParaRPr lang="en-US" dirty="0"/>
          </a:p>
        </p:txBody>
      </p:sp>
      <p:sp>
        <p:nvSpPr>
          <p:cNvPr id="5" name="TextBox 4">
            <a:extLst>
              <a:ext uri="{FF2B5EF4-FFF2-40B4-BE49-F238E27FC236}">
                <a16:creationId xmlns:a16="http://schemas.microsoft.com/office/drawing/2014/main" id="{17220797-64E8-456E-8824-EDD443DE5117}"/>
              </a:ext>
            </a:extLst>
          </p:cNvPr>
          <p:cNvSpPr txBox="1"/>
          <p:nvPr/>
        </p:nvSpPr>
        <p:spPr>
          <a:xfrm>
            <a:off x="1280160" y="6488668"/>
            <a:ext cx="589280" cy="369332"/>
          </a:xfrm>
          <a:prstGeom prst="rect">
            <a:avLst/>
          </a:prstGeom>
          <a:noFill/>
        </p:spPr>
        <p:txBody>
          <a:bodyPr wrap="square" rtlCol="0">
            <a:spAutoFit/>
          </a:bodyPr>
          <a:lstStyle/>
          <a:p>
            <a:pPr algn="ctr"/>
            <a:r>
              <a:rPr lang="en-US" dirty="0"/>
              <a:t>9</a:t>
            </a:r>
          </a:p>
        </p:txBody>
      </p:sp>
    </p:spTree>
    <p:extLst>
      <p:ext uri="{BB962C8B-B14F-4D97-AF65-F5344CB8AC3E}">
        <p14:creationId xmlns:p14="http://schemas.microsoft.com/office/powerpoint/2010/main" val="22355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C43721-38E8-427F-A08C-A3BE693CAA5E}"/>
              </a:ext>
            </a:extLst>
          </p:cNvPr>
          <p:cNvSpPr>
            <a:spLocks noGrp="1"/>
          </p:cNvSpPr>
          <p:nvPr>
            <p:ph type="title"/>
          </p:nvPr>
        </p:nvSpPr>
        <p:spPr>
          <a:xfrm>
            <a:off x="1192214" y="2577948"/>
            <a:ext cx="10999786" cy="1073150"/>
          </a:xfrm>
        </p:spPr>
        <p:txBody>
          <a:bodyPr>
            <a:noAutofit/>
          </a:bodyPr>
          <a:lstStyle/>
          <a:p>
            <a:pPr algn="ctr"/>
            <a:r>
              <a:rPr lang="en-US" sz="5400" dirty="0"/>
              <a:t>Definition of</a:t>
            </a:r>
            <a:br>
              <a:rPr lang="en-US" sz="5400" dirty="0"/>
            </a:br>
            <a:r>
              <a:rPr lang="en-US" sz="5400" dirty="0"/>
              <a:t>Psychological Trauma</a:t>
            </a:r>
          </a:p>
        </p:txBody>
      </p:sp>
      <p:sp>
        <p:nvSpPr>
          <p:cNvPr id="3" name="TextBox 2">
            <a:extLst>
              <a:ext uri="{FF2B5EF4-FFF2-40B4-BE49-F238E27FC236}">
                <a16:creationId xmlns:a16="http://schemas.microsoft.com/office/drawing/2014/main" id="{58DEC59F-9B51-4A22-839B-AB465A1B746A}"/>
              </a:ext>
            </a:extLst>
          </p:cNvPr>
          <p:cNvSpPr txBox="1"/>
          <p:nvPr/>
        </p:nvSpPr>
        <p:spPr>
          <a:xfrm>
            <a:off x="1280160" y="6488668"/>
            <a:ext cx="589280" cy="369332"/>
          </a:xfrm>
          <a:prstGeom prst="rect">
            <a:avLst/>
          </a:prstGeom>
          <a:noFill/>
        </p:spPr>
        <p:txBody>
          <a:bodyPr wrap="square" rtlCol="0">
            <a:spAutoFit/>
          </a:bodyPr>
          <a:lstStyle/>
          <a:p>
            <a:pPr algn="ctr"/>
            <a:r>
              <a:rPr lang="en-US" dirty="0"/>
              <a:t>10</a:t>
            </a:r>
          </a:p>
        </p:txBody>
      </p:sp>
    </p:spTree>
    <p:extLst>
      <p:ext uri="{BB962C8B-B14F-4D97-AF65-F5344CB8AC3E}">
        <p14:creationId xmlns:p14="http://schemas.microsoft.com/office/powerpoint/2010/main" val="2785839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C1BD8E-2355-47DC-BD2D-E43717149745}"/>
              </a:ext>
            </a:extLst>
          </p:cNvPr>
          <p:cNvSpPr>
            <a:spLocks noGrp="1"/>
          </p:cNvSpPr>
          <p:nvPr>
            <p:ph type="title"/>
          </p:nvPr>
        </p:nvSpPr>
        <p:spPr/>
        <p:txBody>
          <a:bodyPr/>
          <a:lstStyle/>
          <a:p>
            <a:r>
              <a:rPr lang="en-US" dirty="0"/>
              <a:t>What is psychological trauma?</a:t>
            </a:r>
          </a:p>
        </p:txBody>
      </p:sp>
      <p:sp>
        <p:nvSpPr>
          <p:cNvPr id="5" name="Text Placeholder 4">
            <a:extLst>
              <a:ext uri="{FF2B5EF4-FFF2-40B4-BE49-F238E27FC236}">
                <a16:creationId xmlns:a16="http://schemas.microsoft.com/office/drawing/2014/main" id="{48F869F9-FD0F-4E44-A8D5-6776633E24A9}"/>
              </a:ext>
            </a:extLst>
          </p:cNvPr>
          <p:cNvSpPr>
            <a:spLocks noGrp="1"/>
          </p:cNvSpPr>
          <p:nvPr>
            <p:ph type="body" sz="quarter" idx="10"/>
          </p:nvPr>
        </p:nvSpPr>
        <p:spPr>
          <a:xfrm>
            <a:off x="1310719" y="1181325"/>
            <a:ext cx="10186987" cy="542290"/>
          </a:xfrm>
        </p:spPr>
        <p:txBody>
          <a:bodyPr>
            <a:normAutofit/>
          </a:bodyPr>
          <a:lstStyle/>
          <a:p>
            <a:pPr marL="0" indent="0" algn="ctr">
              <a:buNone/>
            </a:pPr>
            <a:r>
              <a:rPr lang="en-US" sz="3200" b="1" dirty="0"/>
              <a:t>The “Three E’s”</a:t>
            </a:r>
          </a:p>
          <a:p>
            <a:pPr marL="0" indent="0">
              <a:buNone/>
            </a:pPr>
            <a:endParaRPr lang="en-US" b="1" dirty="0"/>
          </a:p>
          <a:p>
            <a:pPr marL="0" indent="0">
              <a:buNone/>
            </a:pPr>
            <a:endParaRPr lang="en-US" b="1" dirty="0"/>
          </a:p>
          <a:p>
            <a:pPr marL="0" indent="0">
              <a:buNone/>
            </a:pPr>
            <a:endParaRPr lang="en-US" b="1" dirty="0"/>
          </a:p>
          <a:p>
            <a:endParaRPr lang="en-US" dirty="0"/>
          </a:p>
        </p:txBody>
      </p:sp>
      <p:sp>
        <p:nvSpPr>
          <p:cNvPr id="6" name="TextBox 5">
            <a:extLst>
              <a:ext uri="{FF2B5EF4-FFF2-40B4-BE49-F238E27FC236}">
                <a16:creationId xmlns:a16="http://schemas.microsoft.com/office/drawing/2014/main" id="{F3C09BF6-02A6-4137-BB9C-5B0914A4B8F4}"/>
              </a:ext>
            </a:extLst>
          </p:cNvPr>
          <p:cNvSpPr txBox="1"/>
          <p:nvPr/>
        </p:nvSpPr>
        <p:spPr>
          <a:xfrm>
            <a:off x="8897771" y="6010314"/>
            <a:ext cx="2063877" cy="369332"/>
          </a:xfrm>
          <a:prstGeom prst="rect">
            <a:avLst/>
          </a:prstGeom>
          <a:noFill/>
        </p:spPr>
        <p:txBody>
          <a:bodyPr wrap="square" rtlCol="0">
            <a:spAutoFit/>
          </a:bodyPr>
          <a:lstStyle/>
          <a:p>
            <a:pPr algn="ctr"/>
            <a:r>
              <a:rPr lang="en-US" dirty="0"/>
              <a:t>SAMHSA, 2023</a:t>
            </a:r>
          </a:p>
        </p:txBody>
      </p:sp>
      <p:graphicFrame>
        <p:nvGraphicFramePr>
          <p:cNvPr id="2" name="Table 1">
            <a:extLst>
              <a:ext uri="{FF2B5EF4-FFF2-40B4-BE49-F238E27FC236}">
                <a16:creationId xmlns:a16="http://schemas.microsoft.com/office/drawing/2014/main" id="{5C53B55C-EFCF-4B0E-99E8-907823C160AC}"/>
              </a:ext>
            </a:extLst>
          </p:cNvPr>
          <p:cNvGraphicFramePr>
            <a:graphicFrameLocks noGrp="1"/>
          </p:cNvGraphicFramePr>
          <p:nvPr/>
        </p:nvGraphicFramePr>
        <p:xfrm>
          <a:off x="2059146" y="1798320"/>
          <a:ext cx="8690134" cy="3679413"/>
        </p:xfrm>
        <a:graphic>
          <a:graphicData uri="http://schemas.openxmlformats.org/drawingml/2006/table">
            <a:tbl>
              <a:tblPr firstRow="1" bandRow="1">
                <a:tableStyleId>{00A15C55-8517-42AA-B614-E9B94910E393}</a:tableStyleId>
              </a:tblPr>
              <a:tblGrid>
                <a:gridCol w="2422375">
                  <a:extLst>
                    <a:ext uri="{9D8B030D-6E8A-4147-A177-3AD203B41FA5}">
                      <a16:colId xmlns:a16="http://schemas.microsoft.com/office/drawing/2014/main" val="3751846084"/>
                    </a:ext>
                  </a:extLst>
                </a:gridCol>
                <a:gridCol w="6267759">
                  <a:extLst>
                    <a:ext uri="{9D8B030D-6E8A-4147-A177-3AD203B41FA5}">
                      <a16:colId xmlns:a16="http://schemas.microsoft.com/office/drawing/2014/main" val="656226569"/>
                    </a:ext>
                  </a:extLst>
                </a:gridCol>
              </a:tblGrid>
              <a:tr h="402694">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39959038"/>
                  </a:ext>
                </a:extLst>
              </a:tr>
              <a:tr h="794356">
                <a:tc>
                  <a:txBody>
                    <a:bodyPr/>
                    <a:lstStyle/>
                    <a:p>
                      <a:r>
                        <a:rPr lang="en-US" sz="2800" b="1" dirty="0"/>
                        <a:t>Event</a:t>
                      </a:r>
                    </a:p>
                  </a:txBody>
                  <a:tcPr anchor="ctr"/>
                </a:tc>
                <a:tc>
                  <a:txBody>
                    <a:bodyPr/>
                    <a:lstStyle/>
                    <a:p>
                      <a:r>
                        <a:rPr lang="en-US" dirty="0"/>
                        <a:t>An event, series of events, or enduring condition</a:t>
                      </a:r>
                    </a:p>
                  </a:txBody>
                  <a:tcPr marT="182880" marB="274320" anchor="b"/>
                </a:tc>
                <a:extLst>
                  <a:ext uri="{0D108BD9-81ED-4DB2-BD59-A6C34878D82A}">
                    <a16:rowId xmlns:a16="http://schemas.microsoft.com/office/drawing/2014/main" val="943757025"/>
                  </a:ext>
                </a:extLst>
              </a:tr>
              <a:tr h="1489418">
                <a:tc>
                  <a:txBody>
                    <a:bodyPr/>
                    <a:lstStyle/>
                    <a:p>
                      <a:r>
                        <a:rPr lang="en-US" sz="2800" b="1" dirty="0"/>
                        <a:t>Experience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Unique individual experience where the person’s ability to integrate the experience emotionally is overwhelmed and they feel it as harmful or life-threatening</a:t>
                      </a:r>
                    </a:p>
                    <a:p>
                      <a:endParaRPr lang="en-US" dirty="0"/>
                    </a:p>
                  </a:txBody>
                  <a:tcPr marT="274320" marB="0" anchor="ctr"/>
                </a:tc>
                <a:extLst>
                  <a:ext uri="{0D108BD9-81ED-4DB2-BD59-A6C34878D82A}">
                    <a16:rowId xmlns:a16="http://schemas.microsoft.com/office/drawing/2014/main" val="3639230786"/>
                  </a:ext>
                </a:extLst>
              </a:tr>
              <a:tr h="992945">
                <a:tc>
                  <a:txBody>
                    <a:bodyPr/>
                    <a:lstStyle/>
                    <a:p>
                      <a:r>
                        <a:rPr lang="en-US" sz="2800" b="1" dirty="0"/>
                        <a:t>Effect</a:t>
                      </a:r>
                    </a:p>
                  </a:txBody>
                  <a:tcPr anchor="ctr"/>
                </a:tc>
                <a:tc>
                  <a:txBody>
                    <a:bodyPr/>
                    <a:lstStyle/>
                    <a:p>
                      <a:r>
                        <a:rPr lang="en-US" dirty="0"/>
                        <a:t>It negatively effects the person’s mental, physical, social, emotional, and spiritual well being</a:t>
                      </a:r>
                    </a:p>
                  </a:txBody>
                  <a:tcPr marT="182880" marB="182880" anchor="b"/>
                </a:tc>
                <a:extLst>
                  <a:ext uri="{0D108BD9-81ED-4DB2-BD59-A6C34878D82A}">
                    <a16:rowId xmlns:a16="http://schemas.microsoft.com/office/drawing/2014/main" val="2016651264"/>
                  </a:ext>
                </a:extLst>
              </a:tr>
            </a:tbl>
          </a:graphicData>
        </a:graphic>
      </p:graphicFrame>
      <p:sp>
        <p:nvSpPr>
          <p:cNvPr id="7" name="TextBox 6">
            <a:extLst>
              <a:ext uri="{FF2B5EF4-FFF2-40B4-BE49-F238E27FC236}">
                <a16:creationId xmlns:a16="http://schemas.microsoft.com/office/drawing/2014/main" id="{414E57FE-772B-4DF0-8218-68EB8CF9ABD4}"/>
              </a:ext>
            </a:extLst>
          </p:cNvPr>
          <p:cNvSpPr txBox="1"/>
          <p:nvPr/>
        </p:nvSpPr>
        <p:spPr>
          <a:xfrm>
            <a:off x="1280160" y="6488668"/>
            <a:ext cx="589280" cy="369332"/>
          </a:xfrm>
          <a:prstGeom prst="rect">
            <a:avLst/>
          </a:prstGeom>
          <a:noFill/>
        </p:spPr>
        <p:txBody>
          <a:bodyPr wrap="square" rtlCol="0">
            <a:spAutoFit/>
          </a:bodyPr>
          <a:lstStyle/>
          <a:p>
            <a:pPr algn="ctr"/>
            <a:r>
              <a:rPr lang="en-US" dirty="0"/>
              <a:t>11</a:t>
            </a:r>
          </a:p>
        </p:txBody>
      </p:sp>
    </p:spTree>
    <p:extLst>
      <p:ext uri="{BB962C8B-B14F-4D97-AF65-F5344CB8AC3E}">
        <p14:creationId xmlns:p14="http://schemas.microsoft.com/office/powerpoint/2010/main" val="2776390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9C2E97-7D3C-4A2B-9CF0-BED2ED2F1973}"/>
              </a:ext>
            </a:extLst>
          </p:cNvPr>
          <p:cNvSpPr>
            <a:spLocks noGrp="1"/>
          </p:cNvSpPr>
          <p:nvPr>
            <p:ph type="title"/>
          </p:nvPr>
        </p:nvSpPr>
        <p:spPr/>
        <p:txBody>
          <a:bodyPr/>
          <a:lstStyle/>
          <a:p>
            <a:r>
              <a:rPr lang="en-US" dirty="0"/>
              <a:t>What is Psychological Trauma?</a:t>
            </a:r>
          </a:p>
        </p:txBody>
      </p:sp>
      <p:pic>
        <p:nvPicPr>
          <p:cNvPr id="11" name="Picture 10">
            <a:extLst>
              <a:ext uri="{FF2B5EF4-FFF2-40B4-BE49-F238E27FC236}">
                <a16:creationId xmlns:a16="http://schemas.microsoft.com/office/drawing/2014/main" id="{B5589AA7-F354-4A7D-9CD9-F3A8E37BBC4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47344" y="6490156"/>
            <a:ext cx="5144655" cy="367843"/>
          </a:xfrm>
          <a:prstGeom prst="rect">
            <a:avLst/>
          </a:prstGeom>
        </p:spPr>
      </p:pic>
      <p:grpSp>
        <p:nvGrpSpPr>
          <p:cNvPr id="2" name="Group 1">
            <a:extLst>
              <a:ext uri="{FF2B5EF4-FFF2-40B4-BE49-F238E27FC236}">
                <a16:creationId xmlns:a16="http://schemas.microsoft.com/office/drawing/2014/main" id="{DE22BAAD-2D2C-447E-AD79-BED14CBDC8EC}"/>
              </a:ext>
            </a:extLst>
          </p:cNvPr>
          <p:cNvGrpSpPr/>
          <p:nvPr/>
        </p:nvGrpSpPr>
        <p:grpSpPr>
          <a:xfrm>
            <a:off x="1656428" y="1656783"/>
            <a:ext cx="10071355" cy="5201217"/>
            <a:chOff x="1656428" y="1656783"/>
            <a:chExt cx="10071355" cy="5201217"/>
          </a:xfrm>
        </p:grpSpPr>
        <p:sp>
          <p:nvSpPr>
            <p:cNvPr id="6" name="Rectangle 5"/>
            <p:cNvSpPr/>
            <p:nvPr/>
          </p:nvSpPr>
          <p:spPr>
            <a:xfrm>
              <a:off x="1656428" y="1656783"/>
              <a:ext cx="10071355" cy="4143245"/>
            </a:xfrm>
            <a:prstGeom prst="rect">
              <a:avLst/>
            </a:prstGeom>
            <a:solidFill>
              <a:schemeClr val="bg2"/>
            </a:solidFill>
            <a:ln w="2540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tIns="274320" rtlCol="0" anchor="t"/>
            <a:lstStyle/>
            <a:p>
              <a:pPr algn="ctr">
                <a:spcBef>
                  <a:spcPts val="1800"/>
                </a:spcBef>
              </a:pPr>
              <a:r>
                <a:rPr lang="en-US" sz="2800" b="1" dirty="0">
                  <a:solidFill>
                    <a:schemeClr val="tx1"/>
                  </a:solidFill>
                </a:rPr>
                <a:t>“Trauma is not what happens to you, it’s what happens </a:t>
              </a:r>
              <a:br>
                <a:rPr lang="en-US" sz="2800" b="1" dirty="0">
                  <a:solidFill>
                    <a:schemeClr val="tx1"/>
                  </a:solidFill>
                </a:rPr>
              </a:br>
              <a:r>
                <a:rPr lang="en-US" sz="2800" b="1" dirty="0">
                  <a:solidFill>
                    <a:schemeClr val="tx1"/>
                  </a:solidFill>
                </a:rPr>
                <a:t>inside you as a result of what happened to you.”</a:t>
              </a:r>
            </a:p>
            <a:p>
              <a:pPr algn="ctr">
                <a:spcBef>
                  <a:spcPts val="1800"/>
                </a:spcBef>
              </a:pPr>
              <a:r>
                <a:rPr lang="en-US" sz="2400" b="1" dirty="0">
                  <a:solidFill>
                    <a:schemeClr val="accent2"/>
                  </a:solidFill>
                </a:rPr>
                <a:t>– Dr. Gabor </a:t>
              </a:r>
              <a:r>
                <a:rPr lang="en-US" sz="2400" b="1" dirty="0" err="1">
                  <a:solidFill>
                    <a:schemeClr val="accent2"/>
                  </a:solidFill>
                </a:rPr>
                <a:t>Maté</a:t>
              </a:r>
              <a:br>
                <a:rPr lang="en-US" sz="2400" b="1" i="1" dirty="0">
                  <a:solidFill>
                    <a:schemeClr val="accent2"/>
                  </a:solidFill>
                </a:rPr>
              </a:br>
              <a:r>
                <a:rPr lang="en-US" dirty="0">
                  <a:solidFill>
                    <a:schemeClr val="tx1"/>
                  </a:solidFill>
                </a:rPr>
                <a:t>Physician, author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0730" y="2397967"/>
              <a:ext cx="4460033" cy="446003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6065" y="3205655"/>
              <a:ext cx="1609739" cy="245143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D9055DFE-43B5-4F7C-B2F0-51DB439FDFF2}"/>
                </a:ext>
              </a:extLst>
            </p:cNvPr>
            <p:cNvPicPr>
              <a:picLocks noChangeAspect="1"/>
            </p:cNvPicPr>
            <p:nvPr/>
          </p:nvPicPr>
          <p:blipFill rotWithShape="1">
            <a:blip r:embed="rId6">
              <a:extLst>
                <a:ext uri="{28A0092B-C50C-407E-A947-70E740481C1C}">
                  <a14:useLocalDpi xmlns:a14="http://schemas.microsoft.com/office/drawing/2010/main" val="0"/>
                </a:ext>
              </a:extLst>
            </a:blip>
            <a:srcRect l="8900" t="25560" r="8803" b="25268"/>
            <a:stretch/>
          </p:blipFill>
          <p:spPr>
            <a:xfrm>
              <a:off x="5834945" y="4361528"/>
              <a:ext cx="2111444" cy="1261625"/>
            </a:xfrm>
            <a:prstGeom prst="rect">
              <a:avLst/>
            </a:prstGeom>
          </p:spPr>
        </p:pic>
      </p:grpSp>
      <p:sp>
        <p:nvSpPr>
          <p:cNvPr id="10" name="TextBox 9">
            <a:extLst>
              <a:ext uri="{FF2B5EF4-FFF2-40B4-BE49-F238E27FC236}">
                <a16:creationId xmlns:a16="http://schemas.microsoft.com/office/drawing/2014/main" id="{D9A544BF-D47C-4A3E-8600-B15681FD5E66}"/>
              </a:ext>
            </a:extLst>
          </p:cNvPr>
          <p:cNvSpPr txBox="1"/>
          <p:nvPr/>
        </p:nvSpPr>
        <p:spPr>
          <a:xfrm>
            <a:off x="1280160" y="6488668"/>
            <a:ext cx="589280" cy="369332"/>
          </a:xfrm>
          <a:prstGeom prst="rect">
            <a:avLst/>
          </a:prstGeom>
          <a:noFill/>
        </p:spPr>
        <p:txBody>
          <a:bodyPr wrap="square" rtlCol="0">
            <a:spAutoFit/>
          </a:bodyPr>
          <a:lstStyle/>
          <a:p>
            <a:pPr algn="ctr"/>
            <a:r>
              <a:rPr lang="en-US" dirty="0"/>
              <a:t>12</a:t>
            </a:r>
          </a:p>
        </p:txBody>
      </p:sp>
    </p:spTree>
    <p:extLst>
      <p:ext uri="{BB962C8B-B14F-4D97-AF65-F5344CB8AC3E}">
        <p14:creationId xmlns:p14="http://schemas.microsoft.com/office/powerpoint/2010/main" val="875756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C0C21-5893-6C29-0C6E-588A6F5DDBC8}"/>
              </a:ext>
            </a:extLst>
          </p:cNvPr>
          <p:cNvSpPr>
            <a:spLocks noGrp="1"/>
          </p:cNvSpPr>
          <p:nvPr>
            <p:ph type="title"/>
          </p:nvPr>
        </p:nvSpPr>
        <p:spPr/>
        <p:txBody>
          <a:bodyPr/>
          <a:lstStyle/>
          <a:p>
            <a:r>
              <a:rPr lang="en-US" dirty="0"/>
              <a:t>Levels of Trauma Experience</a:t>
            </a:r>
          </a:p>
        </p:txBody>
      </p:sp>
      <p:sp>
        <p:nvSpPr>
          <p:cNvPr id="6" name="TextBox 5">
            <a:extLst>
              <a:ext uri="{FF2B5EF4-FFF2-40B4-BE49-F238E27FC236}">
                <a16:creationId xmlns:a16="http://schemas.microsoft.com/office/drawing/2014/main" id="{FEB4196D-F8E4-9111-0CEF-19E04373B2A3}"/>
              </a:ext>
            </a:extLst>
          </p:cNvPr>
          <p:cNvSpPr txBox="1"/>
          <p:nvPr/>
        </p:nvSpPr>
        <p:spPr>
          <a:xfrm>
            <a:off x="9826657" y="5902678"/>
            <a:ext cx="1812175" cy="369332"/>
          </a:xfrm>
          <a:prstGeom prst="rect">
            <a:avLst/>
          </a:prstGeom>
          <a:noFill/>
        </p:spPr>
        <p:txBody>
          <a:bodyPr wrap="square" rtlCol="0">
            <a:spAutoFit/>
          </a:bodyPr>
          <a:lstStyle/>
          <a:p>
            <a:pPr algn="ctr"/>
            <a:r>
              <a:rPr lang="en-US" dirty="0"/>
              <a:t>SAMHSA, 2023</a:t>
            </a:r>
          </a:p>
        </p:txBody>
      </p:sp>
      <p:pic>
        <p:nvPicPr>
          <p:cNvPr id="9" name="Picture 8">
            <a:extLst>
              <a:ext uri="{FF2B5EF4-FFF2-40B4-BE49-F238E27FC236}">
                <a16:creationId xmlns:a16="http://schemas.microsoft.com/office/drawing/2014/main" id="{73511663-0430-467D-AA50-1D0BCD8552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5405" y="929402"/>
            <a:ext cx="5683562" cy="5683562"/>
          </a:xfrm>
          <a:prstGeom prst="rect">
            <a:avLst/>
          </a:prstGeom>
        </p:spPr>
      </p:pic>
      <p:sp>
        <p:nvSpPr>
          <p:cNvPr id="5" name="TextBox 4">
            <a:extLst>
              <a:ext uri="{FF2B5EF4-FFF2-40B4-BE49-F238E27FC236}">
                <a16:creationId xmlns:a16="http://schemas.microsoft.com/office/drawing/2014/main" id="{8FE55F94-B4A0-4D90-9A94-A4AFA1BAE5AF}"/>
              </a:ext>
            </a:extLst>
          </p:cNvPr>
          <p:cNvSpPr txBox="1"/>
          <p:nvPr/>
        </p:nvSpPr>
        <p:spPr>
          <a:xfrm>
            <a:off x="1280160" y="6488668"/>
            <a:ext cx="589280" cy="369332"/>
          </a:xfrm>
          <a:prstGeom prst="rect">
            <a:avLst/>
          </a:prstGeom>
          <a:noFill/>
        </p:spPr>
        <p:txBody>
          <a:bodyPr wrap="square" rtlCol="0">
            <a:spAutoFit/>
          </a:bodyPr>
          <a:lstStyle/>
          <a:p>
            <a:pPr algn="ctr"/>
            <a:r>
              <a:rPr lang="en-US" dirty="0"/>
              <a:t>13</a:t>
            </a:r>
          </a:p>
        </p:txBody>
      </p:sp>
      <p:pic>
        <p:nvPicPr>
          <p:cNvPr id="7" name="Picture 6">
            <a:extLst>
              <a:ext uri="{FF2B5EF4-FFF2-40B4-BE49-F238E27FC236}">
                <a16:creationId xmlns:a16="http://schemas.microsoft.com/office/drawing/2014/main" id="{6ADD7A31-95AE-421C-A969-E6BAC05568CB}"/>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8900" t="25560" r="8803" b="25268"/>
          <a:stretch/>
        </p:blipFill>
        <p:spPr>
          <a:xfrm>
            <a:off x="10040062" y="4892833"/>
            <a:ext cx="1484368" cy="886936"/>
          </a:xfrm>
          <a:prstGeom prst="rect">
            <a:avLst/>
          </a:prstGeom>
        </p:spPr>
      </p:pic>
    </p:spTree>
    <p:extLst>
      <p:ext uri="{BB962C8B-B14F-4D97-AF65-F5344CB8AC3E}">
        <p14:creationId xmlns:p14="http://schemas.microsoft.com/office/powerpoint/2010/main" val="906806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7813F46-E801-4447-9A67-1018BAA2E3CE}"/>
              </a:ext>
            </a:extLst>
          </p:cNvPr>
          <p:cNvSpPr>
            <a:spLocks noGrp="1"/>
          </p:cNvSpPr>
          <p:nvPr>
            <p:ph type="body" sz="quarter" idx="10"/>
          </p:nvPr>
        </p:nvSpPr>
        <p:spPr/>
        <p:txBody>
          <a:bodyPr>
            <a:normAutofit fontScale="92500" lnSpcReduction="20000"/>
          </a:bodyPr>
          <a:lstStyle/>
          <a:p>
            <a:pPr marL="0" indent="0">
              <a:buNone/>
            </a:pPr>
            <a:r>
              <a:rPr lang="en-US" sz="3000" b="1" dirty="0"/>
              <a:t>Definition</a:t>
            </a:r>
          </a:p>
          <a:p>
            <a:pPr marL="457200" lvl="1">
              <a:lnSpc>
                <a:spcPct val="130000"/>
              </a:lnSpc>
              <a:spcBef>
                <a:spcPts val="600"/>
              </a:spcBef>
            </a:pPr>
            <a:r>
              <a:rPr lang="en-US" dirty="0"/>
              <a:t>Racial trauma, or race-based traumatic stress, is the </a:t>
            </a:r>
            <a:br>
              <a:rPr lang="en-US" dirty="0"/>
            </a:br>
            <a:r>
              <a:rPr lang="en-US" dirty="0"/>
              <a:t>cumulative effect of racism on an individual’s</a:t>
            </a:r>
            <a:br>
              <a:rPr lang="en-US" dirty="0"/>
            </a:br>
            <a:r>
              <a:rPr lang="en-US" dirty="0"/>
              <a:t>mental and physical health.</a:t>
            </a:r>
          </a:p>
          <a:p>
            <a:pPr marL="457200" lvl="1" indent="0">
              <a:buNone/>
            </a:pPr>
            <a:endParaRPr lang="en-US" dirty="0"/>
          </a:p>
          <a:p>
            <a:pPr marL="0" indent="0">
              <a:buNone/>
            </a:pPr>
            <a:r>
              <a:rPr lang="en-US" sz="3000" b="1" dirty="0"/>
              <a:t>Examples</a:t>
            </a:r>
          </a:p>
          <a:p>
            <a:pPr marL="457200" lvl="1">
              <a:lnSpc>
                <a:spcPct val="130000"/>
              </a:lnSpc>
              <a:spcBef>
                <a:spcPts val="600"/>
              </a:spcBef>
            </a:pPr>
            <a:r>
              <a:rPr lang="en-US" dirty="0"/>
              <a:t>Vacant esteem</a:t>
            </a:r>
          </a:p>
          <a:p>
            <a:pPr marL="457200" lvl="1">
              <a:lnSpc>
                <a:spcPct val="130000"/>
              </a:lnSpc>
              <a:spcBef>
                <a:spcPts val="600"/>
              </a:spcBef>
            </a:pPr>
            <a:r>
              <a:rPr lang="en-US" dirty="0"/>
              <a:t>Ever present anger</a:t>
            </a:r>
          </a:p>
          <a:p>
            <a:pPr marL="457200" lvl="1">
              <a:lnSpc>
                <a:spcPct val="130000"/>
              </a:lnSpc>
              <a:spcBef>
                <a:spcPts val="600"/>
              </a:spcBef>
            </a:pPr>
            <a:r>
              <a:rPr lang="en-US" dirty="0"/>
              <a:t>Constant hypervigilance</a:t>
            </a:r>
          </a:p>
          <a:p>
            <a:pPr marL="457200" lvl="1">
              <a:lnSpc>
                <a:spcPct val="130000"/>
              </a:lnSpc>
              <a:spcBef>
                <a:spcPts val="600"/>
              </a:spcBef>
            </a:pPr>
            <a:r>
              <a:rPr lang="en-US" dirty="0"/>
              <a:t>Racial identity confusion</a:t>
            </a:r>
          </a:p>
          <a:p>
            <a:pPr marL="457200" lvl="1">
              <a:lnSpc>
                <a:spcPct val="130000"/>
              </a:lnSpc>
              <a:spcBef>
                <a:spcPts val="600"/>
              </a:spcBef>
            </a:pPr>
            <a:r>
              <a:rPr lang="en-US" dirty="0"/>
              <a:t>Weathering</a:t>
            </a:r>
          </a:p>
          <a:p>
            <a:pPr marL="457200" lvl="1" indent="0">
              <a:buNone/>
            </a:pPr>
            <a:r>
              <a:rPr lang="en-US" dirty="0"/>
              <a:t>			</a:t>
            </a:r>
          </a:p>
          <a:p>
            <a:pPr marL="457200" lvl="1" indent="0">
              <a:buNone/>
            </a:pPr>
            <a:endParaRPr lang="en-US" dirty="0"/>
          </a:p>
          <a:p>
            <a:pPr marL="457200" lvl="1" indent="0">
              <a:buNone/>
            </a:pPr>
            <a:endParaRPr lang="en-US" dirty="0"/>
          </a:p>
        </p:txBody>
      </p:sp>
      <p:sp>
        <p:nvSpPr>
          <p:cNvPr id="6" name="Rectangle 5"/>
          <p:cNvSpPr/>
          <p:nvPr/>
        </p:nvSpPr>
        <p:spPr>
          <a:xfrm>
            <a:off x="4984595" y="3947532"/>
            <a:ext cx="6838059" cy="2808272"/>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ts val="2280"/>
              </a:lnSpc>
              <a:spcBef>
                <a:spcPts val="600"/>
              </a:spcBef>
              <a:spcAft>
                <a:spcPts val="600"/>
              </a:spcAft>
            </a:pPr>
            <a:br>
              <a:rPr lang="en-US" sz="2400" b="1" dirty="0">
                <a:solidFill>
                  <a:schemeClr val="accent2"/>
                </a:solidFill>
              </a:rPr>
            </a:br>
            <a:r>
              <a:rPr lang="en-US" sz="2400" b="1" dirty="0">
                <a:solidFill>
                  <a:schemeClr val="accent2"/>
                </a:solidFill>
              </a:rPr>
              <a:t>   – Dr. Joy Angela </a:t>
            </a:r>
            <a:r>
              <a:rPr lang="en-US" sz="2400" b="1" dirty="0" err="1">
                <a:solidFill>
                  <a:schemeClr val="accent2"/>
                </a:solidFill>
              </a:rPr>
              <a:t>DeGruy</a:t>
            </a:r>
            <a:br>
              <a:rPr lang="en-US" sz="2400" b="1" dirty="0">
                <a:solidFill>
                  <a:schemeClr val="accent2"/>
                </a:solidFill>
              </a:rPr>
            </a:br>
            <a:r>
              <a:rPr lang="en-US" b="1" dirty="0">
                <a:solidFill>
                  <a:schemeClr val="accent2"/>
                </a:solidFill>
              </a:rPr>
              <a:t>      </a:t>
            </a:r>
            <a:r>
              <a:rPr lang="en-US" dirty="0">
                <a:solidFill>
                  <a:schemeClr val="tx1"/>
                </a:solidFill>
              </a:rPr>
              <a:t>Researcher, educator, author</a:t>
            </a:r>
            <a:endParaRPr lang="en-US" i="1" dirty="0">
              <a:solidFill>
                <a:schemeClr val="tx1"/>
              </a:solidFill>
            </a:endParaRPr>
          </a:p>
        </p:txBody>
      </p:sp>
      <p:sp>
        <p:nvSpPr>
          <p:cNvPr id="4" name="Title 3">
            <a:extLst>
              <a:ext uri="{FF2B5EF4-FFF2-40B4-BE49-F238E27FC236}">
                <a16:creationId xmlns:a16="http://schemas.microsoft.com/office/drawing/2014/main" id="{E5272BF8-3E1E-4795-97E6-C88E5517D0F7}"/>
              </a:ext>
            </a:extLst>
          </p:cNvPr>
          <p:cNvSpPr>
            <a:spLocks noGrp="1"/>
          </p:cNvSpPr>
          <p:nvPr>
            <p:ph type="title"/>
          </p:nvPr>
        </p:nvSpPr>
        <p:spPr/>
        <p:txBody>
          <a:bodyPr/>
          <a:lstStyle/>
          <a:p>
            <a:r>
              <a:rPr lang="en-US" dirty="0"/>
              <a:t>Racial Trauma</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8324"/>
          <a:stretch/>
        </p:blipFill>
        <p:spPr>
          <a:xfrm>
            <a:off x="7455050" y="1690919"/>
            <a:ext cx="4736950" cy="5167081"/>
          </a:xfrm>
          <a:prstGeom prst="rect">
            <a:avLst/>
          </a:prstGeom>
        </p:spPr>
      </p:pic>
      <p:sp>
        <p:nvSpPr>
          <p:cNvPr id="3" name="TextBox 2"/>
          <p:cNvSpPr txBox="1"/>
          <p:nvPr/>
        </p:nvSpPr>
        <p:spPr>
          <a:xfrm>
            <a:off x="1181063" y="6022992"/>
            <a:ext cx="3969572" cy="400110"/>
          </a:xfrm>
          <a:prstGeom prst="rect">
            <a:avLst/>
          </a:prstGeom>
          <a:noFill/>
        </p:spPr>
        <p:txBody>
          <a:bodyPr wrap="square" rtlCol="0">
            <a:spAutoFit/>
          </a:bodyPr>
          <a:lstStyle/>
          <a:p>
            <a:r>
              <a:rPr lang="en-US" sz="2000" dirty="0"/>
              <a:t>Source: Dr. Joy Angela </a:t>
            </a:r>
            <a:r>
              <a:rPr lang="en-US" sz="2000" dirty="0" err="1"/>
              <a:t>DeGruy</a:t>
            </a:r>
            <a:endParaRPr lang="en-US" sz="2000" dirty="0"/>
          </a:p>
        </p:txBody>
      </p:sp>
      <p:pic>
        <p:nvPicPr>
          <p:cNvPr id="8" name="Picture 7">
            <a:extLst>
              <a:ext uri="{FF2B5EF4-FFF2-40B4-BE49-F238E27FC236}">
                <a16:creationId xmlns:a16="http://schemas.microsoft.com/office/drawing/2014/main" id="{D9055DFE-43B5-4F7C-B2F0-51DB439FDFF2}"/>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8900" t="25560" r="8803" b="25268"/>
          <a:stretch/>
        </p:blipFill>
        <p:spPr>
          <a:xfrm>
            <a:off x="6423102" y="5786913"/>
            <a:ext cx="1484368" cy="886936"/>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5092" y="4906739"/>
            <a:ext cx="1186779" cy="1778261"/>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2E9766F8-AB5A-465E-BAD4-ADC6CF163613}"/>
              </a:ext>
            </a:extLst>
          </p:cNvPr>
          <p:cNvSpPr txBox="1"/>
          <p:nvPr/>
        </p:nvSpPr>
        <p:spPr>
          <a:xfrm>
            <a:off x="1280160" y="6488668"/>
            <a:ext cx="589280" cy="369332"/>
          </a:xfrm>
          <a:prstGeom prst="rect">
            <a:avLst/>
          </a:prstGeom>
          <a:noFill/>
        </p:spPr>
        <p:txBody>
          <a:bodyPr wrap="square" rtlCol="0">
            <a:spAutoFit/>
          </a:bodyPr>
          <a:lstStyle/>
          <a:p>
            <a:pPr algn="ctr"/>
            <a:r>
              <a:rPr lang="en-US" dirty="0"/>
              <a:t>14</a:t>
            </a:r>
          </a:p>
        </p:txBody>
      </p:sp>
    </p:spTree>
    <p:extLst>
      <p:ext uri="{BB962C8B-B14F-4D97-AF65-F5344CB8AC3E}">
        <p14:creationId xmlns:p14="http://schemas.microsoft.com/office/powerpoint/2010/main" val="3478889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2609BE-205B-17CC-42E6-117BCE22705C}"/>
              </a:ext>
            </a:extLst>
          </p:cNvPr>
          <p:cNvSpPr>
            <a:spLocks noGrp="1"/>
          </p:cNvSpPr>
          <p:nvPr>
            <p:ph type="title"/>
          </p:nvPr>
        </p:nvSpPr>
        <p:spPr>
          <a:xfrm>
            <a:off x="1192213" y="2293258"/>
            <a:ext cx="11215982" cy="1320342"/>
          </a:xfrm>
        </p:spPr>
        <p:txBody>
          <a:bodyPr/>
          <a:lstStyle/>
          <a:p>
            <a:pPr algn="ctr"/>
            <a:r>
              <a:rPr lang="en-US" sz="4500" dirty="0"/>
              <a:t>Adverse Childhood Experiences </a:t>
            </a:r>
            <a:br>
              <a:rPr lang="en-US" sz="4500" dirty="0"/>
            </a:br>
            <a:r>
              <a:rPr lang="en-US" sz="4500" dirty="0"/>
              <a:t>(ACEs) Study</a:t>
            </a:r>
          </a:p>
        </p:txBody>
      </p:sp>
      <p:sp>
        <p:nvSpPr>
          <p:cNvPr id="5" name="Text Placeholder 4">
            <a:extLst>
              <a:ext uri="{FF2B5EF4-FFF2-40B4-BE49-F238E27FC236}">
                <a16:creationId xmlns:a16="http://schemas.microsoft.com/office/drawing/2014/main" id="{1DDB72CA-80A1-ABD7-F332-95AB436D2BEC}"/>
              </a:ext>
            </a:extLst>
          </p:cNvPr>
          <p:cNvSpPr>
            <a:spLocks noGrp="1"/>
          </p:cNvSpPr>
          <p:nvPr>
            <p:ph type="body" sz="quarter" idx="10"/>
          </p:nvPr>
        </p:nvSpPr>
        <p:spPr>
          <a:xfrm>
            <a:off x="1192213" y="3613599"/>
            <a:ext cx="10999787" cy="2876099"/>
          </a:xfrm>
        </p:spPr>
        <p:txBody>
          <a:bodyPr/>
          <a:lstStyle/>
          <a:p>
            <a:pPr marL="0" indent="0" algn="ctr">
              <a:lnSpc>
                <a:spcPct val="150000"/>
              </a:lnSpc>
              <a:buNone/>
            </a:pPr>
            <a:r>
              <a:rPr lang="en-US" sz="3600" b="1" dirty="0"/>
              <a:t>The Lifelong Impact of Adversity and Trauma</a:t>
            </a:r>
          </a:p>
          <a:p>
            <a:pPr marL="0" indent="0">
              <a:buNone/>
            </a:pPr>
            <a:endParaRPr lang="en-US" dirty="0"/>
          </a:p>
        </p:txBody>
      </p:sp>
      <p:sp>
        <p:nvSpPr>
          <p:cNvPr id="6" name="TextBox 5">
            <a:extLst>
              <a:ext uri="{FF2B5EF4-FFF2-40B4-BE49-F238E27FC236}">
                <a16:creationId xmlns:a16="http://schemas.microsoft.com/office/drawing/2014/main" id="{C29C03C0-99CB-46E4-A951-B27039106FE4}"/>
              </a:ext>
            </a:extLst>
          </p:cNvPr>
          <p:cNvSpPr txBox="1"/>
          <p:nvPr/>
        </p:nvSpPr>
        <p:spPr>
          <a:xfrm>
            <a:off x="1280160" y="6488668"/>
            <a:ext cx="589280" cy="369332"/>
          </a:xfrm>
          <a:prstGeom prst="rect">
            <a:avLst/>
          </a:prstGeom>
          <a:noFill/>
        </p:spPr>
        <p:txBody>
          <a:bodyPr wrap="square" rtlCol="0">
            <a:spAutoFit/>
          </a:bodyPr>
          <a:lstStyle/>
          <a:p>
            <a:pPr algn="ctr"/>
            <a:r>
              <a:rPr lang="en-US" dirty="0"/>
              <a:t>15</a:t>
            </a:r>
          </a:p>
        </p:txBody>
      </p:sp>
    </p:spTree>
    <p:extLst>
      <p:ext uri="{BB962C8B-B14F-4D97-AF65-F5344CB8AC3E}">
        <p14:creationId xmlns:p14="http://schemas.microsoft.com/office/powerpoint/2010/main" val="3022348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92213" y="1"/>
            <a:ext cx="10999786" cy="1322439"/>
          </a:xfrm>
        </p:spPr>
        <p:txBody>
          <a:bodyPr/>
          <a:lstStyle/>
          <a:p>
            <a:r>
              <a:rPr lang="en-US" dirty="0"/>
              <a:t>The ACEs Study</a:t>
            </a:r>
          </a:p>
        </p:txBody>
      </p:sp>
      <p:grpSp>
        <p:nvGrpSpPr>
          <p:cNvPr id="2" name="Group 1">
            <a:extLst>
              <a:ext uri="{FF2B5EF4-FFF2-40B4-BE49-F238E27FC236}">
                <a16:creationId xmlns:a16="http://schemas.microsoft.com/office/drawing/2014/main" id="{521D387F-AF6D-4A35-9D54-DC865776541F}"/>
              </a:ext>
            </a:extLst>
          </p:cNvPr>
          <p:cNvGrpSpPr/>
          <p:nvPr/>
        </p:nvGrpSpPr>
        <p:grpSpPr>
          <a:xfrm>
            <a:off x="1192213" y="1322440"/>
            <a:ext cx="10645291" cy="5535561"/>
            <a:chOff x="1192213" y="1322440"/>
            <a:chExt cx="10645291" cy="5535561"/>
          </a:xfrm>
        </p:grpSpPr>
        <p:sp>
          <p:nvSpPr>
            <p:cNvPr id="8" name="Rectangle 7"/>
            <p:cNvSpPr/>
            <p:nvPr/>
          </p:nvSpPr>
          <p:spPr>
            <a:xfrm>
              <a:off x="1524767" y="1322440"/>
              <a:ext cx="10312737" cy="4759769"/>
            </a:xfrm>
            <a:prstGeom prst="rect">
              <a:avLst/>
            </a:prstGeom>
            <a:solidFill>
              <a:schemeClr val="bg2"/>
            </a:solidFill>
            <a:ln w="190500">
              <a:solidFill>
                <a:schemeClr val="accent5"/>
              </a:solidFill>
              <a:miter lim="800000"/>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309451" y="3635515"/>
              <a:ext cx="5035396" cy="682238"/>
            </a:xfrm>
            <a:prstGeom prst="rect">
              <a:avLst/>
            </a:prstGeom>
            <a:solidFill>
              <a:schemeClr val="bg2"/>
            </a:solidFill>
          </p:spPr>
          <p:txBody>
            <a:bodyPr wrap="square" rtlCol="0">
              <a:spAutoFit/>
            </a:bodyPr>
            <a:lstStyle/>
            <a:p>
              <a:pPr algn="ctr">
                <a:lnSpc>
                  <a:spcPts val="2280"/>
                </a:lnSpc>
                <a:spcBef>
                  <a:spcPts val="600"/>
                </a:spcBef>
                <a:spcAft>
                  <a:spcPts val="600"/>
                </a:spcAft>
              </a:pPr>
              <a:r>
                <a:rPr lang="en-US" sz="2400" b="1" dirty="0">
                  <a:solidFill>
                    <a:schemeClr val="accent2"/>
                  </a:solidFill>
                </a:rPr>
                <a:t>– Dr. Nadine Burke Harris, M.D.</a:t>
              </a:r>
              <a:br>
                <a:rPr lang="en-US" sz="2000" b="1" dirty="0">
                  <a:solidFill>
                    <a:schemeClr val="accent2"/>
                  </a:solidFill>
                </a:rPr>
              </a:br>
              <a:r>
                <a:rPr lang="en-US" sz="2000" b="1" dirty="0">
                  <a:solidFill>
                    <a:schemeClr val="accent2"/>
                  </a:solidFill>
                </a:rPr>
                <a:t>    </a:t>
              </a:r>
              <a:r>
                <a:rPr lang="en-US" dirty="0"/>
                <a:t>Former California Surgeon General</a:t>
              </a:r>
              <a:endParaRPr lang="en-US" i="1"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5789" y="3195144"/>
              <a:ext cx="1814797" cy="2728047"/>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9680"/>
            <a:stretch/>
          </p:blipFill>
          <p:spPr>
            <a:xfrm>
              <a:off x="1192213" y="2376764"/>
              <a:ext cx="4047444" cy="4481237"/>
            </a:xfrm>
            <a:prstGeom prst="rect">
              <a:avLst/>
            </a:prstGeom>
          </p:spPr>
        </p:pic>
        <p:sp>
          <p:nvSpPr>
            <p:cNvPr id="18" name="TextBox 17"/>
            <p:cNvSpPr txBox="1"/>
            <p:nvPr/>
          </p:nvSpPr>
          <p:spPr>
            <a:xfrm>
              <a:off x="1680742" y="1490799"/>
              <a:ext cx="10000786" cy="1815882"/>
            </a:xfrm>
            <a:prstGeom prst="rect">
              <a:avLst/>
            </a:prstGeom>
            <a:noFill/>
          </p:spPr>
          <p:txBody>
            <a:bodyPr wrap="square" rtlCol="0">
              <a:spAutoFit/>
            </a:bodyPr>
            <a:lstStyle/>
            <a:p>
              <a:pPr algn="ctr"/>
              <a:r>
                <a:rPr lang="en-US" sz="2800" b="1" kern="100" dirty="0">
                  <a:ea typeface="Calibri" panose="020F0502020204030204" pitchFamily="34" charset="0"/>
                  <a:cs typeface="Times New Roman" panose="02020603050405020304" pitchFamily="18" charset="0"/>
                </a:rPr>
                <a:t>[The day I read the Adverse Childhood Experiences study]</a:t>
              </a:r>
              <a:r>
                <a:rPr lang="en-US" sz="2800" b="1" kern="100" dirty="0">
                  <a:solidFill>
                    <a:srgbClr val="444444"/>
                  </a:solidFill>
                  <a:ea typeface="Calibri" panose="020F0502020204030204" pitchFamily="34" charset="0"/>
                  <a:cs typeface="Times New Roman" panose="02020603050405020304" pitchFamily="18" charset="0"/>
                </a:rPr>
                <a:t> “it was like a bolt of lightning…that changed my clinical practice and ultimately my career.”</a:t>
              </a:r>
              <a:endParaRPr lang="en-US" sz="2800" b="1" dirty="0"/>
            </a:p>
            <a:p>
              <a:pPr lvl="0" algn="ctr"/>
              <a:endParaRPr lang="en-US" sz="2800" b="1" dirty="0"/>
            </a:p>
          </p:txBody>
        </p:sp>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l="8900" t="25560" r="8803" b="25268"/>
            <a:stretch/>
          </p:blipFill>
          <p:spPr>
            <a:xfrm>
              <a:off x="5909589" y="4761928"/>
              <a:ext cx="2111444" cy="1261625"/>
            </a:xfrm>
            <a:prstGeom prst="rect">
              <a:avLst/>
            </a:prstGeom>
          </p:spPr>
        </p:pic>
      </p:grpSp>
      <p:sp>
        <p:nvSpPr>
          <p:cNvPr id="10" name="TextBox 9">
            <a:extLst>
              <a:ext uri="{FF2B5EF4-FFF2-40B4-BE49-F238E27FC236}">
                <a16:creationId xmlns:a16="http://schemas.microsoft.com/office/drawing/2014/main" id="{E0A27A69-7948-499E-A102-C166F98A0135}"/>
              </a:ext>
            </a:extLst>
          </p:cNvPr>
          <p:cNvSpPr txBox="1"/>
          <p:nvPr/>
        </p:nvSpPr>
        <p:spPr>
          <a:xfrm>
            <a:off x="1097280" y="6488668"/>
            <a:ext cx="589280" cy="369332"/>
          </a:xfrm>
          <a:prstGeom prst="rect">
            <a:avLst/>
          </a:prstGeom>
          <a:noFill/>
        </p:spPr>
        <p:txBody>
          <a:bodyPr wrap="square" rtlCol="0">
            <a:spAutoFit/>
          </a:bodyPr>
          <a:lstStyle/>
          <a:p>
            <a:pPr algn="ctr"/>
            <a:r>
              <a:rPr lang="en-US" dirty="0"/>
              <a:t>16</a:t>
            </a:r>
          </a:p>
        </p:txBody>
      </p:sp>
    </p:spTree>
    <p:extLst>
      <p:ext uri="{BB962C8B-B14F-4D97-AF65-F5344CB8AC3E}">
        <p14:creationId xmlns:p14="http://schemas.microsoft.com/office/powerpoint/2010/main" val="235205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B0D61-77F2-0C01-9714-71A61C29E899}"/>
              </a:ext>
            </a:extLst>
          </p:cNvPr>
          <p:cNvSpPr>
            <a:spLocks noGrp="1"/>
          </p:cNvSpPr>
          <p:nvPr>
            <p:ph type="title"/>
          </p:nvPr>
        </p:nvSpPr>
        <p:spPr/>
        <p:txBody>
          <a:bodyPr/>
          <a:lstStyle/>
          <a:p>
            <a:r>
              <a:rPr lang="en-US" dirty="0"/>
              <a:t>TED Talk – Nadine Burke Harris, M.D.</a:t>
            </a:r>
          </a:p>
        </p:txBody>
      </p:sp>
      <p:pic>
        <p:nvPicPr>
          <p:cNvPr id="4" name="NEO Only - How childhood trauma affects health - Nadine Burke Harris">
            <a:hlinkClick r:id="" action="ppaction://media"/>
            <a:extLst>
              <a:ext uri="{FF2B5EF4-FFF2-40B4-BE49-F238E27FC236}">
                <a16:creationId xmlns:a16="http://schemas.microsoft.com/office/drawing/2014/main" id="{02DB5D6A-2F93-487F-B7A0-CC65F27CBFD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55371" y="1012370"/>
            <a:ext cx="9029700" cy="5079206"/>
          </a:xfrm>
          <a:prstGeom prst="rect">
            <a:avLst/>
          </a:prstGeom>
        </p:spPr>
      </p:pic>
      <p:sp>
        <p:nvSpPr>
          <p:cNvPr id="6" name="TextBox 5">
            <a:extLst>
              <a:ext uri="{FF2B5EF4-FFF2-40B4-BE49-F238E27FC236}">
                <a16:creationId xmlns:a16="http://schemas.microsoft.com/office/drawing/2014/main" id="{D434390B-ACBC-4804-8611-D97E00E155B2}"/>
              </a:ext>
            </a:extLst>
          </p:cNvPr>
          <p:cNvSpPr txBox="1"/>
          <p:nvPr/>
        </p:nvSpPr>
        <p:spPr>
          <a:xfrm>
            <a:off x="1387736" y="6488668"/>
            <a:ext cx="527125" cy="369332"/>
          </a:xfrm>
          <a:prstGeom prst="rect">
            <a:avLst/>
          </a:prstGeom>
          <a:noFill/>
        </p:spPr>
        <p:txBody>
          <a:bodyPr wrap="square" rtlCol="0">
            <a:spAutoFit/>
          </a:bodyPr>
          <a:lstStyle/>
          <a:p>
            <a:r>
              <a:rPr lang="en-US" dirty="0"/>
              <a:t>17</a:t>
            </a:r>
          </a:p>
        </p:txBody>
      </p:sp>
    </p:spTree>
    <p:extLst>
      <p:ext uri="{BB962C8B-B14F-4D97-AF65-F5344CB8AC3E}">
        <p14:creationId xmlns:p14="http://schemas.microsoft.com/office/powerpoint/2010/main" val="109310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3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897E-8774-40E4-A789-BA8D74040C72}"/>
              </a:ext>
            </a:extLst>
          </p:cNvPr>
          <p:cNvSpPr>
            <a:spLocks noGrp="1"/>
          </p:cNvSpPr>
          <p:nvPr>
            <p:ph type="title"/>
          </p:nvPr>
        </p:nvSpPr>
        <p:spPr>
          <a:xfrm>
            <a:off x="1176949" y="2761307"/>
            <a:ext cx="11015051" cy="1073150"/>
          </a:xfrm>
        </p:spPr>
        <p:txBody>
          <a:bodyPr>
            <a:normAutofit/>
          </a:bodyPr>
          <a:lstStyle/>
          <a:p>
            <a:pPr algn="ctr"/>
            <a:r>
              <a:rPr lang="en-US" sz="5400" dirty="0"/>
              <a:t>The RC Trauma Framework</a:t>
            </a:r>
          </a:p>
        </p:txBody>
      </p:sp>
      <p:sp>
        <p:nvSpPr>
          <p:cNvPr id="3" name="TextBox 2">
            <a:extLst>
              <a:ext uri="{FF2B5EF4-FFF2-40B4-BE49-F238E27FC236}">
                <a16:creationId xmlns:a16="http://schemas.microsoft.com/office/drawing/2014/main" id="{6F13DEB0-2506-4140-A9CD-39D5C17005CB}"/>
              </a:ext>
            </a:extLst>
          </p:cNvPr>
          <p:cNvSpPr txBox="1"/>
          <p:nvPr/>
        </p:nvSpPr>
        <p:spPr>
          <a:xfrm>
            <a:off x="1280160" y="6488668"/>
            <a:ext cx="589280" cy="369332"/>
          </a:xfrm>
          <a:prstGeom prst="rect">
            <a:avLst/>
          </a:prstGeom>
          <a:noFill/>
        </p:spPr>
        <p:txBody>
          <a:bodyPr wrap="square" rtlCol="0">
            <a:spAutoFit/>
          </a:bodyPr>
          <a:lstStyle/>
          <a:p>
            <a:pPr algn="ctr"/>
            <a:r>
              <a:rPr lang="en-US" dirty="0"/>
              <a:t>18</a:t>
            </a:r>
          </a:p>
        </p:txBody>
      </p:sp>
    </p:spTree>
    <p:extLst>
      <p:ext uri="{BB962C8B-B14F-4D97-AF65-F5344CB8AC3E}">
        <p14:creationId xmlns:p14="http://schemas.microsoft.com/office/powerpoint/2010/main" val="442735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320800"/>
          </a:xfrm>
          <a:prstGeom prst="rect">
            <a:avLst/>
          </a:prstGeom>
        </p:spPr>
      </p:pic>
      <p:pic>
        <p:nvPicPr>
          <p:cNvPr id="12" name="Picture 11">
            <a:extLst>
              <a:ext uri="{FF2B5EF4-FFF2-40B4-BE49-F238E27FC236}">
                <a16:creationId xmlns:a16="http://schemas.microsoft.com/office/drawing/2014/main" id="{FDF983D8-510C-4A5B-9C63-5A48625FDF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1005" y="1188500"/>
            <a:ext cx="3988283" cy="5434036"/>
          </a:xfrm>
          <a:prstGeom prst="rect">
            <a:avLst/>
          </a:prstGeom>
        </p:spPr>
      </p:pic>
      <p:pic>
        <p:nvPicPr>
          <p:cNvPr id="14" name="Picture 13">
            <a:extLst>
              <a:ext uri="{FF2B5EF4-FFF2-40B4-BE49-F238E27FC236}">
                <a16:creationId xmlns:a16="http://schemas.microsoft.com/office/drawing/2014/main" id="{59790E1F-4E18-4573-B2C5-1B263BACAB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064" y="1417320"/>
            <a:ext cx="3691156" cy="5029200"/>
          </a:xfrm>
          <a:prstGeom prst="rect">
            <a:avLst/>
          </a:prstGeom>
        </p:spPr>
      </p:pic>
      <p:pic>
        <p:nvPicPr>
          <p:cNvPr id="18" name="Picture 17">
            <a:extLst>
              <a:ext uri="{FF2B5EF4-FFF2-40B4-BE49-F238E27FC236}">
                <a16:creationId xmlns:a16="http://schemas.microsoft.com/office/drawing/2014/main" id="{8ED396EC-AC90-4990-B687-1EE5AC3863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55200" y="1355776"/>
            <a:ext cx="3738133" cy="5093208"/>
          </a:xfrm>
          <a:prstGeom prst="rect">
            <a:avLst/>
          </a:prstGeom>
        </p:spPr>
      </p:pic>
      <p:sp>
        <p:nvSpPr>
          <p:cNvPr id="7" name="TextBox 6">
            <a:extLst>
              <a:ext uri="{FF2B5EF4-FFF2-40B4-BE49-F238E27FC236}">
                <a16:creationId xmlns:a16="http://schemas.microsoft.com/office/drawing/2014/main" id="{A06BA43F-E52A-4AE2-9FBC-8F231D4E7C38}"/>
              </a:ext>
            </a:extLst>
          </p:cNvPr>
          <p:cNvSpPr txBox="1"/>
          <p:nvPr/>
        </p:nvSpPr>
        <p:spPr>
          <a:xfrm>
            <a:off x="1280160" y="6488668"/>
            <a:ext cx="589280" cy="369332"/>
          </a:xfrm>
          <a:prstGeom prst="rect">
            <a:avLst/>
          </a:prstGeom>
          <a:noFill/>
        </p:spPr>
        <p:txBody>
          <a:bodyPr wrap="square" rtlCol="0">
            <a:spAutoFit/>
          </a:bodyPr>
          <a:lstStyle/>
          <a:p>
            <a:pPr algn="ctr"/>
            <a:r>
              <a:rPr lang="en-US" dirty="0"/>
              <a:t>19</a:t>
            </a:r>
          </a:p>
        </p:txBody>
      </p:sp>
    </p:spTree>
    <p:extLst>
      <p:ext uri="{BB962C8B-B14F-4D97-AF65-F5344CB8AC3E}">
        <p14:creationId xmlns:p14="http://schemas.microsoft.com/office/powerpoint/2010/main" val="153207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135368-3E84-459F-9FEA-982DAD5281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B94E4371-108E-418E-9E4E-C145BD9ED48A}"/>
              </a:ext>
            </a:extLst>
          </p:cNvPr>
          <p:cNvSpPr txBox="1"/>
          <p:nvPr/>
        </p:nvSpPr>
        <p:spPr>
          <a:xfrm>
            <a:off x="1280160" y="6488668"/>
            <a:ext cx="589280" cy="369332"/>
          </a:xfrm>
          <a:prstGeom prst="rect">
            <a:avLst/>
          </a:prstGeom>
          <a:noFill/>
        </p:spPr>
        <p:txBody>
          <a:bodyPr wrap="square" rtlCol="0">
            <a:spAutoFit/>
          </a:bodyPr>
          <a:lstStyle/>
          <a:p>
            <a:pPr algn="ctr"/>
            <a:r>
              <a:rPr lang="en-US" dirty="0"/>
              <a:t>20</a:t>
            </a:r>
          </a:p>
        </p:txBody>
      </p:sp>
    </p:spTree>
    <p:extLst>
      <p:ext uri="{BB962C8B-B14F-4D97-AF65-F5344CB8AC3E}">
        <p14:creationId xmlns:p14="http://schemas.microsoft.com/office/powerpoint/2010/main" val="2222909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897E-8774-40E4-A789-BA8D74040C72}"/>
              </a:ext>
            </a:extLst>
          </p:cNvPr>
          <p:cNvSpPr>
            <a:spLocks noGrp="1"/>
          </p:cNvSpPr>
          <p:nvPr>
            <p:ph type="title"/>
          </p:nvPr>
        </p:nvSpPr>
        <p:spPr>
          <a:xfrm>
            <a:off x="1176949" y="2761307"/>
            <a:ext cx="11015051" cy="1073150"/>
          </a:xfrm>
        </p:spPr>
        <p:txBody>
          <a:bodyPr>
            <a:normAutofit/>
          </a:bodyPr>
          <a:lstStyle/>
          <a:p>
            <a:pPr algn="ctr"/>
            <a:r>
              <a:rPr lang="en-US" sz="5400" dirty="0"/>
              <a:t>Symptoms as Adaptations</a:t>
            </a:r>
          </a:p>
        </p:txBody>
      </p:sp>
      <p:sp>
        <p:nvSpPr>
          <p:cNvPr id="3" name="TextBox 2">
            <a:extLst>
              <a:ext uri="{FF2B5EF4-FFF2-40B4-BE49-F238E27FC236}">
                <a16:creationId xmlns:a16="http://schemas.microsoft.com/office/drawing/2014/main" id="{213866DA-7EDD-4132-A0AE-624D30566802}"/>
              </a:ext>
            </a:extLst>
          </p:cNvPr>
          <p:cNvSpPr txBox="1"/>
          <p:nvPr/>
        </p:nvSpPr>
        <p:spPr>
          <a:xfrm>
            <a:off x="1280160" y="6488668"/>
            <a:ext cx="589280" cy="369332"/>
          </a:xfrm>
          <a:prstGeom prst="rect">
            <a:avLst/>
          </a:prstGeom>
          <a:noFill/>
        </p:spPr>
        <p:txBody>
          <a:bodyPr wrap="square" rtlCol="0">
            <a:spAutoFit/>
          </a:bodyPr>
          <a:lstStyle/>
          <a:p>
            <a:pPr algn="ctr"/>
            <a:r>
              <a:rPr lang="en-US" dirty="0"/>
              <a:t>21</a:t>
            </a:r>
          </a:p>
        </p:txBody>
      </p:sp>
    </p:spTree>
    <p:extLst>
      <p:ext uri="{BB962C8B-B14F-4D97-AF65-F5344CB8AC3E}">
        <p14:creationId xmlns:p14="http://schemas.microsoft.com/office/powerpoint/2010/main" val="3469274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192214" y="1371600"/>
            <a:ext cx="6609123" cy="5118099"/>
          </a:xfrm>
        </p:spPr>
        <p:txBody>
          <a:bodyPr/>
          <a:lstStyle/>
          <a:p>
            <a:pPr>
              <a:lnSpc>
                <a:spcPct val="150000"/>
              </a:lnSpc>
            </a:pPr>
            <a:r>
              <a:rPr lang="en-US" dirty="0"/>
              <a:t>Symptoms/behaviors are ways clients have learned to adapt to (survive) intolerable feelings and  memories.</a:t>
            </a:r>
            <a:endParaRPr lang="en-US" sz="3200" dirty="0"/>
          </a:p>
          <a:p>
            <a:pPr>
              <a:lnSpc>
                <a:spcPct val="150000"/>
              </a:lnSpc>
            </a:pPr>
            <a:r>
              <a:rPr lang="en-US" dirty="0"/>
              <a:t>Symptoms/behaviors help the person </a:t>
            </a:r>
            <a:br>
              <a:rPr lang="en-US" dirty="0"/>
            </a:br>
            <a:r>
              <a:rPr lang="en-US" dirty="0"/>
              <a:t>in the moment ­­­­­­-­­­­­­­ despite </a:t>
            </a:r>
            <a:br>
              <a:rPr lang="en-US" dirty="0"/>
            </a:br>
            <a:r>
              <a:rPr lang="en-US" dirty="0"/>
              <a:t>long-term negative consequences.</a:t>
            </a:r>
          </a:p>
          <a:p>
            <a:endParaRPr lang="en-US" dirty="0"/>
          </a:p>
        </p:txBody>
      </p:sp>
      <p:sp>
        <p:nvSpPr>
          <p:cNvPr id="4" name="Title 3"/>
          <p:cNvSpPr>
            <a:spLocks noGrp="1"/>
          </p:cNvSpPr>
          <p:nvPr>
            <p:ph type="title"/>
          </p:nvPr>
        </p:nvSpPr>
        <p:spPr/>
        <p:txBody>
          <a:bodyPr/>
          <a:lstStyle/>
          <a:p>
            <a:r>
              <a:rPr lang="en-US" dirty="0"/>
              <a:t>Symptoms/Behaviors are Adaptations</a:t>
            </a:r>
          </a:p>
        </p:txBody>
      </p:sp>
      <p:pic>
        <p:nvPicPr>
          <p:cNvPr id="10" name="Picture Placeholder 8">
            <a:extLst>
              <a:ext uri="{FF2B5EF4-FFF2-40B4-BE49-F238E27FC236}">
                <a16:creationId xmlns:a16="http://schemas.microsoft.com/office/drawing/2014/main" id="{0CB4AF2F-AB13-4B82-A512-D97D868014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2093" y="1625055"/>
            <a:ext cx="3861345" cy="3861345"/>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6" name="TextBox 5">
            <a:extLst>
              <a:ext uri="{FF2B5EF4-FFF2-40B4-BE49-F238E27FC236}">
                <a16:creationId xmlns:a16="http://schemas.microsoft.com/office/drawing/2014/main" id="{0F8289A9-006E-4C23-B8A3-24D2961A5AAC}"/>
              </a:ext>
            </a:extLst>
          </p:cNvPr>
          <p:cNvSpPr txBox="1"/>
          <p:nvPr/>
        </p:nvSpPr>
        <p:spPr>
          <a:xfrm>
            <a:off x="1280160" y="6488668"/>
            <a:ext cx="589280" cy="369332"/>
          </a:xfrm>
          <a:prstGeom prst="rect">
            <a:avLst/>
          </a:prstGeom>
          <a:noFill/>
        </p:spPr>
        <p:txBody>
          <a:bodyPr wrap="square" rtlCol="0">
            <a:spAutoFit/>
          </a:bodyPr>
          <a:lstStyle/>
          <a:p>
            <a:pPr algn="ctr"/>
            <a:r>
              <a:rPr lang="en-US" dirty="0"/>
              <a:t>22</a:t>
            </a:r>
          </a:p>
        </p:txBody>
      </p:sp>
    </p:spTree>
    <p:extLst>
      <p:ext uri="{BB962C8B-B14F-4D97-AF65-F5344CB8AC3E}">
        <p14:creationId xmlns:p14="http://schemas.microsoft.com/office/powerpoint/2010/main" val="259990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AB2A4A9-424F-4151-B475-D6E4244C02F1}"/>
              </a:ext>
            </a:extLst>
          </p:cNvPr>
          <p:cNvSpPr>
            <a:spLocks noGrp="1"/>
          </p:cNvSpPr>
          <p:nvPr>
            <p:ph type="body" sz="quarter" idx="10"/>
          </p:nvPr>
        </p:nvSpPr>
        <p:spPr>
          <a:xfrm>
            <a:off x="1192214" y="1587062"/>
            <a:ext cx="6591616" cy="4902637"/>
          </a:xfrm>
        </p:spPr>
        <p:txBody>
          <a:bodyPr/>
          <a:lstStyle/>
          <a:p>
            <a:pPr defTabSz="963613">
              <a:spcAft>
                <a:spcPct val="15000"/>
              </a:spcAft>
            </a:pPr>
            <a:r>
              <a:rPr lang="en-US" dirty="0"/>
              <a:t>Strength-based</a:t>
            </a:r>
          </a:p>
          <a:p>
            <a:pPr defTabSz="963613">
              <a:spcAft>
                <a:spcPct val="15000"/>
              </a:spcAft>
            </a:pPr>
            <a:r>
              <a:rPr lang="en-US" dirty="0"/>
              <a:t>Helps treater not take negative behavior personally</a:t>
            </a:r>
          </a:p>
          <a:p>
            <a:pPr defTabSz="963613">
              <a:spcAft>
                <a:spcPct val="15000"/>
              </a:spcAft>
            </a:pPr>
            <a:r>
              <a:rPr lang="en-US" dirty="0"/>
              <a:t>Reduces shame and blame</a:t>
            </a:r>
          </a:p>
          <a:p>
            <a:pPr defTabSz="963613">
              <a:spcAft>
                <a:spcPct val="15000"/>
              </a:spcAft>
            </a:pPr>
            <a:r>
              <a:rPr lang="en-US" dirty="0"/>
              <a:t>Allies treater with person to solve problems together</a:t>
            </a:r>
          </a:p>
          <a:p>
            <a:pPr defTabSz="963613">
              <a:spcAft>
                <a:spcPct val="15000"/>
              </a:spcAft>
            </a:pPr>
            <a:r>
              <a:rPr lang="en-US" dirty="0"/>
              <a:t>Assumes that at any moment, person is doing the best they can</a:t>
            </a:r>
          </a:p>
          <a:p>
            <a:endParaRPr lang="en-US" dirty="0"/>
          </a:p>
        </p:txBody>
      </p:sp>
      <p:sp>
        <p:nvSpPr>
          <p:cNvPr id="4" name="Title 3">
            <a:extLst>
              <a:ext uri="{FF2B5EF4-FFF2-40B4-BE49-F238E27FC236}">
                <a16:creationId xmlns:a16="http://schemas.microsoft.com/office/drawing/2014/main" id="{37413AA9-F8E9-47C0-983F-CEC73A755B51}"/>
              </a:ext>
            </a:extLst>
          </p:cNvPr>
          <p:cNvSpPr>
            <a:spLocks noGrp="1"/>
          </p:cNvSpPr>
          <p:nvPr>
            <p:ph type="title"/>
          </p:nvPr>
        </p:nvSpPr>
        <p:spPr>
          <a:xfrm>
            <a:off x="1192785" y="1"/>
            <a:ext cx="10999214" cy="1517904"/>
          </a:xfrm>
        </p:spPr>
        <p:txBody>
          <a:bodyPr>
            <a:noAutofit/>
          </a:bodyPr>
          <a:lstStyle/>
          <a:p>
            <a:r>
              <a:rPr lang="en-US" dirty="0"/>
              <a:t>Implications of Viewing Symptoms as Adaptations</a:t>
            </a:r>
          </a:p>
        </p:txBody>
      </p:sp>
      <p:pic>
        <p:nvPicPr>
          <p:cNvPr id="7" name="Picture Placeholder 6"/>
          <p:cNvPicPr>
            <a:picLocks noGrp="1" noChangeAspect="1"/>
          </p:cNvPicPr>
          <p:nvPr>
            <p:ph type="pic" sz="quarter" idx="15"/>
          </p:nvPr>
        </p:nvPicPr>
        <p:blipFill>
          <a:blip r:embed="rId5">
            <a:extLst>
              <a:ext uri="{28A0092B-C50C-407E-A947-70E740481C1C}">
                <a14:useLocalDpi xmlns:a14="http://schemas.microsoft.com/office/drawing/2010/main" val="0"/>
              </a:ext>
            </a:extLst>
          </a:blip>
          <a:srcRect/>
          <a:stretch>
            <a:fillRect/>
          </a:stretch>
        </p:blipFill>
        <p:spPr>
          <a:xfrm>
            <a:off x="9004280" y="4086644"/>
            <a:ext cx="2442246" cy="2442569"/>
          </a:xfrm>
        </p:spPr>
      </p:pic>
      <p:pic>
        <p:nvPicPr>
          <p:cNvPr id="9" name="blame game v2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242428" y="1204664"/>
            <a:ext cx="3470664" cy="3470664"/>
          </a:xfrm>
          <a:prstGeom prst="ellipse">
            <a:avLst/>
          </a:prstGeom>
        </p:spPr>
      </p:pic>
      <p:sp>
        <p:nvSpPr>
          <p:cNvPr id="6" name="TextBox 5">
            <a:extLst>
              <a:ext uri="{FF2B5EF4-FFF2-40B4-BE49-F238E27FC236}">
                <a16:creationId xmlns:a16="http://schemas.microsoft.com/office/drawing/2014/main" id="{8110870A-ACAD-47B8-966E-782809FCA620}"/>
              </a:ext>
            </a:extLst>
          </p:cNvPr>
          <p:cNvSpPr txBox="1"/>
          <p:nvPr/>
        </p:nvSpPr>
        <p:spPr>
          <a:xfrm>
            <a:off x="1280160" y="6488668"/>
            <a:ext cx="589280" cy="369332"/>
          </a:xfrm>
          <a:prstGeom prst="rect">
            <a:avLst/>
          </a:prstGeom>
          <a:noFill/>
        </p:spPr>
        <p:txBody>
          <a:bodyPr wrap="square" rtlCol="0">
            <a:spAutoFit/>
          </a:bodyPr>
          <a:lstStyle/>
          <a:p>
            <a:pPr algn="ctr"/>
            <a:r>
              <a:rPr lang="en-US" dirty="0"/>
              <a:t>23</a:t>
            </a:r>
          </a:p>
        </p:txBody>
      </p:sp>
    </p:spTree>
    <p:extLst>
      <p:ext uri="{BB962C8B-B14F-4D97-AF65-F5344CB8AC3E}">
        <p14:creationId xmlns:p14="http://schemas.microsoft.com/office/powerpoint/2010/main" val="338106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8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DC9-2D7D-235A-7B3F-AD24AE78FC7D}"/>
              </a:ext>
            </a:extLst>
          </p:cNvPr>
          <p:cNvSpPr>
            <a:spLocks noGrp="1"/>
          </p:cNvSpPr>
          <p:nvPr>
            <p:ph type="title"/>
          </p:nvPr>
        </p:nvSpPr>
        <p:spPr/>
        <p:txBody>
          <a:bodyPr/>
          <a:lstStyle/>
          <a:p>
            <a:r>
              <a:rPr lang="en-US" dirty="0"/>
              <a:t>Video: Why I am Rude</a:t>
            </a:r>
          </a:p>
        </p:txBody>
      </p:sp>
      <p:pic>
        <p:nvPicPr>
          <p:cNvPr id="11" name="Why I am Rude">
            <a:hlinkClick r:id="" action="ppaction://media"/>
            <a:extLst>
              <a:ext uri="{FF2B5EF4-FFF2-40B4-BE49-F238E27FC236}">
                <a16:creationId xmlns:a16="http://schemas.microsoft.com/office/drawing/2014/main" id="{D7DA1FFF-5B80-48FD-B92E-31FAAF37635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91453" y="1192192"/>
            <a:ext cx="8931797" cy="5024136"/>
          </a:xfrm>
          <a:prstGeom prst="rect">
            <a:avLst/>
          </a:prstGeom>
        </p:spPr>
      </p:pic>
      <p:sp>
        <p:nvSpPr>
          <p:cNvPr id="4" name="TextBox 3">
            <a:extLst>
              <a:ext uri="{FF2B5EF4-FFF2-40B4-BE49-F238E27FC236}">
                <a16:creationId xmlns:a16="http://schemas.microsoft.com/office/drawing/2014/main" id="{D3E3D871-0704-476B-B682-9CDCF5ED6753}"/>
              </a:ext>
            </a:extLst>
          </p:cNvPr>
          <p:cNvSpPr txBox="1"/>
          <p:nvPr/>
        </p:nvSpPr>
        <p:spPr>
          <a:xfrm>
            <a:off x="1280160" y="6488668"/>
            <a:ext cx="589280" cy="369332"/>
          </a:xfrm>
          <a:prstGeom prst="rect">
            <a:avLst/>
          </a:prstGeom>
          <a:noFill/>
        </p:spPr>
        <p:txBody>
          <a:bodyPr wrap="square" rtlCol="0">
            <a:spAutoFit/>
          </a:bodyPr>
          <a:lstStyle/>
          <a:p>
            <a:pPr algn="ctr"/>
            <a:r>
              <a:rPr lang="en-US" dirty="0"/>
              <a:t>24</a:t>
            </a:r>
          </a:p>
        </p:txBody>
      </p:sp>
    </p:spTree>
    <p:extLst>
      <p:ext uri="{BB962C8B-B14F-4D97-AF65-F5344CB8AC3E}">
        <p14:creationId xmlns:p14="http://schemas.microsoft.com/office/powerpoint/2010/main" val="3554894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38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3897E-8774-40E4-A789-BA8D74040C72}"/>
              </a:ext>
            </a:extLst>
          </p:cNvPr>
          <p:cNvSpPr>
            <a:spLocks noGrp="1"/>
          </p:cNvSpPr>
          <p:nvPr>
            <p:ph type="title"/>
          </p:nvPr>
        </p:nvSpPr>
        <p:spPr>
          <a:xfrm>
            <a:off x="1176949" y="2761307"/>
            <a:ext cx="11015051" cy="1073150"/>
          </a:xfrm>
        </p:spPr>
        <p:txBody>
          <a:bodyPr>
            <a:normAutofit/>
          </a:bodyPr>
          <a:lstStyle/>
          <a:p>
            <a:pPr algn="ctr"/>
            <a:r>
              <a:rPr lang="en-US" sz="5400" dirty="0"/>
              <a:t>Healing Relationships</a:t>
            </a:r>
          </a:p>
        </p:txBody>
      </p:sp>
      <p:sp>
        <p:nvSpPr>
          <p:cNvPr id="3" name="TextBox 2">
            <a:extLst>
              <a:ext uri="{FF2B5EF4-FFF2-40B4-BE49-F238E27FC236}">
                <a16:creationId xmlns:a16="http://schemas.microsoft.com/office/drawing/2014/main" id="{213866DA-7EDD-4132-A0AE-624D30566802}"/>
              </a:ext>
            </a:extLst>
          </p:cNvPr>
          <p:cNvSpPr txBox="1"/>
          <p:nvPr/>
        </p:nvSpPr>
        <p:spPr>
          <a:xfrm>
            <a:off x="1280160" y="6488668"/>
            <a:ext cx="589280" cy="369332"/>
          </a:xfrm>
          <a:prstGeom prst="rect">
            <a:avLst/>
          </a:prstGeom>
          <a:noFill/>
        </p:spPr>
        <p:txBody>
          <a:bodyPr wrap="square" rtlCol="0">
            <a:spAutoFit/>
          </a:bodyPr>
          <a:lstStyle/>
          <a:p>
            <a:pPr algn="ctr"/>
            <a:r>
              <a:rPr lang="en-US" dirty="0"/>
              <a:t>25</a:t>
            </a:r>
          </a:p>
        </p:txBody>
      </p:sp>
    </p:spTree>
    <p:extLst>
      <p:ext uri="{BB962C8B-B14F-4D97-AF65-F5344CB8AC3E}">
        <p14:creationId xmlns:p14="http://schemas.microsoft.com/office/powerpoint/2010/main" val="125438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325726" y="2399367"/>
            <a:ext cx="6737960" cy="3657600"/>
          </a:xfrm>
        </p:spPr>
        <p:txBody>
          <a:bodyPr/>
          <a:lstStyle/>
          <a:p>
            <a:pPr marL="228600"/>
            <a:r>
              <a:rPr lang="en-US" dirty="0"/>
              <a:t>The relationship is your major healing tool</a:t>
            </a:r>
          </a:p>
          <a:p>
            <a:pPr marL="228600"/>
            <a:r>
              <a:rPr lang="en-US" dirty="0"/>
              <a:t>Your interaction can be healing </a:t>
            </a:r>
            <a:br>
              <a:rPr lang="en-US" dirty="0"/>
            </a:br>
            <a:r>
              <a:rPr lang="en-US" dirty="0"/>
              <a:t>whether the contact is one-time </a:t>
            </a:r>
            <a:br>
              <a:rPr lang="en-US" dirty="0"/>
            </a:br>
            <a:r>
              <a:rPr lang="en-US" dirty="0"/>
              <a:t>or long-term, frequent </a:t>
            </a:r>
            <a:br>
              <a:rPr lang="en-US" dirty="0"/>
            </a:br>
            <a:r>
              <a:rPr lang="en-US" dirty="0"/>
              <a:t>or infrequent</a:t>
            </a:r>
          </a:p>
        </p:txBody>
      </p:sp>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Healing Relationships</a:t>
            </a:r>
          </a:p>
        </p:txBody>
      </p:sp>
      <p:pic>
        <p:nvPicPr>
          <p:cNvPr id="10" name="Picture Placeholder 9"/>
          <p:cNvPicPr>
            <a:picLocks noGrp="1" noChangeAspect="1"/>
          </p:cNvPicPr>
          <p:nvPr>
            <p:ph type="pic" sz="quarter" idx="14"/>
          </p:nvPr>
        </p:nvPicPr>
        <p:blipFill>
          <a:blip r:embed="rId3">
            <a:extLst>
              <a:ext uri="{28A0092B-C50C-407E-A947-70E740481C1C}">
                <a14:useLocalDpi xmlns:a14="http://schemas.microsoft.com/office/drawing/2010/main" val="0"/>
              </a:ext>
            </a:extLst>
          </a:blip>
          <a:stretch>
            <a:fillRect/>
          </a:stretch>
        </p:blipFill>
        <p:spPr>
          <a:xfrm>
            <a:off x="6657946" y="3597441"/>
            <a:ext cx="2181813" cy="2004693"/>
          </a:xfrm>
        </p:spPr>
      </p:pic>
      <p:pic>
        <p:nvPicPr>
          <p:cNvPr id="9" name="Picture Placeholder 8"/>
          <p:cNvPicPr>
            <a:picLocks noGrp="1" noChangeAspect="1"/>
          </p:cNvPicPr>
          <p:nvPr>
            <p:ph type="pic" sz="quarter" idx="15"/>
          </p:nvPr>
        </p:nvPicPr>
        <p:blipFill>
          <a:blip r:embed="rId4">
            <a:extLst>
              <a:ext uri="{28A0092B-C50C-407E-A947-70E740481C1C}">
                <a14:useLocalDpi xmlns:a14="http://schemas.microsoft.com/office/drawing/2010/main" val="0"/>
              </a:ext>
            </a:extLst>
          </a:blip>
          <a:stretch>
            <a:fillRect/>
          </a:stretch>
        </p:blipFill>
        <p:spPr>
          <a:xfrm>
            <a:off x="8410075" y="2033337"/>
            <a:ext cx="3140460" cy="3140460"/>
          </a:xfrm>
        </p:spPr>
      </p:pic>
      <p:sp>
        <p:nvSpPr>
          <p:cNvPr id="5" name="TextBox 4"/>
          <p:cNvSpPr txBox="1"/>
          <p:nvPr/>
        </p:nvSpPr>
        <p:spPr>
          <a:xfrm>
            <a:off x="1284922" y="1320417"/>
            <a:ext cx="10742121" cy="1078950"/>
          </a:xfrm>
          <a:prstGeom prst="rect">
            <a:avLst/>
          </a:prstGeom>
          <a:noFill/>
        </p:spPr>
        <p:txBody>
          <a:bodyPr wrap="square" rtlCol="0">
            <a:spAutoFit/>
          </a:bodyPr>
          <a:lstStyle/>
          <a:p>
            <a:pPr lvl="0">
              <a:lnSpc>
                <a:spcPct val="120000"/>
              </a:lnSpc>
              <a:spcBef>
                <a:spcPts val="600"/>
              </a:spcBef>
            </a:pPr>
            <a:r>
              <a:rPr lang="en-US" sz="2800" b="1" dirty="0">
                <a:solidFill>
                  <a:srgbClr val="444444"/>
                </a:solidFill>
              </a:rPr>
              <a:t>These are positive connections between the treater and </a:t>
            </a:r>
            <a:br>
              <a:rPr lang="en-US" sz="2800" b="1" dirty="0">
                <a:solidFill>
                  <a:srgbClr val="444444"/>
                </a:solidFill>
              </a:rPr>
            </a:br>
            <a:r>
              <a:rPr lang="en-US" sz="2800" b="1" dirty="0">
                <a:solidFill>
                  <a:srgbClr val="444444"/>
                </a:solidFill>
              </a:rPr>
              <a:t>the person.</a:t>
            </a:r>
          </a:p>
        </p:txBody>
      </p:sp>
      <p:sp>
        <p:nvSpPr>
          <p:cNvPr id="11" name="Rectangle 10"/>
          <p:cNvSpPr/>
          <p:nvPr/>
        </p:nvSpPr>
        <p:spPr>
          <a:xfrm>
            <a:off x="1631309" y="5712643"/>
            <a:ext cx="10049346" cy="679104"/>
          </a:xfrm>
          <a:prstGeom prst="rect">
            <a:avLst/>
          </a:prstGeom>
          <a:solidFill>
            <a:schemeClr val="bg2"/>
          </a:solid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Without a relationship, techniques will not work.</a:t>
            </a:r>
          </a:p>
        </p:txBody>
      </p:sp>
      <p:sp>
        <p:nvSpPr>
          <p:cNvPr id="8" name="TextBox 7">
            <a:extLst>
              <a:ext uri="{FF2B5EF4-FFF2-40B4-BE49-F238E27FC236}">
                <a16:creationId xmlns:a16="http://schemas.microsoft.com/office/drawing/2014/main" id="{0B89657D-D9AF-4AAF-8EBE-DE3B88C5D10C}"/>
              </a:ext>
            </a:extLst>
          </p:cNvPr>
          <p:cNvSpPr txBox="1"/>
          <p:nvPr/>
        </p:nvSpPr>
        <p:spPr>
          <a:xfrm>
            <a:off x="1280160" y="6488668"/>
            <a:ext cx="589280" cy="369332"/>
          </a:xfrm>
          <a:prstGeom prst="rect">
            <a:avLst/>
          </a:prstGeom>
          <a:noFill/>
        </p:spPr>
        <p:txBody>
          <a:bodyPr wrap="square" rtlCol="0">
            <a:spAutoFit/>
          </a:bodyPr>
          <a:lstStyle/>
          <a:p>
            <a:pPr algn="ctr"/>
            <a:r>
              <a:rPr lang="en-US" dirty="0"/>
              <a:t>26</a:t>
            </a:r>
          </a:p>
        </p:txBody>
      </p:sp>
    </p:spTree>
    <p:extLst>
      <p:ext uri="{BB962C8B-B14F-4D97-AF65-F5344CB8AC3E}">
        <p14:creationId xmlns:p14="http://schemas.microsoft.com/office/powerpoint/2010/main" val="2057834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192213" y="1564105"/>
            <a:ext cx="6737960" cy="4937279"/>
          </a:xfrm>
        </p:spPr>
        <p:txBody>
          <a:bodyPr/>
          <a:lstStyle/>
          <a:p>
            <a:pPr marL="228600"/>
            <a:r>
              <a:rPr lang="en-US" dirty="0"/>
              <a:t>It contradicts traumatized persons’ basic assumptions about relationships</a:t>
            </a:r>
          </a:p>
          <a:p>
            <a:pPr marL="228600"/>
            <a:endParaRPr lang="en-US" dirty="0"/>
          </a:p>
          <a:p>
            <a:pPr marL="228600"/>
            <a:r>
              <a:rPr lang="en-US" dirty="0"/>
              <a:t>It rewires brain pathways</a:t>
            </a:r>
          </a:p>
          <a:p>
            <a:pPr marL="228600"/>
            <a:endParaRPr lang="en-US" dirty="0"/>
          </a:p>
          <a:p>
            <a:pPr marL="228600"/>
            <a:r>
              <a:rPr lang="en-US" dirty="0"/>
              <a:t>It decreases a person’s sense of isolation</a:t>
            </a:r>
          </a:p>
          <a:p>
            <a:pPr marL="0" indent="0">
              <a:buNone/>
            </a:pPr>
            <a:endParaRPr lang="en-US" dirty="0"/>
          </a:p>
        </p:txBody>
      </p:sp>
      <p:sp>
        <p:nvSpPr>
          <p:cNvPr id="4" name="Title 3"/>
          <p:cNvSpPr>
            <a:spLocks noGrp="1"/>
          </p:cNvSpPr>
          <p:nvPr>
            <p:ph type="title"/>
          </p:nvPr>
        </p:nvSpPr>
        <p:spPr>
          <a:xfrm>
            <a:off x="1192213" y="1"/>
            <a:ext cx="10999786" cy="1443788"/>
          </a:xfrm>
        </p:spPr>
        <p:txBody>
          <a:bodyPr>
            <a:normAutofit/>
          </a:bodyPr>
          <a:lstStyle/>
          <a:p>
            <a:r>
              <a:rPr lang="en-US" dirty="0"/>
              <a:t>Why is a Healing Relationship So Important?</a:t>
            </a:r>
          </a:p>
        </p:txBody>
      </p:sp>
      <p:pic>
        <p:nvPicPr>
          <p:cNvPr id="8" name="Picture 4" descr="crying"/>
          <p:cNvPicPr>
            <a:picLocks noGrp="1" noChangeAspect="1" noChangeArrowheads="1"/>
          </p:cNvPicPr>
          <p:nvPr>
            <p:ph type="pic" sz="quarter" idx="14"/>
          </p:nvPr>
        </p:nvPicPr>
        <p:blipFill>
          <a:blip r:embed="rId3" cstate="print"/>
          <a:srcRect l="11252" r="11252"/>
          <a:stretch>
            <a:fillRect/>
          </a:stretch>
        </p:blipFill>
        <p:spPr>
          <a:xfrm>
            <a:off x="7466802" y="3713199"/>
            <a:ext cx="2009534" cy="2187858"/>
          </a:xfrm>
          <a:noFill/>
        </p:spPr>
      </p:pic>
      <p:pic>
        <p:nvPicPr>
          <p:cNvPr id="3" name="Picture Placeholder 2"/>
          <p:cNvPicPr>
            <a:picLocks noGrp="1" noChangeAspect="1"/>
          </p:cNvPicPr>
          <p:nvPr>
            <p:ph type="pic" sz="quarter" idx="15"/>
          </p:nvPr>
        </p:nvPicPr>
        <p:blipFill>
          <a:blip r:embed="rId4">
            <a:extLst>
              <a:ext uri="{28A0092B-C50C-407E-A947-70E740481C1C}">
                <a14:useLocalDpi xmlns:a14="http://schemas.microsoft.com/office/drawing/2010/main" val="0"/>
              </a:ext>
            </a:extLst>
          </a:blip>
          <a:stretch>
            <a:fillRect/>
          </a:stretch>
        </p:blipFill>
        <p:spPr>
          <a:xfrm>
            <a:off x="7788466" y="1105306"/>
            <a:ext cx="2825343" cy="2825343"/>
          </a:xfrm>
        </p:spPr>
      </p:pic>
      <p:pic>
        <p:nvPicPr>
          <p:cNvPr id="7" name="Picture Placeholder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5874" y="2569666"/>
            <a:ext cx="2878917" cy="2878917"/>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
        <p:nvSpPr>
          <p:cNvPr id="9" name="TextBox 8">
            <a:extLst>
              <a:ext uri="{FF2B5EF4-FFF2-40B4-BE49-F238E27FC236}">
                <a16:creationId xmlns:a16="http://schemas.microsoft.com/office/drawing/2014/main" id="{9F12379B-6BA9-4314-BDDF-9DA3E8232B57}"/>
              </a:ext>
            </a:extLst>
          </p:cNvPr>
          <p:cNvSpPr txBox="1"/>
          <p:nvPr/>
        </p:nvSpPr>
        <p:spPr>
          <a:xfrm>
            <a:off x="1280160" y="6488668"/>
            <a:ext cx="589280" cy="369332"/>
          </a:xfrm>
          <a:prstGeom prst="rect">
            <a:avLst/>
          </a:prstGeom>
          <a:noFill/>
        </p:spPr>
        <p:txBody>
          <a:bodyPr wrap="square" rtlCol="0">
            <a:spAutoFit/>
          </a:bodyPr>
          <a:lstStyle/>
          <a:p>
            <a:pPr algn="ctr"/>
            <a:r>
              <a:rPr lang="en-US" dirty="0"/>
              <a:t>27</a:t>
            </a:r>
          </a:p>
        </p:txBody>
      </p:sp>
    </p:spTree>
    <p:extLst>
      <p:ext uri="{BB962C8B-B14F-4D97-AF65-F5344CB8AC3E}">
        <p14:creationId xmlns:p14="http://schemas.microsoft.com/office/powerpoint/2010/main" val="1328272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448181" y="4865838"/>
            <a:ext cx="10230416" cy="1444752"/>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srgbClr val="444444"/>
                </a:solidFill>
              </a:rPr>
              <a:t>People can learn about </a:t>
            </a:r>
            <a:r>
              <a:rPr lang="en-US" sz="2800" b="1" dirty="0">
                <a:solidFill>
                  <a:srgbClr val="444444"/>
                </a:solidFill>
              </a:rPr>
              <a:t>Rupture and Repair. </a:t>
            </a:r>
          </a:p>
          <a:p>
            <a:pPr lvl="0" algn="ctr"/>
            <a:r>
              <a:rPr lang="en-US" sz="2800" dirty="0">
                <a:solidFill>
                  <a:srgbClr val="444444"/>
                </a:solidFill>
              </a:rPr>
              <a:t>Inevitable breaks in relationships can be repaired. </a:t>
            </a:r>
          </a:p>
        </p:txBody>
      </p:sp>
      <p:sp>
        <p:nvSpPr>
          <p:cNvPr id="5" name="Text Placeholder 4"/>
          <p:cNvSpPr>
            <a:spLocks noGrp="1"/>
          </p:cNvSpPr>
          <p:nvPr>
            <p:ph type="body" sz="quarter" idx="10"/>
          </p:nvPr>
        </p:nvSpPr>
        <p:spPr>
          <a:xfrm>
            <a:off x="1192214" y="1549446"/>
            <a:ext cx="6592218" cy="3266388"/>
          </a:xfrm>
        </p:spPr>
        <p:txBody>
          <a:bodyPr>
            <a:normAutofit fontScale="92500" lnSpcReduction="10000"/>
          </a:bodyPr>
          <a:lstStyle/>
          <a:p>
            <a:pPr marL="228600">
              <a:lnSpc>
                <a:spcPct val="130000"/>
              </a:lnSpc>
            </a:pPr>
            <a:r>
              <a:rPr lang="en-US" dirty="0"/>
              <a:t>People with trauma/ACE histories can learn that the present is different from the past</a:t>
            </a:r>
          </a:p>
          <a:p>
            <a:pPr marL="228600">
              <a:lnSpc>
                <a:spcPct val="130000"/>
              </a:lnSpc>
            </a:pPr>
            <a:endParaRPr lang="en-US" dirty="0"/>
          </a:p>
          <a:p>
            <a:pPr marL="228600">
              <a:lnSpc>
                <a:spcPct val="130000"/>
              </a:lnSpc>
            </a:pPr>
            <a:r>
              <a:rPr lang="en-US" dirty="0"/>
              <a:t>It is the treater’s most important </a:t>
            </a:r>
            <a:br>
              <a:rPr lang="en-US" dirty="0"/>
            </a:br>
            <a:r>
              <a:rPr lang="en-US" dirty="0"/>
              <a:t>source of influence</a:t>
            </a:r>
          </a:p>
          <a:p>
            <a:pPr>
              <a:buNone/>
            </a:pPr>
            <a:endParaRPr lang="en-US" dirty="0"/>
          </a:p>
        </p:txBody>
      </p:sp>
      <p:sp>
        <p:nvSpPr>
          <p:cNvPr id="4" name="Title 3"/>
          <p:cNvSpPr>
            <a:spLocks noGrp="1"/>
          </p:cNvSpPr>
          <p:nvPr>
            <p:ph type="title"/>
          </p:nvPr>
        </p:nvSpPr>
        <p:spPr>
          <a:xfrm>
            <a:off x="1192213" y="1"/>
            <a:ext cx="10999786" cy="1444752"/>
          </a:xfrm>
        </p:spPr>
        <p:txBody>
          <a:bodyPr/>
          <a:lstStyle/>
          <a:p>
            <a:r>
              <a:rPr lang="en-US" dirty="0"/>
              <a:t>Why is a Healing Relationship So Important? </a:t>
            </a:r>
          </a:p>
        </p:txBody>
      </p:sp>
      <p:pic>
        <p:nvPicPr>
          <p:cNvPr id="18" name="blame game v2 (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54237" y="1179096"/>
            <a:ext cx="3444233" cy="3444233"/>
          </a:xfrm>
          <a:prstGeom prst="ellipse">
            <a:avLst/>
          </a:prstGeom>
        </p:spPr>
      </p:pic>
      <p:sp>
        <p:nvSpPr>
          <p:cNvPr id="6" name="TextBox 5">
            <a:extLst>
              <a:ext uri="{FF2B5EF4-FFF2-40B4-BE49-F238E27FC236}">
                <a16:creationId xmlns:a16="http://schemas.microsoft.com/office/drawing/2014/main" id="{48A3B83C-27CE-4F87-B396-9DA44DBF9CB3}"/>
              </a:ext>
            </a:extLst>
          </p:cNvPr>
          <p:cNvSpPr txBox="1"/>
          <p:nvPr/>
        </p:nvSpPr>
        <p:spPr>
          <a:xfrm>
            <a:off x="1280160" y="6488668"/>
            <a:ext cx="589280" cy="369332"/>
          </a:xfrm>
          <a:prstGeom prst="rect">
            <a:avLst/>
          </a:prstGeom>
          <a:noFill/>
        </p:spPr>
        <p:txBody>
          <a:bodyPr wrap="square" rtlCol="0">
            <a:spAutoFit/>
          </a:bodyPr>
          <a:lstStyle/>
          <a:p>
            <a:pPr algn="ctr"/>
            <a:r>
              <a:rPr lang="en-US" dirty="0"/>
              <a:t>28</a:t>
            </a:r>
          </a:p>
        </p:txBody>
      </p:sp>
    </p:spTree>
    <p:extLst>
      <p:ext uri="{BB962C8B-B14F-4D97-AF65-F5344CB8AC3E}">
        <p14:creationId xmlns:p14="http://schemas.microsoft.com/office/powerpoint/2010/main" val="378707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0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192213" y="1743502"/>
            <a:ext cx="5473282" cy="4577527"/>
          </a:xfrm>
        </p:spPr>
        <p:txBody>
          <a:bodyPr lIns="182880" tIns="914400" bIns="914400"/>
          <a:lstStyle/>
          <a:p>
            <a:pPr marL="0" indent="0">
              <a:buNone/>
            </a:pPr>
            <a:r>
              <a:rPr lang="en-US" dirty="0"/>
              <a:t>These four components define a relationship that is healing, whether it lasts five minutes or five years.</a:t>
            </a:r>
          </a:p>
          <a:p>
            <a:endParaRPr lang="en-US" dirty="0"/>
          </a:p>
        </p:txBody>
      </p:sp>
      <p:sp>
        <p:nvSpPr>
          <p:cNvPr id="4" name="Title 3"/>
          <p:cNvSpPr>
            <a:spLocks noGrp="1"/>
          </p:cNvSpPr>
          <p:nvPr>
            <p:ph type="title"/>
          </p:nvPr>
        </p:nvSpPr>
        <p:spPr/>
        <p:txBody>
          <a:bodyPr/>
          <a:lstStyle/>
          <a:p>
            <a:r>
              <a:rPr lang="en-US" sz="4300" dirty="0"/>
              <a:t>A RICH</a:t>
            </a:r>
            <a:r>
              <a:rPr lang="en-US" sz="2800" baseline="56000" dirty="0">
                <a:cs typeface="Arial" charset="0"/>
              </a:rPr>
              <a:t>®</a:t>
            </a:r>
            <a:r>
              <a:rPr lang="en-US" sz="4300" dirty="0"/>
              <a:t> Relationship: The Key to Healing </a:t>
            </a:r>
          </a:p>
        </p:txBody>
      </p:sp>
      <p:sp>
        <p:nvSpPr>
          <p:cNvPr id="9" name="Rectangle 8"/>
          <p:cNvSpPr/>
          <p:nvPr/>
        </p:nvSpPr>
        <p:spPr>
          <a:xfrm>
            <a:off x="7531768" y="1743502"/>
            <a:ext cx="3922294" cy="3887278"/>
          </a:xfrm>
          <a:prstGeom prst="rect">
            <a:avLst/>
          </a:prstGeom>
          <a:solidFill>
            <a:schemeClr val="bg2"/>
          </a:solidFill>
          <a:ln w="254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07331" y="2187224"/>
            <a:ext cx="3343538" cy="2800767"/>
          </a:xfrm>
          <a:prstGeom prst="rect">
            <a:avLst/>
          </a:prstGeom>
          <a:ln>
            <a:noFill/>
          </a:ln>
        </p:spPr>
        <p:txBody>
          <a:bodyPr wrap="square">
            <a:spAutoFit/>
          </a:bodyPr>
          <a:lstStyle/>
          <a:p>
            <a:pPr marL="361950" indent="-361950" defTabSz="963613"/>
            <a:r>
              <a:rPr lang="en-US" sz="4400" b="1" dirty="0">
                <a:solidFill>
                  <a:schemeClr val="accent2"/>
                </a:solidFill>
              </a:rPr>
              <a:t>R</a:t>
            </a:r>
            <a:r>
              <a:rPr lang="en-US" sz="4400" dirty="0"/>
              <a:t>espect</a:t>
            </a:r>
          </a:p>
          <a:p>
            <a:pPr marL="361950" indent="-361950" defTabSz="963613"/>
            <a:r>
              <a:rPr lang="en-US" sz="4400" b="1" dirty="0">
                <a:solidFill>
                  <a:schemeClr val="accent2"/>
                </a:solidFill>
              </a:rPr>
              <a:t>I</a:t>
            </a:r>
            <a:r>
              <a:rPr lang="en-US" sz="4400" dirty="0"/>
              <a:t>nformation</a:t>
            </a:r>
          </a:p>
          <a:p>
            <a:pPr marL="361950" indent="-361950" defTabSz="963613"/>
            <a:r>
              <a:rPr lang="en-US" sz="4400" b="1" dirty="0">
                <a:solidFill>
                  <a:schemeClr val="accent2"/>
                </a:solidFill>
              </a:rPr>
              <a:t>C</a:t>
            </a:r>
            <a:r>
              <a:rPr lang="en-US" sz="4400" dirty="0"/>
              <a:t>onnection</a:t>
            </a:r>
          </a:p>
          <a:p>
            <a:pPr marL="361950" indent="-361950" defTabSz="963613"/>
            <a:r>
              <a:rPr lang="en-US" sz="4400" b="1" dirty="0">
                <a:solidFill>
                  <a:schemeClr val="accent2"/>
                </a:solidFill>
              </a:rPr>
              <a:t>H</a:t>
            </a:r>
            <a:r>
              <a:rPr lang="en-US" sz="4400" dirty="0"/>
              <a:t>ope</a:t>
            </a:r>
          </a:p>
        </p:txBody>
      </p:sp>
      <p:sp>
        <p:nvSpPr>
          <p:cNvPr id="6" name="TextBox 5">
            <a:extLst>
              <a:ext uri="{FF2B5EF4-FFF2-40B4-BE49-F238E27FC236}">
                <a16:creationId xmlns:a16="http://schemas.microsoft.com/office/drawing/2014/main" id="{DDA5A3A2-FF93-48A8-AD35-4568D022D220}"/>
              </a:ext>
            </a:extLst>
          </p:cNvPr>
          <p:cNvSpPr txBox="1"/>
          <p:nvPr/>
        </p:nvSpPr>
        <p:spPr>
          <a:xfrm>
            <a:off x="1280160" y="6488668"/>
            <a:ext cx="589280" cy="369332"/>
          </a:xfrm>
          <a:prstGeom prst="rect">
            <a:avLst/>
          </a:prstGeom>
          <a:noFill/>
        </p:spPr>
        <p:txBody>
          <a:bodyPr wrap="square" rtlCol="0">
            <a:spAutoFit/>
          </a:bodyPr>
          <a:lstStyle/>
          <a:p>
            <a:pPr algn="ctr"/>
            <a:r>
              <a:rPr lang="en-US" dirty="0"/>
              <a:t>29</a:t>
            </a:r>
          </a:p>
        </p:txBody>
      </p:sp>
    </p:spTree>
    <p:extLst>
      <p:ext uri="{BB962C8B-B14F-4D97-AF65-F5344CB8AC3E}">
        <p14:creationId xmlns:p14="http://schemas.microsoft.com/office/powerpoint/2010/main" val="18202305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DE2C72-E7C2-4BBF-A2D2-D7C2AA8A96FF}"/>
              </a:ext>
            </a:extLst>
          </p:cNvPr>
          <p:cNvSpPr>
            <a:spLocks noGrp="1"/>
          </p:cNvSpPr>
          <p:nvPr>
            <p:ph type="body" sz="quarter" idx="10"/>
          </p:nvPr>
        </p:nvSpPr>
        <p:spPr>
          <a:xfrm>
            <a:off x="1192213" y="2124364"/>
            <a:ext cx="10999787" cy="4365336"/>
          </a:xfrm>
        </p:spPr>
        <p:txBody>
          <a:bodyPr>
            <a:normAutofit/>
          </a:bodyPr>
          <a:lstStyle/>
          <a:p>
            <a:pPr marL="0" indent="0" algn="ctr">
              <a:buNone/>
            </a:pPr>
            <a:r>
              <a:rPr lang="en-US" sz="5400" b="1" dirty="0">
                <a:solidFill>
                  <a:schemeClr val="accent2"/>
                </a:solidFill>
              </a:rPr>
              <a:t>Introduction to </a:t>
            </a:r>
          </a:p>
          <a:p>
            <a:pPr marL="0" indent="0" algn="ctr">
              <a:buNone/>
            </a:pPr>
            <a:r>
              <a:rPr lang="en-US" sz="5400" b="1" dirty="0">
                <a:solidFill>
                  <a:schemeClr val="accent2"/>
                </a:solidFill>
              </a:rPr>
              <a:t>Vicarious Trauma (VT)</a:t>
            </a:r>
          </a:p>
        </p:txBody>
      </p:sp>
      <p:sp>
        <p:nvSpPr>
          <p:cNvPr id="3" name="TextBox 2">
            <a:extLst>
              <a:ext uri="{FF2B5EF4-FFF2-40B4-BE49-F238E27FC236}">
                <a16:creationId xmlns:a16="http://schemas.microsoft.com/office/drawing/2014/main" id="{C91BD30A-E34F-40DF-AA9A-6163B3CDEFEA}"/>
              </a:ext>
            </a:extLst>
          </p:cNvPr>
          <p:cNvSpPr txBox="1"/>
          <p:nvPr/>
        </p:nvSpPr>
        <p:spPr>
          <a:xfrm>
            <a:off x="1280160" y="6488668"/>
            <a:ext cx="589280" cy="369332"/>
          </a:xfrm>
          <a:prstGeom prst="rect">
            <a:avLst/>
          </a:prstGeom>
          <a:noFill/>
        </p:spPr>
        <p:txBody>
          <a:bodyPr wrap="square" rtlCol="0">
            <a:spAutoFit/>
          </a:bodyPr>
          <a:lstStyle/>
          <a:p>
            <a:pPr algn="ctr"/>
            <a:r>
              <a:rPr lang="en-US" dirty="0"/>
              <a:t>30</a:t>
            </a:r>
          </a:p>
        </p:txBody>
      </p:sp>
    </p:spTree>
    <p:extLst>
      <p:ext uri="{BB962C8B-B14F-4D97-AF65-F5344CB8AC3E}">
        <p14:creationId xmlns:p14="http://schemas.microsoft.com/office/powerpoint/2010/main" val="3302843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8F678C-D4D1-9E46-BDBF-0EA4B092DFE5}"/>
              </a:ext>
            </a:extLst>
          </p:cNvPr>
          <p:cNvSpPr>
            <a:spLocks noGrp="1"/>
          </p:cNvSpPr>
          <p:nvPr>
            <p:ph type="title"/>
          </p:nvPr>
        </p:nvSpPr>
        <p:spPr/>
        <p:txBody>
          <a:bodyPr/>
          <a:lstStyle/>
          <a:p>
            <a:r>
              <a:rPr lang="en-US" dirty="0"/>
              <a:t>Vicarious Trauma</a:t>
            </a:r>
          </a:p>
        </p:txBody>
      </p:sp>
      <p:pic>
        <p:nvPicPr>
          <p:cNvPr id="7" name="Picture Placeholder 6">
            <a:extLst>
              <a:ext uri="{FF2B5EF4-FFF2-40B4-BE49-F238E27FC236}">
                <a16:creationId xmlns:a16="http://schemas.microsoft.com/office/drawing/2014/main" id="{D5CE317D-CA8A-4C71-BCCC-2F01175AA004}"/>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a:stretch>
            <a:fillRect/>
          </a:stretch>
        </p:blipFill>
        <p:spPr>
          <a:xfrm>
            <a:off x="3722856" y="848870"/>
            <a:ext cx="5703682" cy="5704435"/>
          </a:xfrm>
        </p:spPr>
      </p:pic>
      <p:sp>
        <p:nvSpPr>
          <p:cNvPr id="4" name="TextBox 3">
            <a:extLst>
              <a:ext uri="{FF2B5EF4-FFF2-40B4-BE49-F238E27FC236}">
                <a16:creationId xmlns:a16="http://schemas.microsoft.com/office/drawing/2014/main" id="{F5D9487A-E4C3-472A-A1CB-504E900E9A37}"/>
              </a:ext>
            </a:extLst>
          </p:cNvPr>
          <p:cNvSpPr txBox="1"/>
          <p:nvPr/>
        </p:nvSpPr>
        <p:spPr>
          <a:xfrm>
            <a:off x="1280160" y="6488668"/>
            <a:ext cx="589280" cy="369332"/>
          </a:xfrm>
          <a:prstGeom prst="rect">
            <a:avLst/>
          </a:prstGeom>
          <a:noFill/>
        </p:spPr>
        <p:txBody>
          <a:bodyPr wrap="square" rtlCol="0">
            <a:spAutoFit/>
          </a:bodyPr>
          <a:lstStyle/>
          <a:p>
            <a:pPr algn="ctr"/>
            <a:r>
              <a:rPr lang="en-US" dirty="0"/>
              <a:t>31</a:t>
            </a:r>
          </a:p>
        </p:txBody>
      </p:sp>
    </p:spTree>
    <p:extLst>
      <p:ext uri="{BB962C8B-B14F-4D97-AF65-F5344CB8AC3E}">
        <p14:creationId xmlns:p14="http://schemas.microsoft.com/office/powerpoint/2010/main" val="42851226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4A21B0F-053C-4445-87F2-24ACAFBAE376}"/>
              </a:ext>
            </a:extLst>
          </p:cNvPr>
          <p:cNvSpPr>
            <a:spLocks noGrp="1"/>
          </p:cNvSpPr>
          <p:nvPr>
            <p:ph type="body" sz="quarter" idx="10"/>
          </p:nvPr>
        </p:nvSpPr>
        <p:spPr>
          <a:xfrm>
            <a:off x="1192214" y="1286188"/>
            <a:ext cx="10746900" cy="5203511"/>
          </a:xfrm>
        </p:spPr>
        <p:txBody>
          <a:bodyPr/>
          <a:lstStyle/>
          <a:p>
            <a:pPr defTabSz="963613">
              <a:lnSpc>
                <a:spcPct val="100000"/>
              </a:lnSpc>
              <a:spcBef>
                <a:spcPts val="600"/>
              </a:spcBef>
            </a:pPr>
            <a:r>
              <a:rPr lang="en-US" dirty="0"/>
              <a:t>Vicarious Trauma (VT) refers to the negative changes in the helper as a result of empathically engaging with and feeling responsible for traumatized clients. </a:t>
            </a:r>
          </a:p>
          <a:p>
            <a:pPr defTabSz="963613">
              <a:lnSpc>
                <a:spcPts val="3700"/>
              </a:lnSpc>
            </a:pPr>
            <a:r>
              <a:rPr lang="en-US" dirty="0"/>
              <a:t>The hallmark of VT is a disrupted sense of hope and meaning.</a:t>
            </a:r>
          </a:p>
          <a:p>
            <a:endParaRPr lang="en-US" dirty="0"/>
          </a:p>
        </p:txBody>
      </p:sp>
      <p:sp>
        <p:nvSpPr>
          <p:cNvPr id="4" name="Title 3">
            <a:extLst>
              <a:ext uri="{FF2B5EF4-FFF2-40B4-BE49-F238E27FC236}">
                <a16:creationId xmlns:a16="http://schemas.microsoft.com/office/drawing/2014/main" id="{5F7C2D32-5D04-4667-9736-10E24D6D2BCF}"/>
              </a:ext>
            </a:extLst>
          </p:cNvPr>
          <p:cNvSpPr>
            <a:spLocks noGrp="1"/>
          </p:cNvSpPr>
          <p:nvPr>
            <p:ph type="title"/>
          </p:nvPr>
        </p:nvSpPr>
        <p:spPr/>
        <p:txBody>
          <a:bodyPr>
            <a:normAutofit/>
          </a:bodyPr>
          <a:lstStyle/>
          <a:p>
            <a:r>
              <a:rPr lang="en-US" dirty="0">
                <a:solidFill>
                  <a:schemeClr val="accent3">
                    <a:lumMod val="75000"/>
                  </a:schemeClr>
                </a:solidFill>
              </a:rPr>
              <a:t>VT: How this Work will Change You</a:t>
            </a:r>
          </a:p>
        </p:txBody>
      </p:sp>
      <p:grpSp>
        <p:nvGrpSpPr>
          <p:cNvPr id="27" name="Group 26">
            <a:extLst>
              <a:ext uri="{FF2B5EF4-FFF2-40B4-BE49-F238E27FC236}">
                <a16:creationId xmlns:a16="http://schemas.microsoft.com/office/drawing/2014/main" id="{13AD7971-24D9-4BD4-8DF4-DB93B3EB510D}"/>
              </a:ext>
            </a:extLst>
          </p:cNvPr>
          <p:cNvGrpSpPr/>
          <p:nvPr/>
        </p:nvGrpSpPr>
        <p:grpSpPr>
          <a:xfrm>
            <a:off x="1192213" y="2660904"/>
            <a:ext cx="10443779" cy="4200211"/>
            <a:chOff x="1192213" y="2660904"/>
            <a:chExt cx="10443779" cy="4200211"/>
          </a:xfrm>
        </p:grpSpPr>
        <p:grpSp>
          <p:nvGrpSpPr>
            <p:cNvPr id="17" name="Group 16"/>
            <p:cNvGrpSpPr/>
            <p:nvPr/>
          </p:nvGrpSpPr>
          <p:grpSpPr>
            <a:xfrm>
              <a:off x="1754412" y="3998363"/>
              <a:ext cx="9881580" cy="2134692"/>
              <a:chOff x="7454886" y="1493022"/>
              <a:chExt cx="4442758" cy="4640716"/>
            </a:xfrm>
          </p:grpSpPr>
          <p:sp>
            <p:nvSpPr>
              <p:cNvPr id="12" name="Rectangle 11">
                <a:extLst>
                  <a:ext uri="{FF2B5EF4-FFF2-40B4-BE49-F238E27FC236}">
                    <a16:creationId xmlns:a16="http://schemas.microsoft.com/office/drawing/2014/main" id="{0B7809F2-4E40-49EF-8AC9-4D0B52C34C1C}"/>
                  </a:ext>
                </a:extLst>
              </p:cNvPr>
              <p:cNvSpPr/>
              <p:nvPr/>
            </p:nvSpPr>
            <p:spPr>
              <a:xfrm>
                <a:off x="7454886" y="1493022"/>
                <a:ext cx="4442758" cy="4640716"/>
              </a:xfrm>
              <a:prstGeom prst="rect">
                <a:avLst/>
              </a:prstGeom>
              <a:solidFill>
                <a:schemeClr val="bg2"/>
              </a:solidFill>
              <a:ln w="190500">
                <a:solidFill>
                  <a:schemeClr val="accent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45AE4CF-F1EF-4179-80F7-22CCBFAF1FAA}"/>
                  </a:ext>
                </a:extLst>
              </p:cNvPr>
              <p:cNvSpPr/>
              <p:nvPr/>
            </p:nvSpPr>
            <p:spPr>
              <a:xfrm>
                <a:off x="10054251" y="3453613"/>
                <a:ext cx="1245761" cy="1706182"/>
              </a:xfrm>
              <a:prstGeom prst="rect">
                <a:avLst/>
              </a:prstGeom>
              <a:ln>
                <a:noFill/>
                <a:miter lim="800000"/>
              </a:ln>
            </p:spPr>
            <p:txBody>
              <a:bodyPr wrap="none">
                <a:spAutoFit/>
              </a:bodyPr>
              <a:lstStyle/>
              <a:p>
                <a:pPr algn="ctr">
                  <a:spcBef>
                    <a:spcPct val="50000"/>
                  </a:spcBef>
                </a:pPr>
                <a:r>
                  <a:rPr lang="en-US" b="1" dirty="0"/>
                  <a:t>Kay </a:t>
                </a:r>
                <a:r>
                  <a:rPr lang="en-US" b="1" dirty="0" err="1"/>
                  <a:t>Saakvitne</a:t>
                </a:r>
                <a:r>
                  <a:rPr lang="en-US" b="1" dirty="0"/>
                  <a:t>, Ph.D.</a:t>
                </a:r>
              </a:p>
              <a:p>
                <a:pPr algn="ctr">
                  <a:spcBef>
                    <a:spcPct val="50000"/>
                  </a:spcBef>
                </a:pPr>
                <a:r>
                  <a:rPr lang="en-US" b="1" dirty="0"/>
                  <a:t>Laurie Pearlman, Ph.D.</a:t>
                </a:r>
              </a:p>
            </p:txBody>
          </p:sp>
          <p:sp>
            <p:nvSpPr>
              <p:cNvPr id="11" name="TextBox 10">
                <a:extLst>
                  <a:ext uri="{FF2B5EF4-FFF2-40B4-BE49-F238E27FC236}">
                    <a16:creationId xmlns:a16="http://schemas.microsoft.com/office/drawing/2014/main" id="{89EDD2BC-FDA8-47B4-BDF7-672E5B0061A1}"/>
                  </a:ext>
                </a:extLst>
              </p:cNvPr>
              <p:cNvSpPr txBox="1"/>
              <p:nvPr/>
            </p:nvSpPr>
            <p:spPr>
              <a:xfrm>
                <a:off x="9579512" y="2143012"/>
                <a:ext cx="2195238" cy="1070547"/>
              </a:xfrm>
              <a:prstGeom prst="rect">
                <a:avLst/>
              </a:prstGeom>
              <a:noFill/>
              <a:ln>
                <a:noFill/>
                <a:miter lim="800000"/>
              </a:ln>
            </p:spPr>
            <p:txBody>
              <a:bodyPr wrap="square" rtlCol="0">
                <a:spAutoFit/>
              </a:bodyPr>
              <a:lstStyle/>
              <a:p>
                <a:pPr algn="ctr"/>
                <a:r>
                  <a:rPr lang="en-US" sz="2600" b="1" dirty="0">
                    <a:solidFill>
                      <a:schemeClr val="accent2"/>
                    </a:solidFill>
                  </a:rPr>
                  <a:t>Originators of the VT Concept</a:t>
                </a:r>
              </a:p>
            </p:txBody>
          </p:sp>
        </p:grpSp>
        <p:pic>
          <p:nvPicPr>
            <p:cNvPr id="13" name="Picture 12">
              <a:extLst>
                <a:ext uri="{FF2B5EF4-FFF2-40B4-BE49-F238E27FC236}">
                  <a16:creationId xmlns:a16="http://schemas.microsoft.com/office/drawing/2014/main" id="{9F4C0DA3-18E1-401D-A298-248BEBD1A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355" y="2660904"/>
              <a:ext cx="4200211" cy="4200211"/>
            </a:xfrm>
            <a:prstGeom prst="rect">
              <a:avLst/>
            </a:prstGeom>
          </p:spPr>
        </p:pic>
        <p:pic>
          <p:nvPicPr>
            <p:cNvPr id="22" name="Picture 21">
              <a:extLst>
                <a:ext uri="{FF2B5EF4-FFF2-40B4-BE49-F238E27FC236}">
                  <a16:creationId xmlns:a16="http://schemas.microsoft.com/office/drawing/2014/main" id="{D4F0F351-E056-496B-87BB-7E6C54615C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2213" y="2724912"/>
              <a:ext cx="4134709" cy="4134709"/>
            </a:xfrm>
            <a:prstGeom prst="rect">
              <a:avLst/>
            </a:prstGeom>
          </p:spPr>
        </p:pic>
      </p:grpSp>
      <p:sp>
        <p:nvSpPr>
          <p:cNvPr id="14" name="TextBox 13">
            <a:extLst>
              <a:ext uri="{FF2B5EF4-FFF2-40B4-BE49-F238E27FC236}">
                <a16:creationId xmlns:a16="http://schemas.microsoft.com/office/drawing/2014/main" id="{532A9909-C95D-4FB0-B89C-0361BBEEEF5E}"/>
              </a:ext>
            </a:extLst>
          </p:cNvPr>
          <p:cNvSpPr txBox="1"/>
          <p:nvPr/>
        </p:nvSpPr>
        <p:spPr>
          <a:xfrm>
            <a:off x="1280160" y="6488668"/>
            <a:ext cx="589280" cy="369332"/>
          </a:xfrm>
          <a:prstGeom prst="rect">
            <a:avLst/>
          </a:prstGeom>
          <a:noFill/>
        </p:spPr>
        <p:txBody>
          <a:bodyPr wrap="square" rtlCol="0">
            <a:spAutoFit/>
          </a:bodyPr>
          <a:lstStyle/>
          <a:p>
            <a:pPr algn="ctr"/>
            <a:r>
              <a:rPr lang="en-US" dirty="0"/>
              <a:t>32</a:t>
            </a:r>
          </a:p>
        </p:txBody>
      </p:sp>
    </p:spTree>
    <p:extLst>
      <p:ext uri="{BB962C8B-B14F-4D97-AF65-F5344CB8AC3E}">
        <p14:creationId xmlns:p14="http://schemas.microsoft.com/office/powerpoint/2010/main" val="3025629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FB12FD2-7937-4290-ACA4-5E1C0E684553}"/>
              </a:ext>
            </a:extLst>
          </p:cNvPr>
          <p:cNvSpPr/>
          <p:nvPr/>
        </p:nvSpPr>
        <p:spPr>
          <a:xfrm>
            <a:off x="1434306" y="5560704"/>
            <a:ext cx="10515600" cy="749147"/>
          </a:xfrm>
          <a:prstGeom prst="rect">
            <a:avLst/>
          </a:prstGeom>
          <a:solidFill>
            <a:schemeClr val="bg2"/>
          </a:solid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3AE31A14-CA07-4101-93DB-5FBB9334BD9D}"/>
              </a:ext>
            </a:extLst>
          </p:cNvPr>
          <p:cNvSpPr>
            <a:spLocks noGrp="1"/>
          </p:cNvSpPr>
          <p:nvPr>
            <p:ph type="body" sz="quarter" idx="10"/>
          </p:nvPr>
        </p:nvSpPr>
        <p:spPr>
          <a:xfrm>
            <a:off x="1192214" y="1167789"/>
            <a:ext cx="10999786" cy="4188986"/>
          </a:xfrm>
        </p:spPr>
        <p:txBody>
          <a:bodyPr>
            <a:normAutofit fontScale="92500" lnSpcReduction="20000"/>
          </a:bodyPr>
          <a:lstStyle/>
          <a:p>
            <a:pPr marL="361950" indent="-361950" defTabSz="963613">
              <a:buNone/>
            </a:pPr>
            <a:r>
              <a:rPr lang="en-US" sz="3200" b="1" dirty="0"/>
              <a:t>VT can impact:</a:t>
            </a:r>
          </a:p>
          <a:p>
            <a:pPr defTabSz="963613">
              <a:lnSpc>
                <a:spcPct val="150000"/>
              </a:lnSpc>
            </a:pPr>
            <a:r>
              <a:rPr lang="en-US" dirty="0"/>
              <a:t>Our core sense of meaning and hope</a:t>
            </a:r>
          </a:p>
          <a:p>
            <a:pPr defTabSz="963613">
              <a:lnSpc>
                <a:spcPct val="150000"/>
              </a:lnSpc>
            </a:pPr>
            <a:r>
              <a:rPr lang="en-US" dirty="0"/>
              <a:t>Our identity and worldview </a:t>
            </a:r>
          </a:p>
          <a:p>
            <a:pPr defTabSz="963613">
              <a:lnSpc>
                <a:spcPct val="150000"/>
              </a:lnSpc>
            </a:pPr>
            <a:r>
              <a:rPr lang="en-US" dirty="0"/>
              <a:t>Our core beliefs about safety, trust, </a:t>
            </a:r>
            <a:br>
              <a:rPr lang="en-US" dirty="0"/>
            </a:br>
            <a:r>
              <a:rPr lang="en-US" dirty="0"/>
              <a:t>esteem, control, and intimacy</a:t>
            </a:r>
          </a:p>
          <a:p>
            <a:pPr>
              <a:lnSpc>
                <a:spcPct val="150000"/>
              </a:lnSpc>
            </a:pPr>
            <a:r>
              <a:rPr lang="en-US" dirty="0"/>
              <a:t>Our own ability to manage feelings </a:t>
            </a:r>
          </a:p>
          <a:p>
            <a:pPr>
              <a:lnSpc>
                <a:spcPct val="150000"/>
              </a:lnSpc>
            </a:pPr>
            <a:r>
              <a:rPr lang="en-US" dirty="0"/>
              <a:t>Our bodily feelings including our sexuality</a:t>
            </a:r>
          </a:p>
          <a:p>
            <a:endParaRPr lang="en-US" dirty="0"/>
          </a:p>
        </p:txBody>
      </p:sp>
      <p:sp>
        <p:nvSpPr>
          <p:cNvPr id="4" name="Title 3">
            <a:extLst>
              <a:ext uri="{FF2B5EF4-FFF2-40B4-BE49-F238E27FC236}">
                <a16:creationId xmlns:a16="http://schemas.microsoft.com/office/drawing/2014/main" id="{3856D82F-B3EA-4D62-B665-7C506B75F6C8}"/>
              </a:ext>
            </a:extLst>
          </p:cNvPr>
          <p:cNvSpPr>
            <a:spLocks noGrp="1"/>
          </p:cNvSpPr>
          <p:nvPr>
            <p:ph type="title"/>
          </p:nvPr>
        </p:nvSpPr>
        <p:spPr>
          <a:xfrm>
            <a:off x="1192213" y="1"/>
            <a:ext cx="10999786" cy="1316736"/>
          </a:xfrm>
        </p:spPr>
        <p:txBody>
          <a:bodyPr/>
          <a:lstStyle/>
          <a:p>
            <a:r>
              <a:rPr lang="en-US" dirty="0"/>
              <a:t>How VT Changes Us</a:t>
            </a:r>
          </a:p>
        </p:txBody>
      </p:sp>
      <p:pic>
        <p:nvPicPr>
          <p:cNvPr id="12" name="Picture Placeholder 11">
            <a:extLst>
              <a:ext uri="{FF2B5EF4-FFF2-40B4-BE49-F238E27FC236}">
                <a16:creationId xmlns:a16="http://schemas.microsoft.com/office/drawing/2014/main" id="{F5441616-1AB7-4D04-A390-A9067770A088}"/>
              </a:ext>
            </a:extLst>
          </p:cNvPr>
          <p:cNvPicPr>
            <a:picLocks noGrp="1" noChangeAspect="1"/>
          </p:cNvPicPr>
          <p:nvPr>
            <p:ph type="pic" sz="quarter" idx="15"/>
          </p:nvPr>
        </p:nvPicPr>
        <p:blipFill>
          <a:blip r:embed="rId3">
            <a:extLst>
              <a:ext uri="{28A0092B-C50C-407E-A947-70E740481C1C}">
                <a14:useLocalDpi xmlns:a14="http://schemas.microsoft.com/office/drawing/2010/main" val="0"/>
              </a:ext>
            </a:extLst>
          </a:blip>
          <a:stretch>
            <a:fillRect/>
          </a:stretch>
        </p:blipFill>
        <p:spPr>
          <a:xfrm>
            <a:off x="7668425" y="1167789"/>
            <a:ext cx="3910937" cy="3910937"/>
          </a:xfrm>
        </p:spPr>
      </p:pic>
      <p:sp>
        <p:nvSpPr>
          <p:cNvPr id="8" name="TextBox 7">
            <a:extLst>
              <a:ext uri="{FF2B5EF4-FFF2-40B4-BE49-F238E27FC236}">
                <a16:creationId xmlns:a16="http://schemas.microsoft.com/office/drawing/2014/main" id="{FD1C3850-06F3-4D92-8BD0-229D5D90380A}"/>
              </a:ext>
            </a:extLst>
          </p:cNvPr>
          <p:cNvSpPr txBox="1"/>
          <p:nvPr/>
        </p:nvSpPr>
        <p:spPr>
          <a:xfrm>
            <a:off x="1192213" y="5684704"/>
            <a:ext cx="10999786" cy="461665"/>
          </a:xfrm>
          <a:prstGeom prst="rect">
            <a:avLst/>
          </a:prstGeom>
          <a:noFill/>
        </p:spPr>
        <p:txBody>
          <a:bodyPr wrap="square" rtlCol="0">
            <a:spAutoFit/>
          </a:bodyPr>
          <a:lstStyle/>
          <a:p>
            <a:pPr algn="ctr"/>
            <a:r>
              <a:rPr lang="en-US" sz="2400" b="1" dirty="0"/>
              <a:t>VT may impact BIPOC staff (staff from marginalized groups) differently.</a:t>
            </a:r>
          </a:p>
        </p:txBody>
      </p:sp>
      <p:sp>
        <p:nvSpPr>
          <p:cNvPr id="7" name="TextBox 6">
            <a:extLst>
              <a:ext uri="{FF2B5EF4-FFF2-40B4-BE49-F238E27FC236}">
                <a16:creationId xmlns:a16="http://schemas.microsoft.com/office/drawing/2014/main" id="{D5F6E451-F092-4856-9C37-EE58BE1CB6BD}"/>
              </a:ext>
            </a:extLst>
          </p:cNvPr>
          <p:cNvSpPr txBox="1"/>
          <p:nvPr/>
        </p:nvSpPr>
        <p:spPr>
          <a:xfrm>
            <a:off x="1280160" y="6488668"/>
            <a:ext cx="589280" cy="369332"/>
          </a:xfrm>
          <a:prstGeom prst="rect">
            <a:avLst/>
          </a:prstGeom>
          <a:noFill/>
        </p:spPr>
        <p:txBody>
          <a:bodyPr wrap="square" rtlCol="0">
            <a:spAutoFit/>
          </a:bodyPr>
          <a:lstStyle/>
          <a:p>
            <a:pPr algn="ctr"/>
            <a:r>
              <a:rPr lang="en-US" dirty="0"/>
              <a:t>33</a:t>
            </a:r>
          </a:p>
        </p:txBody>
      </p:sp>
    </p:spTree>
    <p:extLst>
      <p:ext uri="{BB962C8B-B14F-4D97-AF65-F5344CB8AC3E}">
        <p14:creationId xmlns:p14="http://schemas.microsoft.com/office/powerpoint/2010/main" val="1660643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73BACD-BB3E-4BEE-8E30-2E2A3EB3F5DA}"/>
              </a:ext>
            </a:extLst>
          </p:cNvPr>
          <p:cNvSpPr>
            <a:spLocks noGrp="1"/>
          </p:cNvSpPr>
          <p:nvPr>
            <p:ph type="title"/>
          </p:nvPr>
        </p:nvSpPr>
        <p:spPr/>
        <p:txBody>
          <a:bodyPr/>
          <a:lstStyle/>
          <a:p>
            <a:pPr>
              <a:lnSpc>
                <a:spcPct val="150000"/>
              </a:lnSpc>
            </a:pPr>
            <a:r>
              <a:rPr lang="en-US" dirty="0"/>
              <a:t>Addressing and Transforming Vicarious Trauma</a:t>
            </a:r>
          </a:p>
        </p:txBody>
      </p:sp>
      <p:sp>
        <p:nvSpPr>
          <p:cNvPr id="3" name="TextBox 2">
            <a:extLst>
              <a:ext uri="{FF2B5EF4-FFF2-40B4-BE49-F238E27FC236}">
                <a16:creationId xmlns:a16="http://schemas.microsoft.com/office/drawing/2014/main" id="{8E061499-FC9D-4C0B-AD62-51FA162B86F4}"/>
              </a:ext>
            </a:extLst>
          </p:cNvPr>
          <p:cNvSpPr txBox="1"/>
          <p:nvPr/>
        </p:nvSpPr>
        <p:spPr>
          <a:xfrm>
            <a:off x="1280160" y="6488668"/>
            <a:ext cx="589280" cy="369332"/>
          </a:xfrm>
          <a:prstGeom prst="rect">
            <a:avLst/>
          </a:prstGeom>
          <a:noFill/>
        </p:spPr>
        <p:txBody>
          <a:bodyPr wrap="square" rtlCol="0">
            <a:spAutoFit/>
          </a:bodyPr>
          <a:lstStyle/>
          <a:p>
            <a:pPr algn="ctr"/>
            <a:r>
              <a:rPr lang="en-US" dirty="0"/>
              <a:t>34</a:t>
            </a:r>
          </a:p>
        </p:txBody>
      </p:sp>
    </p:spTree>
    <p:extLst>
      <p:ext uri="{BB962C8B-B14F-4D97-AF65-F5344CB8AC3E}">
        <p14:creationId xmlns:p14="http://schemas.microsoft.com/office/powerpoint/2010/main" val="39332436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12">
            <a:extLst>
              <a:ext uri="{FF2B5EF4-FFF2-40B4-BE49-F238E27FC236}">
                <a16:creationId xmlns:a16="http://schemas.microsoft.com/office/drawing/2014/main" id="{C71A053E-27CA-4239-8094-F193C5E13357}"/>
              </a:ext>
            </a:extLst>
          </p:cNvPr>
          <p:cNvSpPr/>
          <p:nvPr/>
        </p:nvSpPr>
        <p:spPr>
          <a:xfrm>
            <a:off x="1523999" y="990600"/>
            <a:ext cx="5610579" cy="5557661"/>
          </a:xfrm>
          <a:prstGeom prst="ellipse">
            <a:avLst/>
          </a:prstGeom>
          <a:solidFill>
            <a:schemeClr val="accent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14" name="Oval 13">
            <a:extLst>
              <a:ext uri="{FF2B5EF4-FFF2-40B4-BE49-F238E27FC236}">
                <a16:creationId xmlns:a16="http://schemas.microsoft.com/office/drawing/2014/main" id="{946CE2A3-B2F5-48EC-A422-86416B575497}"/>
              </a:ext>
            </a:extLst>
          </p:cNvPr>
          <p:cNvSpPr/>
          <p:nvPr/>
        </p:nvSpPr>
        <p:spPr>
          <a:xfrm>
            <a:off x="6096000" y="990600"/>
            <a:ext cx="5621867" cy="5566831"/>
          </a:xfrm>
          <a:prstGeom prst="ellipse">
            <a:avLst/>
          </a:prstGeom>
          <a:solidFill>
            <a:schemeClr val="accent3">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dirty="0"/>
          </a:p>
        </p:txBody>
      </p:sp>
      <p:sp>
        <p:nvSpPr>
          <p:cNvPr id="6" name="Title 5">
            <a:extLst>
              <a:ext uri="{FF2B5EF4-FFF2-40B4-BE49-F238E27FC236}">
                <a16:creationId xmlns:a16="http://schemas.microsoft.com/office/drawing/2014/main" id="{5AAAE8C6-BD59-4EBB-91AA-3F9900A53174}"/>
              </a:ext>
            </a:extLst>
          </p:cNvPr>
          <p:cNvSpPr>
            <a:spLocks noGrp="1"/>
          </p:cNvSpPr>
          <p:nvPr>
            <p:ph type="title"/>
          </p:nvPr>
        </p:nvSpPr>
        <p:spPr/>
        <p:txBody>
          <a:bodyPr/>
          <a:lstStyle/>
          <a:p>
            <a:r>
              <a:rPr lang="en-US" dirty="0"/>
              <a:t>What To Do About VT</a:t>
            </a:r>
          </a:p>
        </p:txBody>
      </p:sp>
      <p:sp>
        <p:nvSpPr>
          <p:cNvPr id="2" name="TextBox 1">
            <a:extLst>
              <a:ext uri="{FF2B5EF4-FFF2-40B4-BE49-F238E27FC236}">
                <a16:creationId xmlns:a16="http://schemas.microsoft.com/office/drawing/2014/main" id="{FA21D5AE-9F1D-4C3E-B28F-34EBD8AEE770}"/>
              </a:ext>
            </a:extLst>
          </p:cNvPr>
          <p:cNvSpPr txBox="1"/>
          <p:nvPr/>
        </p:nvSpPr>
        <p:spPr>
          <a:xfrm>
            <a:off x="7381907" y="2121046"/>
            <a:ext cx="3866280" cy="1938992"/>
          </a:xfrm>
          <a:prstGeom prst="rect">
            <a:avLst/>
          </a:prstGeom>
          <a:noFill/>
        </p:spPr>
        <p:txBody>
          <a:bodyPr wrap="square" rtlCol="0">
            <a:spAutoFit/>
          </a:bodyPr>
          <a:lstStyle/>
          <a:p>
            <a:r>
              <a:rPr lang="en-US" sz="2000" b="1" u="sng" dirty="0"/>
              <a:t>Themes to Address</a:t>
            </a:r>
            <a:r>
              <a:rPr lang="en-US" sz="2000" b="1" dirty="0"/>
              <a:t>:</a:t>
            </a:r>
          </a:p>
          <a:p>
            <a:pPr marL="228600" indent="-228600">
              <a:buFont typeface="Arial" panose="020B0604020202020204" pitchFamily="34" charset="0"/>
              <a:buChar char="•"/>
            </a:pPr>
            <a:r>
              <a:rPr lang="en-US" sz="2000" b="1" dirty="0"/>
              <a:t>Anticipate VT and build in protection</a:t>
            </a:r>
          </a:p>
          <a:p>
            <a:pPr marL="228600" indent="-228600">
              <a:buFont typeface="Arial" panose="020B0604020202020204" pitchFamily="34" charset="0"/>
              <a:buChar char="•"/>
            </a:pPr>
            <a:r>
              <a:rPr lang="en-US" sz="2000" b="1" dirty="0"/>
              <a:t>Address signs of VT when they arise</a:t>
            </a:r>
          </a:p>
          <a:p>
            <a:pPr marL="228600" indent="-228600">
              <a:buFont typeface="Arial" panose="020B0604020202020204" pitchFamily="34" charset="0"/>
              <a:buChar char="•"/>
            </a:pPr>
            <a:r>
              <a:rPr lang="en-US" sz="2000" b="1" dirty="0"/>
              <a:t>Transform the pain of VT</a:t>
            </a:r>
          </a:p>
        </p:txBody>
      </p:sp>
      <p:sp>
        <p:nvSpPr>
          <p:cNvPr id="3" name="TextBox 2">
            <a:extLst>
              <a:ext uri="{FF2B5EF4-FFF2-40B4-BE49-F238E27FC236}">
                <a16:creationId xmlns:a16="http://schemas.microsoft.com/office/drawing/2014/main" id="{5049D167-1C27-4283-BC0A-6811786DC996}"/>
              </a:ext>
            </a:extLst>
          </p:cNvPr>
          <p:cNvSpPr txBox="1"/>
          <p:nvPr/>
        </p:nvSpPr>
        <p:spPr>
          <a:xfrm>
            <a:off x="2156177" y="2101498"/>
            <a:ext cx="4233334" cy="3647152"/>
          </a:xfrm>
          <a:prstGeom prst="rect">
            <a:avLst/>
          </a:prstGeom>
          <a:noFill/>
        </p:spPr>
        <p:txBody>
          <a:bodyPr wrap="square" rtlCol="0">
            <a:spAutoFit/>
          </a:bodyPr>
          <a:lstStyle/>
          <a:p>
            <a:r>
              <a:rPr lang="en-US" sz="2100" b="1" u="sng" dirty="0"/>
              <a:t>Examples</a:t>
            </a:r>
            <a:r>
              <a:rPr lang="en-US" sz="2100" b="1" dirty="0"/>
              <a:t>:</a:t>
            </a:r>
          </a:p>
          <a:p>
            <a:pPr marL="228600" indent="-228600">
              <a:buFont typeface="Arial" panose="020B0604020202020204" pitchFamily="34" charset="0"/>
              <a:buChar char="•"/>
            </a:pPr>
            <a:r>
              <a:rPr lang="en-US" sz="2100" b="1" dirty="0"/>
              <a:t>Organization communicates that VT is normal, inevitable, and should be discussed </a:t>
            </a:r>
          </a:p>
          <a:p>
            <a:pPr marL="228600" indent="-228600">
              <a:buFont typeface="Arial" panose="020B0604020202020204" pitchFamily="34" charset="0"/>
              <a:buChar char="•"/>
            </a:pPr>
            <a:r>
              <a:rPr lang="en-US" sz="2100" b="1" dirty="0"/>
              <a:t>Staff recognition and celebration</a:t>
            </a:r>
          </a:p>
          <a:p>
            <a:pPr marL="228600" indent="-228600">
              <a:buFont typeface="Arial" panose="020B0604020202020204" pitchFamily="34" charset="0"/>
              <a:buChar char="•"/>
            </a:pPr>
            <a:r>
              <a:rPr lang="en-US" sz="2100" b="1" dirty="0"/>
              <a:t>Control for overtime worked</a:t>
            </a:r>
          </a:p>
          <a:p>
            <a:pPr marL="228600" indent="-228600">
              <a:buFont typeface="Arial" panose="020B0604020202020204" pitchFamily="34" charset="0"/>
              <a:buChar char="•"/>
            </a:pPr>
            <a:r>
              <a:rPr lang="en-US" sz="2100" b="1" dirty="0"/>
              <a:t>Regular supervision</a:t>
            </a:r>
          </a:p>
          <a:p>
            <a:pPr marL="228600" indent="-228600">
              <a:buFont typeface="Arial" panose="020B0604020202020204" pitchFamily="34" charset="0"/>
              <a:buChar char="•"/>
            </a:pPr>
            <a:r>
              <a:rPr lang="en-US" sz="2100" b="1" dirty="0"/>
              <a:t>Foster teams that give </a:t>
            </a:r>
            <a:br>
              <a:rPr lang="en-US" sz="2100" b="1" dirty="0"/>
            </a:br>
            <a:r>
              <a:rPr lang="en-US" sz="2100" b="1" dirty="0"/>
              <a:t>and accept help</a:t>
            </a:r>
          </a:p>
          <a:p>
            <a:pPr marL="228600" indent="-228600">
              <a:buFont typeface="Arial" panose="020B0604020202020204" pitchFamily="34" charset="0"/>
              <a:buChar char="•"/>
            </a:pPr>
            <a:r>
              <a:rPr lang="en-US" sz="2100" b="1" dirty="0"/>
              <a:t>Address organizational bias</a:t>
            </a:r>
          </a:p>
        </p:txBody>
      </p:sp>
      <p:cxnSp>
        <p:nvCxnSpPr>
          <p:cNvPr id="5" name="Straight Arrow Connector 4">
            <a:extLst>
              <a:ext uri="{FF2B5EF4-FFF2-40B4-BE49-F238E27FC236}">
                <a16:creationId xmlns:a16="http://schemas.microsoft.com/office/drawing/2014/main" id="{3F240E68-C8BC-4CE9-889E-B1B7D18498A8}"/>
              </a:ext>
            </a:extLst>
          </p:cNvPr>
          <p:cNvCxnSpPr>
            <a:cxnSpLocks/>
          </p:cNvCxnSpPr>
          <p:nvPr/>
        </p:nvCxnSpPr>
        <p:spPr>
          <a:xfrm>
            <a:off x="6498724" y="4052712"/>
            <a:ext cx="0" cy="2453794"/>
          </a:xfrm>
          <a:prstGeom prst="straightConnector1">
            <a:avLst/>
          </a:prstGeom>
          <a:ln w="76200">
            <a:solidFill>
              <a:schemeClr val="tx1"/>
            </a:solidFill>
            <a:tailEnd type="triangle"/>
          </a:ln>
        </p:spPr>
        <p:style>
          <a:lnRef idx="1">
            <a:schemeClr val="accent2"/>
          </a:lnRef>
          <a:fillRef idx="0">
            <a:schemeClr val="accent2"/>
          </a:fillRef>
          <a:effectRef idx="0">
            <a:schemeClr val="accent2"/>
          </a:effectRef>
          <a:fontRef idx="minor">
            <a:schemeClr val="tx1"/>
          </a:fontRef>
        </p:style>
      </p:cxnSp>
      <p:sp>
        <p:nvSpPr>
          <p:cNvPr id="12" name="TextBox 11">
            <a:extLst>
              <a:ext uri="{FF2B5EF4-FFF2-40B4-BE49-F238E27FC236}">
                <a16:creationId xmlns:a16="http://schemas.microsoft.com/office/drawing/2014/main" id="{071B7135-3BDB-4FA3-AD50-7CDECFD21D41}"/>
              </a:ext>
            </a:extLst>
          </p:cNvPr>
          <p:cNvSpPr txBox="1"/>
          <p:nvPr/>
        </p:nvSpPr>
        <p:spPr>
          <a:xfrm>
            <a:off x="1280160" y="6488668"/>
            <a:ext cx="589280" cy="369332"/>
          </a:xfrm>
          <a:prstGeom prst="rect">
            <a:avLst/>
          </a:prstGeom>
          <a:noFill/>
        </p:spPr>
        <p:txBody>
          <a:bodyPr wrap="square" rtlCol="0">
            <a:spAutoFit/>
          </a:bodyPr>
          <a:lstStyle/>
          <a:p>
            <a:pPr algn="ctr"/>
            <a:r>
              <a:rPr lang="en-US" dirty="0"/>
              <a:t>35</a:t>
            </a:r>
          </a:p>
        </p:txBody>
      </p:sp>
      <p:sp>
        <p:nvSpPr>
          <p:cNvPr id="15" name="TextBox 14">
            <a:extLst>
              <a:ext uri="{FF2B5EF4-FFF2-40B4-BE49-F238E27FC236}">
                <a16:creationId xmlns:a16="http://schemas.microsoft.com/office/drawing/2014/main" id="{6ABE4F6B-215F-408B-A47E-CCFAC4C0CB98}"/>
              </a:ext>
            </a:extLst>
          </p:cNvPr>
          <p:cNvSpPr txBox="1"/>
          <p:nvPr/>
        </p:nvSpPr>
        <p:spPr>
          <a:xfrm>
            <a:off x="2269067" y="1403836"/>
            <a:ext cx="4222044"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Environment</a:t>
            </a:r>
          </a:p>
        </p:txBody>
      </p:sp>
      <p:sp>
        <p:nvSpPr>
          <p:cNvPr id="16" name="TextBox 15">
            <a:extLst>
              <a:ext uri="{FF2B5EF4-FFF2-40B4-BE49-F238E27FC236}">
                <a16:creationId xmlns:a16="http://schemas.microsoft.com/office/drawing/2014/main" id="{D5FE3FB7-FCBD-4F4B-AFDD-CFB618056E34}"/>
              </a:ext>
            </a:extLst>
          </p:cNvPr>
          <p:cNvSpPr txBox="1"/>
          <p:nvPr/>
        </p:nvSpPr>
        <p:spPr>
          <a:xfrm>
            <a:off x="6859967" y="1403834"/>
            <a:ext cx="4239491" cy="646331"/>
          </a:xfrm>
          <a:prstGeom prst="rect">
            <a:avLst/>
          </a:prstGeom>
          <a:noFill/>
        </p:spPr>
        <p:txBody>
          <a:bodyPr wrap="square" rtlCol="0">
            <a:spAutoFit/>
          </a:bodyPr>
          <a:lstStyle/>
          <a:p>
            <a:pPr algn="ctr"/>
            <a:r>
              <a:rPr lang="en-US" sz="3600" b="1" dirty="0">
                <a:effectLst>
                  <a:outerShdw blurRad="38100" dist="38100" dir="2700000" algn="tl">
                    <a:srgbClr val="000000">
                      <a:alpha val="43137"/>
                    </a:srgbClr>
                  </a:outerShdw>
                </a:effectLst>
              </a:rPr>
              <a:t>Treater</a:t>
            </a:r>
          </a:p>
        </p:txBody>
      </p:sp>
      <p:sp>
        <p:nvSpPr>
          <p:cNvPr id="19" name="TextBox 18">
            <a:extLst>
              <a:ext uri="{FF2B5EF4-FFF2-40B4-BE49-F238E27FC236}">
                <a16:creationId xmlns:a16="http://schemas.microsoft.com/office/drawing/2014/main" id="{CD4D1B18-A2E3-4741-91BA-CA6D629FC0A6}"/>
              </a:ext>
            </a:extLst>
          </p:cNvPr>
          <p:cNvSpPr txBox="1"/>
          <p:nvPr/>
        </p:nvSpPr>
        <p:spPr>
          <a:xfrm>
            <a:off x="6096000" y="3304822"/>
            <a:ext cx="983673" cy="769441"/>
          </a:xfrm>
          <a:prstGeom prst="rect">
            <a:avLst/>
          </a:prstGeom>
          <a:noFill/>
        </p:spPr>
        <p:txBody>
          <a:bodyPr wrap="square" rtlCol="0">
            <a:spAutoFit/>
          </a:bodyPr>
          <a:lstStyle/>
          <a:p>
            <a:pPr algn="ctr"/>
            <a:r>
              <a:rPr lang="en-US" sz="4400" b="1" dirty="0">
                <a:effectLst>
                  <a:outerShdw blurRad="38100" dist="38100" dir="2700000" algn="tl">
                    <a:srgbClr val="000000">
                      <a:alpha val="43137"/>
                    </a:srgbClr>
                  </a:outerShdw>
                </a:effectLst>
              </a:rPr>
              <a:t>VT</a:t>
            </a:r>
          </a:p>
        </p:txBody>
      </p:sp>
      <p:sp>
        <p:nvSpPr>
          <p:cNvPr id="21" name="TextBox 20">
            <a:extLst>
              <a:ext uri="{FF2B5EF4-FFF2-40B4-BE49-F238E27FC236}">
                <a16:creationId xmlns:a16="http://schemas.microsoft.com/office/drawing/2014/main" id="{3C1DAF52-AF4C-4263-BD57-757BCC369386}"/>
              </a:ext>
            </a:extLst>
          </p:cNvPr>
          <p:cNvSpPr txBox="1"/>
          <p:nvPr/>
        </p:nvSpPr>
        <p:spPr>
          <a:xfrm>
            <a:off x="6694311" y="3973689"/>
            <a:ext cx="169334" cy="2554545"/>
          </a:xfrm>
          <a:prstGeom prst="rect">
            <a:avLst/>
          </a:prstGeom>
          <a:noFill/>
        </p:spPr>
        <p:txBody>
          <a:bodyPr wrap="square" rtlCol="0">
            <a:spAutoFit/>
          </a:bodyPr>
          <a:lstStyle/>
          <a:p>
            <a:pPr algn="ctr"/>
            <a:r>
              <a:rPr lang="en-US" sz="1600" b="1" dirty="0" err="1"/>
              <a:t>decreas</a:t>
            </a:r>
            <a:r>
              <a:rPr lang="en-US" sz="1600" b="1" dirty="0"/>
              <a:t> </a:t>
            </a:r>
            <a:r>
              <a:rPr lang="en-US" sz="1600" b="1" dirty="0" err="1"/>
              <a:t>ing</a:t>
            </a:r>
            <a:endParaRPr lang="en-US" sz="1600" b="1" dirty="0"/>
          </a:p>
        </p:txBody>
      </p:sp>
    </p:spTree>
    <p:extLst>
      <p:ext uri="{BB962C8B-B14F-4D97-AF65-F5344CB8AC3E}">
        <p14:creationId xmlns:p14="http://schemas.microsoft.com/office/powerpoint/2010/main" val="16985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7" presetClass="entr" presetSubtype="1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animEffect transition="in" filter="fade">
                                      <p:cBhvr>
                                        <p:cTn id="19" dur="2000"/>
                                        <p:tgtEl>
                                          <p:spTgt spid="21">
                                            <p:txEl>
                                              <p:pRg st="0" end="0"/>
                                            </p:txEl>
                                          </p:spTgt>
                                        </p:tgtEl>
                                      </p:cBhvr>
                                    </p:animEffect>
                                    <p:anim calcmode="lin" valueType="num">
                                      <p:cBhvr>
                                        <p:cTn id="20" dur="2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1" dur="2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E86C02-C49B-49D2-A25D-D93B597617EC}"/>
              </a:ext>
            </a:extLst>
          </p:cNvPr>
          <p:cNvSpPr>
            <a:spLocks noGrp="1"/>
          </p:cNvSpPr>
          <p:nvPr>
            <p:ph type="title"/>
          </p:nvPr>
        </p:nvSpPr>
        <p:spPr>
          <a:xfrm>
            <a:off x="1192213" y="1"/>
            <a:ext cx="10999786" cy="1330035"/>
          </a:xfrm>
        </p:spPr>
        <p:txBody>
          <a:bodyPr/>
          <a:lstStyle/>
          <a:p>
            <a:r>
              <a:rPr lang="en-US" dirty="0"/>
              <a:t>The ABCs of Protecting Against VT</a:t>
            </a:r>
          </a:p>
        </p:txBody>
      </p:sp>
      <p:sp>
        <p:nvSpPr>
          <p:cNvPr id="4" name="Text Placeholder 3">
            <a:extLst>
              <a:ext uri="{FF2B5EF4-FFF2-40B4-BE49-F238E27FC236}">
                <a16:creationId xmlns:a16="http://schemas.microsoft.com/office/drawing/2014/main" id="{3180CCA6-931B-4BB1-93F2-A76F2A7A8131}"/>
              </a:ext>
            </a:extLst>
          </p:cNvPr>
          <p:cNvSpPr>
            <a:spLocks noGrp="1"/>
          </p:cNvSpPr>
          <p:nvPr>
            <p:ph type="body" sz="quarter" idx="10"/>
          </p:nvPr>
        </p:nvSpPr>
        <p:spPr>
          <a:xfrm>
            <a:off x="1192213" y="1431636"/>
            <a:ext cx="10999787" cy="5058063"/>
          </a:xfrm>
        </p:spPr>
        <p:txBody>
          <a:bodyPr/>
          <a:lstStyle/>
          <a:p>
            <a:pPr marL="361950" indent="-361950" defTabSz="963613">
              <a:buNone/>
            </a:pPr>
            <a:r>
              <a:rPr lang="en-US" sz="4000" b="1" u="sng" dirty="0"/>
              <a:t>A</a:t>
            </a:r>
            <a:r>
              <a:rPr lang="en-US" dirty="0"/>
              <a:t>wareness</a:t>
            </a:r>
          </a:p>
          <a:p>
            <a:pPr marL="914400" lvl="2" defTabSz="963613">
              <a:lnSpc>
                <a:spcPct val="120000"/>
              </a:lnSpc>
              <a:spcBef>
                <a:spcPts val="400"/>
              </a:spcBef>
            </a:pPr>
            <a:r>
              <a:rPr lang="en-US" sz="2400" dirty="0"/>
              <a:t>Be attuned to one’s needs, limits, emotions, resources</a:t>
            </a:r>
          </a:p>
          <a:p>
            <a:pPr marL="914400" lvl="2" defTabSz="963613">
              <a:lnSpc>
                <a:spcPct val="120000"/>
              </a:lnSpc>
              <a:spcBef>
                <a:spcPts val="400"/>
              </a:spcBef>
            </a:pPr>
            <a:r>
              <a:rPr lang="en-US" sz="2400" dirty="0"/>
              <a:t>Heed all sources of information—thoughts, feelings, bodily signs, intuition</a:t>
            </a:r>
          </a:p>
          <a:p>
            <a:pPr marL="914400" lvl="2" defTabSz="963613">
              <a:lnSpc>
                <a:spcPct val="120000"/>
              </a:lnSpc>
              <a:spcBef>
                <a:spcPts val="400"/>
              </a:spcBef>
            </a:pPr>
            <a:r>
              <a:rPr lang="en-US" sz="2400" dirty="0"/>
              <a:t>Practice mindfulness and acceptance</a:t>
            </a:r>
          </a:p>
          <a:p>
            <a:pPr marL="361950" indent="-361950" defTabSz="963613">
              <a:buNone/>
            </a:pPr>
            <a:r>
              <a:rPr lang="en-US" sz="4000" b="1" u="sng" dirty="0"/>
              <a:t>B</a:t>
            </a:r>
            <a:r>
              <a:rPr lang="en-US" dirty="0"/>
              <a:t>alance </a:t>
            </a:r>
          </a:p>
          <a:p>
            <a:pPr marL="914400" lvl="2" defTabSz="963613">
              <a:lnSpc>
                <a:spcPct val="120000"/>
              </a:lnSpc>
              <a:spcBef>
                <a:spcPts val="400"/>
              </a:spcBef>
            </a:pPr>
            <a:r>
              <a:rPr lang="en-US" sz="2400" dirty="0"/>
              <a:t>Between work, play, and rest</a:t>
            </a:r>
          </a:p>
          <a:p>
            <a:pPr marL="361950" indent="-361950" defTabSz="963613">
              <a:buNone/>
            </a:pPr>
            <a:r>
              <a:rPr lang="en-US" sz="4000" b="1" u="sng" dirty="0"/>
              <a:t>C</a:t>
            </a:r>
            <a:r>
              <a:rPr lang="en-US" dirty="0"/>
              <a:t>onnection</a:t>
            </a:r>
          </a:p>
          <a:p>
            <a:pPr marL="914400" lvl="2" defTabSz="963613">
              <a:lnSpc>
                <a:spcPct val="120000"/>
              </a:lnSpc>
              <a:spcBef>
                <a:spcPts val="400"/>
              </a:spcBef>
            </a:pPr>
            <a:r>
              <a:rPr lang="en-US" sz="2400" dirty="0"/>
              <a:t>To oneself, to others, and to something larger</a:t>
            </a:r>
          </a:p>
          <a:p>
            <a:endParaRPr lang="en-US" dirty="0"/>
          </a:p>
        </p:txBody>
      </p:sp>
      <p:sp>
        <p:nvSpPr>
          <p:cNvPr id="5" name="TextBox 4">
            <a:extLst>
              <a:ext uri="{FF2B5EF4-FFF2-40B4-BE49-F238E27FC236}">
                <a16:creationId xmlns:a16="http://schemas.microsoft.com/office/drawing/2014/main" id="{9CB81F22-28C9-4DE6-94E7-4F69761DD672}"/>
              </a:ext>
            </a:extLst>
          </p:cNvPr>
          <p:cNvSpPr txBox="1"/>
          <p:nvPr/>
        </p:nvSpPr>
        <p:spPr>
          <a:xfrm>
            <a:off x="1280160" y="6488668"/>
            <a:ext cx="589280" cy="369332"/>
          </a:xfrm>
          <a:prstGeom prst="rect">
            <a:avLst/>
          </a:prstGeom>
          <a:noFill/>
        </p:spPr>
        <p:txBody>
          <a:bodyPr wrap="square" rtlCol="0">
            <a:spAutoFit/>
          </a:bodyPr>
          <a:lstStyle/>
          <a:p>
            <a:pPr algn="ctr"/>
            <a:r>
              <a:rPr lang="en-US" dirty="0"/>
              <a:t>36</a:t>
            </a:r>
          </a:p>
        </p:txBody>
      </p:sp>
    </p:spTree>
    <p:extLst>
      <p:ext uri="{BB962C8B-B14F-4D97-AF65-F5344CB8AC3E}">
        <p14:creationId xmlns:p14="http://schemas.microsoft.com/office/powerpoint/2010/main" val="2059639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1DF42D-8552-441A-A30B-1E04E12AE170}"/>
              </a:ext>
            </a:extLst>
          </p:cNvPr>
          <p:cNvSpPr>
            <a:spLocks noGrp="1"/>
          </p:cNvSpPr>
          <p:nvPr>
            <p:ph type="title"/>
          </p:nvPr>
        </p:nvSpPr>
        <p:spPr>
          <a:xfrm>
            <a:off x="1192213" y="1"/>
            <a:ext cx="10999786" cy="1283854"/>
          </a:xfrm>
        </p:spPr>
        <p:txBody>
          <a:bodyPr/>
          <a:lstStyle/>
          <a:p>
            <a:r>
              <a:rPr lang="en-US" dirty="0"/>
              <a:t>Addressing VT When It Builds Up</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6734" y="1335024"/>
            <a:ext cx="8122021" cy="4873213"/>
          </a:xfrm>
          <a:prstGeom prst="rect">
            <a:avLst/>
          </a:prstGeom>
        </p:spPr>
      </p:pic>
      <p:sp>
        <p:nvSpPr>
          <p:cNvPr id="11" name="Text Placeholder 10"/>
          <p:cNvSpPr>
            <a:spLocks noGrp="1"/>
          </p:cNvSpPr>
          <p:nvPr>
            <p:ph type="body" sz="quarter" idx="10"/>
          </p:nvPr>
        </p:nvSpPr>
        <p:spPr>
          <a:xfrm>
            <a:off x="1192213" y="1549101"/>
            <a:ext cx="2394521" cy="4659136"/>
          </a:xfrm>
        </p:spPr>
        <p:txBody>
          <a:bodyPr/>
          <a:lstStyle/>
          <a:p>
            <a:r>
              <a:rPr lang="en-US" dirty="0"/>
              <a:t>Self-care</a:t>
            </a:r>
          </a:p>
          <a:p>
            <a:endParaRPr lang="en-US" dirty="0"/>
          </a:p>
          <a:p>
            <a:r>
              <a:rPr lang="en-US" dirty="0"/>
              <a:t>Self-nurture</a:t>
            </a:r>
          </a:p>
          <a:p>
            <a:endParaRPr lang="en-US" dirty="0"/>
          </a:p>
          <a:p>
            <a:r>
              <a:rPr lang="en-US" dirty="0"/>
              <a:t>Escape</a:t>
            </a:r>
          </a:p>
          <a:p>
            <a:endParaRPr lang="en-US" dirty="0"/>
          </a:p>
          <a:p>
            <a:r>
              <a:rPr lang="en-US" dirty="0"/>
              <a:t>Community</a:t>
            </a:r>
          </a:p>
          <a:p>
            <a:endParaRPr lang="en-US" dirty="0"/>
          </a:p>
          <a:p>
            <a:r>
              <a:rPr lang="en-US" dirty="0"/>
              <a:t>Celebration</a:t>
            </a:r>
          </a:p>
        </p:txBody>
      </p:sp>
      <p:sp>
        <p:nvSpPr>
          <p:cNvPr id="5" name="TextBox 4">
            <a:extLst>
              <a:ext uri="{FF2B5EF4-FFF2-40B4-BE49-F238E27FC236}">
                <a16:creationId xmlns:a16="http://schemas.microsoft.com/office/drawing/2014/main" id="{332E4004-C427-495C-B784-3CEEC3865332}"/>
              </a:ext>
            </a:extLst>
          </p:cNvPr>
          <p:cNvSpPr txBox="1"/>
          <p:nvPr/>
        </p:nvSpPr>
        <p:spPr>
          <a:xfrm>
            <a:off x="1280160" y="6488668"/>
            <a:ext cx="589280" cy="369332"/>
          </a:xfrm>
          <a:prstGeom prst="rect">
            <a:avLst/>
          </a:prstGeom>
          <a:noFill/>
        </p:spPr>
        <p:txBody>
          <a:bodyPr wrap="square" rtlCol="0">
            <a:spAutoFit/>
          </a:bodyPr>
          <a:lstStyle/>
          <a:p>
            <a:pPr algn="ctr"/>
            <a:r>
              <a:rPr lang="en-US" dirty="0"/>
              <a:t>37</a:t>
            </a:r>
          </a:p>
        </p:txBody>
      </p:sp>
    </p:spTree>
    <p:extLst>
      <p:ext uri="{BB962C8B-B14F-4D97-AF65-F5344CB8AC3E}">
        <p14:creationId xmlns:p14="http://schemas.microsoft.com/office/powerpoint/2010/main" val="4233315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9B07D3-9DD1-4D62-8796-9EF47E81D650}"/>
              </a:ext>
            </a:extLst>
          </p:cNvPr>
          <p:cNvSpPr>
            <a:spLocks noGrp="1"/>
          </p:cNvSpPr>
          <p:nvPr>
            <p:ph type="title"/>
          </p:nvPr>
        </p:nvSpPr>
        <p:spPr/>
        <p:txBody>
          <a:bodyPr/>
          <a:lstStyle/>
          <a:p>
            <a:r>
              <a:rPr lang="en-US" dirty="0"/>
              <a:t>Transforming the Pain of VT</a:t>
            </a:r>
          </a:p>
        </p:txBody>
      </p:sp>
      <p:sp>
        <p:nvSpPr>
          <p:cNvPr id="4" name="Text Placeholder 3">
            <a:extLst>
              <a:ext uri="{FF2B5EF4-FFF2-40B4-BE49-F238E27FC236}">
                <a16:creationId xmlns:a16="http://schemas.microsoft.com/office/drawing/2014/main" id="{E9215C24-4FBE-49BD-A0A1-B68EE9A5A037}"/>
              </a:ext>
            </a:extLst>
          </p:cNvPr>
          <p:cNvSpPr>
            <a:spLocks noGrp="1"/>
          </p:cNvSpPr>
          <p:nvPr>
            <p:ph type="body" sz="quarter" idx="10"/>
          </p:nvPr>
        </p:nvSpPr>
        <p:spPr/>
        <p:txBody>
          <a:bodyPr>
            <a:normAutofit/>
          </a:bodyPr>
          <a:lstStyle/>
          <a:p>
            <a:pPr>
              <a:lnSpc>
                <a:spcPct val="150000"/>
              </a:lnSpc>
            </a:pPr>
            <a:r>
              <a:rPr lang="en-US" dirty="0"/>
              <a:t>The pain of VT often leads us to search for hope and meaning.</a:t>
            </a:r>
          </a:p>
          <a:p>
            <a:pPr>
              <a:lnSpc>
                <a:spcPct val="150000"/>
              </a:lnSpc>
            </a:pPr>
            <a:r>
              <a:rPr lang="en-US" dirty="0"/>
              <a:t>Working with people who have suffered teaches us about:</a:t>
            </a:r>
          </a:p>
          <a:p>
            <a:pPr marL="457200" lvl="2"/>
            <a:r>
              <a:rPr lang="en-US" sz="2600" dirty="0">
                <a:solidFill>
                  <a:schemeClr val="accent2"/>
                </a:solidFill>
              </a:rPr>
              <a:t>Courage and human resilience </a:t>
            </a:r>
          </a:p>
          <a:p>
            <a:pPr marL="457200" lvl="2"/>
            <a:r>
              <a:rPr lang="en-US" sz="2600" dirty="0">
                <a:solidFill>
                  <a:schemeClr val="accent2"/>
                </a:solidFill>
              </a:rPr>
              <a:t>Possibility of transformation</a:t>
            </a:r>
          </a:p>
          <a:p>
            <a:pPr marL="457200" lvl="2"/>
            <a:r>
              <a:rPr lang="en-US" sz="2600" dirty="0">
                <a:solidFill>
                  <a:schemeClr val="accent2"/>
                </a:solidFill>
              </a:rPr>
              <a:t>Gratitude in our own lives</a:t>
            </a:r>
          </a:p>
          <a:p>
            <a:pPr marL="457200" lvl="2"/>
            <a:r>
              <a:rPr lang="en-US" sz="2600" dirty="0">
                <a:solidFill>
                  <a:schemeClr val="accent2"/>
                </a:solidFill>
              </a:rPr>
              <a:t>Power of hope</a:t>
            </a:r>
          </a:p>
          <a:p>
            <a:endParaRPr lang="en-US" dirty="0"/>
          </a:p>
        </p:txBody>
      </p:sp>
      <p:sp>
        <p:nvSpPr>
          <p:cNvPr id="2" name="Rectangle 1"/>
          <p:cNvSpPr/>
          <p:nvPr/>
        </p:nvSpPr>
        <p:spPr>
          <a:xfrm>
            <a:off x="1613648" y="4751208"/>
            <a:ext cx="10144460" cy="1543536"/>
          </a:xfrm>
          <a:prstGeom prst="rect">
            <a:avLst/>
          </a:prstGeom>
          <a:solidFill>
            <a:schemeClr val="bg2"/>
          </a:solidFill>
          <a:ln w="1905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Bef>
                <a:spcPts val="0"/>
              </a:spcBef>
            </a:pPr>
            <a:r>
              <a:rPr lang="en-US" sz="2800" b="1" dirty="0">
                <a:solidFill>
                  <a:schemeClr val="tx1"/>
                </a:solidFill>
              </a:rPr>
              <a:t>Creating meaning in our lives and work helps us </a:t>
            </a:r>
            <a:br>
              <a:rPr lang="en-US" sz="2800" b="1" dirty="0">
                <a:solidFill>
                  <a:schemeClr val="tx1"/>
                </a:solidFill>
              </a:rPr>
            </a:br>
            <a:r>
              <a:rPr lang="en-US" sz="2800" b="1" dirty="0">
                <a:solidFill>
                  <a:schemeClr val="tx1"/>
                </a:solidFill>
              </a:rPr>
              <a:t>endure and transform VT.</a:t>
            </a:r>
          </a:p>
        </p:txBody>
      </p:sp>
      <p:sp>
        <p:nvSpPr>
          <p:cNvPr id="5" name="TextBox 4">
            <a:extLst>
              <a:ext uri="{FF2B5EF4-FFF2-40B4-BE49-F238E27FC236}">
                <a16:creationId xmlns:a16="http://schemas.microsoft.com/office/drawing/2014/main" id="{5FBFA29B-8B96-4503-9E95-47E7B3FA3FE2}"/>
              </a:ext>
            </a:extLst>
          </p:cNvPr>
          <p:cNvSpPr txBox="1"/>
          <p:nvPr/>
        </p:nvSpPr>
        <p:spPr>
          <a:xfrm>
            <a:off x="1280160" y="6488668"/>
            <a:ext cx="589280" cy="369332"/>
          </a:xfrm>
          <a:prstGeom prst="rect">
            <a:avLst/>
          </a:prstGeom>
          <a:noFill/>
        </p:spPr>
        <p:txBody>
          <a:bodyPr wrap="square" rtlCol="0">
            <a:spAutoFit/>
          </a:bodyPr>
          <a:lstStyle/>
          <a:p>
            <a:pPr algn="ctr"/>
            <a:r>
              <a:rPr lang="en-US" dirty="0"/>
              <a:t>38</a:t>
            </a:r>
          </a:p>
        </p:txBody>
      </p:sp>
    </p:spTree>
    <p:extLst>
      <p:ext uri="{BB962C8B-B14F-4D97-AF65-F5344CB8AC3E}">
        <p14:creationId xmlns:p14="http://schemas.microsoft.com/office/powerpoint/2010/main" val="3918545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7E4F02-83E1-4094-81AA-9A153E77A3FF}"/>
              </a:ext>
            </a:extLst>
          </p:cNvPr>
          <p:cNvSpPr>
            <a:spLocks noGrp="1"/>
          </p:cNvSpPr>
          <p:nvPr>
            <p:ph type="title"/>
          </p:nvPr>
        </p:nvSpPr>
        <p:spPr/>
        <p:txBody>
          <a:bodyPr/>
          <a:lstStyle/>
          <a:p>
            <a:r>
              <a:rPr lang="en-US" kern="0" dirty="0"/>
              <a:t>Summary of the Training</a:t>
            </a:r>
            <a:endParaRPr lang="en-US" dirty="0"/>
          </a:p>
        </p:txBody>
      </p:sp>
      <p:sp>
        <p:nvSpPr>
          <p:cNvPr id="4" name="Text Placeholder 3">
            <a:extLst>
              <a:ext uri="{FF2B5EF4-FFF2-40B4-BE49-F238E27FC236}">
                <a16:creationId xmlns:a16="http://schemas.microsoft.com/office/drawing/2014/main" id="{0F5EA54C-5B33-4022-BB2E-B54D8D82785A}"/>
              </a:ext>
            </a:extLst>
          </p:cNvPr>
          <p:cNvSpPr>
            <a:spLocks noGrp="1"/>
          </p:cNvSpPr>
          <p:nvPr>
            <p:ph type="body" sz="quarter" idx="10"/>
          </p:nvPr>
        </p:nvSpPr>
        <p:spPr>
          <a:xfrm>
            <a:off x="1237129" y="1072694"/>
            <a:ext cx="10625688" cy="5288973"/>
          </a:xfrm>
        </p:spPr>
        <p:txBody>
          <a:bodyPr>
            <a:normAutofit fontScale="85000" lnSpcReduction="20000"/>
          </a:bodyPr>
          <a:lstStyle/>
          <a:p>
            <a:pPr marL="228600" indent="-228600" defTabSz="963613">
              <a:lnSpc>
                <a:spcPct val="130000"/>
              </a:lnSpc>
              <a:spcBef>
                <a:spcPts val="400"/>
              </a:spcBef>
              <a:buFont typeface="Arial" panose="020B0604020202020204" pitchFamily="34" charset="0"/>
              <a:buChar char="•"/>
            </a:pPr>
            <a:r>
              <a:rPr lang="en-US" b="0" kern="0" dirty="0"/>
              <a:t>Adversity and trauma are common and can have a lifelong impact. But hope exists for trauma survivors. </a:t>
            </a:r>
          </a:p>
          <a:p>
            <a:pPr marL="228600" indent="-228600" defTabSz="963613">
              <a:lnSpc>
                <a:spcPct val="130000"/>
              </a:lnSpc>
              <a:spcBef>
                <a:spcPts val="400"/>
              </a:spcBef>
              <a:buFont typeface="Arial" panose="020B0604020202020204" pitchFamily="34" charset="0"/>
              <a:buChar char="•"/>
            </a:pPr>
            <a:r>
              <a:rPr lang="en-US" b="0" kern="0" dirty="0"/>
              <a:t>One can’t discuss trauma without including the trauma of racism and other isms. </a:t>
            </a:r>
          </a:p>
          <a:p>
            <a:pPr marL="228600" indent="-228600" defTabSz="963613">
              <a:lnSpc>
                <a:spcPct val="130000"/>
              </a:lnSpc>
              <a:spcBef>
                <a:spcPts val="400"/>
              </a:spcBef>
              <a:buFont typeface="Arial" panose="020B0604020202020204" pitchFamily="34" charset="0"/>
              <a:buChar char="•"/>
            </a:pPr>
            <a:r>
              <a:rPr lang="en-US" b="0" kern="0" dirty="0"/>
              <a:t>Symptoms and behaviors are adaptations clients use to survive current problems (even if they also create more problems).</a:t>
            </a:r>
          </a:p>
          <a:p>
            <a:pPr marL="228600" indent="-228600" defTabSz="963613">
              <a:lnSpc>
                <a:spcPct val="130000"/>
              </a:lnSpc>
              <a:spcBef>
                <a:spcPts val="400"/>
              </a:spcBef>
              <a:buFont typeface="Arial" panose="020B0604020202020204" pitchFamily="34" charset="0"/>
              <a:buChar char="•"/>
            </a:pPr>
            <a:r>
              <a:rPr lang="en-US" b="0" kern="0" dirty="0"/>
              <a:t>RICH relationships are critical to healing. </a:t>
            </a:r>
          </a:p>
          <a:p>
            <a:pPr marL="228600" indent="-228600" defTabSz="963613">
              <a:lnSpc>
                <a:spcPct val="130000"/>
              </a:lnSpc>
              <a:spcBef>
                <a:spcPts val="400"/>
              </a:spcBef>
              <a:buFont typeface="Arial" panose="020B0604020202020204" pitchFamily="34" charset="0"/>
              <a:buChar char="•"/>
            </a:pPr>
            <a:r>
              <a:rPr lang="en-US" b="0" kern="0" dirty="0"/>
              <a:t>When clients learn to rely on others, calm their body and brain, and manage feelings, symptoms and crises lessen.</a:t>
            </a:r>
          </a:p>
          <a:p>
            <a:pPr marL="228600" indent="-228600" defTabSz="963613">
              <a:lnSpc>
                <a:spcPct val="130000"/>
              </a:lnSpc>
              <a:spcBef>
                <a:spcPts val="400"/>
              </a:spcBef>
              <a:buFont typeface="Arial" panose="020B0604020202020204" pitchFamily="34" charset="0"/>
              <a:buChar char="•"/>
            </a:pPr>
            <a:r>
              <a:rPr lang="en-US" b="0" kern="0" dirty="0"/>
              <a:t>Effective treaters are self-aware and notice their reactions to clients. </a:t>
            </a:r>
          </a:p>
          <a:p>
            <a:pPr marL="228600" indent="-228600" defTabSz="963613">
              <a:lnSpc>
                <a:spcPct val="130000"/>
              </a:lnSpc>
              <a:spcBef>
                <a:spcPts val="400"/>
              </a:spcBef>
              <a:buFont typeface="Arial" panose="020B0604020202020204" pitchFamily="34" charset="0"/>
              <a:buChar char="•"/>
            </a:pPr>
            <a:r>
              <a:rPr lang="en-US" b="0" kern="0" dirty="0"/>
              <a:t>Vicarious trauma changes the person of the treater; we must work to transform the negative impact of trauma work</a:t>
            </a:r>
          </a:p>
          <a:p>
            <a:endParaRPr lang="en-US" dirty="0"/>
          </a:p>
        </p:txBody>
      </p:sp>
      <p:sp>
        <p:nvSpPr>
          <p:cNvPr id="5" name="TextBox 4">
            <a:extLst>
              <a:ext uri="{FF2B5EF4-FFF2-40B4-BE49-F238E27FC236}">
                <a16:creationId xmlns:a16="http://schemas.microsoft.com/office/drawing/2014/main" id="{BF68F1F2-D1EE-45C9-B0AB-CE2211B3CA88}"/>
              </a:ext>
            </a:extLst>
          </p:cNvPr>
          <p:cNvSpPr txBox="1"/>
          <p:nvPr/>
        </p:nvSpPr>
        <p:spPr>
          <a:xfrm>
            <a:off x="1280160" y="6488668"/>
            <a:ext cx="589280" cy="369332"/>
          </a:xfrm>
          <a:prstGeom prst="rect">
            <a:avLst/>
          </a:prstGeom>
          <a:noFill/>
        </p:spPr>
        <p:txBody>
          <a:bodyPr wrap="square" rtlCol="0">
            <a:spAutoFit/>
          </a:bodyPr>
          <a:lstStyle/>
          <a:p>
            <a:pPr algn="ctr"/>
            <a:r>
              <a:rPr lang="en-US" dirty="0"/>
              <a:t>39</a:t>
            </a:r>
          </a:p>
        </p:txBody>
      </p:sp>
    </p:spTree>
    <p:extLst>
      <p:ext uri="{BB962C8B-B14F-4D97-AF65-F5344CB8AC3E}">
        <p14:creationId xmlns:p14="http://schemas.microsoft.com/office/powerpoint/2010/main" val="177035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TSI">
      <a:dk1>
        <a:srgbClr val="444444"/>
      </a:dk1>
      <a:lt1>
        <a:sysClr val="window" lastClr="FFFFFF"/>
      </a:lt1>
      <a:dk2>
        <a:srgbClr val="93968D"/>
      </a:dk2>
      <a:lt2>
        <a:srgbClr val="F7F8D4"/>
      </a:lt2>
      <a:accent1>
        <a:srgbClr val="E98610"/>
      </a:accent1>
      <a:accent2>
        <a:srgbClr val="638A09"/>
      </a:accent2>
      <a:accent3>
        <a:srgbClr val="9DC433"/>
      </a:accent3>
      <a:accent4>
        <a:srgbClr val="D6E882"/>
      </a:accent4>
      <a:accent5>
        <a:srgbClr val="F1F1BB"/>
      </a:accent5>
      <a:accent6>
        <a:srgbClr val="D6E882"/>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SI">
      <a:dk1>
        <a:srgbClr val="444444"/>
      </a:dk1>
      <a:lt1>
        <a:sysClr val="window" lastClr="FFFFFF"/>
      </a:lt1>
      <a:dk2>
        <a:srgbClr val="93968D"/>
      </a:dk2>
      <a:lt2>
        <a:srgbClr val="F7F8D4"/>
      </a:lt2>
      <a:accent1>
        <a:srgbClr val="E98610"/>
      </a:accent1>
      <a:accent2>
        <a:srgbClr val="E98610"/>
      </a:accent2>
      <a:accent3>
        <a:srgbClr val="9DC433"/>
      </a:accent3>
      <a:accent4>
        <a:srgbClr val="638A09"/>
      </a:accent4>
      <a:accent5>
        <a:srgbClr val="F1F1BB"/>
      </a:accent5>
      <a:accent6>
        <a:srgbClr val="70AD47"/>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85217</TotalTime>
  <Words>7071</Words>
  <Application>Microsoft Office PowerPoint</Application>
  <PresentationFormat>Widescreen</PresentationFormat>
  <Paragraphs>515</Paragraphs>
  <Slides>39</Slides>
  <Notes>39</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Adobe Devanagari</vt:lpstr>
      <vt:lpstr>Arial</vt:lpstr>
      <vt:lpstr>Calibri</vt:lpstr>
      <vt:lpstr>Courier New</vt:lpstr>
      <vt:lpstr>PT Sans</vt:lpstr>
      <vt:lpstr>Symbol</vt:lpstr>
      <vt:lpstr>Times New Roman</vt:lpstr>
      <vt:lpstr>Office Theme</vt:lpstr>
      <vt:lpstr>PowerPoint Presentation</vt:lpstr>
      <vt:lpstr>PowerPoint Presentation</vt:lpstr>
      <vt:lpstr>PowerPoint Presentation</vt:lpstr>
      <vt:lpstr>Setting the Frame When Talking About Trauma</vt:lpstr>
      <vt:lpstr>Being Comfortable with Discomfort</vt:lpstr>
      <vt:lpstr>The Why and What of  Risking Connection</vt:lpstr>
      <vt:lpstr>Why the Name “Risking Connection?”</vt:lpstr>
      <vt:lpstr>What is Risking Connection?</vt:lpstr>
      <vt:lpstr>What a Risking Connection Approach is NOT:</vt:lpstr>
      <vt:lpstr>Definition of Psychological Trauma</vt:lpstr>
      <vt:lpstr>What is psychological trauma?</vt:lpstr>
      <vt:lpstr>What is Psychological Trauma?</vt:lpstr>
      <vt:lpstr>Levels of Trauma Experience</vt:lpstr>
      <vt:lpstr>Racial Trauma</vt:lpstr>
      <vt:lpstr>Adverse Childhood Experiences  (ACEs) Study</vt:lpstr>
      <vt:lpstr>The ACEs Study</vt:lpstr>
      <vt:lpstr>TED Talk – Nadine Burke Harris, M.D.</vt:lpstr>
      <vt:lpstr>The RC Trauma Framework</vt:lpstr>
      <vt:lpstr>PowerPoint Presentation</vt:lpstr>
      <vt:lpstr>PowerPoint Presentation</vt:lpstr>
      <vt:lpstr>Symptoms as Adaptations</vt:lpstr>
      <vt:lpstr>Symptoms/Behaviors are Adaptations</vt:lpstr>
      <vt:lpstr>Implications of Viewing Symptoms as Adaptations</vt:lpstr>
      <vt:lpstr>Video: Why I am Rude</vt:lpstr>
      <vt:lpstr>Healing Relationships</vt:lpstr>
      <vt:lpstr>Healing Relationships</vt:lpstr>
      <vt:lpstr>Why is a Healing Relationship So Important?</vt:lpstr>
      <vt:lpstr>Why is a Healing Relationship So Important? </vt:lpstr>
      <vt:lpstr>A RICH® Relationship: The Key to Healing </vt:lpstr>
      <vt:lpstr>PowerPoint Presentation</vt:lpstr>
      <vt:lpstr>Vicarious Trauma</vt:lpstr>
      <vt:lpstr>VT: How this Work will Change You</vt:lpstr>
      <vt:lpstr>How VT Changes Us</vt:lpstr>
      <vt:lpstr>Addressing and Transforming Vicarious Trauma</vt:lpstr>
      <vt:lpstr>What To Do About VT</vt:lpstr>
      <vt:lpstr>The ABCs of Protecting Against VT</vt:lpstr>
      <vt:lpstr>Addressing VT When It Builds Up</vt:lpstr>
      <vt:lpstr>Transforming the Pain of VT</vt:lpstr>
      <vt:lpstr>Summary of the Training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Greene</dc:creator>
  <cp:lastModifiedBy>Christine Greene</cp:lastModifiedBy>
  <cp:revision>935</cp:revision>
  <cp:lastPrinted>2024-03-13T20:10:09Z</cp:lastPrinted>
  <dcterms:created xsi:type="dcterms:W3CDTF">2023-11-07T13:14:18Z</dcterms:created>
  <dcterms:modified xsi:type="dcterms:W3CDTF">2024-08-20T21:07:27Z</dcterms:modified>
</cp:coreProperties>
</file>